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e9b3a447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e9b3a44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e9b3a4476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e9b3a447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e9b3a4476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ce9b3a447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ce93a57507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ce93a5750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ce9b3a4476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ce9b3a447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ef4375f0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cef4375f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ce942b580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ce942b58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9715500" y="4749800"/>
            <a:ext cx="2476500" cy="2108200"/>
          </a:xfrm>
          <a:prstGeom prst="rect">
            <a:avLst/>
          </a:prstGeom>
          <a:noFill/>
          <a:ln>
            <a:noFill/>
          </a:ln>
        </p:spPr>
      </p:pic>
      <p:sp>
        <p:nvSpPr>
          <p:cNvPr id="13" name="Google Shape;13;p2"/>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15" name="Google Shape;15;p2"/>
          <p:cNvSpPr txBox="1"/>
          <p:nvPr>
            <p:ph idx="10" type="dt"/>
          </p:nvPr>
        </p:nvSpPr>
        <p:spPr>
          <a:xfrm>
            <a:off x="54864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
          <p:cNvCxnSpPr/>
          <p:nvPr/>
        </p:nvCxnSpPr>
        <p:spPr>
          <a:xfrm>
            <a:off x="914400" y="3089628"/>
            <a:ext cx="103632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914400" y="4534784"/>
            <a:ext cx="3014164" cy="165885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91" name="Google Shape;91;p11"/>
          <p:cNvSpPr txBox="1"/>
          <p:nvPr>
            <p:ph idx="1" type="body"/>
          </p:nvPr>
        </p:nvSpPr>
        <p:spPr>
          <a:xfrm rot="5400000">
            <a:off x="3703449" y="-1477140"/>
            <a:ext cx="4798956"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1"/>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6" name="Google Shape;96;p11"/>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7133431" y="1951831"/>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
          <p:cNvSpPr txBox="1"/>
          <p:nvPr>
            <p:ph idx="1" type="body"/>
          </p:nvPr>
        </p:nvSpPr>
        <p:spPr>
          <a:xfrm rot="5400000">
            <a:off x="1799431" y="-600869"/>
            <a:ext cx="5811837"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4" name="Google Shape;104;p12"/>
          <p:cNvCxnSpPr/>
          <p:nvPr/>
        </p:nvCxnSpPr>
        <p:spPr>
          <a:xfrm>
            <a:off x="8724900" y="370119"/>
            <a:ext cx="0" cy="580628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5"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07" name="Google Shape;107;p13"/>
          <p:cNvSpPr txBox="1"/>
          <p:nvPr>
            <p:ph idx="1" type="body"/>
          </p:nvPr>
        </p:nvSpPr>
        <p:spPr>
          <a:xfrm>
            <a:off x="914399" y="1381181"/>
            <a:ext cx="5112328"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13"/>
          <p:cNvSpPr txBox="1"/>
          <p:nvPr>
            <p:ph idx="2" type="body"/>
          </p:nvPr>
        </p:nvSpPr>
        <p:spPr>
          <a:xfrm>
            <a:off x="6244770" y="1381181"/>
            <a:ext cx="5105400"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1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13" name="Google Shape;113;p1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14" name="Google Shape;114;p1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17" name="Google Shape;117;p14"/>
          <p:cNvSpPr txBox="1"/>
          <p:nvPr>
            <p:ph idx="1" type="body"/>
          </p:nvPr>
        </p:nvSpPr>
        <p:spPr>
          <a:xfrm>
            <a:off x="914399" y="1262291"/>
            <a:ext cx="5086928"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8" name="Google Shape;118;p14"/>
          <p:cNvSpPr txBox="1"/>
          <p:nvPr>
            <p:ph idx="2" type="body"/>
          </p:nvPr>
        </p:nvSpPr>
        <p:spPr>
          <a:xfrm>
            <a:off x="914399" y="2154891"/>
            <a:ext cx="5086928"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 name="Google Shape;119;p14"/>
          <p:cNvSpPr txBox="1"/>
          <p:nvPr>
            <p:ph idx="3" type="body"/>
          </p:nvPr>
        </p:nvSpPr>
        <p:spPr>
          <a:xfrm>
            <a:off x="6230257" y="1262288"/>
            <a:ext cx="5105400"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0" name="Google Shape;120;p14"/>
          <p:cNvSpPr txBox="1"/>
          <p:nvPr>
            <p:ph idx="4" type="body"/>
          </p:nvPr>
        </p:nvSpPr>
        <p:spPr>
          <a:xfrm>
            <a:off x="6230257" y="2154891"/>
            <a:ext cx="5105400"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1" name="Google Shape;12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14"/>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5" name="Google Shape;125;p14"/>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14"/>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7"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29" name="Google Shape;12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1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3" name="Google Shape;133;p1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1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37" name="Google Shape;137;p16"/>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8" name="Google Shape;138;p16"/>
          <p:cNvSpPr txBox="1"/>
          <p:nvPr>
            <p:ph idx="2"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9" name="Google Shape;13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6"/>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43" name="Google Shape;143;p16"/>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47" name="Google Shape;147;p17"/>
          <p:cNvSpPr/>
          <p:nvPr>
            <p:ph idx="2" type="pic"/>
          </p:nvPr>
        </p:nvSpPr>
        <p:spPr>
          <a:xfrm>
            <a:off x="5181600" y="990600"/>
            <a:ext cx="6172200" cy="4876800"/>
          </a:xfrm>
          <a:prstGeom prst="rect">
            <a:avLst/>
          </a:prstGeom>
          <a:noFill/>
          <a:ln>
            <a:noFill/>
          </a:ln>
        </p:spPr>
      </p:sp>
      <p:sp>
        <p:nvSpPr>
          <p:cNvPr id="148" name="Google Shape;14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17"/>
          <p:cNvSpPr txBox="1"/>
          <p:nvPr>
            <p:ph idx="1"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2" name="Google Shape;152;p17"/>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53" name="Google Shape;153;p17"/>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1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57" name="Google Shape;157;p18"/>
          <p:cNvSpPr txBox="1"/>
          <p:nvPr>
            <p:ph idx="1" type="body"/>
          </p:nvPr>
        </p:nvSpPr>
        <p:spPr>
          <a:xfrm rot="5400000">
            <a:off x="3715859" y="-1496477"/>
            <a:ext cx="4767210" cy="1052252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18"/>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2" name="Google Shape;162;p18"/>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18"/>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21" name="Google Shape;21;p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45127" y="1381182"/>
            <a:ext cx="10515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27" name="Google Shape;27;p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0" name="Google Shape;30;p4"/>
          <p:cNvSpPr txBox="1"/>
          <p:nvPr>
            <p:ph type="title"/>
          </p:nvPr>
        </p:nvSpPr>
        <p:spPr>
          <a:xfrm>
            <a:off x="831850" y="1712423"/>
            <a:ext cx="105156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1850" y="455263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7" name="Google Shape;37;p5"/>
          <p:cNvSpPr txBox="1"/>
          <p:nvPr>
            <p:ph idx="1" type="body"/>
          </p:nvPr>
        </p:nvSpPr>
        <p:spPr>
          <a:xfrm>
            <a:off x="845127"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5"/>
          <p:cNvSpPr txBox="1"/>
          <p:nvPr>
            <p:ph idx="2" type="body"/>
          </p:nvPr>
        </p:nvSpPr>
        <p:spPr>
          <a:xfrm>
            <a:off x="6172200"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3" name="Google Shape;43;p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44" name="Google Shape;44;p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5"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47" name="Google Shape;47;p6"/>
          <p:cNvSpPr txBox="1"/>
          <p:nvPr>
            <p:ph idx="1" type="body"/>
          </p:nvPr>
        </p:nvSpPr>
        <p:spPr>
          <a:xfrm>
            <a:off x="845127" y="1381181"/>
            <a:ext cx="5156200"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6"/>
          <p:cNvSpPr txBox="1"/>
          <p:nvPr>
            <p:ph idx="2" type="body"/>
          </p:nvPr>
        </p:nvSpPr>
        <p:spPr>
          <a:xfrm>
            <a:off x="845127" y="2206880"/>
            <a:ext cx="5156200"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6"/>
          <p:cNvSpPr txBox="1"/>
          <p:nvPr>
            <p:ph idx="3" type="body"/>
          </p:nvPr>
        </p:nvSpPr>
        <p:spPr>
          <a:xfrm>
            <a:off x="6172200" y="1381182"/>
            <a:ext cx="5181601"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6"/>
          <p:cNvSpPr txBox="1"/>
          <p:nvPr>
            <p:ph idx="4" type="body"/>
          </p:nvPr>
        </p:nvSpPr>
        <p:spPr>
          <a:xfrm>
            <a:off x="6172200" y="2206880"/>
            <a:ext cx="5181601"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6"/>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5" name="Google Shape;55;p6"/>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59" name="Google Shape;5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7"/>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3" name="Google Shape;63;p7"/>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71" name="Google Shape;71;p9"/>
          <p:cNvSpPr txBox="1"/>
          <p:nvPr>
            <p:ph type="title"/>
          </p:nvPr>
        </p:nvSpPr>
        <p:spPr>
          <a:xfrm>
            <a:off x="841248" y="457200"/>
            <a:ext cx="393192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3" name="Google Shape;73;p9"/>
          <p:cNvSpPr txBox="1"/>
          <p:nvPr>
            <p:ph idx="2" type="body"/>
          </p:nvPr>
        </p:nvSpPr>
        <p:spPr>
          <a:xfrm>
            <a:off x="841248" y="2057399"/>
            <a:ext cx="393192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4" name="Google Shape;7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9"/>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81" name="Google Shape;81;p10"/>
          <p:cNvSpPr txBox="1"/>
          <p:nvPr>
            <p:ph type="title"/>
          </p:nvPr>
        </p:nvSpPr>
        <p:spPr>
          <a:xfrm>
            <a:off x="841248" y="457200"/>
            <a:ext cx="39319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p:cNvSpPr/>
          <p:nvPr>
            <p:ph idx="2" type="pic"/>
          </p:nvPr>
        </p:nvSpPr>
        <p:spPr>
          <a:xfrm>
            <a:off x="5181600" y="990600"/>
            <a:ext cx="6172200" cy="4876800"/>
          </a:xfrm>
          <a:prstGeom prst="rect">
            <a:avLst/>
          </a:prstGeom>
          <a:noFill/>
          <a:ln>
            <a:noFill/>
          </a:ln>
        </p:spPr>
      </p:sp>
      <p:sp>
        <p:nvSpPr>
          <p:cNvPr id="83" name="Google Shape;83;p10"/>
          <p:cNvSpPr txBox="1"/>
          <p:nvPr>
            <p:ph idx="1" type="body"/>
          </p:nvPr>
        </p:nvSpPr>
        <p:spPr>
          <a:xfrm>
            <a:off x="841248" y="2057400"/>
            <a:ext cx="393192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4" name="Google Shape;8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7" name="Google Shape;87;p10"/>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mc:AlternateContent>
    <mc:Choice Requires="p14">
      <p:transition p14:dur="20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WildlifeDatasets/wildlife-datasets" TargetMode="External"/><Relationship Id="rId4" Type="http://schemas.openxmlformats.org/officeDocument/2006/relationships/hyperlink" Target="https://www.kaggle.com/datasets/iamsouravbanerjee/animal-image-dataset-90-different-animal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openaccess.thecvf.com/content/WACV2024/papers/Cermak_WildlifeDatasets_An_Open-Source_Toolkit_for_Animal_Re-Identification_WACV_2024_paper.pdf" TargetMode="External"/><Relationship Id="rId4" Type="http://schemas.openxmlformats.org/officeDocument/2006/relationships/hyperlink" Target="https://github.com/WildlifeDatasets/wildlife-datasets" TargetMode="External"/><Relationship Id="rId5" Type="http://schemas.openxmlformats.org/officeDocument/2006/relationships/hyperlink" Target="https://www.kaggle.com/datasets/iamsouravbanerjee/animal-image-dataset-90-different-animal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5400"/>
              <a:buFont typeface="Quattrocento Sans"/>
              <a:buNone/>
            </a:pPr>
            <a:r>
              <a:rPr lang="en-US"/>
              <a:t>CV Project </a:t>
            </a:r>
            <a:endParaRPr/>
          </a:p>
        </p:txBody>
      </p:sp>
      <p:sp>
        <p:nvSpPr>
          <p:cNvPr id="169" name="Google Shape;169;p19"/>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E9F7F6"/>
              </a:buClr>
              <a:buSzPts val="2400"/>
              <a:buNone/>
            </a:pPr>
            <a:r>
              <a:rPr lang="en-US"/>
              <a:t>Abhinav Ujjawal (2021120)</a:t>
            </a:r>
            <a:endParaRPr/>
          </a:p>
          <a:p>
            <a:pPr indent="0" lvl="0" marL="0" rtl="0" algn="r">
              <a:lnSpc>
                <a:spcPct val="90000"/>
              </a:lnSpc>
              <a:spcBef>
                <a:spcPts val="0"/>
              </a:spcBef>
              <a:spcAft>
                <a:spcPts val="0"/>
              </a:spcAft>
              <a:buClr>
                <a:srgbClr val="E9F7F6"/>
              </a:buClr>
              <a:buSzPts val="2400"/>
              <a:buNone/>
            </a:pPr>
            <a:r>
              <a:rPr lang="en-US"/>
              <a:t>Abhishek Sushil (2021441)</a:t>
            </a:r>
            <a:endParaRPr/>
          </a:p>
          <a:p>
            <a:pPr indent="0" lvl="0" marL="0" rtl="0" algn="r">
              <a:lnSpc>
                <a:spcPct val="90000"/>
              </a:lnSpc>
              <a:spcBef>
                <a:spcPts val="0"/>
              </a:spcBef>
              <a:spcAft>
                <a:spcPts val="0"/>
              </a:spcAft>
              <a:buClr>
                <a:srgbClr val="E9F7F6"/>
              </a:buClr>
              <a:buSzPts val="2400"/>
              <a:buNone/>
            </a:pPr>
            <a:r>
              <a:rPr lang="en-US"/>
              <a:t>Aditya Jain (2021511)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a:t>
            </a:r>
            <a:r>
              <a:rPr lang="en-US"/>
              <a:t>roblem statement</a:t>
            </a:r>
            <a:endParaRPr/>
          </a:p>
        </p:txBody>
      </p:sp>
      <p:sp>
        <p:nvSpPr>
          <p:cNvPr id="175" name="Google Shape;175;p20"/>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This project aims to explore and evaluate the performance of two MegaDescriptors (Swin image feature models), on wildlife datasets. </a:t>
            </a:r>
            <a:endParaRPr/>
          </a:p>
          <a:p>
            <a:pPr indent="0" lvl="0" marL="0" rtl="0" algn="l">
              <a:spcBef>
                <a:spcPts val="1000"/>
              </a:spcBef>
              <a:spcAft>
                <a:spcPts val="0"/>
              </a:spcAft>
              <a:buNone/>
            </a:pPr>
            <a:br>
              <a:rPr lang="en-US"/>
            </a:br>
            <a:r>
              <a:rPr lang="en-US"/>
              <a:t>Specifically, we will replicate the results of recent papers in this domain by conducting inference using pre-trained models on one of the datasets used in the papers. </a:t>
            </a:r>
            <a:endParaRPr/>
          </a:p>
          <a:p>
            <a:pPr indent="0" lvl="0" marL="0" rtl="0" algn="l">
              <a:spcBef>
                <a:spcPts val="1000"/>
              </a:spcBef>
              <a:spcAft>
                <a:spcPts val="0"/>
              </a:spcAft>
              <a:buClr>
                <a:schemeClr val="dk1"/>
              </a:buClr>
              <a:buSzPts val="1100"/>
              <a:buFont typeface="Arial"/>
              <a:buNone/>
            </a:pPr>
            <a:br>
              <a:rPr lang="en-US"/>
            </a:br>
            <a:r>
              <a:rPr lang="en-US"/>
              <a:t>Additionally, we will design and execute an analysis experiment to assess the performance differences and types of errors between the two approaches using an alternative wildlife dataset.</a:t>
            </a:r>
            <a:endParaRPr/>
          </a:p>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
            </a:r>
            <a:r>
              <a:rPr lang="en-US"/>
              <a:t>ataset</a:t>
            </a:r>
            <a:endParaRPr/>
          </a:p>
        </p:txBody>
      </p:sp>
      <p:sp>
        <p:nvSpPr>
          <p:cNvPr id="181" name="Google Shape;181;p21"/>
          <p:cNvSpPr txBox="1"/>
          <p:nvPr>
            <p:ph idx="1" type="body"/>
          </p:nvPr>
        </p:nvSpPr>
        <p:spPr>
          <a:xfrm>
            <a:off x="921327" y="1381182"/>
            <a:ext cx="10515600" cy="4799100"/>
          </a:xfrm>
          <a:prstGeom prst="rect">
            <a:avLst/>
          </a:prstGeom>
        </p:spPr>
        <p:txBody>
          <a:bodyPr anchorCtr="0" anchor="t" bIns="45700" lIns="91425" spcFirstLastPara="1" rIns="91425" wrap="square" tIns="45700">
            <a:normAutofit/>
          </a:bodyPr>
          <a:lstStyle/>
          <a:p>
            <a:pPr indent="-412750" lvl="0" marL="457200" rtl="0" algn="l">
              <a:spcBef>
                <a:spcPts val="1000"/>
              </a:spcBef>
              <a:spcAft>
                <a:spcPts val="0"/>
              </a:spcAft>
              <a:buSzPts val="2900"/>
              <a:buAutoNum type="arabicPeriod"/>
            </a:pPr>
            <a:r>
              <a:rPr lang="en-US" sz="2900"/>
              <a:t>Training</a:t>
            </a:r>
            <a:endParaRPr sz="2900"/>
          </a:p>
          <a:p>
            <a:pPr indent="-412750" lvl="1" marL="914400" rtl="0" algn="l">
              <a:spcBef>
                <a:spcPts val="0"/>
              </a:spcBef>
              <a:spcAft>
                <a:spcPts val="0"/>
              </a:spcAft>
              <a:buSzPts val="2900"/>
              <a:buAutoNum type="alphaLcPeriod"/>
            </a:pPr>
            <a:r>
              <a:rPr lang="en-US" sz="2900"/>
              <a:t>Dataset Name: </a:t>
            </a:r>
            <a:r>
              <a:rPr lang="en-US" sz="2900" u="sng">
                <a:solidFill>
                  <a:schemeClr val="hlink"/>
                </a:solidFill>
                <a:highlight>
                  <a:srgbClr val="FFFFFF"/>
                </a:highlight>
                <a:hlinkClick r:id="rId3"/>
              </a:rPr>
              <a:t>wildlife-datasets</a:t>
            </a:r>
            <a:r>
              <a:rPr lang="en-US" sz="2900"/>
              <a:t>. It is a collection of 33 publicly available dataset each containing one or more animals.</a:t>
            </a:r>
            <a:endParaRPr sz="2900"/>
          </a:p>
          <a:p>
            <a:pPr indent="-412750" lvl="1" marL="914400" rtl="0" algn="l">
              <a:spcBef>
                <a:spcPts val="0"/>
              </a:spcBef>
              <a:spcAft>
                <a:spcPts val="0"/>
              </a:spcAft>
              <a:buSzPts val="2900"/>
              <a:buAutoNum type="alphaLcPeriod"/>
            </a:pPr>
            <a:r>
              <a:rPr lang="en-US" sz="2900"/>
              <a:t>Publication Year: 2024</a:t>
            </a:r>
            <a:endParaRPr sz="2900"/>
          </a:p>
          <a:p>
            <a:pPr indent="0" lvl="0" marL="914400" rtl="0" algn="l">
              <a:spcBef>
                <a:spcPts val="1000"/>
              </a:spcBef>
              <a:spcAft>
                <a:spcPts val="0"/>
              </a:spcAft>
              <a:buNone/>
            </a:pPr>
            <a:r>
              <a:t/>
            </a:r>
            <a:endParaRPr sz="2900"/>
          </a:p>
          <a:p>
            <a:pPr indent="-412750" lvl="0" marL="457200" rtl="0" algn="l">
              <a:spcBef>
                <a:spcPts val="1000"/>
              </a:spcBef>
              <a:spcAft>
                <a:spcPts val="0"/>
              </a:spcAft>
              <a:buSzPts val="2900"/>
              <a:buAutoNum type="arabicPeriod"/>
            </a:pPr>
            <a:r>
              <a:rPr lang="en-US" sz="2900"/>
              <a:t>Testing</a:t>
            </a:r>
            <a:endParaRPr sz="2900"/>
          </a:p>
          <a:p>
            <a:pPr indent="-412750" lvl="1" marL="914400" rtl="0" algn="l">
              <a:spcBef>
                <a:spcPts val="0"/>
              </a:spcBef>
              <a:spcAft>
                <a:spcPts val="0"/>
              </a:spcAft>
              <a:buSzPts val="2900"/>
              <a:buAutoNum type="alphaLcPeriod"/>
            </a:pPr>
            <a:r>
              <a:rPr lang="en-US" sz="2900"/>
              <a:t>Dataset Name: </a:t>
            </a:r>
            <a:r>
              <a:rPr lang="en-US" sz="2900" u="sng">
                <a:solidFill>
                  <a:schemeClr val="hlink"/>
                </a:solidFill>
                <a:highlight>
                  <a:schemeClr val="lt1"/>
                </a:highlight>
                <a:hlinkClick r:id="rId4"/>
              </a:rPr>
              <a:t> Animal Image Dataset</a:t>
            </a:r>
            <a:r>
              <a:rPr lang="en-US" sz="2900"/>
              <a:t>. It has 90 different types of animals and each animal has 60 images.</a:t>
            </a:r>
            <a:endParaRPr sz="2900"/>
          </a:p>
          <a:p>
            <a:pPr indent="-412750" lvl="1" marL="914400" rtl="0" algn="l">
              <a:spcBef>
                <a:spcPts val="0"/>
              </a:spcBef>
              <a:spcAft>
                <a:spcPts val="0"/>
              </a:spcAft>
              <a:buSzPts val="2900"/>
              <a:buAutoNum type="alphaLcPeriod"/>
            </a:pPr>
            <a:r>
              <a:rPr lang="en-US" sz="2900"/>
              <a:t>Publication Year: 2023</a:t>
            </a:r>
            <a:endParaRPr sz="2900"/>
          </a:p>
          <a:p>
            <a:pPr indent="0" lvl="0" marL="914400" rtl="0" algn="l">
              <a:spcBef>
                <a:spcPts val="1000"/>
              </a:spcBef>
              <a:spcAft>
                <a:spcPts val="0"/>
              </a:spcAft>
              <a:buNone/>
            </a:pPr>
            <a:r>
              <a:t/>
            </a:r>
            <a:endParaRPr sz="2908"/>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idx="1" type="body"/>
          </p:nvPr>
        </p:nvSpPr>
        <p:spPr>
          <a:xfrm>
            <a:off x="845125" y="1381174"/>
            <a:ext cx="10515600" cy="5220900"/>
          </a:xfrm>
          <a:prstGeom prst="rect">
            <a:avLst/>
          </a:prstGeom>
        </p:spPr>
        <p:txBody>
          <a:bodyPr anchorCtr="0" anchor="t" bIns="45700" lIns="91425" spcFirstLastPara="1" rIns="91425" wrap="square" tIns="45700">
            <a:normAutofit/>
          </a:bodyPr>
          <a:lstStyle/>
          <a:p>
            <a:pPr indent="0" lvl="0" marL="457200" rtl="0" algn="l">
              <a:lnSpc>
                <a:spcPct val="70000"/>
              </a:lnSpc>
              <a:spcBef>
                <a:spcPts val="1000"/>
              </a:spcBef>
              <a:spcAft>
                <a:spcPts val="0"/>
              </a:spcAft>
              <a:buSzPts val="1018"/>
              <a:buNone/>
            </a:pPr>
            <a:r>
              <a:rPr lang="en-US" sz="2590"/>
              <a:t>The main Wildlife MegaDescriptor paper uses 2 approaches :</a:t>
            </a:r>
            <a:endParaRPr sz="2590"/>
          </a:p>
          <a:p>
            <a:pPr indent="-334327" lvl="0" marL="457200" rtl="0" algn="l">
              <a:lnSpc>
                <a:spcPct val="70000"/>
              </a:lnSpc>
              <a:spcBef>
                <a:spcPts val="1000"/>
              </a:spcBef>
              <a:spcAft>
                <a:spcPts val="0"/>
              </a:spcAft>
              <a:buSzPts val="1665"/>
              <a:buChar char="●"/>
            </a:pPr>
            <a:r>
              <a:rPr b="1" lang="en-US" sz="2590"/>
              <a:t>Local Features Approaches:</a:t>
            </a:r>
            <a:br>
              <a:rPr lang="en-US" sz="2590"/>
            </a:br>
            <a:r>
              <a:rPr lang="en-US" sz="2590"/>
              <a:t>SIFT and Superpoint descriptors, in wildlife re-identification. The process involves the following steps:</a:t>
            </a:r>
            <a:br>
              <a:rPr lang="en-US" sz="2590"/>
            </a:br>
            <a:endParaRPr sz="2590"/>
          </a:p>
          <a:p>
            <a:pPr indent="-334327" lvl="0" marL="914400" rtl="0" algn="l">
              <a:lnSpc>
                <a:spcPct val="70000"/>
              </a:lnSpc>
              <a:spcBef>
                <a:spcPts val="0"/>
              </a:spcBef>
              <a:spcAft>
                <a:spcPts val="0"/>
              </a:spcAft>
              <a:buSzPts val="1665"/>
              <a:buAutoNum type="arabicPeriod"/>
            </a:pPr>
            <a:r>
              <a:rPr b="1" lang="en-US" sz="2590"/>
              <a:t>Keypoint Extraction and Descriptor Calculation</a:t>
            </a:r>
            <a:r>
              <a:rPr lang="en-US" sz="2590"/>
              <a:t>: Keypoints and their corresponding descriptors are extracted from all images in both the reference and query sets.</a:t>
            </a:r>
            <a:endParaRPr sz="2590"/>
          </a:p>
          <a:p>
            <a:pPr indent="-334327" lvl="0" marL="914400" rtl="0" algn="l">
              <a:lnSpc>
                <a:spcPct val="70000"/>
              </a:lnSpc>
              <a:spcBef>
                <a:spcPts val="0"/>
              </a:spcBef>
              <a:spcAft>
                <a:spcPts val="0"/>
              </a:spcAft>
              <a:buSzPts val="1665"/>
              <a:buAutoNum type="arabicPeriod"/>
            </a:pPr>
            <a:r>
              <a:rPr b="1" lang="en-US" sz="2590"/>
              <a:t>Descriptor Distance Computation</a:t>
            </a:r>
            <a:r>
              <a:rPr lang="en-US" sz="2590"/>
              <a:t>: The distances between descriptors of all possible pairs of reference and query images are computed.</a:t>
            </a:r>
            <a:endParaRPr sz="2590"/>
          </a:p>
          <a:p>
            <a:pPr indent="-334327" lvl="0" marL="914400" rtl="0" algn="l">
              <a:lnSpc>
                <a:spcPct val="70000"/>
              </a:lnSpc>
              <a:spcBef>
                <a:spcPts val="0"/>
              </a:spcBef>
              <a:spcAft>
                <a:spcPts val="0"/>
              </a:spcAft>
              <a:buSzPts val="1665"/>
              <a:buAutoNum type="arabicPeriod"/>
            </a:pPr>
            <a:r>
              <a:rPr b="1" lang="en-US" sz="2590"/>
              <a:t>Ratio Test</a:t>
            </a:r>
            <a:r>
              <a:rPr lang="en-US" sz="2590"/>
              <a:t>: A ratio test with a threshold is employed to eliminate potentially false matches. The optimal threshold values are determined by evaluating the matching performance on the reference set.</a:t>
            </a:r>
            <a:endParaRPr sz="2590"/>
          </a:p>
          <a:p>
            <a:pPr indent="-334327" lvl="0" marL="914400" rtl="0" algn="l">
              <a:lnSpc>
                <a:spcPct val="70000"/>
              </a:lnSpc>
              <a:spcBef>
                <a:spcPts val="0"/>
              </a:spcBef>
              <a:spcAft>
                <a:spcPts val="0"/>
              </a:spcAft>
              <a:buSzPts val="1665"/>
              <a:buAutoNum type="arabicPeriod"/>
            </a:pPr>
            <a:r>
              <a:rPr b="1" lang="en-US" sz="2590"/>
              <a:t>Identity Determination</a:t>
            </a:r>
            <a:r>
              <a:rPr lang="en-US" sz="2590"/>
              <a:t>: The identity is determined based on the absolute number of correspondences. The identity with the highest number of correspondences from the reference set is predicted.</a:t>
            </a:r>
            <a:endParaRPr sz="2590"/>
          </a:p>
        </p:txBody>
      </p:sp>
      <p:sp>
        <p:nvSpPr>
          <p:cNvPr id="187" name="Google Shape;187;p2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a:t>
            </a:r>
            <a:r>
              <a:rPr lang="en-US"/>
              <a:t>pproaches investigated (Papers)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idx="1" type="body"/>
          </p:nvPr>
        </p:nvSpPr>
        <p:spPr>
          <a:xfrm>
            <a:off x="845125" y="1381174"/>
            <a:ext cx="10515600" cy="5415000"/>
          </a:xfrm>
          <a:prstGeom prst="rect">
            <a:avLst/>
          </a:prstGeom>
        </p:spPr>
        <p:txBody>
          <a:bodyPr anchorCtr="0" anchor="t" bIns="45700" lIns="91425" spcFirstLastPara="1" rIns="91425" wrap="square" tIns="45700">
            <a:normAutofit/>
          </a:bodyPr>
          <a:lstStyle/>
          <a:p>
            <a:pPr indent="-330200" lvl="0" marL="457200" rtl="0" algn="l">
              <a:spcBef>
                <a:spcPts val="1000"/>
              </a:spcBef>
              <a:spcAft>
                <a:spcPts val="0"/>
              </a:spcAft>
              <a:buSzPts val="1600"/>
              <a:buChar char="●"/>
            </a:pPr>
            <a:r>
              <a:rPr b="1" lang="en-US" sz="2600"/>
              <a:t>Metric Learning Approaches</a:t>
            </a:r>
            <a:r>
              <a:rPr lang="en-US" sz="2600"/>
              <a:t>:</a:t>
            </a:r>
            <a:endParaRPr sz="2600"/>
          </a:p>
          <a:p>
            <a:pPr indent="-330200" lvl="0" marL="914400" rtl="0" algn="l">
              <a:spcBef>
                <a:spcPts val="0"/>
              </a:spcBef>
              <a:spcAft>
                <a:spcPts val="0"/>
              </a:spcAft>
              <a:buSzPts val="1600"/>
              <a:buAutoNum type="arabicPeriod"/>
            </a:pPr>
            <a:r>
              <a:rPr lang="en-US" sz="2600"/>
              <a:t>Further two methods, </a:t>
            </a:r>
            <a:r>
              <a:rPr b="1" lang="en-US" sz="2600"/>
              <a:t>ArcFace and Triplet loss</a:t>
            </a:r>
            <a:r>
              <a:rPr lang="en-US" sz="2600"/>
              <a:t>, are selected for ablation studies. (Explained later)</a:t>
            </a:r>
            <a:br>
              <a:rPr lang="en-US" sz="2600"/>
            </a:br>
            <a:r>
              <a:rPr lang="en-US" sz="2600"/>
              <a:t>These methods are inspired by (then) recent advancements in human and vehicle re-identification. ArcFace and Triplet loss both aim to learn a representation function that maps objects into a deep embedding space, where the distance reflects visual similarity.</a:t>
            </a:r>
            <a:endParaRPr sz="2600"/>
          </a:p>
          <a:p>
            <a:pPr indent="-342900" lvl="0" marL="914400" rtl="0" algn="l">
              <a:spcBef>
                <a:spcPts val="0"/>
              </a:spcBef>
              <a:spcAft>
                <a:spcPts val="0"/>
              </a:spcAft>
              <a:buSzPts val="1800"/>
              <a:buAutoNum type="arabicPeriod"/>
            </a:pPr>
            <a:r>
              <a:rPr b="1" lang="en-US" sz="2600"/>
              <a:t>Matching Strategy</a:t>
            </a:r>
            <a:r>
              <a:rPr lang="en-US" sz="2600"/>
              <a:t> :  To determine the identity of query (i.e., test) images, relying solely on the closest match within the reference set. Essentially, creating a 1NN algorithm.</a:t>
            </a:r>
            <a:endParaRPr sz="2600"/>
          </a:p>
          <a:p>
            <a:pPr indent="-330200" lvl="0" marL="914400" rtl="0" algn="l">
              <a:spcBef>
                <a:spcPts val="0"/>
              </a:spcBef>
              <a:spcAft>
                <a:spcPts val="0"/>
              </a:spcAft>
              <a:buSzPts val="1600"/>
              <a:buAutoNum type="arabicPeriod"/>
            </a:pPr>
            <a:r>
              <a:rPr b="1" lang="en-US" sz="2600"/>
              <a:t>Training</a:t>
            </a:r>
            <a:r>
              <a:rPr lang="en-US" sz="2600"/>
              <a:t> :  Models were optimized using the SGD optimizer with momentum (0.9) for 100 epochs using the cosine annealing learning rate schedule and mini-batch of 128.</a:t>
            </a:r>
            <a:endParaRPr sz="2600"/>
          </a:p>
        </p:txBody>
      </p:sp>
      <p:sp>
        <p:nvSpPr>
          <p:cNvPr id="193" name="Google Shape;193;p2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Approaches investigated (Papers)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845127" y="365760"/>
            <a:ext cx="9445500" cy="82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lang="en-US" sz="3559"/>
              <a:t>E</a:t>
            </a:r>
            <a:r>
              <a:rPr lang="en-US" sz="3559"/>
              <a:t>valuation metrics</a:t>
            </a:r>
            <a:endParaRPr sz="3559"/>
          </a:p>
        </p:txBody>
      </p:sp>
      <p:sp>
        <p:nvSpPr>
          <p:cNvPr id="199" name="Google Shape;199;p24"/>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It majorly takes uses two losses </a:t>
            </a:r>
            <a:endParaRPr/>
          </a:p>
          <a:p>
            <a:pPr indent="-342900" lvl="0" marL="457200" rtl="0" algn="l">
              <a:spcBef>
                <a:spcPts val="1000"/>
              </a:spcBef>
              <a:spcAft>
                <a:spcPts val="0"/>
              </a:spcAft>
              <a:buSzPts val="1800"/>
              <a:buChar char="●"/>
            </a:pPr>
            <a:r>
              <a:rPr lang="en-US"/>
              <a:t>Triplet loss: It compares triplet of images, an anchor image(xₐ), a positive image(xₚ) and a negative image (xₙ). </a:t>
            </a:r>
            <a:r>
              <a:rPr lang="en-US"/>
              <a:t>xₐ shares the same label as xₚ but different from xₙ. It tries to learn an embedding where distance between xₐ and xₚ is smaller than xₐ and xₙ by at least a margin m. So the model learns embeddings where similar images have low distance while dissimilar images have large distance. </a:t>
            </a:r>
            <a:endParaRPr/>
          </a:p>
          <a:p>
            <a:pPr indent="-342900" lvl="0" marL="457200" rtl="0" algn="l">
              <a:spcBef>
                <a:spcPts val="0"/>
              </a:spcBef>
              <a:spcAft>
                <a:spcPts val="0"/>
              </a:spcAft>
              <a:buSzPts val="1800"/>
              <a:buChar char="●"/>
            </a:pPr>
            <a:r>
              <a:rPr lang="en-US"/>
              <a:t>ArcFace: It adds a margin to the standard softmax loss to improve the discriminative power of the learned embeddings. The embeddings are normalized and scaled to place them at a hypersphere of radius s which is selected as hyperparameter.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845127" y="365760"/>
            <a:ext cx="9445500" cy="82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lang="en-US" sz="3559"/>
              <a:t>I</a:t>
            </a:r>
            <a:r>
              <a:rPr lang="en-US" sz="3559"/>
              <a:t>nference time hardware requirements</a:t>
            </a:r>
            <a:endParaRPr sz="3559"/>
          </a:p>
        </p:txBody>
      </p:sp>
      <p:sp>
        <p:nvSpPr>
          <p:cNvPr id="205" name="Google Shape;205;p25"/>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CPU</a:t>
            </a:r>
            <a:endParaRPr/>
          </a:p>
          <a:p>
            <a:pPr indent="-342900" lvl="0" marL="457200" rtl="0" algn="l">
              <a:spcBef>
                <a:spcPts val="0"/>
              </a:spcBef>
              <a:spcAft>
                <a:spcPts val="0"/>
              </a:spcAft>
              <a:buSzPts val="1800"/>
              <a:buChar char="●"/>
            </a:pPr>
            <a:r>
              <a:rPr lang="en-US"/>
              <a:t>GPU</a:t>
            </a:r>
            <a:endParaRPr/>
          </a:p>
          <a:p>
            <a:pPr indent="-342900" lvl="0" marL="457200" rtl="0" algn="l">
              <a:spcBef>
                <a:spcPts val="0"/>
              </a:spcBef>
              <a:spcAft>
                <a:spcPts val="0"/>
              </a:spcAft>
              <a:buSzPts val="1800"/>
              <a:buChar char="●"/>
            </a:pPr>
            <a:r>
              <a:rPr lang="en-US"/>
              <a:t>RAM </a:t>
            </a:r>
            <a:endParaRPr/>
          </a:p>
          <a:p>
            <a:pPr indent="-342900" lvl="0" marL="457200" rtl="0" algn="l">
              <a:spcBef>
                <a:spcPts val="0"/>
              </a:spcBef>
              <a:spcAft>
                <a:spcPts val="0"/>
              </a:spcAft>
              <a:buSzPts val="1800"/>
              <a:buChar char="●"/>
            </a:pPr>
            <a:r>
              <a:rPr lang="en-US"/>
              <a:t>Disk space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References</a:t>
            </a:r>
            <a:endParaRPr/>
          </a:p>
        </p:txBody>
      </p:sp>
      <p:sp>
        <p:nvSpPr>
          <p:cNvPr id="211" name="Google Shape;211;p26"/>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u="sng">
                <a:solidFill>
                  <a:schemeClr val="hlink"/>
                </a:solidFill>
                <a:hlinkClick r:id="rId3"/>
              </a:rPr>
              <a:t>Link to paper</a:t>
            </a:r>
            <a:endParaRPr/>
          </a:p>
          <a:p>
            <a:pPr indent="-342900" lvl="0" marL="457200" rtl="0" algn="l">
              <a:spcBef>
                <a:spcPts val="0"/>
              </a:spcBef>
              <a:spcAft>
                <a:spcPts val="0"/>
              </a:spcAft>
              <a:buSzPts val="1800"/>
              <a:buChar char="●"/>
            </a:pPr>
            <a:r>
              <a:rPr lang="en-US" sz="2900" u="sng">
                <a:solidFill>
                  <a:schemeClr val="hlink"/>
                </a:solidFill>
                <a:highlight>
                  <a:srgbClr val="FFFFFF"/>
                </a:highlight>
                <a:hlinkClick r:id="rId4"/>
              </a:rPr>
              <a:t>Training dataset</a:t>
            </a:r>
            <a:endParaRPr/>
          </a:p>
          <a:p>
            <a:pPr indent="-342900" lvl="0" marL="457200" rtl="0" algn="l">
              <a:spcBef>
                <a:spcPts val="0"/>
              </a:spcBef>
              <a:spcAft>
                <a:spcPts val="0"/>
              </a:spcAft>
              <a:buSzPts val="1800"/>
              <a:buChar char="●"/>
            </a:pPr>
            <a:r>
              <a:rPr lang="en-US" u="sng">
                <a:solidFill>
                  <a:schemeClr val="hlink"/>
                </a:solidFill>
                <a:hlinkClick r:id="rId5"/>
              </a:rPr>
              <a:t>Testing dataset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