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embeddedFontLst>
    <p:embeddedFont>
      <p:font typeface="Roboto"/>
      <p:regular r:id="rId32"/>
      <p:bold r:id="rId33"/>
      <p:italic r:id="rId34"/>
      <p:boldItalic r:id="rId35"/>
    </p:embeddedFont>
    <p:embeddedFont>
      <p:font typeface="Quattrocen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186BF0-4C2E-4898-B408-3813445865AD}">
  <a:tblStyle styleId="{9A186BF0-4C2E-4898-B408-3813445865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QuattrocentoSans-bold.fntdata"/><Relationship Id="rId14" Type="http://schemas.openxmlformats.org/officeDocument/2006/relationships/slide" Target="slides/slide8.xml"/><Relationship Id="rId36" Type="http://schemas.openxmlformats.org/officeDocument/2006/relationships/font" Target="fonts/QuattrocentoSans-regular.fntdata"/><Relationship Id="rId17" Type="http://schemas.openxmlformats.org/officeDocument/2006/relationships/slide" Target="slides/slide11.xml"/><Relationship Id="rId39" Type="http://schemas.openxmlformats.org/officeDocument/2006/relationships/font" Target="fonts/QuattrocentoSans-boldItalic.fntdata"/><Relationship Id="rId16" Type="http://schemas.openxmlformats.org/officeDocument/2006/relationships/slide" Target="slides/slide10.xml"/><Relationship Id="rId38" Type="http://schemas.openxmlformats.org/officeDocument/2006/relationships/font" Target="fonts/Quattrocento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e93a57507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e93a5750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101492e66_2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7101492e66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101492e66_2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7101492e66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ce9b3a447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ce9b3a44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7101492e6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7101492e6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7101492e66_2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7101492e66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101492e66_2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7101492e66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bcb78714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dbcb7871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bc93095d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dbc93095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bc93095d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bc93095d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e9b3a447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e9b3a44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bc93095d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dbc93095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dbc93095d3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dbc93095d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bc93095d3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bc93095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cef4375f0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cef4375f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713964eed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713964ee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ce942b580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ce942b58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e9b3a447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e9b3a44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101492e66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101492e6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101492e66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101492e6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101492e66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7101492e6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7101492e66_2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7101492e66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101492e66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7101492e66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e9b3a447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e9b3a447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mc:AlternateContent>
    <mc:Choice Requires="p14">
      <p:transition p14:dur="2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openaccess.thecvf.com/content/WACV2024/papers/Cermak_WildlifeDatasets_An_Open-Source_Toolkit_for_Animal_Re-Identification_WACV_2024_paper.pdf" TargetMode="External"/><Relationship Id="rId4" Type="http://schemas.openxmlformats.org/officeDocument/2006/relationships/hyperlink" Target="https://github.com/WildlifeDatasets/wildlife-datasets" TargetMode="External"/><Relationship Id="rId5" Type="http://schemas.openxmlformats.org/officeDocument/2006/relationships/hyperlink" Target="https://data.mendeley.com/datasets/v5j6m8dzhv/1" TargetMode="External"/><Relationship Id="rId6" Type="http://schemas.openxmlformats.org/officeDocument/2006/relationships/hyperlink" Target="https://arxiv.org/pdf/2103.140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WildlifeDatasets/wildlife-datasets" TargetMode="External"/><Relationship Id="rId4" Type="http://schemas.openxmlformats.org/officeDocument/2006/relationships/hyperlink" Target="https://data.mendeley.com/datasets/v5j6m8dzhv/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1" Type="http://schemas.openxmlformats.org/officeDocument/2006/relationships/image" Target="../media/image13.jpg"/><Relationship Id="rId10" Type="http://schemas.openxmlformats.org/officeDocument/2006/relationships/image" Target="../media/image7.jpg"/><Relationship Id="rId12" Type="http://schemas.openxmlformats.org/officeDocument/2006/relationships/image" Target="../media/image19.jp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9.jpg"/><Relationship Id="rId9" Type="http://schemas.openxmlformats.org/officeDocument/2006/relationships/image" Target="../media/image22.jpg"/><Relationship Id="rId5" Type="http://schemas.openxmlformats.org/officeDocument/2006/relationships/image" Target="../media/image10.jpg"/><Relationship Id="rId6" Type="http://schemas.openxmlformats.org/officeDocument/2006/relationships/image" Target="../media/image18.jpg"/><Relationship Id="rId7" Type="http://schemas.openxmlformats.org/officeDocument/2006/relationships/image" Target="../media/image17.jpg"/><Relationship Id="rId8"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Quattrocento Sans"/>
              <a:buNone/>
            </a:pPr>
            <a:r>
              <a:rPr lang="en-US"/>
              <a:t>Visual Re-Identification of Wildlife using MegaDescriptor.</a:t>
            </a:r>
            <a:endParaRPr/>
          </a:p>
        </p:txBody>
      </p:sp>
      <p:sp>
        <p:nvSpPr>
          <p:cNvPr id="169" name="Google Shape;169;p19"/>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E9F7F6"/>
              </a:buClr>
              <a:buSzPts val="2400"/>
              <a:buNone/>
            </a:pPr>
            <a:r>
              <a:rPr lang="en-US"/>
              <a:t>Abhinav Ujjawal (2021120)</a:t>
            </a:r>
            <a:endParaRPr/>
          </a:p>
          <a:p>
            <a:pPr indent="0" lvl="0" marL="0" rtl="0" algn="r">
              <a:lnSpc>
                <a:spcPct val="90000"/>
              </a:lnSpc>
              <a:spcBef>
                <a:spcPts val="0"/>
              </a:spcBef>
              <a:spcAft>
                <a:spcPts val="0"/>
              </a:spcAft>
              <a:buClr>
                <a:srgbClr val="E9F7F6"/>
              </a:buClr>
              <a:buSzPts val="2400"/>
              <a:buNone/>
            </a:pPr>
            <a:r>
              <a:rPr lang="en-US"/>
              <a:t>Abhishek Sushil (2021441)</a:t>
            </a:r>
            <a:endParaRPr/>
          </a:p>
          <a:p>
            <a:pPr indent="0" lvl="0" marL="0" rtl="0" algn="r">
              <a:lnSpc>
                <a:spcPct val="90000"/>
              </a:lnSpc>
              <a:spcBef>
                <a:spcPts val="0"/>
              </a:spcBef>
              <a:spcAft>
                <a:spcPts val="0"/>
              </a:spcAft>
              <a:buClr>
                <a:srgbClr val="E9F7F6"/>
              </a:buClr>
              <a:buSzPts val="2400"/>
              <a:buNone/>
            </a:pPr>
            <a:r>
              <a:rPr lang="en-US"/>
              <a:t>Aditya Jain (2021511)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idx="1" type="body"/>
          </p:nvPr>
        </p:nvSpPr>
        <p:spPr>
          <a:xfrm>
            <a:off x="845125" y="1381174"/>
            <a:ext cx="10515600" cy="5415000"/>
          </a:xfrm>
          <a:prstGeom prst="rect">
            <a:avLst/>
          </a:prstGeom>
        </p:spPr>
        <p:txBody>
          <a:bodyPr anchorCtr="0" anchor="t" bIns="45700" lIns="91425" spcFirstLastPara="1" rIns="91425" wrap="square" tIns="45700">
            <a:normAutofit/>
          </a:bodyPr>
          <a:lstStyle/>
          <a:p>
            <a:pPr indent="-330200" lvl="0" marL="457200" rtl="0" algn="l">
              <a:spcBef>
                <a:spcPts val="1000"/>
              </a:spcBef>
              <a:spcAft>
                <a:spcPts val="0"/>
              </a:spcAft>
              <a:buSzPts val="1600"/>
              <a:buChar char="●"/>
            </a:pPr>
            <a:r>
              <a:rPr b="1" lang="en-US" sz="2600"/>
              <a:t>Metric Learning Approaches</a:t>
            </a:r>
            <a:r>
              <a:rPr lang="en-US" sz="2600"/>
              <a:t>:</a:t>
            </a:r>
            <a:endParaRPr sz="2600"/>
          </a:p>
          <a:p>
            <a:pPr indent="-330200" lvl="0" marL="914400" rtl="0" algn="l">
              <a:spcBef>
                <a:spcPts val="0"/>
              </a:spcBef>
              <a:spcAft>
                <a:spcPts val="0"/>
              </a:spcAft>
              <a:buSzPts val="1600"/>
              <a:buAutoNum type="arabicPeriod"/>
            </a:pPr>
            <a:r>
              <a:rPr lang="en-US" sz="2600"/>
              <a:t>Further two methods, </a:t>
            </a:r>
            <a:r>
              <a:rPr b="1" lang="en-US" sz="2600"/>
              <a:t>ArcFace and Triplet loss</a:t>
            </a:r>
            <a:r>
              <a:rPr lang="en-US" sz="2600"/>
              <a:t>, are selected for ablation studies. (Explained later)</a:t>
            </a:r>
            <a:br>
              <a:rPr lang="en-US" sz="2600"/>
            </a:br>
            <a:r>
              <a:rPr lang="en-US" sz="2600"/>
              <a:t>These methods are inspired by (then) recent advancements in human and vehicle re-identification. ArcFace and Triplet loss both aim to learn a representation function that maps objects into a deep embedding space, where the distance reflects visual similarity.</a:t>
            </a:r>
            <a:endParaRPr sz="2600"/>
          </a:p>
          <a:p>
            <a:pPr indent="-342900" lvl="0" marL="914400" rtl="0" algn="l">
              <a:spcBef>
                <a:spcPts val="0"/>
              </a:spcBef>
              <a:spcAft>
                <a:spcPts val="0"/>
              </a:spcAft>
              <a:buSzPts val="1800"/>
              <a:buAutoNum type="arabicPeriod"/>
            </a:pPr>
            <a:r>
              <a:rPr b="1" lang="en-US" sz="2600"/>
              <a:t>Matching Strategy</a:t>
            </a:r>
            <a:r>
              <a:rPr lang="en-US" sz="2600"/>
              <a:t> :  To determine the identity of query (i.e., test) images, relying solely on the closest match within the reference set. Essentially, creating a 1NN algorithm.</a:t>
            </a:r>
            <a:endParaRPr sz="2600"/>
          </a:p>
          <a:p>
            <a:pPr indent="-330200" lvl="0" marL="914400" rtl="0" algn="l">
              <a:spcBef>
                <a:spcPts val="0"/>
              </a:spcBef>
              <a:spcAft>
                <a:spcPts val="0"/>
              </a:spcAft>
              <a:buSzPts val="1600"/>
              <a:buAutoNum type="arabicPeriod"/>
            </a:pPr>
            <a:r>
              <a:rPr b="1" lang="en-US" sz="2600"/>
              <a:t>Training</a:t>
            </a:r>
            <a:r>
              <a:rPr lang="en-US" sz="2600"/>
              <a:t> :  Models were optimized using the SGD optimizer with momentum (0.9) for 100 epochs using the cosine annealing learning rate schedule and mini-batch of 128.</a:t>
            </a:r>
            <a:endParaRPr sz="2600"/>
          </a:p>
        </p:txBody>
      </p:sp>
      <p:sp>
        <p:nvSpPr>
          <p:cNvPr id="243" name="Google Shape;243;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Appro</a:t>
            </a:r>
            <a:r>
              <a:rPr lang="en-US"/>
              <a:t>aches i</a:t>
            </a:r>
            <a:r>
              <a:rPr lang="en-US"/>
              <a:t>nvestigated (Papers)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SWin Transformers</a:t>
            </a:r>
            <a:endParaRPr/>
          </a:p>
        </p:txBody>
      </p:sp>
      <p:sp>
        <p:nvSpPr>
          <p:cNvPr id="249" name="Google Shape;249;p2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393700" lvl="0" marL="457200" marR="0" rtl="0" algn="l">
              <a:lnSpc>
                <a:spcPct val="115000"/>
              </a:lnSpc>
              <a:spcBef>
                <a:spcPts val="0"/>
              </a:spcBef>
              <a:spcAft>
                <a:spcPts val="0"/>
              </a:spcAft>
              <a:buSzPts val="2600"/>
              <a:buChar char="●"/>
            </a:pPr>
            <a:r>
              <a:rPr lang="en-US" sz="2600"/>
              <a:t>It attempts to adapt Transformers as the backbone for computer vision, </a:t>
            </a:r>
            <a:r>
              <a:rPr lang="en-US" sz="2600"/>
              <a:t>as it does for NLP and as CNNs do in vision. </a:t>
            </a:r>
            <a:endParaRPr sz="2600"/>
          </a:p>
          <a:p>
            <a:pPr indent="0" lvl="0" marL="457200" marR="0" rtl="0" algn="l">
              <a:lnSpc>
                <a:spcPct val="115000"/>
              </a:lnSpc>
              <a:spcBef>
                <a:spcPts val="0"/>
              </a:spcBef>
              <a:spcAft>
                <a:spcPts val="0"/>
              </a:spcAft>
              <a:buNone/>
            </a:pPr>
            <a:r>
              <a:t/>
            </a:r>
            <a:endParaRPr sz="2600"/>
          </a:p>
          <a:p>
            <a:pPr indent="-393700" lvl="0" marL="457200" marR="0" rtl="0" algn="l">
              <a:lnSpc>
                <a:spcPct val="115000"/>
              </a:lnSpc>
              <a:spcBef>
                <a:spcPts val="0"/>
              </a:spcBef>
              <a:spcAft>
                <a:spcPts val="0"/>
              </a:spcAft>
              <a:buSzPts val="2600"/>
              <a:buChar char="●"/>
            </a:pPr>
            <a:r>
              <a:rPr lang="en-US" sz="2600"/>
              <a:t>The Swin Transformer introduces a hierarchical architecture that divides the input image into non-overlapping patches at different scales, allowing for efficient processing of large images. It also allows the model capture both local and global information. </a:t>
            </a:r>
            <a:endParaRPr sz="2600"/>
          </a:p>
          <a:p>
            <a:pPr indent="0" lvl="0" marL="457200" rtl="0" algn="l">
              <a:lnSpc>
                <a:spcPct val="115000"/>
              </a:lnSpc>
              <a:spcBef>
                <a:spcPts val="21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457200" rtl="0" algn="l">
              <a:lnSpc>
                <a:spcPct val="115000"/>
              </a:lnSpc>
              <a:spcBef>
                <a:spcPts val="21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457200" rtl="0" algn="l">
              <a:lnSpc>
                <a:spcPct val="115000"/>
              </a:lnSpc>
              <a:spcBef>
                <a:spcPts val="2100"/>
              </a:spcBef>
              <a:spcAft>
                <a:spcPts val="0"/>
              </a:spcAft>
              <a:buNone/>
            </a:pPr>
            <a:r>
              <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Architecture</a:t>
            </a:r>
            <a:endParaRPr/>
          </a:p>
        </p:txBody>
      </p:sp>
      <p:sp>
        <p:nvSpPr>
          <p:cNvPr id="255" name="Google Shape;255;p3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93700" lvl="0" marL="457200" rtl="0" algn="l">
              <a:lnSpc>
                <a:spcPct val="115000"/>
              </a:lnSpc>
              <a:spcBef>
                <a:spcPts val="0"/>
              </a:spcBef>
              <a:spcAft>
                <a:spcPts val="0"/>
              </a:spcAft>
              <a:buSzPts val="2600"/>
              <a:buChar char="●"/>
            </a:pPr>
            <a:r>
              <a:rPr lang="en-US" sz="2600"/>
              <a:t>Input RGB Image is divided into non-overlapping patches of 4x4 by a patch splitting module.</a:t>
            </a:r>
            <a:endParaRPr sz="2600"/>
          </a:p>
          <a:p>
            <a:pPr indent="-393700" lvl="0" marL="457200" rtl="0" algn="l">
              <a:lnSpc>
                <a:spcPct val="115000"/>
              </a:lnSpc>
              <a:spcBef>
                <a:spcPts val="0"/>
              </a:spcBef>
              <a:spcAft>
                <a:spcPts val="0"/>
              </a:spcAft>
              <a:buSzPts val="2600"/>
              <a:buChar char="●"/>
            </a:pPr>
            <a:r>
              <a:rPr lang="en-US" sz="2600"/>
              <a:t>Linear Embedding layer: Patches are embedded to a lower-dimensional representation.</a:t>
            </a:r>
            <a:endParaRPr sz="2600"/>
          </a:p>
          <a:p>
            <a:pPr indent="-393700" lvl="0" marL="457200" rtl="0" algn="l">
              <a:lnSpc>
                <a:spcPct val="115000"/>
              </a:lnSpc>
              <a:spcBef>
                <a:spcPts val="0"/>
              </a:spcBef>
              <a:spcAft>
                <a:spcPts val="0"/>
              </a:spcAft>
              <a:buSzPts val="2600"/>
              <a:buChar char="●"/>
            </a:pPr>
            <a:r>
              <a:rPr lang="en-US" sz="2600"/>
              <a:t>Hierarchical Processing: Patches are grouped into windows at each stage. Shifted Window Mechanism allows patches to attend to nearby patches within the same window.</a:t>
            </a:r>
            <a:endParaRPr sz="2600"/>
          </a:p>
          <a:p>
            <a:pPr indent="-393700" lvl="0" marL="457200" rtl="0" algn="l">
              <a:lnSpc>
                <a:spcPct val="115000"/>
              </a:lnSpc>
              <a:spcBef>
                <a:spcPts val="0"/>
              </a:spcBef>
              <a:spcAft>
                <a:spcPts val="0"/>
              </a:spcAft>
              <a:buSzPts val="2600"/>
              <a:buChar char="●"/>
            </a:pPr>
            <a:r>
              <a:rPr lang="en-US" sz="2600"/>
              <a:t>SWin Transformer blocks are applied for feature transformation.</a:t>
            </a:r>
            <a:endParaRPr sz="2600"/>
          </a:p>
          <a:p>
            <a:pPr indent="-393700" lvl="0" marL="457200" rtl="0" algn="l">
              <a:lnSpc>
                <a:spcPct val="115000"/>
              </a:lnSpc>
              <a:spcBef>
                <a:spcPts val="0"/>
              </a:spcBef>
              <a:spcAft>
                <a:spcPts val="0"/>
              </a:spcAft>
              <a:buSzPts val="2600"/>
              <a:buChar char="●"/>
            </a:pPr>
            <a:r>
              <a:rPr lang="en-US" sz="2600"/>
              <a:t>At the end, Classification head is used to predict the output labels.</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845127" y="365760"/>
            <a:ext cx="9445500" cy="82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a:t>Evaluation metrics</a:t>
            </a:r>
            <a:endParaRPr sz="3559"/>
          </a:p>
        </p:txBody>
      </p:sp>
      <p:sp>
        <p:nvSpPr>
          <p:cNvPr id="261" name="Google Shape;261;p3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The paper majorly uses two losses </a:t>
            </a:r>
            <a:endParaRPr/>
          </a:p>
          <a:p>
            <a:pPr indent="-342900" lvl="0" marL="457200" rtl="0" algn="l">
              <a:spcBef>
                <a:spcPts val="1000"/>
              </a:spcBef>
              <a:spcAft>
                <a:spcPts val="0"/>
              </a:spcAft>
              <a:buSzPts val="1800"/>
              <a:buChar char="●"/>
            </a:pPr>
            <a:r>
              <a:rPr lang="en-US"/>
              <a:t>Triplet loss: It compares triplet of images, an anchor image(xₐ), a positive image(xₚ) and a negative image (xₙ). </a:t>
            </a:r>
            <a:r>
              <a:rPr lang="en-US"/>
              <a:t>xₐ shares the same label as xₚ but different from xₙ. It tries to learn an embedding where distance between xₐ and xₚ is smaller than xₐ and xₙ by at least a margin m. So the model learns embeddings where similar images have low distance while dissimilar images have large distance. </a:t>
            </a:r>
            <a:endParaRPr/>
          </a:p>
          <a:p>
            <a:pPr indent="-342900" lvl="0" marL="457200" rtl="0" algn="l">
              <a:spcBef>
                <a:spcPts val="0"/>
              </a:spcBef>
              <a:spcAft>
                <a:spcPts val="0"/>
              </a:spcAft>
              <a:buSzPts val="1800"/>
              <a:buChar char="●"/>
            </a:pPr>
            <a:r>
              <a:rPr lang="en-US"/>
              <a:t>ArcFace: It adds an angular margin to the standard softmax loss to improve the discriminative power of the learned embeddings. The embeddings are normalized and scaled to place them at a hypersphere of radius s which is selected as hyperparameter.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 metric (used by us)</a:t>
            </a:r>
            <a:endParaRPr/>
          </a:p>
        </p:txBody>
      </p:sp>
      <p:sp>
        <p:nvSpPr>
          <p:cNvPr id="267" name="Google Shape;267;p3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We have used three evaluation metrics majorly in our evaluation.</a:t>
            </a:r>
            <a:endParaRPr/>
          </a:p>
          <a:p>
            <a:pPr indent="-342900" lvl="0" marL="457200" rtl="0" algn="l">
              <a:spcBef>
                <a:spcPts val="1000"/>
              </a:spcBef>
              <a:spcAft>
                <a:spcPts val="0"/>
              </a:spcAft>
              <a:buSzPts val="1800"/>
              <a:buAutoNum type="arabicPeriod"/>
            </a:pPr>
            <a:r>
              <a:rPr lang="en-US"/>
              <a:t>Accuracy (benchmark given in the paper as well)</a:t>
            </a:r>
            <a:endParaRPr/>
          </a:p>
          <a:p>
            <a:pPr indent="-342900" lvl="0" marL="457200" rtl="0" algn="l">
              <a:spcBef>
                <a:spcPts val="0"/>
              </a:spcBef>
              <a:spcAft>
                <a:spcPts val="0"/>
              </a:spcAft>
              <a:buSzPts val="1800"/>
              <a:buAutoNum type="arabicPeriod"/>
            </a:pPr>
            <a:r>
              <a:rPr lang="en-US"/>
              <a:t>F1 Score</a:t>
            </a:r>
            <a:endParaRPr/>
          </a:p>
          <a:p>
            <a:pPr indent="-342900" lvl="0" marL="457200" rtl="0" algn="l">
              <a:spcBef>
                <a:spcPts val="0"/>
              </a:spcBef>
              <a:spcAft>
                <a:spcPts val="0"/>
              </a:spcAft>
              <a:buSzPts val="1800"/>
              <a:buAutoNum type="arabicPeriod"/>
            </a:pPr>
            <a:r>
              <a:rPr lang="en-US"/>
              <a:t>Sensitivity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T-224</a:t>
            </a:r>
            <a:endParaRPr/>
          </a:p>
        </p:txBody>
      </p:sp>
      <p:sp>
        <p:nvSpPr>
          <p:cNvPr id="273" name="Google Shape;273;p33"/>
          <p:cNvSpPr txBox="1"/>
          <p:nvPr>
            <p:ph idx="1" type="body"/>
          </p:nvPr>
        </p:nvSpPr>
        <p:spPr>
          <a:xfrm>
            <a:off x="838202" y="13726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graphicFrame>
        <p:nvGraphicFramePr>
          <p:cNvPr id="274" name="Google Shape;274;p33"/>
          <p:cNvGraphicFramePr/>
          <p:nvPr/>
        </p:nvGraphicFramePr>
        <p:xfrm>
          <a:off x="952500" y="2042775"/>
          <a:ext cx="3000000" cy="3000000"/>
        </p:xfrm>
        <a:graphic>
          <a:graphicData uri="http://schemas.openxmlformats.org/drawingml/2006/table">
            <a:tbl>
              <a:tblPr>
                <a:noFill/>
                <a:tableStyleId>{9A186BF0-4C2E-4898-B408-3813445865AD}</a:tableStyleId>
              </a:tblPr>
              <a:tblGrid>
                <a:gridCol w="2571750"/>
                <a:gridCol w="2571750"/>
                <a:gridCol w="2571750"/>
                <a:gridCol w="2571750"/>
              </a:tblGrid>
              <a:tr h="381000">
                <a:tc>
                  <a:txBody>
                    <a:bodyPr/>
                    <a:lstStyle/>
                    <a:p>
                      <a:pPr indent="0" lvl="0" marL="0" rtl="0" algn="l">
                        <a:spcBef>
                          <a:spcPts val="0"/>
                        </a:spcBef>
                        <a:spcAft>
                          <a:spcPts val="0"/>
                        </a:spcAft>
                        <a:buNone/>
                      </a:pPr>
                      <a:r>
                        <a:rPr b="1" lang="en-US"/>
                        <a:t>Dataset</a:t>
                      </a:r>
                      <a:endParaRPr b="1"/>
                    </a:p>
                  </a:txBody>
                  <a:tcPr marT="91425" marB="91425" marR="91425" marL="91425"/>
                </a:tc>
                <a:tc>
                  <a:txBody>
                    <a:bodyPr/>
                    <a:lstStyle/>
                    <a:p>
                      <a:pPr indent="0" lvl="0" marL="0" rtl="0" algn="l">
                        <a:spcBef>
                          <a:spcPts val="0"/>
                        </a:spcBef>
                        <a:spcAft>
                          <a:spcPts val="0"/>
                        </a:spcAft>
                        <a:buNone/>
                      </a:pPr>
                      <a:r>
                        <a:rPr b="1" lang="en-US"/>
                        <a:t>Accuracy</a:t>
                      </a:r>
                      <a:endParaRPr b="1"/>
                    </a:p>
                  </a:txBody>
                  <a:tcPr marT="91425" marB="91425" marR="91425" marL="91425"/>
                </a:tc>
                <a:tc>
                  <a:txBody>
                    <a:bodyPr/>
                    <a:lstStyle/>
                    <a:p>
                      <a:pPr indent="0" lvl="0" marL="0" rtl="0" algn="l">
                        <a:spcBef>
                          <a:spcPts val="0"/>
                        </a:spcBef>
                        <a:spcAft>
                          <a:spcPts val="0"/>
                        </a:spcAft>
                        <a:buNone/>
                      </a:pPr>
                      <a:r>
                        <a:rPr b="1" lang="en-US"/>
                        <a:t>F1 score</a:t>
                      </a:r>
                      <a:endParaRPr b="1"/>
                    </a:p>
                  </a:txBody>
                  <a:tcPr marT="91425" marB="91425" marR="91425" marL="91425"/>
                </a:tc>
                <a:tc>
                  <a:txBody>
                    <a:bodyPr/>
                    <a:lstStyle/>
                    <a:p>
                      <a:pPr indent="0" lvl="0" marL="0" rtl="0" algn="l">
                        <a:spcBef>
                          <a:spcPts val="0"/>
                        </a:spcBef>
                        <a:spcAft>
                          <a:spcPts val="0"/>
                        </a:spcAft>
                        <a:buNone/>
                      </a:pPr>
                      <a:r>
                        <a:rPr b="1" lang="en-US"/>
                        <a:t>Sensitivity</a:t>
                      </a:r>
                      <a:endParaRPr b="1"/>
                    </a:p>
                  </a:txBody>
                  <a:tcPr marT="91425" marB="91425" marR="91425" marL="91425"/>
                </a:tc>
              </a:tr>
              <a:tr h="381000">
                <a:tc>
                  <a:txBody>
                    <a:bodyPr/>
                    <a:lstStyle/>
                    <a:p>
                      <a:pPr indent="0" lvl="0" marL="0" rtl="0" algn="l">
                        <a:spcBef>
                          <a:spcPts val="0"/>
                        </a:spcBef>
                        <a:spcAft>
                          <a:spcPts val="0"/>
                        </a:spcAft>
                        <a:buNone/>
                      </a:pPr>
                      <a:r>
                        <a:rPr lang="en-US"/>
                        <a:t>FriesianCattle2015</a:t>
                      </a:r>
                      <a:endParaRPr/>
                    </a:p>
                  </a:txBody>
                  <a:tcPr marT="91425" marB="91425" marR="91425" marL="91425"/>
                </a:tc>
                <a:tc>
                  <a:txBody>
                    <a:bodyPr/>
                    <a:lstStyle/>
                    <a:p>
                      <a:pPr indent="0" lvl="0" marL="0" rtl="0" algn="l">
                        <a:spcBef>
                          <a:spcPts val="0"/>
                        </a:spcBef>
                        <a:spcAft>
                          <a:spcPts val="0"/>
                        </a:spcAft>
                        <a:buNone/>
                      </a:pPr>
                      <a:r>
                        <a:rPr lang="en-US"/>
                        <a:t>0.55</a:t>
                      </a:r>
                      <a:endParaRPr/>
                    </a:p>
                  </a:txBody>
                  <a:tcPr marT="91425" marB="91425" marR="91425" marL="91425"/>
                </a:tc>
                <a:tc>
                  <a:txBody>
                    <a:bodyPr/>
                    <a:lstStyle/>
                    <a:p>
                      <a:pPr indent="0" lvl="0" marL="0" rtl="0" algn="l">
                        <a:spcBef>
                          <a:spcPts val="0"/>
                        </a:spcBef>
                        <a:spcAft>
                          <a:spcPts val="0"/>
                        </a:spcAft>
                        <a:buNone/>
                      </a:pPr>
                      <a:r>
                        <a:rPr lang="en-US"/>
                        <a:t>0.54333333333333333</a:t>
                      </a:r>
                      <a:endParaRPr/>
                    </a:p>
                  </a:txBody>
                  <a:tcPr marT="91425" marB="91425" marR="91425" marL="91425"/>
                </a:tc>
                <a:tc>
                  <a:txBody>
                    <a:bodyPr/>
                    <a:lstStyle/>
                    <a:p>
                      <a:pPr indent="0" lvl="0" marL="0" rtl="0" algn="l">
                        <a:spcBef>
                          <a:spcPts val="0"/>
                        </a:spcBef>
                        <a:spcAft>
                          <a:spcPts val="0"/>
                        </a:spcAft>
                        <a:buNone/>
                      </a:pPr>
                      <a:r>
                        <a:rPr lang="en-US"/>
                        <a:t>0.55</a:t>
                      </a:r>
                      <a:endParaRPr/>
                    </a:p>
                  </a:txBody>
                  <a:tcPr marT="91425" marB="91425" marR="91425" marL="91425"/>
                </a:tc>
              </a:tr>
              <a:tr h="381000">
                <a:tc>
                  <a:txBody>
                    <a:bodyPr/>
                    <a:lstStyle/>
                    <a:p>
                      <a:pPr indent="0" lvl="0" marL="0" rtl="0" algn="l">
                        <a:spcBef>
                          <a:spcPts val="0"/>
                        </a:spcBef>
                        <a:spcAft>
                          <a:spcPts val="0"/>
                        </a:spcAft>
                        <a:buNone/>
                      </a:pPr>
                      <a:r>
                        <a:rPr lang="en-US"/>
                        <a:t>LionData </a:t>
                      </a:r>
                      <a:endParaRPr/>
                    </a:p>
                  </a:txBody>
                  <a:tcPr marT="91425" marB="91425" marR="91425" marL="91425"/>
                </a:tc>
                <a:tc>
                  <a:txBody>
                    <a:bodyPr/>
                    <a:lstStyle/>
                    <a:p>
                      <a:pPr indent="0" lvl="0" marL="0" rtl="0" algn="l">
                        <a:spcBef>
                          <a:spcPts val="0"/>
                        </a:spcBef>
                        <a:spcAft>
                          <a:spcPts val="0"/>
                        </a:spcAft>
                        <a:buNone/>
                      </a:pPr>
                      <a:r>
                        <a:rPr lang="en-US"/>
                        <a:t>0.14838709677419354</a:t>
                      </a:r>
                      <a:endParaRPr/>
                    </a:p>
                  </a:txBody>
                  <a:tcPr marT="91425" marB="91425" marR="91425" marL="91425"/>
                </a:tc>
                <a:tc>
                  <a:txBody>
                    <a:bodyPr/>
                    <a:lstStyle/>
                    <a:p>
                      <a:pPr indent="0" lvl="0" marL="0" rtl="0" algn="l">
                        <a:spcBef>
                          <a:spcPts val="0"/>
                        </a:spcBef>
                        <a:spcAft>
                          <a:spcPts val="0"/>
                        </a:spcAft>
                        <a:buNone/>
                      </a:pPr>
                      <a:r>
                        <a:rPr lang="en-US"/>
                        <a:t>0.14046082949308755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0.14838709677419354</a:t>
                      </a:r>
                      <a:endParaRPr/>
                    </a:p>
                  </a:txBody>
                  <a:tcPr marT="91425" marB="91425" marR="91425" marL="91425"/>
                </a:tc>
              </a:tr>
              <a:tr h="381000">
                <a:tc>
                  <a:txBody>
                    <a:bodyPr/>
                    <a:lstStyle/>
                    <a:p>
                      <a:pPr indent="0" lvl="0" marL="0" rtl="0" algn="l">
                        <a:spcBef>
                          <a:spcPts val="0"/>
                        </a:spcBef>
                        <a:spcAft>
                          <a:spcPts val="0"/>
                        </a:spcAft>
                        <a:buNone/>
                      </a:pPr>
                      <a:r>
                        <a:rPr lang="en-US"/>
                        <a:t>MacaqueFaces</a:t>
                      </a:r>
                      <a:endParaRPr/>
                    </a:p>
                  </a:txBody>
                  <a:tcPr marT="91425" marB="91425" marR="91425" marL="91425"/>
                </a:tc>
                <a:tc>
                  <a:txBody>
                    <a:bodyPr/>
                    <a:lstStyle/>
                    <a:p>
                      <a:pPr indent="0" lvl="0" marL="0" rtl="0" algn="l">
                        <a:spcBef>
                          <a:spcPts val="0"/>
                        </a:spcBef>
                        <a:spcAft>
                          <a:spcPts val="0"/>
                        </a:spcAft>
                        <a:buNone/>
                      </a:pPr>
                      <a:r>
                        <a:rPr lang="en-US"/>
                        <a:t>0.9904458598726115</a:t>
                      </a:r>
                      <a:endParaRPr/>
                    </a:p>
                  </a:txBody>
                  <a:tcPr marT="91425" marB="91425" marR="91425" marL="91425"/>
                </a:tc>
                <a:tc>
                  <a:txBody>
                    <a:bodyPr/>
                    <a:lstStyle/>
                    <a:p>
                      <a:pPr indent="0" lvl="0" marL="0" rtl="0" algn="l">
                        <a:spcBef>
                          <a:spcPts val="0"/>
                        </a:spcBef>
                        <a:spcAft>
                          <a:spcPts val="0"/>
                        </a:spcAft>
                        <a:buNone/>
                      </a:pPr>
                      <a:r>
                        <a:rPr lang="en-US"/>
                        <a:t>0.990449728379437</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0.9904458598726115</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L-224</a:t>
            </a:r>
            <a:endParaRPr/>
          </a:p>
        </p:txBody>
      </p:sp>
      <p:sp>
        <p:nvSpPr>
          <p:cNvPr id="280" name="Google Shape;280;p34"/>
          <p:cNvSpPr txBox="1"/>
          <p:nvPr>
            <p:ph idx="1" type="body"/>
          </p:nvPr>
        </p:nvSpPr>
        <p:spPr>
          <a:xfrm>
            <a:off x="838202" y="13726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graphicFrame>
        <p:nvGraphicFramePr>
          <p:cNvPr id="281" name="Google Shape;281;p34"/>
          <p:cNvGraphicFramePr/>
          <p:nvPr/>
        </p:nvGraphicFramePr>
        <p:xfrm>
          <a:off x="952500" y="2042775"/>
          <a:ext cx="3000000" cy="3000000"/>
        </p:xfrm>
        <a:graphic>
          <a:graphicData uri="http://schemas.openxmlformats.org/drawingml/2006/table">
            <a:tbl>
              <a:tblPr>
                <a:noFill/>
                <a:tableStyleId>{9A186BF0-4C2E-4898-B408-3813445865AD}</a:tableStyleId>
              </a:tblPr>
              <a:tblGrid>
                <a:gridCol w="2571750"/>
                <a:gridCol w="2571750"/>
                <a:gridCol w="2571750"/>
                <a:gridCol w="2571750"/>
              </a:tblGrid>
              <a:tr h="381000">
                <a:tc>
                  <a:txBody>
                    <a:bodyPr/>
                    <a:lstStyle/>
                    <a:p>
                      <a:pPr indent="0" lvl="0" marL="0" rtl="0" algn="l">
                        <a:spcBef>
                          <a:spcPts val="0"/>
                        </a:spcBef>
                        <a:spcAft>
                          <a:spcPts val="0"/>
                        </a:spcAft>
                        <a:buNone/>
                      </a:pPr>
                      <a:r>
                        <a:rPr b="1" lang="en-US"/>
                        <a:t>Dataset</a:t>
                      </a:r>
                      <a:endParaRPr b="1"/>
                    </a:p>
                  </a:txBody>
                  <a:tcPr marT="91425" marB="91425" marR="91425" marL="91425"/>
                </a:tc>
                <a:tc>
                  <a:txBody>
                    <a:bodyPr/>
                    <a:lstStyle/>
                    <a:p>
                      <a:pPr indent="0" lvl="0" marL="0" rtl="0" algn="l">
                        <a:spcBef>
                          <a:spcPts val="0"/>
                        </a:spcBef>
                        <a:spcAft>
                          <a:spcPts val="0"/>
                        </a:spcAft>
                        <a:buNone/>
                      </a:pPr>
                      <a:r>
                        <a:rPr b="1" lang="en-US"/>
                        <a:t>Accuracy</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F1 score</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Sensitivity</a:t>
                      </a:r>
                      <a:endParaRPr b="1"/>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FriesianCattle2015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0.55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0.5416666666666666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0.55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LionData </a:t>
                      </a:r>
                      <a:endParaRPr/>
                    </a:p>
                  </a:txBody>
                  <a:tcPr marT="91425" marB="91425" marR="91425" marL="91425"/>
                </a:tc>
                <a:tc>
                  <a:txBody>
                    <a:bodyPr/>
                    <a:lstStyle/>
                    <a:p>
                      <a:pPr indent="0" lvl="0" marL="0" rtl="0" algn="l">
                        <a:spcBef>
                          <a:spcPts val="0"/>
                        </a:spcBef>
                        <a:spcAft>
                          <a:spcPts val="0"/>
                        </a:spcAft>
                        <a:buNone/>
                      </a:pPr>
                      <a:r>
                        <a:rPr lang="en-US"/>
                        <a:t>0.2064516129032258</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0.18795698924731183</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en-US">
                          <a:solidFill>
                            <a:schemeClr val="dk1"/>
                          </a:solidFill>
                        </a:rPr>
                        <a:t>0.2064516129032258</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US"/>
                        <a:t>MacaqueFaces</a:t>
                      </a:r>
                      <a:endParaRPr/>
                    </a:p>
                  </a:txBody>
                  <a:tcPr marT="91425" marB="91425" marR="91425" marL="91425"/>
                </a:tc>
                <a:tc>
                  <a:txBody>
                    <a:bodyPr/>
                    <a:lstStyle/>
                    <a:p>
                      <a:pPr indent="0" lvl="0" marL="0" rtl="0" algn="l">
                        <a:spcBef>
                          <a:spcPts val="0"/>
                        </a:spcBef>
                        <a:spcAft>
                          <a:spcPts val="0"/>
                        </a:spcAft>
                        <a:buNone/>
                      </a:pPr>
                      <a:r>
                        <a:rPr lang="en-US"/>
                        <a:t>0.9904458598726115</a:t>
                      </a:r>
                      <a:endParaRPr/>
                    </a:p>
                  </a:txBody>
                  <a:tcPr marT="91425" marB="91425" marR="91425" marL="91425"/>
                </a:tc>
                <a:tc>
                  <a:txBody>
                    <a:bodyPr/>
                    <a:lstStyle/>
                    <a:p>
                      <a:pPr indent="0" lvl="0" marL="0" rtl="0" algn="l">
                        <a:spcBef>
                          <a:spcPts val="0"/>
                        </a:spcBef>
                        <a:spcAft>
                          <a:spcPts val="0"/>
                        </a:spcAft>
                        <a:buNone/>
                      </a:pPr>
                      <a:r>
                        <a:rPr lang="en-US"/>
                        <a:t>0.990449728379437</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0.9904458598726115</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for MPDD (Testing dataset)</a:t>
            </a:r>
            <a:endParaRPr/>
          </a:p>
        </p:txBody>
      </p:sp>
      <p:sp>
        <p:nvSpPr>
          <p:cNvPr id="287" name="Google Shape;287;p3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graphicFrame>
        <p:nvGraphicFramePr>
          <p:cNvPr id="288" name="Google Shape;288;p35"/>
          <p:cNvGraphicFramePr/>
          <p:nvPr/>
        </p:nvGraphicFramePr>
        <p:xfrm>
          <a:off x="952500" y="2857500"/>
          <a:ext cx="3000000" cy="3000000"/>
        </p:xfrm>
        <a:graphic>
          <a:graphicData uri="http://schemas.openxmlformats.org/drawingml/2006/table">
            <a:tbl>
              <a:tblPr>
                <a:noFill/>
                <a:tableStyleId>{9A186BF0-4C2E-4898-B408-3813445865AD}</a:tableStyleId>
              </a:tblPr>
              <a:tblGrid>
                <a:gridCol w="2571750"/>
                <a:gridCol w="2571750"/>
                <a:gridCol w="2571750"/>
                <a:gridCol w="2571750"/>
              </a:tblGrid>
              <a:tr h="381000">
                <a:tc>
                  <a:txBody>
                    <a:bodyPr/>
                    <a:lstStyle/>
                    <a:p>
                      <a:pPr indent="0" lvl="0" marL="0" rtl="0" algn="l">
                        <a:spcBef>
                          <a:spcPts val="0"/>
                        </a:spcBef>
                        <a:spcAft>
                          <a:spcPts val="0"/>
                        </a:spcAft>
                        <a:buNone/>
                      </a:pPr>
                      <a:r>
                        <a:rPr b="1" lang="en-US"/>
                        <a:t>Model</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t>Accuracy</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t>F1 Score</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t>Sensitivity</a:t>
                      </a:r>
                      <a:endParaRPr b="1"/>
                    </a:p>
                  </a:txBody>
                  <a:tcPr marT="91425" marB="91425" marR="91425" marL="91425"/>
                </a:tc>
              </a:tr>
              <a:tr h="381000">
                <a:tc>
                  <a:txBody>
                    <a:bodyPr/>
                    <a:lstStyle/>
                    <a:p>
                      <a:pPr indent="0" lvl="0" marL="0" marR="0" rtl="0" algn="l">
                        <a:lnSpc>
                          <a:spcPct val="100000"/>
                        </a:lnSpc>
                        <a:spcBef>
                          <a:spcPts val="0"/>
                        </a:spcBef>
                        <a:spcAft>
                          <a:spcPts val="0"/>
                        </a:spcAft>
                        <a:buNone/>
                      </a:pPr>
                      <a:r>
                        <a:rPr lang="en-US"/>
                        <a:t>T-224</a:t>
                      </a:r>
                      <a:endParaRPr/>
                    </a:p>
                  </a:txBody>
                  <a:tcPr marT="91425" marB="91425" marR="91425" marL="91425"/>
                </a:tc>
                <a:tc>
                  <a:txBody>
                    <a:bodyPr/>
                    <a:lstStyle/>
                    <a:p>
                      <a:pPr indent="0" lvl="0" marL="0" marR="0" rtl="0" algn="l">
                        <a:lnSpc>
                          <a:spcPct val="100000"/>
                        </a:lnSpc>
                        <a:spcBef>
                          <a:spcPts val="0"/>
                        </a:spcBef>
                        <a:spcAft>
                          <a:spcPts val="0"/>
                        </a:spcAft>
                        <a:buNone/>
                      </a:pPr>
                      <a:r>
                        <a:rPr lang="en-US"/>
                        <a:t>0.841</a:t>
                      </a:r>
                      <a:endParaRPr/>
                    </a:p>
                  </a:txBody>
                  <a:tcPr marT="91425" marB="91425" marR="91425" marL="91425"/>
                </a:tc>
                <a:tc>
                  <a:txBody>
                    <a:bodyPr/>
                    <a:lstStyle/>
                    <a:p>
                      <a:pPr indent="0" lvl="0" marL="0" marR="0" rtl="0" algn="l">
                        <a:lnSpc>
                          <a:spcPct val="100000"/>
                        </a:lnSpc>
                        <a:spcBef>
                          <a:spcPts val="0"/>
                        </a:spcBef>
                        <a:spcAft>
                          <a:spcPts val="0"/>
                        </a:spcAft>
                        <a:buNone/>
                      </a:pPr>
                      <a:r>
                        <a:rPr lang="en-US"/>
                        <a:t>0.828</a:t>
                      </a:r>
                      <a:endParaRPr/>
                    </a:p>
                  </a:txBody>
                  <a:tcPr marT="91425" marB="91425" marR="91425" marL="91425"/>
                </a:tc>
                <a:tc>
                  <a:txBody>
                    <a:bodyPr/>
                    <a:lstStyle/>
                    <a:p>
                      <a:pPr indent="0" lvl="0" marL="0" marR="0" rtl="0" algn="l">
                        <a:lnSpc>
                          <a:spcPct val="100000"/>
                        </a:lnSpc>
                        <a:spcBef>
                          <a:spcPts val="0"/>
                        </a:spcBef>
                        <a:spcAft>
                          <a:spcPts val="0"/>
                        </a:spcAft>
                        <a:buNone/>
                      </a:pPr>
                      <a:r>
                        <a:rPr lang="en-US"/>
                        <a:t>0.841</a:t>
                      </a:r>
                      <a:endParaRPr/>
                    </a:p>
                  </a:txBody>
                  <a:tcPr marT="91425" marB="91425" marR="91425" marL="91425"/>
                </a:tc>
              </a:tr>
              <a:tr h="381000">
                <a:tc>
                  <a:txBody>
                    <a:bodyPr/>
                    <a:lstStyle/>
                    <a:p>
                      <a:pPr indent="0" lvl="0" marL="0" marR="0" rtl="0" algn="l">
                        <a:lnSpc>
                          <a:spcPct val="100000"/>
                        </a:lnSpc>
                        <a:spcBef>
                          <a:spcPts val="0"/>
                        </a:spcBef>
                        <a:spcAft>
                          <a:spcPts val="0"/>
                        </a:spcAft>
                        <a:buNone/>
                      </a:pPr>
                      <a:r>
                        <a:rPr lang="en-US"/>
                        <a:t>L-224</a:t>
                      </a:r>
                      <a:endParaRPr/>
                    </a:p>
                    <a:p>
                      <a:pPr indent="0" lvl="0" marL="0" marR="0" rtl="0" algn="l">
                        <a:lnSpc>
                          <a:spcPct val="100000"/>
                        </a:lnSpc>
                        <a:spcBef>
                          <a:spcPts val="0"/>
                        </a:spcBef>
                        <a:spcAft>
                          <a:spcPts val="0"/>
                        </a:spcAft>
                        <a:buNone/>
                      </a:pPr>
                      <a:r>
                        <a:t/>
                      </a:r>
                      <a:endParaRPr/>
                    </a:p>
                  </a:txBody>
                  <a:tcPr marT="91425" marB="91425" marR="91425" marL="91425"/>
                </a:tc>
                <a:tc>
                  <a:txBody>
                    <a:bodyPr/>
                    <a:lstStyle/>
                    <a:p>
                      <a:pPr indent="0" lvl="0" marL="0" marR="0" rtl="0" algn="l">
                        <a:lnSpc>
                          <a:spcPct val="100000"/>
                        </a:lnSpc>
                        <a:spcBef>
                          <a:spcPts val="0"/>
                        </a:spcBef>
                        <a:spcAft>
                          <a:spcPts val="0"/>
                        </a:spcAft>
                        <a:buNone/>
                      </a:pPr>
                      <a:r>
                        <a:rPr lang="en-US"/>
                        <a:t>0.919</a:t>
                      </a:r>
                      <a:endParaRPr/>
                    </a:p>
                  </a:txBody>
                  <a:tcPr marT="91425" marB="91425" marR="91425" marL="91425"/>
                </a:tc>
                <a:tc>
                  <a:txBody>
                    <a:bodyPr/>
                    <a:lstStyle/>
                    <a:p>
                      <a:pPr indent="0" lvl="0" marL="0" marR="0" rtl="0" algn="l">
                        <a:lnSpc>
                          <a:spcPct val="100000"/>
                        </a:lnSpc>
                        <a:spcBef>
                          <a:spcPts val="0"/>
                        </a:spcBef>
                        <a:spcAft>
                          <a:spcPts val="0"/>
                        </a:spcAft>
                        <a:buNone/>
                      </a:pPr>
                      <a:r>
                        <a:rPr lang="en-US"/>
                        <a:t>0.914</a:t>
                      </a:r>
                      <a:endParaRPr/>
                    </a:p>
                  </a:txBody>
                  <a:tcPr marT="91425" marB="91425" marR="91425" marL="91425"/>
                </a:tc>
                <a:tc>
                  <a:txBody>
                    <a:bodyPr/>
                    <a:lstStyle/>
                    <a:p>
                      <a:pPr indent="0" lvl="0" marL="0" marR="0" rtl="0" algn="l">
                        <a:lnSpc>
                          <a:spcPct val="100000"/>
                        </a:lnSpc>
                        <a:spcBef>
                          <a:spcPts val="0"/>
                        </a:spcBef>
                        <a:spcAft>
                          <a:spcPts val="0"/>
                        </a:spcAft>
                        <a:buNone/>
                      </a:pPr>
                      <a:r>
                        <a:rPr lang="en-US"/>
                        <a:t>0.919</a:t>
                      </a:r>
                      <a:endParaRPr/>
                    </a:p>
                  </a:txBody>
                  <a:tcPr marT="91425" marB="91425" marR="91425" marL="91425"/>
                </a:tc>
              </a:tr>
            </a:tbl>
          </a:graphicData>
        </a:graphic>
      </p:graphicFrame>
      <p:sp>
        <p:nvSpPr>
          <p:cNvPr id="289" name="Google Shape;289;p35"/>
          <p:cNvSpPr txBox="1"/>
          <p:nvPr/>
        </p:nvSpPr>
        <p:spPr>
          <a:xfrm>
            <a:off x="1848325" y="5220350"/>
            <a:ext cx="7439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Calibri"/>
                <a:ea typeface="Calibri"/>
                <a:cs typeface="Calibri"/>
                <a:sym typeface="Calibri"/>
              </a:rPr>
              <a:t>*The model was not trained over MPDD dataset. So these are the </a:t>
            </a:r>
            <a:r>
              <a:rPr lang="en-US" sz="1700">
                <a:solidFill>
                  <a:schemeClr val="dk1"/>
                </a:solidFill>
                <a:latin typeface="Calibri"/>
                <a:ea typeface="Calibri"/>
                <a:cs typeface="Calibri"/>
                <a:sym typeface="Calibri"/>
              </a:rPr>
              <a:t>evaluation</a:t>
            </a:r>
            <a:r>
              <a:rPr lang="en-US" sz="1700">
                <a:solidFill>
                  <a:schemeClr val="dk1"/>
                </a:solidFill>
                <a:latin typeface="Calibri"/>
                <a:ea typeface="Calibri"/>
                <a:cs typeface="Calibri"/>
                <a:sym typeface="Calibri"/>
              </a:rPr>
              <a:t> metrics on new data.</a:t>
            </a:r>
            <a:endParaRPr sz="17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Experiments</a:t>
            </a:r>
            <a:endParaRPr/>
          </a:p>
        </p:txBody>
      </p:sp>
      <p:sp>
        <p:nvSpPr>
          <p:cNvPr id="295" name="Google Shape;295;p3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36550" lvl="0" marL="457200" rtl="0" algn="l">
              <a:lnSpc>
                <a:spcPct val="80000"/>
              </a:lnSpc>
              <a:spcBef>
                <a:spcPts val="1000"/>
              </a:spcBef>
              <a:spcAft>
                <a:spcPts val="0"/>
              </a:spcAft>
              <a:buSzPts val="1700"/>
              <a:buChar char="●"/>
            </a:pPr>
            <a:r>
              <a:rPr lang="en-US" sz="2700"/>
              <a:t>To try to find a correlation we at random selected a subset of test and train sample embeddings in an 20:80 ratio and plotted the highest cosine similarities with in each class (intra-class similarity), in an attempt to discover any obvious correlation with the accuracies. The results of both these experiments are discussed below.</a:t>
            </a:r>
            <a:endParaRPr sz="2700"/>
          </a:p>
          <a:p>
            <a:pPr indent="0" lvl="0" marL="457200" rtl="0" algn="l">
              <a:lnSpc>
                <a:spcPct val="80000"/>
              </a:lnSpc>
              <a:spcBef>
                <a:spcPts val="1000"/>
              </a:spcBef>
              <a:spcAft>
                <a:spcPts val="0"/>
              </a:spcAft>
              <a:buNone/>
            </a:pPr>
            <a:r>
              <a:t/>
            </a:r>
            <a:endParaRPr sz="2700"/>
          </a:p>
          <a:p>
            <a:pPr indent="-336550" lvl="0" marL="457200" rtl="0" algn="l">
              <a:lnSpc>
                <a:spcPct val="80000"/>
              </a:lnSpc>
              <a:spcBef>
                <a:spcPts val="1000"/>
              </a:spcBef>
              <a:spcAft>
                <a:spcPts val="0"/>
              </a:spcAft>
              <a:buSzPts val="1700"/>
              <a:buChar char="●"/>
            </a:pPr>
            <a:r>
              <a:rPr lang="en-US" sz="2700"/>
              <a:t>Whether the dataset accuracy would be affected by the size of dataset alone. Essentially, how much of Macaque class's accuracy can be attributed to the fact that it has more entries in its database to match images against. We independently conducted a KNN matching (with k=1) for using the subsets of the train and test sets as the database and test set respectively.</a:t>
            </a:r>
            <a:endParaRPr sz="2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Experimental Results</a:t>
            </a:r>
            <a:endParaRPr/>
          </a:p>
        </p:txBody>
      </p:sp>
      <p:pic>
        <p:nvPicPr>
          <p:cNvPr id="301" name="Google Shape;301;p37"/>
          <p:cNvPicPr preferRelativeResize="0"/>
          <p:nvPr/>
        </p:nvPicPr>
        <p:blipFill>
          <a:blip r:embed="rId3">
            <a:alphaModFix/>
          </a:blip>
          <a:stretch>
            <a:fillRect/>
          </a:stretch>
        </p:blipFill>
        <p:spPr>
          <a:xfrm>
            <a:off x="152400" y="1344360"/>
            <a:ext cx="5486400" cy="4333875"/>
          </a:xfrm>
          <a:prstGeom prst="rect">
            <a:avLst/>
          </a:prstGeom>
          <a:noFill/>
          <a:ln>
            <a:noFill/>
          </a:ln>
        </p:spPr>
      </p:pic>
      <p:sp>
        <p:nvSpPr>
          <p:cNvPr id="302" name="Google Shape;302;p37"/>
          <p:cNvSpPr txBox="1"/>
          <p:nvPr/>
        </p:nvSpPr>
        <p:spPr>
          <a:xfrm>
            <a:off x="6025875" y="1613275"/>
            <a:ext cx="4563900" cy="5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High Cosine Similarity Scores</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t>
            </a:r>
            <a:r>
              <a:rPr lang="en-US"/>
              <a:t>roblem statement</a:t>
            </a:r>
            <a:endParaRPr/>
          </a:p>
        </p:txBody>
      </p:sp>
      <p:sp>
        <p:nvSpPr>
          <p:cNvPr id="175" name="Google Shape;175;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This project aims to explore and evaluate the performance of two MegaDescriptors (Swin image feature models), on wildlife datasets. </a:t>
            </a:r>
            <a:endParaRPr/>
          </a:p>
          <a:p>
            <a:pPr indent="0" lvl="0" marL="0" rtl="0" algn="l">
              <a:spcBef>
                <a:spcPts val="1000"/>
              </a:spcBef>
              <a:spcAft>
                <a:spcPts val="0"/>
              </a:spcAft>
              <a:buNone/>
            </a:pPr>
            <a:br>
              <a:rPr lang="en-US"/>
            </a:br>
            <a:r>
              <a:rPr lang="en-US"/>
              <a:t>Specifically, we will replicate the results of recent papers in this domain by conducting inference using pre-trained models on one of the datasets used in the papers. </a:t>
            </a:r>
            <a:endParaRPr/>
          </a:p>
          <a:p>
            <a:pPr indent="0" lvl="0" marL="0" rtl="0" algn="l">
              <a:spcBef>
                <a:spcPts val="1000"/>
              </a:spcBef>
              <a:spcAft>
                <a:spcPts val="0"/>
              </a:spcAft>
              <a:buClr>
                <a:schemeClr val="dk1"/>
              </a:buClr>
              <a:buSzPts val="1100"/>
              <a:buFont typeface="Arial"/>
              <a:buNone/>
            </a:pPr>
            <a:br>
              <a:rPr lang="en-US"/>
            </a:br>
            <a:r>
              <a:rPr lang="en-US"/>
              <a:t>Additionally, we will design and execute an analysis experiment to assess the performance differences and types of errors between the two approaches using an alternative wildlife dataset.</a:t>
            </a:r>
            <a:endParaRPr/>
          </a:p>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Experimental Results</a:t>
            </a:r>
            <a:endParaRPr/>
          </a:p>
        </p:txBody>
      </p:sp>
      <p:sp>
        <p:nvSpPr>
          <p:cNvPr id="308" name="Google Shape;308;p38"/>
          <p:cNvSpPr txBox="1"/>
          <p:nvPr/>
        </p:nvSpPr>
        <p:spPr>
          <a:xfrm>
            <a:off x="6025875" y="1613275"/>
            <a:ext cx="4563900" cy="5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Low </a:t>
            </a:r>
            <a:r>
              <a:rPr lang="en-US" sz="2800">
                <a:solidFill>
                  <a:schemeClr val="dk1"/>
                </a:solidFill>
                <a:latin typeface="Calibri"/>
                <a:ea typeface="Calibri"/>
                <a:cs typeface="Calibri"/>
                <a:sym typeface="Calibri"/>
              </a:rPr>
              <a:t>Cosine Similarity Scores</a:t>
            </a:r>
            <a:endParaRPr sz="2800">
              <a:solidFill>
                <a:schemeClr val="dk1"/>
              </a:solidFill>
              <a:latin typeface="Calibri"/>
              <a:ea typeface="Calibri"/>
              <a:cs typeface="Calibri"/>
              <a:sym typeface="Calibri"/>
            </a:endParaRPr>
          </a:p>
        </p:txBody>
      </p:sp>
      <p:pic>
        <p:nvPicPr>
          <p:cNvPr id="309" name="Google Shape;309;p38"/>
          <p:cNvPicPr preferRelativeResize="0"/>
          <p:nvPr/>
        </p:nvPicPr>
        <p:blipFill>
          <a:blip r:embed="rId3">
            <a:alphaModFix/>
          </a:blip>
          <a:stretch>
            <a:fillRect/>
          </a:stretch>
        </p:blipFill>
        <p:spPr>
          <a:xfrm>
            <a:off x="348975" y="1425775"/>
            <a:ext cx="5676900" cy="4333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Experimental Results</a:t>
            </a:r>
            <a:endParaRPr/>
          </a:p>
        </p:txBody>
      </p:sp>
      <p:sp>
        <p:nvSpPr>
          <p:cNvPr id="315" name="Google Shape;315;p39"/>
          <p:cNvSpPr txBox="1"/>
          <p:nvPr/>
        </p:nvSpPr>
        <p:spPr>
          <a:xfrm>
            <a:off x="6025875" y="1613275"/>
            <a:ext cx="4563900" cy="5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Relatively Low </a:t>
            </a:r>
            <a:r>
              <a:rPr lang="en-US" sz="2800">
                <a:solidFill>
                  <a:schemeClr val="dk1"/>
                </a:solidFill>
                <a:latin typeface="Calibri"/>
                <a:ea typeface="Calibri"/>
                <a:cs typeface="Calibri"/>
                <a:sym typeface="Calibri"/>
              </a:rPr>
              <a:t>Cosine Similarity Scores</a:t>
            </a:r>
            <a:endParaRPr sz="2800">
              <a:solidFill>
                <a:schemeClr val="dk1"/>
              </a:solidFill>
              <a:latin typeface="Calibri"/>
              <a:ea typeface="Calibri"/>
              <a:cs typeface="Calibri"/>
              <a:sym typeface="Calibri"/>
            </a:endParaRPr>
          </a:p>
        </p:txBody>
      </p:sp>
      <p:pic>
        <p:nvPicPr>
          <p:cNvPr id="316" name="Google Shape;316;p39"/>
          <p:cNvPicPr preferRelativeResize="0"/>
          <p:nvPr/>
        </p:nvPicPr>
        <p:blipFill>
          <a:blip r:embed="rId3">
            <a:alphaModFix/>
          </a:blip>
          <a:stretch>
            <a:fillRect/>
          </a:stretch>
        </p:blipFill>
        <p:spPr>
          <a:xfrm>
            <a:off x="152400" y="1486450"/>
            <a:ext cx="5562600" cy="4333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Experimental Results</a:t>
            </a:r>
            <a:endParaRPr/>
          </a:p>
        </p:txBody>
      </p:sp>
      <p:sp>
        <p:nvSpPr>
          <p:cNvPr id="322" name="Google Shape;322;p4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36550" lvl="0" marL="457200" rtl="0" algn="l">
              <a:lnSpc>
                <a:spcPct val="80000"/>
              </a:lnSpc>
              <a:spcBef>
                <a:spcPts val="1000"/>
              </a:spcBef>
              <a:spcAft>
                <a:spcPts val="0"/>
              </a:spcAft>
              <a:buSzPts val="1700"/>
              <a:buChar char="●"/>
            </a:pPr>
            <a:r>
              <a:rPr lang="en-US" sz="2700"/>
              <a:t>In the case of testing whether the frequency difference was the cause of the increased accuracy, we cant report that this alone cannot be a factor for the high accuracy reported by the macaque class. As the accuracy on the Macaque Subset was also 1.0, whereas that of the Lion Subset was 0.1875.</a:t>
            </a:r>
            <a:endParaRPr sz="2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ph type="title"/>
          </p:nvPr>
        </p:nvSpPr>
        <p:spPr>
          <a:xfrm>
            <a:off x="845127" y="365760"/>
            <a:ext cx="9445500" cy="82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a:t>I</a:t>
            </a:r>
            <a:r>
              <a:rPr lang="en-US"/>
              <a:t>nference</a:t>
            </a:r>
            <a:r>
              <a:rPr lang="en-US" sz="3559"/>
              <a:t> </a:t>
            </a:r>
            <a:r>
              <a:rPr lang="en-US"/>
              <a:t>time hardware requirements</a:t>
            </a:r>
            <a:endParaRPr/>
          </a:p>
        </p:txBody>
      </p:sp>
      <p:sp>
        <p:nvSpPr>
          <p:cNvPr id="328" name="Google Shape;328;p41"/>
          <p:cNvSpPr txBox="1"/>
          <p:nvPr>
            <p:ph idx="1" type="body"/>
          </p:nvPr>
        </p:nvSpPr>
        <p:spPr>
          <a:xfrm>
            <a:off x="838202" y="14109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CPU</a:t>
            </a:r>
            <a:endParaRPr/>
          </a:p>
          <a:p>
            <a:pPr indent="-342900" lvl="0" marL="457200" rtl="0" algn="l">
              <a:spcBef>
                <a:spcPts val="0"/>
              </a:spcBef>
              <a:spcAft>
                <a:spcPts val="0"/>
              </a:spcAft>
              <a:buSzPts val="1800"/>
              <a:buChar char="●"/>
            </a:pPr>
            <a:r>
              <a:rPr lang="en-US"/>
              <a:t>GPU P100</a:t>
            </a:r>
            <a:endParaRPr/>
          </a:p>
          <a:p>
            <a:pPr indent="-342900" lvl="0" marL="457200" rtl="0" algn="l">
              <a:spcBef>
                <a:spcPts val="0"/>
              </a:spcBef>
              <a:spcAft>
                <a:spcPts val="0"/>
              </a:spcAft>
              <a:buSzPts val="1800"/>
              <a:buChar char="●"/>
            </a:pPr>
            <a:r>
              <a:rPr lang="en-US"/>
              <a:t>30 GB RAM </a:t>
            </a:r>
            <a:endParaRPr/>
          </a:p>
          <a:p>
            <a:pPr indent="-342900" lvl="0" marL="457200" rtl="0" algn="l">
              <a:spcBef>
                <a:spcPts val="0"/>
              </a:spcBef>
              <a:spcAft>
                <a:spcPts val="0"/>
              </a:spcAft>
              <a:buSzPts val="1800"/>
              <a:buChar char="●"/>
            </a:pPr>
            <a:r>
              <a:rPr lang="en-US"/>
              <a:t>50 GB Disk space</a:t>
            </a:r>
            <a:endParaRPr/>
          </a:p>
          <a:p>
            <a:pPr indent="0" lvl="0" marL="0" rtl="0" algn="l">
              <a:spcBef>
                <a:spcPts val="1000"/>
              </a:spcBef>
              <a:spcAft>
                <a:spcPts val="0"/>
              </a:spcAft>
              <a:buNone/>
            </a:pPr>
            <a:r>
              <a:rPr lang="en-US"/>
              <a:t>(*We tried to perform the evaluations on the L-384 model as well but the RAM on local system but it was not enough).</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Individual contribution</a:t>
            </a:r>
            <a:endParaRPr/>
          </a:p>
        </p:txBody>
      </p:sp>
      <p:sp>
        <p:nvSpPr>
          <p:cNvPr id="334" name="Google Shape;334;p4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All the group members participated </a:t>
            </a:r>
            <a:r>
              <a:rPr lang="en-US" u="sng"/>
              <a:t>equally</a:t>
            </a:r>
            <a:r>
              <a:rPr lang="en-US"/>
              <a:t> in the project.</a:t>
            </a:r>
            <a:endParaRPr/>
          </a:p>
          <a:p>
            <a:pPr indent="-342900" lvl="0" marL="457200" rtl="0" algn="l">
              <a:spcBef>
                <a:spcPts val="1000"/>
              </a:spcBef>
              <a:spcAft>
                <a:spcPts val="0"/>
              </a:spcAft>
              <a:buSzPts val="1800"/>
              <a:buChar char="●"/>
            </a:pPr>
            <a:r>
              <a:rPr lang="en-US"/>
              <a:t>Abhishek - Read the research paper and helped in </a:t>
            </a:r>
            <a:r>
              <a:rPr lang="en-US"/>
              <a:t>hypothesis</a:t>
            </a:r>
            <a:r>
              <a:rPr lang="en-US"/>
              <a:t> testing</a:t>
            </a:r>
            <a:endParaRPr/>
          </a:p>
          <a:p>
            <a:pPr indent="-342900" lvl="0" marL="457200" rtl="0" algn="l">
              <a:spcBef>
                <a:spcPts val="0"/>
              </a:spcBef>
              <a:spcAft>
                <a:spcPts val="0"/>
              </a:spcAft>
              <a:buSzPts val="1800"/>
              <a:buChar char="●"/>
            </a:pPr>
            <a:r>
              <a:rPr lang="en-US"/>
              <a:t>Aditya - Helped in inference and in hypothesis testing and did EDA</a:t>
            </a:r>
            <a:endParaRPr/>
          </a:p>
          <a:p>
            <a:pPr indent="-342900" lvl="0" marL="457200" rtl="0" algn="l">
              <a:spcBef>
                <a:spcPts val="0"/>
              </a:spcBef>
              <a:spcAft>
                <a:spcPts val="0"/>
              </a:spcAft>
              <a:buSzPts val="1800"/>
              <a:buChar char="●"/>
            </a:pPr>
            <a:r>
              <a:rPr lang="en-US"/>
              <a:t>Abhinav - Helped in inference and in </a:t>
            </a:r>
            <a:r>
              <a:rPr lang="en-US"/>
              <a:t>hypothesis</a:t>
            </a:r>
            <a:r>
              <a:rPr lang="en-US"/>
              <a:t> testing and read research paper.</a:t>
            </a:r>
            <a:endParaRPr/>
          </a:p>
          <a:p>
            <a:pPr indent="0" lvl="0" marL="457200" rtl="0" algn="l">
              <a:spcBef>
                <a:spcPts val="1000"/>
              </a:spcBef>
              <a:spcAft>
                <a:spcPts val="0"/>
              </a:spcAft>
              <a:buNone/>
            </a:pPr>
            <a:r>
              <a:t/>
            </a:r>
            <a:endParaRPr/>
          </a:p>
          <a:p>
            <a:pPr indent="0" lvl="0" marL="0" rtl="0" algn="l">
              <a:spcBef>
                <a:spcPts val="1000"/>
              </a:spcBef>
              <a:spcAft>
                <a:spcPts val="0"/>
              </a:spcAft>
              <a:buNone/>
            </a:pPr>
            <a:r>
              <a:rPr lang="en-US"/>
              <a:t>All three </a:t>
            </a:r>
            <a:r>
              <a:rPr lang="en-US"/>
              <a:t>members</a:t>
            </a:r>
            <a:r>
              <a:rPr lang="en-US"/>
              <a:t> helped in creating report.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340" name="Google Shape;340;p4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u="sng">
                <a:solidFill>
                  <a:schemeClr val="hlink"/>
                </a:solidFill>
                <a:hlinkClick r:id="rId3"/>
              </a:rPr>
              <a:t>Link to paper</a:t>
            </a:r>
            <a:endParaRPr/>
          </a:p>
          <a:p>
            <a:pPr indent="-342900" lvl="0" marL="457200" rtl="0" algn="l">
              <a:spcBef>
                <a:spcPts val="0"/>
              </a:spcBef>
              <a:spcAft>
                <a:spcPts val="0"/>
              </a:spcAft>
              <a:buSzPts val="1800"/>
              <a:buChar char="●"/>
            </a:pPr>
            <a:r>
              <a:rPr lang="en-US" sz="2900" u="sng">
                <a:solidFill>
                  <a:schemeClr val="hlink"/>
                </a:solidFill>
                <a:highlight>
                  <a:srgbClr val="FFFFFF"/>
                </a:highlight>
                <a:hlinkClick r:id="rId4"/>
              </a:rPr>
              <a:t>Training dataset</a:t>
            </a:r>
            <a:endParaRPr/>
          </a:p>
          <a:p>
            <a:pPr indent="-342900" lvl="0" marL="457200" rtl="0" algn="l">
              <a:spcBef>
                <a:spcPts val="0"/>
              </a:spcBef>
              <a:spcAft>
                <a:spcPts val="0"/>
              </a:spcAft>
              <a:buSzPts val="1800"/>
              <a:buChar char="●"/>
            </a:pPr>
            <a:r>
              <a:rPr lang="en-US" u="sng">
                <a:solidFill>
                  <a:schemeClr val="hlink"/>
                </a:solidFill>
                <a:hlinkClick r:id="rId5"/>
              </a:rPr>
              <a:t>Testing dataset</a:t>
            </a:r>
            <a:endParaRPr/>
          </a:p>
          <a:p>
            <a:pPr indent="-342900" lvl="0" marL="457200" rtl="0" algn="l">
              <a:spcBef>
                <a:spcPts val="0"/>
              </a:spcBef>
              <a:spcAft>
                <a:spcPts val="0"/>
              </a:spcAft>
              <a:buSzPts val="1800"/>
              <a:buChar char="●"/>
            </a:pPr>
            <a:r>
              <a:rPr lang="en-US" u="sng">
                <a:solidFill>
                  <a:schemeClr val="hlink"/>
                </a:solidFill>
                <a:hlinkClick r:id="rId6"/>
              </a:rPr>
              <a:t>Architecture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
            </a:r>
            <a:r>
              <a:rPr lang="en-US"/>
              <a:t>ataset</a:t>
            </a:r>
            <a:endParaRPr/>
          </a:p>
        </p:txBody>
      </p:sp>
      <p:sp>
        <p:nvSpPr>
          <p:cNvPr id="181" name="Google Shape;181;p21"/>
          <p:cNvSpPr txBox="1"/>
          <p:nvPr>
            <p:ph idx="1" type="body"/>
          </p:nvPr>
        </p:nvSpPr>
        <p:spPr>
          <a:xfrm>
            <a:off x="921327" y="1381182"/>
            <a:ext cx="10515600" cy="4799100"/>
          </a:xfrm>
          <a:prstGeom prst="rect">
            <a:avLst/>
          </a:prstGeom>
        </p:spPr>
        <p:txBody>
          <a:bodyPr anchorCtr="0" anchor="t" bIns="45700" lIns="91425" spcFirstLastPara="1" rIns="91425" wrap="square" tIns="45700">
            <a:normAutofit/>
          </a:bodyPr>
          <a:lstStyle/>
          <a:p>
            <a:pPr indent="-412750" lvl="0" marL="457200" rtl="0" algn="l">
              <a:spcBef>
                <a:spcPts val="1000"/>
              </a:spcBef>
              <a:spcAft>
                <a:spcPts val="0"/>
              </a:spcAft>
              <a:buSzPts val="2900"/>
              <a:buAutoNum type="arabicPeriod"/>
            </a:pPr>
            <a:r>
              <a:rPr lang="en-US" sz="2900"/>
              <a:t>Training</a:t>
            </a:r>
            <a:endParaRPr sz="2900"/>
          </a:p>
          <a:p>
            <a:pPr indent="-412750" lvl="1" marL="914400" rtl="0" algn="l">
              <a:spcBef>
                <a:spcPts val="0"/>
              </a:spcBef>
              <a:spcAft>
                <a:spcPts val="0"/>
              </a:spcAft>
              <a:buSzPts val="2900"/>
              <a:buAutoNum type="alphaLcPeriod"/>
            </a:pPr>
            <a:r>
              <a:rPr lang="en-US" sz="2900"/>
              <a:t>Dataset Name: </a:t>
            </a:r>
            <a:r>
              <a:rPr lang="en-US" sz="2900" u="sng">
                <a:solidFill>
                  <a:schemeClr val="hlink"/>
                </a:solidFill>
                <a:highlight>
                  <a:srgbClr val="FFFFFF"/>
                </a:highlight>
                <a:hlinkClick r:id="rId3"/>
              </a:rPr>
              <a:t>wildlife-datasets</a:t>
            </a:r>
            <a:r>
              <a:rPr lang="en-US" sz="2900"/>
              <a:t>. It is a collection of 33 publicly available dataset each containing one or more animals.</a:t>
            </a:r>
            <a:endParaRPr sz="2900"/>
          </a:p>
          <a:p>
            <a:pPr indent="-412750" lvl="1" marL="914400" rtl="0" algn="l">
              <a:spcBef>
                <a:spcPts val="0"/>
              </a:spcBef>
              <a:spcAft>
                <a:spcPts val="0"/>
              </a:spcAft>
              <a:buSzPts val="2900"/>
              <a:buAutoNum type="alphaLcPeriod"/>
            </a:pPr>
            <a:r>
              <a:rPr lang="en-US" sz="2900"/>
              <a:t>Publication Year: 2024</a:t>
            </a:r>
            <a:endParaRPr sz="2900"/>
          </a:p>
          <a:p>
            <a:pPr indent="0" lvl="0" marL="0" rtl="0" algn="l">
              <a:spcBef>
                <a:spcPts val="1000"/>
              </a:spcBef>
              <a:spcAft>
                <a:spcPts val="0"/>
              </a:spcAft>
              <a:buNone/>
            </a:pPr>
            <a:r>
              <a:rPr lang="en-US" sz="2900"/>
              <a:t>	</a:t>
            </a:r>
            <a:endParaRPr sz="2900"/>
          </a:p>
          <a:p>
            <a:pPr indent="-412750" lvl="0" marL="457200" rtl="0" algn="l">
              <a:spcBef>
                <a:spcPts val="1000"/>
              </a:spcBef>
              <a:spcAft>
                <a:spcPts val="0"/>
              </a:spcAft>
              <a:buSzPts val="2900"/>
              <a:buAutoNum type="arabicPeriod"/>
            </a:pPr>
            <a:r>
              <a:rPr lang="en-US" sz="2900"/>
              <a:t>Testing</a:t>
            </a:r>
            <a:endParaRPr sz="2900"/>
          </a:p>
          <a:p>
            <a:pPr indent="-412750" lvl="1" marL="914400" rtl="0" algn="l">
              <a:spcBef>
                <a:spcPts val="0"/>
              </a:spcBef>
              <a:spcAft>
                <a:spcPts val="0"/>
              </a:spcAft>
              <a:buSzPts val="2900"/>
              <a:buAutoNum type="alphaLcPeriod"/>
            </a:pPr>
            <a:r>
              <a:rPr lang="en-US" sz="2900"/>
              <a:t>Dataset Name: </a:t>
            </a:r>
            <a:r>
              <a:rPr lang="en-US" sz="2900">
                <a:highlight>
                  <a:schemeClr val="lt1"/>
                </a:highlight>
              </a:rPr>
              <a:t> </a:t>
            </a:r>
            <a:r>
              <a:rPr lang="en-US" sz="2900" u="sng">
                <a:solidFill>
                  <a:schemeClr val="hlink"/>
                </a:solidFill>
                <a:hlinkClick r:id="rId4"/>
              </a:rPr>
              <a:t>MPDD</a:t>
            </a:r>
            <a:r>
              <a:rPr lang="en-US" sz="2900"/>
              <a:t>. MPDD is a dataset of various dog breeds with 1657 images of 192 dogs.</a:t>
            </a:r>
            <a:endParaRPr sz="2900"/>
          </a:p>
          <a:p>
            <a:pPr indent="-412750" lvl="1" marL="914400" rtl="0" algn="l">
              <a:spcBef>
                <a:spcPts val="0"/>
              </a:spcBef>
              <a:spcAft>
                <a:spcPts val="0"/>
              </a:spcAft>
              <a:buSzPts val="2900"/>
              <a:buAutoNum type="alphaLcPeriod"/>
            </a:pPr>
            <a:r>
              <a:rPr lang="en-US" sz="2900"/>
              <a:t>Publication Year: 2023</a:t>
            </a:r>
            <a:endParaRPr sz="2900"/>
          </a:p>
          <a:p>
            <a:pPr indent="0" lvl="0" marL="0" rtl="0" algn="l">
              <a:spcBef>
                <a:spcPts val="1000"/>
              </a:spcBef>
              <a:spcAft>
                <a:spcPts val="0"/>
              </a:spcAft>
              <a:buNone/>
            </a:pPr>
            <a:r>
              <a:rPr lang="en-US" sz="2908"/>
              <a:t>	</a:t>
            </a:r>
            <a:endParaRPr sz="2908"/>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Class distribution</a:t>
            </a:r>
            <a:endParaRPr/>
          </a:p>
        </p:txBody>
      </p:sp>
      <p:sp>
        <p:nvSpPr>
          <p:cNvPr id="187" name="Google Shape;187;p2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graphicFrame>
        <p:nvGraphicFramePr>
          <p:cNvPr id="188" name="Google Shape;188;p22"/>
          <p:cNvGraphicFramePr/>
          <p:nvPr/>
        </p:nvGraphicFramePr>
        <p:xfrm>
          <a:off x="952500" y="2667000"/>
          <a:ext cx="3000000" cy="3000000"/>
        </p:xfrm>
        <a:graphic>
          <a:graphicData uri="http://schemas.openxmlformats.org/drawingml/2006/table">
            <a:tbl>
              <a:tblPr>
                <a:noFill/>
                <a:tableStyleId>{9A186BF0-4C2E-4898-B408-3813445865AD}</a:tableStyleId>
              </a:tblPr>
              <a:tblGrid>
                <a:gridCol w="3990325"/>
                <a:gridCol w="5965625"/>
              </a:tblGrid>
              <a:tr h="625375">
                <a:tc>
                  <a:txBody>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Dataset</a:t>
                      </a:r>
                      <a:endParaRPr b="1" sz="28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Training and Testing set classes in dataset</a:t>
                      </a:r>
                      <a:endParaRPr b="1" sz="2800">
                        <a:solidFill>
                          <a:schemeClr val="dk1"/>
                        </a:solidFill>
                        <a:latin typeface="Calibri"/>
                        <a:ea typeface="Calibri"/>
                        <a:cs typeface="Calibri"/>
                        <a:sym typeface="Calibri"/>
                      </a:endParaRPr>
                    </a:p>
                  </a:txBody>
                  <a:tcPr marT="91425" marB="91425" marR="91425" marL="91425"/>
                </a:tc>
              </a:tr>
              <a:tr h="625375">
                <a:tc>
                  <a:txBody>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MacaqueFaces</a:t>
                      </a:r>
                      <a:endParaRPr sz="28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34</a:t>
                      </a:r>
                      <a:endParaRPr sz="2800">
                        <a:solidFill>
                          <a:schemeClr val="dk1"/>
                        </a:solidFill>
                        <a:latin typeface="Calibri"/>
                        <a:ea typeface="Calibri"/>
                        <a:cs typeface="Calibri"/>
                        <a:sym typeface="Calibri"/>
                      </a:endParaRPr>
                    </a:p>
                  </a:txBody>
                  <a:tcPr marT="91425" marB="91425" marR="91425" marL="91425"/>
                </a:tc>
              </a:tr>
              <a:tr h="625375">
                <a:tc>
                  <a:txBody>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FriesianCattle2015</a:t>
                      </a:r>
                      <a:endParaRPr sz="28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94</a:t>
                      </a:r>
                      <a:endParaRPr sz="2800">
                        <a:solidFill>
                          <a:schemeClr val="dk1"/>
                        </a:solidFill>
                        <a:latin typeface="Calibri"/>
                        <a:ea typeface="Calibri"/>
                        <a:cs typeface="Calibri"/>
                        <a:sym typeface="Calibri"/>
                      </a:endParaRPr>
                    </a:p>
                  </a:txBody>
                  <a:tcPr marT="91425" marB="91425" marR="91425" marL="91425"/>
                </a:tc>
              </a:tr>
              <a:tr h="625375">
                <a:tc>
                  <a:txBody>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LionData</a:t>
                      </a:r>
                      <a:endParaRPr sz="28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40</a:t>
                      </a:r>
                      <a:endParaRPr sz="2800">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for FriesianCattle2015</a:t>
            </a:r>
            <a:endParaRPr/>
          </a:p>
        </p:txBody>
      </p:sp>
      <p:sp>
        <p:nvSpPr>
          <p:cNvPr id="194" name="Google Shape;194;p2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t>				  297	 images								80 images</a:t>
            </a:r>
            <a:endParaRPr/>
          </a:p>
        </p:txBody>
      </p:sp>
      <p:pic>
        <p:nvPicPr>
          <p:cNvPr id="195" name="Google Shape;195;p23"/>
          <p:cNvPicPr preferRelativeResize="0"/>
          <p:nvPr/>
        </p:nvPicPr>
        <p:blipFill>
          <a:blip r:embed="rId3">
            <a:alphaModFix/>
          </a:blip>
          <a:stretch>
            <a:fillRect/>
          </a:stretch>
        </p:blipFill>
        <p:spPr>
          <a:xfrm>
            <a:off x="1098325" y="2582000"/>
            <a:ext cx="4831451" cy="2397446"/>
          </a:xfrm>
          <a:prstGeom prst="rect">
            <a:avLst/>
          </a:prstGeom>
          <a:noFill/>
          <a:ln>
            <a:noFill/>
          </a:ln>
        </p:spPr>
      </p:pic>
      <p:pic>
        <p:nvPicPr>
          <p:cNvPr id="196" name="Google Shape;196;p23"/>
          <p:cNvPicPr preferRelativeResize="0"/>
          <p:nvPr/>
        </p:nvPicPr>
        <p:blipFill>
          <a:blip r:embed="rId4">
            <a:alphaModFix/>
          </a:blip>
          <a:stretch>
            <a:fillRect/>
          </a:stretch>
        </p:blipFill>
        <p:spPr>
          <a:xfrm>
            <a:off x="6262225" y="2582012"/>
            <a:ext cx="4831451" cy="239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for LionData</a:t>
            </a:r>
            <a:endParaRPr/>
          </a:p>
        </p:txBody>
      </p:sp>
      <p:sp>
        <p:nvSpPr>
          <p:cNvPr id="202" name="Google Shape;202;p2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t>				  585	 images								155 images</a:t>
            </a:r>
            <a:endParaRPr/>
          </a:p>
        </p:txBody>
      </p:sp>
      <p:pic>
        <p:nvPicPr>
          <p:cNvPr id="203" name="Google Shape;203;p24"/>
          <p:cNvPicPr preferRelativeResize="0"/>
          <p:nvPr/>
        </p:nvPicPr>
        <p:blipFill>
          <a:blip r:embed="rId3">
            <a:alphaModFix/>
          </a:blip>
          <a:stretch>
            <a:fillRect/>
          </a:stretch>
        </p:blipFill>
        <p:spPr>
          <a:xfrm>
            <a:off x="1041825" y="2509875"/>
            <a:ext cx="5122200" cy="2541702"/>
          </a:xfrm>
          <a:prstGeom prst="rect">
            <a:avLst/>
          </a:prstGeom>
          <a:noFill/>
          <a:ln>
            <a:noFill/>
          </a:ln>
        </p:spPr>
      </p:pic>
      <p:pic>
        <p:nvPicPr>
          <p:cNvPr id="204" name="Google Shape;204;p24"/>
          <p:cNvPicPr preferRelativeResize="0"/>
          <p:nvPr/>
        </p:nvPicPr>
        <p:blipFill>
          <a:blip r:embed="rId4">
            <a:alphaModFix/>
          </a:blip>
          <a:stretch>
            <a:fillRect/>
          </a:stretch>
        </p:blipFill>
        <p:spPr>
          <a:xfrm>
            <a:off x="6238525" y="2509875"/>
            <a:ext cx="5122200" cy="2541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for MacaqueFace</a:t>
            </a:r>
            <a:endParaRPr/>
          </a:p>
        </p:txBody>
      </p:sp>
      <p:sp>
        <p:nvSpPr>
          <p:cNvPr id="210" name="Google Shape;210;p2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t>				  5024	 images								1256 images</a:t>
            </a:r>
            <a:endParaRPr/>
          </a:p>
        </p:txBody>
      </p:sp>
      <p:pic>
        <p:nvPicPr>
          <p:cNvPr id="211" name="Google Shape;211;p25"/>
          <p:cNvPicPr preferRelativeResize="0"/>
          <p:nvPr/>
        </p:nvPicPr>
        <p:blipFill>
          <a:blip r:embed="rId3">
            <a:alphaModFix/>
          </a:blip>
          <a:stretch>
            <a:fillRect/>
          </a:stretch>
        </p:blipFill>
        <p:spPr>
          <a:xfrm>
            <a:off x="1038662" y="2542487"/>
            <a:ext cx="4990726" cy="2476475"/>
          </a:xfrm>
          <a:prstGeom prst="rect">
            <a:avLst/>
          </a:prstGeom>
          <a:noFill/>
          <a:ln>
            <a:noFill/>
          </a:ln>
        </p:spPr>
      </p:pic>
      <p:pic>
        <p:nvPicPr>
          <p:cNvPr id="212" name="Google Shape;212;p25"/>
          <p:cNvPicPr preferRelativeResize="0"/>
          <p:nvPr/>
        </p:nvPicPr>
        <p:blipFill>
          <a:blip r:embed="rId4">
            <a:alphaModFix/>
          </a:blip>
          <a:stretch>
            <a:fillRect/>
          </a:stretch>
        </p:blipFill>
        <p:spPr>
          <a:xfrm>
            <a:off x="6162613" y="2542506"/>
            <a:ext cx="4990726" cy="24764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samples</a:t>
            </a:r>
            <a:endParaRPr/>
          </a:p>
        </p:txBody>
      </p:sp>
      <p:grpSp>
        <p:nvGrpSpPr>
          <p:cNvPr id="218" name="Google Shape;218;p26"/>
          <p:cNvGrpSpPr/>
          <p:nvPr/>
        </p:nvGrpSpPr>
        <p:grpSpPr>
          <a:xfrm>
            <a:off x="1324775" y="1996275"/>
            <a:ext cx="4449775" cy="2827325"/>
            <a:chOff x="1324775" y="1996275"/>
            <a:chExt cx="4449775" cy="2827325"/>
          </a:xfrm>
        </p:grpSpPr>
        <p:pic>
          <p:nvPicPr>
            <p:cNvPr id="219" name="Google Shape;219;p26"/>
            <p:cNvPicPr preferRelativeResize="0"/>
            <p:nvPr/>
          </p:nvPicPr>
          <p:blipFill>
            <a:blip r:embed="rId3">
              <a:alphaModFix/>
            </a:blip>
            <a:stretch>
              <a:fillRect/>
            </a:stretch>
          </p:blipFill>
          <p:spPr>
            <a:xfrm>
              <a:off x="1324775" y="3585350"/>
              <a:ext cx="1314450" cy="1238250"/>
            </a:xfrm>
            <a:prstGeom prst="rect">
              <a:avLst/>
            </a:prstGeom>
            <a:noFill/>
            <a:ln>
              <a:noFill/>
            </a:ln>
          </p:spPr>
        </p:pic>
        <p:pic>
          <p:nvPicPr>
            <p:cNvPr id="220" name="Google Shape;220;p26"/>
            <p:cNvPicPr preferRelativeResize="0"/>
            <p:nvPr/>
          </p:nvPicPr>
          <p:blipFill>
            <a:blip r:embed="rId4">
              <a:alphaModFix/>
            </a:blip>
            <a:stretch>
              <a:fillRect/>
            </a:stretch>
          </p:blipFill>
          <p:spPr>
            <a:xfrm>
              <a:off x="2948400" y="2809875"/>
              <a:ext cx="1314450" cy="1238250"/>
            </a:xfrm>
            <a:prstGeom prst="rect">
              <a:avLst/>
            </a:prstGeom>
            <a:noFill/>
            <a:ln>
              <a:noFill/>
            </a:ln>
          </p:spPr>
        </p:pic>
        <p:pic>
          <p:nvPicPr>
            <p:cNvPr id="221" name="Google Shape;221;p26"/>
            <p:cNvPicPr preferRelativeResize="0"/>
            <p:nvPr/>
          </p:nvPicPr>
          <p:blipFill>
            <a:blip r:embed="rId5">
              <a:alphaModFix/>
            </a:blip>
            <a:stretch>
              <a:fillRect/>
            </a:stretch>
          </p:blipFill>
          <p:spPr>
            <a:xfrm>
              <a:off x="1324775" y="1996275"/>
              <a:ext cx="1314450" cy="1238250"/>
            </a:xfrm>
            <a:prstGeom prst="rect">
              <a:avLst/>
            </a:prstGeom>
            <a:noFill/>
            <a:ln>
              <a:noFill/>
            </a:ln>
          </p:spPr>
        </p:pic>
        <p:pic>
          <p:nvPicPr>
            <p:cNvPr id="222" name="Google Shape;222;p26"/>
            <p:cNvPicPr preferRelativeResize="0"/>
            <p:nvPr/>
          </p:nvPicPr>
          <p:blipFill>
            <a:blip r:embed="rId6">
              <a:alphaModFix/>
            </a:blip>
            <a:stretch>
              <a:fillRect/>
            </a:stretch>
          </p:blipFill>
          <p:spPr>
            <a:xfrm>
              <a:off x="4460100" y="1996275"/>
              <a:ext cx="1314450" cy="1238250"/>
            </a:xfrm>
            <a:prstGeom prst="rect">
              <a:avLst/>
            </a:prstGeom>
            <a:noFill/>
            <a:ln>
              <a:noFill/>
            </a:ln>
          </p:spPr>
        </p:pic>
        <p:pic>
          <p:nvPicPr>
            <p:cNvPr id="223" name="Google Shape;223;p26"/>
            <p:cNvPicPr preferRelativeResize="0"/>
            <p:nvPr/>
          </p:nvPicPr>
          <p:blipFill>
            <a:blip r:embed="rId7">
              <a:alphaModFix/>
            </a:blip>
            <a:stretch>
              <a:fillRect/>
            </a:stretch>
          </p:blipFill>
          <p:spPr>
            <a:xfrm>
              <a:off x="4460100" y="3585350"/>
              <a:ext cx="1314450" cy="1238250"/>
            </a:xfrm>
            <a:prstGeom prst="rect">
              <a:avLst/>
            </a:prstGeom>
            <a:noFill/>
            <a:ln>
              <a:noFill/>
            </a:ln>
          </p:spPr>
        </p:pic>
      </p:grpSp>
      <p:sp>
        <p:nvSpPr>
          <p:cNvPr id="224" name="Google Shape;224;p26"/>
          <p:cNvSpPr txBox="1"/>
          <p:nvPr/>
        </p:nvSpPr>
        <p:spPr>
          <a:xfrm>
            <a:off x="1329525" y="4980775"/>
            <a:ext cx="4514400" cy="10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	Charm </a:t>
            </a:r>
            <a:r>
              <a:rPr lang="en-US" sz="2800">
                <a:solidFill>
                  <a:schemeClr val="dk1"/>
                </a:solidFill>
                <a:latin typeface="Calibri"/>
                <a:ea typeface="Calibri"/>
                <a:cs typeface="Calibri"/>
                <a:sym typeface="Calibri"/>
              </a:rPr>
              <a:t>from</a:t>
            </a:r>
            <a:r>
              <a:rPr lang="en-US" sz="2800">
                <a:solidFill>
                  <a:schemeClr val="dk1"/>
                </a:solidFill>
                <a:latin typeface="Calibri"/>
                <a:ea typeface="Calibri"/>
                <a:cs typeface="Calibri"/>
                <a:sym typeface="Calibri"/>
              </a:rPr>
              <a:t> LionData</a:t>
            </a:r>
            <a:endParaRPr sz="2800">
              <a:solidFill>
                <a:schemeClr val="dk1"/>
              </a:solidFill>
              <a:latin typeface="Calibri"/>
              <a:ea typeface="Calibri"/>
              <a:cs typeface="Calibri"/>
              <a:sym typeface="Calibri"/>
            </a:endParaRPr>
          </a:p>
        </p:txBody>
      </p:sp>
      <p:grpSp>
        <p:nvGrpSpPr>
          <p:cNvPr id="225" name="Google Shape;225;p26"/>
          <p:cNvGrpSpPr/>
          <p:nvPr/>
        </p:nvGrpSpPr>
        <p:grpSpPr>
          <a:xfrm>
            <a:off x="6826250" y="1996275"/>
            <a:ext cx="4534475" cy="2827325"/>
            <a:chOff x="6826250" y="1996275"/>
            <a:chExt cx="4534475" cy="2827325"/>
          </a:xfrm>
        </p:grpSpPr>
        <p:pic>
          <p:nvPicPr>
            <p:cNvPr id="226" name="Google Shape;226;p26"/>
            <p:cNvPicPr preferRelativeResize="0"/>
            <p:nvPr/>
          </p:nvPicPr>
          <p:blipFill>
            <a:blip r:embed="rId8">
              <a:alphaModFix/>
            </a:blip>
            <a:stretch>
              <a:fillRect/>
            </a:stretch>
          </p:blipFill>
          <p:spPr>
            <a:xfrm>
              <a:off x="6826250" y="3585350"/>
              <a:ext cx="1314450" cy="1238250"/>
            </a:xfrm>
            <a:prstGeom prst="rect">
              <a:avLst/>
            </a:prstGeom>
            <a:noFill/>
            <a:ln>
              <a:noFill/>
            </a:ln>
          </p:spPr>
        </p:pic>
        <p:pic>
          <p:nvPicPr>
            <p:cNvPr id="227" name="Google Shape;227;p26"/>
            <p:cNvPicPr preferRelativeResize="0"/>
            <p:nvPr/>
          </p:nvPicPr>
          <p:blipFill>
            <a:blip r:embed="rId9">
              <a:alphaModFix/>
            </a:blip>
            <a:stretch>
              <a:fillRect/>
            </a:stretch>
          </p:blipFill>
          <p:spPr>
            <a:xfrm>
              <a:off x="10046275" y="1996275"/>
              <a:ext cx="1314450" cy="1238250"/>
            </a:xfrm>
            <a:prstGeom prst="rect">
              <a:avLst/>
            </a:prstGeom>
            <a:noFill/>
            <a:ln>
              <a:noFill/>
            </a:ln>
          </p:spPr>
        </p:pic>
        <p:pic>
          <p:nvPicPr>
            <p:cNvPr id="228" name="Google Shape;228;p26"/>
            <p:cNvPicPr preferRelativeResize="0"/>
            <p:nvPr/>
          </p:nvPicPr>
          <p:blipFill>
            <a:blip r:embed="rId10">
              <a:alphaModFix/>
            </a:blip>
            <a:stretch>
              <a:fillRect/>
            </a:stretch>
          </p:blipFill>
          <p:spPr>
            <a:xfrm>
              <a:off x="8436250" y="2700750"/>
              <a:ext cx="1314450" cy="1238250"/>
            </a:xfrm>
            <a:prstGeom prst="rect">
              <a:avLst/>
            </a:prstGeom>
            <a:noFill/>
            <a:ln>
              <a:noFill/>
            </a:ln>
          </p:spPr>
        </p:pic>
        <p:pic>
          <p:nvPicPr>
            <p:cNvPr id="229" name="Google Shape;229;p26"/>
            <p:cNvPicPr preferRelativeResize="0"/>
            <p:nvPr/>
          </p:nvPicPr>
          <p:blipFill>
            <a:blip r:embed="rId11">
              <a:alphaModFix/>
            </a:blip>
            <a:stretch>
              <a:fillRect/>
            </a:stretch>
          </p:blipFill>
          <p:spPr>
            <a:xfrm>
              <a:off x="6826250" y="1996275"/>
              <a:ext cx="1314450" cy="1238250"/>
            </a:xfrm>
            <a:prstGeom prst="rect">
              <a:avLst/>
            </a:prstGeom>
            <a:noFill/>
            <a:ln>
              <a:noFill/>
            </a:ln>
          </p:spPr>
        </p:pic>
        <p:pic>
          <p:nvPicPr>
            <p:cNvPr id="230" name="Google Shape;230;p26"/>
            <p:cNvPicPr preferRelativeResize="0"/>
            <p:nvPr/>
          </p:nvPicPr>
          <p:blipFill>
            <a:blip r:embed="rId12">
              <a:alphaModFix/>
            </a:blip>
            <a:stretch>
              <a:fillRect/>
            </a:stretch>
          </p:blipFill>
          <p:spPr>
            <a:xfrm>
              <a:off x="10046275" y="3585350"/>
              <a:ext cx="1314450" cy="1238250"/>
            </a:xfrm>
            <a:prstGeom prst="rect">
              <a:avLst/>
            </a:prstGeom>
            <a:noFill/>
            <a:ln>
              <a:noFill/>
            </a:ln>
          </p:spPr>
        </p:pic>
      </p:grpSp>
      <p:sp>
        <p:nvSpPr>
          <p:cNvPr id="231" name="Google Shape;231;p26"/>
          <p:cNvSpPr txBox="1"/>
          <p:nvPr/>
        </p:nvSpPr>
        <p:spPr>
          <a:xfrm>
            <a:off x="6736950" y="5050225"/>
            <a:ext cx="4514400" cy="9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	Cleopatra from LionData</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idx="1" type="body"/>
          </p:nvPr>
        </p:nvSpPr>
        <p:spPr>
          <a:xfrm>
            <a:off x="845125" y="1381174"/>
            <a:ext cx="10515600" cy="5220900"/>
          </a:xfrm>
          <a:prstGeom prst="rect">
            <a:avLst/>
          </a:prstGeom>
        </p:spPr>
        <p:txBody>
          <a:bodyPr anchorCtr="0" anchor="t" bIns="45700" lIns="91425" spcFirstLastPara="1" rIns="91425" wrap="square" tIns="45700">
            <a:normAutofit/>
          </a:bodyPr>
          <a:lstStyle/>
          <a:p>
            <a:pPr indent="0" lvl="0" marL="457200" rtl="0" algn="l">
              <a:lnSpc>
                <a:spcPct val="70000"/>
              </a:lnSpc>
              <a:spcBef>
                <a:spcPts val="1000"/>
              </a:spcBef>
              <a:spcAft>
                <a:spcPts val="0"/>
              </a:spcAft>
              <a:buSzPts val="1018"/>
              <a:buNone/>
            </a:pPr>
            <a:r>
              <a:rPr lang="en-US" sz="2590"/>
              <a:t>The main Wildlife MegaDescriptor paper uses 2 approaches :</a:t>
            </a:r>
            <a:endParaRPr sz="2590"/>
          </a:p>
          <a:p>
            <a:pPr indent="-334327" lvl="0" marL="457200" rtl="0" algn="l">
              <a:lnSpc>
                <a:spcPct val="70000"/>
              </a:lnSpc>
              <a:spcBef>
                <a:spcPts val="1000"/>
              </a:spcBef>
              <a:spcAft>
                <a:spcPts val="0"/>
              </a:spcAft>
              <a:buSzPts val="1665"/>
              <a:buChar char="●"/>
            </a:pPr>
            <a:r>
              <a:rPr b="1" lang="en-US" sz="2590"/>
              <a:t>Local Features Approaches:</a:t>
            </a:r>
            <a:br>
              <a:rPr lang="en-US" sz="2590"/>
            </a:br>
            <a:r>
              <a:rPr lang="en-US" sz="2590"/>
              <a:t>SIFT and Superpoint descriptors, in wildlife re-identification. The process involves the following steps:</a:t>
            </a:r>
            <a:br>
              <a:rPr lang="en-US" sz="2590"/>
            </a:br>
            <a:endParaRPr sz="2590"/>
          </a:p>
          <a:p>
            <a:pPr indent="-334327" lvl="0" marL="914400" rtl="0" algn="l">
              <a:lnSpc>
                <a:spcPct val="70000"/>
              </a:lnSpc>
              <a:spcBef>
                <a:spcPts val="0"/>
              </a:spcBef>
              <a:spcAft>
                <a:spcPts val="0"/>
              </a:spcAft>
              <a:buSzPts val="1665"/>
              <a:buAutoNum type="arabicPeriod"/>
            </a:pPr>
            <a:r>
              <a:rPr b="1" lang="en-US" sz="2590"/>
              <a:t>Keypoint Extraction and Descriptor Calculation</a:t>
            </a:r>
            <a:r>
              <a:rPr lang="en-US" sz="2590"/>
              <a:t>: Keypoints and their corresponding descriptors are extracted from all images in both the reference and query sets.</a:t>
            </a:r>
            <a:endParaRPr sz="2590"/>
          </a:p>
          <a:p>
            <a:pPr indent="-334327" lvl="0" marL="914400" rtl="0" algn="l">
              <a:lnSpc>
                <a:spcPct val="70000"/>
              </a:lnSpc>
              <a:spcBef>
                <a:spcPts val="0"/>
              </a:spcBef>
              <a:spcAft>
                <a:spcPts val="0"/>
              </a:spcAft>
              <a:buSzPts val="1665"/>
              <a:buAutoNum type="arabicPeriod"/>
            </a:pPr>
            <a:r>
              <a:rPr b="1" lang="en-US" sz="2590"/>
              <a:t>Descriptor Distance Computation</a:t>
            </a:r>
            <a:r>
              <a:rPr lang="en-US" sz="2590"/>
              <a:t>: The distances between descriptors of all possible pairs of reference and query images are computed.</a:t>
            </a:r>
            <a:endParaRPr sz="2590"/>
          </a:p>
          <a:p>
            <a:pPr indent="-334327" lvl="0" marL="914400" rtl="0" algn="l">
              <a:lnSpc>
                <a:spcPct val="70000"/>
              </a:lnSpc>
              <a:spcBef>
                <a:spcPts val="0"/>
              </a:spcBef>
              <a:spcAft>
                <a:spcPts val="0"/>
              </a:spcAft>
              <a:buSzPts val="1665"/>
              <a:buAutoNum type="arabicPeriod"/>
            </a:pPr>
            <a:r>
              <a:rPr b="1" lang="en-US" sz="2590"/>
              <a:t>Ratio Test</a:t>
            </a:r>
            <a:r>
              <a:rPr lang="en-US" sz="2590"/>
              <a:t>: A ratio test with a threshold is employed to eliminate potentially false matches. The optimal threshold values are determined by evaluating the matching performance on the reference set.</a:t>
            </a:r>
            <a:endParaRPr sz="2590"/>
          </a:p>
          <a:p>
            <a:pPr indent="-334327" lvl="0" marL="914400" rtl="0" algn="l">
              <a:lnSpc>
                <a:spcPct val="70000"/>
              </a:lnSpc>
              <a:spcBef>
                <a:spcPts val="0"/>
              </a:spcBef>
              <a:spcAft>
                <a:spcPts val="0"/>
              </a:spcAft>
              <a:buSzPts val="1665"/>
              <a:buAutoNum type="arabicPeriod"/>
            </a:pPr>
            <a:r>
              <a:rPr b="1" lang="en-US" sz="2590"/>
              <a:t>Identity Determination</a:t>
            </a:r>
            <a:r>
              <a:rPr lang="en-US" sz="2590"/>
              <a:t>: The identity is determined based on the absolute number of correspondences. The identity with the highest number of correspondences from the reference set is predicted.</a:t>
            </a:r>
            <a:endParaRPr sz="2590"/>
          </a:p>
        </p:txBody>
      </p:sp>
      <p:sp>
        <p:nvSpPr>
          <p:cNvPr id="237" name="Google Shape;237;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a:t>
            </a:r>
            <a:r>
              <a:rPr lang="en-US"/>
              <a:t>pproaches investigated (Papers)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