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31" roundtripDataSignature="AMtx7mjgUPODWnKd9+DHRe5EvF5pEQ8a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872b18f3a0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1872b18f3a0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g1872b18f3a0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872b18f3a0_0_4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g1872b18f3a0_0_4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1872b18f3a0_0_46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872b18f3a0_0_4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1872b18f3a0_0_4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g1872b18f3a0_0_4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872b18f3a0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1872b18f3a0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g1872b18f3a0_0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8864026e5c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g18864026e5c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8864026e5c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18864026e5c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g18864026e5c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93c367e0dd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93c367e0dd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193c367e0dd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93e0e092ff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93e0e092ff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193e0e092ff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872b18f3a0_0_4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g1872b18f3a0_0_4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g1872b18f3a0_0_4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93c367e0dd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93c367e0dd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193c367e0dd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885656fda0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g1885656fda0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93cf2c0f2c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93cf2c0f2c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193cf2c0f2c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93cf2c0f2c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93cf2c0f2c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193cf2c0f2c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872b18f3a0_0_4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1872b18f3a0_0_4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g1872b18f3a0_0_4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872b18f3a0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g1872b18f3a0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1872b18f3a0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4"/>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4"/>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4"/>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4"/>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cxnSp>
        <p:nvCxnSpPr>
          <p:cNvPr id="26" name="Google Shape;26;p14"/>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3"/>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2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4"/>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4"/>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1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6"/>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8" name="Google Shape;38;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cxnSp>
        <p:nvCxnSpPr>
          <p:cNvPr id="41" name="Google Shape;41;p16"/>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7"/>
          <p:cNvSpPr txBox="1"/>
          <p:nvPr>
            <p:ph idx="1" type="body"/>
          </p:nvPr>
        </p:nvSpPr>
        <p:spPr>
          <a:xfrm>
            <a:off x="1097280" y="1845734"/>
            <a:ext cx="493776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 name="Google Shape;45;p17"/>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8"/>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18"/>
          <p:cNvSpPr txBox="1"/>
          <p:nvPr>
            <p:ph idx="2" type="body"/>
          </p:nvPr>
        </p:nvSpPr>
        <p:spPr>
          <a:xfrm>
            <a:off x="1097280" y="2582335"/>
            <a:ext cx="493776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18"/>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18"/>
          <p:cNvSpPr txBox="1"/>
          <p:nvPr>
            <p:ph idx="4" type="body"/>
          </p:nvPr>
        </p:nvSpPr>
        <p:spPr>
          <a:xfrm>
            <a:off x="6217920" y="2582334"/>
            <a:ext cx="493776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2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p21"/>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1"/>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1"/>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21"/>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21"/>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22"/>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2"/>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2"/>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2"/>
          <p:cNvSpPr/>
          <p:nvPr>
            <p:ph idx="2" type="pic"/>
          </p:nvPr>
        </p:nvSpPr>
        <p:spPr>
          <a:xfrm>
            <a:off x="15" y="0"/>
            <a:ext cx="12191985" cy="4915076"/>
          </a:xfrm>
          <a:prstGeom prst="rect">
            <a:avLst/>
          </a:prstGeom>
          <a:solidFill>
            <a:srgbClr val="84B2F6"/>
          </a:solidFill>
          <a:ln>
            <a:noFill/>
          </a:ln>
        </p:spPr>
      </p:sp>
      <p:sp>
        <p:nvSpPr>
          <p:cNvPr id="83" name="Google Shape;83;p22"/>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10000"/>
          </a:blip>
          <a:stretch>
            <a:fillRect/>
          </a:stretch>
        </a:blipFill>
      </p:bgPr>
    </p:bg>
    <p:spTree>
      <p:nvGrpSpPr>
        <p:cNvPr id="9" name="Shape 9"/>
        <p:cNvGrpSpPr/>
        <p:nvPr/>
      </p:nvGrpSpPr>
      <p:grpSpPr>
        <a:xfrm>
          <a:off x="0" y="0"/>
          <a:ext cx="0" cy="0"/>
          <a:chOff x="0" y="0"/>
          <a:chExt cx="0" cy="0"/>
        </a:xfrm>
      </p:grpSpPr>
      <p:sp>
        <p:nvSpPr>
          <p:cNvPr id="10" name="Google Shape;10;p1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cxnSp>
        <p:nvCxnSpPr>
          <p:cNvPr id="17" name="Google Shape;17;p13"/>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jpg"/><Relationship Id="rId4" Type="http://schemas.openxmlformats.org/officeDocument/2006/relationships/hyperlink" Target="http://drive.google.com/file/d/1xHbOcEVenaoOFzgul57e4d6gM2dikAua/view" TargetMode="External"/><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jpg"/><Relationship Id="rId4"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medium.com/mlearning-ai/training-yolov5-custom-dataset-with-ease-e4f6272148ad" TargetMode="External"/><Relationship Id="rId4" Type="http://schemas.openxmlformats.org/officeDocument/2006/relationships/hyperlink" Target="https://www.youtube.com/watch?app=desktop&amp;v=bSAjikqlM2M" TargetMode="External"/><Relationship Id="rId5"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0000"/>
          </a:blip>
          <a:stretch>
            <a:fillRect/>
          </a:stretch>
        </a:blipFill>
      </p:bgPr>
    </p:bg>
    <p:spTree>
      <p:nvGrpSpPr>
        <p:cNvPr id="105" name="Shape 105"/>
        <p:cNvGrpSpPr/>
        <p:nvPr/>
      </p:nvGrpSpPr>
      <p:grpSpPr>
        <a:xfrm>
          <a:off x="0" y="0"/>
          <a:ext cx="0" cy="0"/>
          <a:chOff x="0" y="0"/>
          <a:chExt cx="0" cy="0"/>
        </a:xfrm>
      </p:grpSpPr>
      <p:sp>
        <p:nvSpPr>
          <p:cNvPr id="106" name="Google Shape;106;p1"/>
          <p:cNvSpPr txBox="1"/>
          <p:nvPr>
            <p:ph type="ctrTitle"/>
          </p:nvPr>
        </p:nvSpPr>
        <p:spPr>
          <a:xfrm>
            <a:off x="-45253" y="599414"/>
            <a:ext cx="12192000" cy="939219"/>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1200"/>
              </a:spcBef>
              <a:spcAft>
                <a:spcPts val="200"/>
              </a:spcAft>
              <a:buClr>
                <a:schemeClr val="dk1"/>
              </a:buClr>
              <a:buSzPts val="990"/>
              <a:buFont typeface="Arial"/>
              <a:buNone/>
            </a:pPr>
            <a:r>
              <a:rPr b="1" lang="en-IN" sz="3490">
                <a:solidFill>
                  <a:srgbClr val="002060"/>
                </a:solidFill>
                <a:latin typeface="Arial"/>
                <a:ea typeface="Arial"/>
                <a:cs typeface="Arial"/>
                <a:sym typeface="Arial"/>
              </a:rPr>
              <a:t>Suspicious Activity Detection from Videos using YOLOv5</a:t>
            </a:r>
            <a:endParaRPr b="1" sz="3490">
              <a:solidFill>
                <a:srgbClr val="002060"/>
              </a:solidFill>
              <a:latin typeface="Arial"/>
              <a:ea typeface="Arial"/>
              <a:cs typeface="Arial"/>
              <a:sym typeface="Arial"/>
            </a:endParaRPr>
          </a:p>
        </p:txBody>
      </p:sp>
      <p:sp>
        <p:nvSpPr>
          <p:cNvPr id="107" name="Google Shape;107;p1"/>
          <p:cNvSpPr txBox="1"/>
          <p:nvPr>
            <p:ph idx="1" type="subTitle"/>
          </p:nvPr>
        </p:nvSpPr>
        <p:spPr>
          <a:xfrm>
            <a:off x="0" y="4484914"/>
            <a:ext cx="12192000" cy="1785257"/>
          </a:xfrm>
          <a:prstGeom prst="rect">
            <a:avLst/>
          </a:prstGeom>
          <a:noFill/>
          <a:ln>
            <a:noFill/>
          </a:ln>
        </p:spPr>
        <p:txBody>
          <a:bodyPr anchorCtr="0" anchor="t" bIns="45700" lIns="91425" spcFirstLastPara="1" rIns="91425" wrap="square" tIns="45700">
            <a:noAutofit/>
          </a:bodyPr>
          <a:lstStyle/>
          <a:p>
            <a:pPr indent="-2232025" lvl="0" marL="3402012" rtl="0" algn="l">
              <a:lnSpc>
                <a:spcPct val="95000"/>
              </a:lnSpc>
              <a:spcBef>
                <a:spcPts val="0"/>
              </a:spcBef>
              <a:spcAft>
                <a:spcPts val="0"/>
              </a:spcAft>
              <a:buSzPts val="2400"/>
              <a:buNone/>
            </a:pPr>
            <a:r>
              <a:rPr b="1" lang="en-IN" sz="2300" u="sng">
                <a:solidFill>
                  <a:srgbClr val="002060"/>
                </a:solidFill>
              </a:rPr>
              <a:t>PROJECT TEAM MEMBERS</a:t>
            </a:r>
            <a:r>
              <a:rPr b="1" lang="en-IN" sz="2300">
                <a:solidFill>
                  <a:schemeClr val="dk1"/>
                </a:solidFill>
              </a:rPr>
              <a:t>				</a:t>
            </a:r>
            <a:r>
              <a:rPr b="1" lang="en-IN" sz="2300" u="sng">
                <a:solidFill>
                  <a:srgbClr val="002060"/>
                </a:solidFill>
              </a:rPr>
              <a:t>NAME OF PROFESSOR</a:t>
            </a:r>
            <a:r>
              <a:rPr b="1" lang="en-IN" sz="1800">
                <a:solidFill>
                  <a:schemeClr val="dk1"/>
                </a:solidFill>
              </a:rPr>
              <a:t>		 	  </a:t>
            </a:r>
            <a:endParaRPr b="1" sz="1800"/>
          </a:p>
          <a:p>
            <a:pPr indent="-342900" lvl="0" marL="1371600" rtl="0" algn="l">
              <a:lnSpc>
                <a:spcPct val="95000"/>
              </a:lnSpc>
              <a:spcBef>
                <a:spcPts val="0"/>
              </a:spcBef>
              <a:spcAft>
                <a:spcPts val="0"/>
              </a:spcAft>
              <a:buClr>
                <a:schemeClr val="dk1"/>
              </a:buClr>
              <a:buSzPts val="1800"/>
              <a:buChar char="●"/>
            </a:pPr>
            <a:r>
              <a:rPr b="1" lang="en-IN" sz="1800">
                <a:solidFill>
                  <a:schemeClr val="dk1"/>
                </a:solidFill>
              </a:rPr>
              <a:t>Mokshada Barahate(BT19ECE073)                            Dr. Vishal Satpute </a:t>
            </a:r>
            <a:endParaRPr b="1" sz="1800">
              <a:solidFill>
                <a:schemeClr val="dk1"/>
              </a:solidFill>
            </a:endParaRPr>
          </a:p>
          <a:p>
            <a:pPr indent="-342900" lvl="0" marL="1371600" rtl="0" algn="l">
              <a:lnSpc>
                <a:spcPct val="95000"/>
              </a:lnSpc>
              <a:spcBef>
                <a:spcPts val="0"/>
              </a:spcBef>
              <a:spcAft>
                <a:spcPts val="0"/>
              </a:spcAft>
              <a:buClr>
                <a:schemeClr val="dk1"/>
              </a:buClr>
              <a:buSzPts val="1800"/>
              <a:buChar char="●"/>
            </a:pPr>
            <a:r>
              <a:rPr b="1" lang="en-IN" sz="1800">
                <a:solidFill>
                  <a:schemeClr val="dk1"/>
                </a:solidFill>
              </a:rPr>
              <a:t>Rajdeep Tanwar(BT19ECE091)</a:t>
            </a:r>
            <a:endParaRPr b="1" sz="1800">
              <a:solidFill>
                <a:schemeClr val="dk1"/>
              </a:solidFill>
            </a:endParaRPr>
          </a:p>
          <a:p>
            <a:pPr indent="-342900" lvl="0" marL="1371600" rtl="0" algn="l">
              <a:lnSpc>
                <a:spcPct val="95000"/>
              </a:lnSpc>
              <a:spcBef>
                <a:spcPts val="0"/>
              </a:spcBef>
              <a:spcAft>
                <a:spcPts val="0"/>
              </a:spcAft>
              <a:buClr>
                <a:schemeClr val="dk1"/>
              </a:buClr>
              <a:buSzPts val="1800"/>
              <a:buChar char="●"/>
            </a:pPr>
            <a:r>
              <a:rPr b="1" lang="en-IN" sz="1800">
                <a:solidFill>
                  <a:schemeClr val="dk1"/>
                </a:solidFill>
              </a:rPr>
              <a:t>Sanket Sannake(BT19ECE097)</a:t>
            </a:r>
            <a:endParaRPr b="1" sz="1800">
              <a:solidFill>
                <a:schemeClr val="dk1"/>
              </a:solidFill>
            </a:endParaRPr>
          </a:p>
          <a:p>
            <a:pPr indent="-342900" lvl="0" marL="1371600" rtl="0" algn="l">
              <a:lnSpc>
                <a:spcPct val="95000"/>
              </a:lnSpc>
              <a:spcBef>
                <a:spcPts val="0"/>
              </a:spcBef>
              <a:spcAft>
                <a:spcPts val="0"/>
              </a:spcAft>
              <a:buClr>
                <a:schemeClr val="dk1"/>
              </a:buClr>
              <a:buSzPts val="1800"/>
              <a:buChar char="●"/>
            </a:pPr>
            <a:r>
              <a:rPr b="1" lang="en-IN" sz="1800">
                <a:solidFill>
                  <a:schemeClr val="dk1"/>
                </a:solidFill>
              </a:rPr>
              <a:t>Prajwal Shinde (BT19ECE102)</a:t>
            </a:r>
            <a:endParaRPr b="1" sz="1800"/>
          </a:p>
          <a:p>
            <a:pPr indent="-342900" lvl="0" marL="1371600" rtl="0" algn="l">
              <a:lnSpc>
                <a:spcPct val="95000"/>
              </a:lnSpc>
              <a:spcBef>
                <a:spcPts val="0"/>
              </a:spcBef>
              <a:spcAft>
                <a:spcPts val="0"/>
              </a:spcAft>
              <a:buClr>
                <a:schemeClr val="dk1"/>
              </a:buClr>
              <a:buSzPts val="1800"/>
              <a:buChar char="●"/>
            </a:pPr>
            <a:r>
              <a:rPr b="1" lang="en-IN" sz="1800">
                <a:solidFill>
                  <a:schemeClr val="dk1"/>
                </a:solidFill>
              </a:rPr>
              <a:t>Abhinav Walunj(BT19ECE121)</a:t>
            </a:r>
            <a:endParaRPr b="1" sz="1800">
              <a:solidFill>
                <a:schemeClr val="dk1"/>
              </a:solidFill>
            </a:endParaRPr>
          </a:p>
          <a:p>
            <a:pPr indent="0" lvl="0" marL="1169987" rtl="0" algn="l">
              <a:lnSpc>
                <a:spcPct val="70000"/>
              </a:lnSpc>
              <a:spcBef>
                <a:spcPts val="1400"/>
              </a:spcBef>
              <a:spcAft>
                <a:spcPts val="0"/>
              </a:spcAft>
              <a:buSzPts val="2400"/>
              <a:buNone/>
            </a:pPr>
            <a:r>
              <a:t/>
            </a:r>
            <a:endParaRPr>
              <a:solidFill>
                <a:schemeClr val="dk1"/>
              </a:solidFill>
              <a:latin typeface="Arial"/>
              <a:ea typeface="Arial"/>
              <a:cs typeface="Arial"/>
              <a:sym typeface="Arial"/>
            </a:endParaRPr>
          </a:p>
        </p:txBody>
      </p:sp>
      <p:sp>
        <p:nvSpPr>
          <p:cNvPr id="108" name="Google Shape;108;p1"/>
          <p:cNvSpPr/>
          <p:nvPr/>
        </p:nvSpPr>
        <p:spPr>
          <a:xfrm>
            <a:off x="147917" y="1811444"/>
            <a:ext cx="12192000"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br>
              <a:rPr b="1" i="0" lang="en-IN" sz="2000" u="none" cap="none" strike="noStrike">
                <a:solidFill>
                  <a:schemeClr val="dk1"/>
                </a:solidFill>
                <a:latin typeface="Arial"/>
                <a:ea typeface="Arial"/>
                <a:cs typeface="Arial"/>
                <a:sym typeface="Arial"/>
              </a:rPr>
            </a:br>
            <a:endParaRPr b="0" i="0" sz="2000" u="none" cap="none" strike="noStrike">
              <a:solidFill>
                <a:schemeClr val="dk1"/>
              </a:solidFill>
              <a:latin typeface="Calibri"/>
              <a:ea typeface="Calibri"/>
              <a:cs typeface="Calibri"/>
              <a:sym typeface="Calibri"/>
            </a:endParaRPr>
          </a:p>
        </p:txBody>
      </p:sp>
      <p:pic>
        <p:nvPicPr>
          <p:cNvPr id="109" name="Google Shape;109;p1"/>
          <p:cNvPicPr preferRelativeResize="0"/>
          <p:nvPr/>
        </p:nvPicPr>
        <p:blipFill rotWithShape="1">
          <a:blip r:embed="rId4">
            <a:alphaModFix/>
          </a:blip>
          <a:srcRect b="0" l="0" r="0" t="0"/>
          <a:stretch/>
        </p:blipFill>
        <p:spPr>
          <a:xfrm>
            <a:off x="5507762" y="2601310"/>
            <a:ext cx="1472309" cy="16216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872b18f3a0_0_13"/>
          <p:cNvSpPr txBox="1"/>
          <p:nvPr>
            <p:ph idx="1" type="body"/>
          </p:nvPr>
        </p:nvSpPr>
        <p:spPr>
          <a:xfrm>
            <a:off x="931250" y="1855250"/>
            <a:ext cx="10747800" cy="4023300"/>
          </a:xfrm>
          <a:prstGeom prst="rect">
            <a:avLst/>
          </a:prstGeom>
          <a:noFill/>
          <a:ln>
            <a:noFill/>
          </a:ln>
        </p:spPr>
        <p:txBody>
          <a:bodyPr anchorCtr="0" anchor="t" bIns="45700" lIns="0" spcFirstLastPara="1" rIns="0" wrap="square" tIns="45700">
            <a:normAutofit lnSpcReduction="10000"/>
          </a:bodyPr>
          <a:lstStyle/>
          <a:p>
            <a:pPr indent="-381000" lvl="0" marL="457200" rtl="0" algn="just">
              <a:lnSpc>
                <a:spcPct val="90000"/>
              </a:lnSpc>
              <a:spcBef>
                <a:spcPts val="0"/>
              </a:spcBef>
              <a:spcAft>
                <a:spcPts val="0"/>
              </a:spcAft>
              <a:buSzPts val="2400"/>
              <a:buAutoNum type="arabicPeriod"/>
            </a:pPr>
            <a:r>
              <a:rPr lang="en-IN" sz="2400"/>
              <a:t>We reviewed the existing video anomaly detection datasets for the project. However, we      prepared our own Dataset.</a:t>
            </a:r>
            <a:endParaRPr sz="2400"/>
          </a:p>
          <a:p>
            <a:pPr indent="0" lvl="0" marL="457200" rtl="0" algn="just">
              <a:lnSpc>
                <a:spcPct val="90000"/>
              </a:lnSpc>
              <a:spcBef>
                <a:spcPts val="0"/>
              </a:spcBef>
              <a:spcAft>
                <a:spcPts val="0"/>
              </a:spcAft>
              <a:buNone/>
            </a:pPr>
            <a:r>
              <a:t/>
            </a:r>
            <a:endParaRPr sz="2400"/>
          </a:p>
          <a:p>
            <a:pPr indent="-387350" lvl="0" marL="457200" rtl="0" algn="just">
              <a:lnSpc>
                <a:spcPct val="90000"/>
              </a:lnSpc>
              <a:spcBef>
                <a:spcPts val="0"/>
              </a:spcBef>
              <a:spcAft>
                <a:spcPts val="0"/>
              </a:spcAft>
              <a:buSzPts val="2500"/>
              <a:buAutoNum type="arabicPeriod"/>
            </a:pPr>
            <a:r>
              <a:rPr lang="en-IN" sz="2500"/>
              <a:t>Since we use YOLOv3 model for our project so we went for the YOLO format for annotation. </a:t>
            </a:r>
            <a:endParaRPr sz="2500"/>
          </a:p>
          <a:p>
            <a:pPr indent="0" lvl="0" marL="457200" rtl="0" algn="just">
              <a:lnSpc>
                <a:spcPct val="90000"/>
              </a:lnSpc>
              <a:spcBef>
                <a:spcPts val="0"/>
              </a:spcBef>
              <a:spcAft>
                <a:spcPts val="0"/>
              </a:spcAft>
              <a:buNone/>
            </a:pPr>
            <a:r>
              <a:t/>
            </a:r>
            <a:endParaRPr sz="2500"/>
          </a:p>
          <a:p>
            <a:pPr indent="-387350" lvl="0" marL="457200" rtl="0" algn="just">
              <a:lnSpc>
                <a:spcPct val="90000"/>
              </a:lnSpc>
              <a:spcBef>
                <a:spcPts val="0"/>
              </a:spcBef>
              <a:spcAft>
                <a:spcPts val="0"/>
              </a:spcAft>
              <a:buSzPts val="2500"/>
              <a:buAutoNum type="arabicPeriod"/>
            </a:pPr>
            <a:r>
              <a:rPr lang="en-IN" sz="2500"/>
              <a:t>YOLO (You Only Look Once) is a format for detecting objects. It is saved in .txt format. The annotated file for each image consists of 5 values. </a:t>
            </a:r>
            <a:endParaRPr sz="2500"/>
          </a:p>
          <a:p>
            <a:pPr indent="0" lvl="0" marL="457200" rtl="0" algn="just">
              <a:lnSpc>
                <a:spcPct val="90000"/>
              </a:lnSpc>
              <a:spcBef>
                <a:spcPts val="0"/>
              </a:spcBef>
              <a:spcAft>
                <a:spcPts val="0"/>
              </a:spcAft>
              <a:buNone/>
            </a:pPr>
            <a:r>
              <a:t/>
            </a:r>
            <a:endParaRPr sz="2500"/>
          </a:p>
          <a:p>
            <a:pPr indent="-387350" lvl="0" marL="457200" rtl="0" algn="just">
              <a:lnSpc>
                <a:spcPct val="90000"/>
              </a:lnSpc>
              <a:spcBef>
                <a:spcPts val="0"/>
              </a:spcBef>
              <a:spcAft>
                <a:spcPts val="0"/>
              </a:spcAft>
              <a:buSzPts val="2500"/>
              <a:buAutoNum type="arabicPeriod"/>
            </a:pPr>
            <a:r>
              <a:rPr lang="en-IN" sz="2500"/>
              <a:t>The first value gives the class ID, second and third value give the x-axis and y-axis respectively and the fourth and the fifth value give the width and height of the bounding box. All the values (except the class ID) is in the range 0-1.</a:t>
            </a:r>
            <a:endParaRPr sz="2500"/>
          </a:p>
        </p:txBody>
      </p:sp>
      <p:sp>
        <p:nvSpPr>
          <p:cNvPr id="184" name="Google Shape;184;g1872b18f3a0_0_1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just">
              <a:lnSpc>
                <a:spcPct val="90000"/>
              </a:lnSpc>
              <a:spcBef>
                <a:spcPts val="0"/>
              </a:spcBef>
              <a:spcAft>
                <a:spcPts val="0"/>
              </a:spcAft>
              <a:buNone/>
            </a:pPr>
            <a:r>
              <a:rPr lang="en-IN" sz="5200"/>
              <a:t>Dataset Preparation</a:t>
            </a:r>
            <a:endParaRPr sz="7800"/>
          </a:p>
        </p:txBody>
      </p:sp>
      <p:sp>
        <p:nvSpPr>
          <p:cNvPr id="185" name="Google Shape;185;g1872b18f3a0_0_13"/>
          <p:cNvSpPr txBox="1"/>
          <p:nvPr/>
        </p:nvSpPr>
        <p:spPr>
          <a:xfrm>
            <a:off x="8155675" y="6456150"/>
            <a:ext cx="3000000" cy="346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50"/>
              <a:buFont typeface="Arial"/>
              <a:buNone/>
            </a:pPr>
            <a:r>
              <a:rPr b="0" i="0" lang="en-IN" sz="1050" u="none" cap="none" strike="noStrike">
                <a:solidFill>
                  <a:schemeClr val="lt1"/>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872b18f3a0_0_465"/>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0" lvl="0" marL="0" rtl="0" algn="l">
              <a:lnSpc>
                <a:spcPct val="130000"/>
              </a:lnSpc>
              <a:spcBef>
                <a:spcPts val="0"/>
              </a:spcBef>
              <a:spcAft>
                <a:spcPts val="0"/>
              </a:spcAft>
              <a:buSzPts val="1100"/>
              <a:buNone/>
            </a:pPr>
            <a:r>
              <a:t/>
            </a:r>
            <a:endParaRPr sz="2500">
              <a:solidFill>
                <a:srgbClr val="111111"/>
              </a:solidFill>
              <a:highlight>
                <a:srgbClr val="FFFFFF"/>
              </a:highlight>
              <a:latin typeface="Roboto"/>
              <a:ea typeface="Roboto"/>
              <a:cs typeface="Roboto"/>
              <a:sym typeface="Roboto"/>
            </a:endParaRPr>
          </a:p>
          <a:p>
            <a:pPr indent="0" lvl="0" marL="0" rtl="0" algn="l">
              <a:lnSpc>
                <a:spcPct val="130000"/>
              </a:lnSpc>
              <a:spcBef>
                <a:spcPts val="0"/>
              </a:spcBef>
              <a:spcAft>
                <a:spcPts val="0"/>
              </a:spcAft>
              <a:buSzPts val="1100"/>
              <a:buNone/>
            </a:pPr>
            <a:r>
              <a:rPr lang="en-IN" sz="2700">
                <a:solidFill>
                  <a:srgbClr val="111111"/>
                </a:solidFill>
                <a:highlight>
                  <a:srgbClr val="FFFFFF"/>
                </a:highlight>
                <a:latin typeface="Roboto"/>
                <a:ea typeface="Roboto"/>
                <a:cs typeface="Roboto"/>
                <a:sym typeface="Roboto"/>
              </a:rPr>
              <a:t>The network architecture of Yolov5. It consists of three parts: (1) Backbone: CSPDarknet, (2) Neck: PANet, and (3) Head: Yolo Layer. The data are first input to CSPDarknet for feature extraction, and then fed to PANet for feature fusion. </a:t>
            </a:r>
            <a:endParaRPr sz="2400"/>
          </a:p>
        </p:txBody>
      </p:sp>
      <p:sp>
        <p:nvSpPr>
          <p:cNvPr id="192" name="Google Shape;192;g1872b18f3a0_0_46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SzPts val="1800"/>
              <a:buNone/>
            </a:pPr>
            <a:r>
              <a:rPr b="1" lang="en-IN"/>
              <a:t>Architecture Of YOLOv5</a:t>
            </a:r>
            <a:endParaRPr b="1"/>
          </a:p>
        </p:txBody>
      </p:sp>
      <p:sp>
        <p:nvSpPr>
          <p:cNvPr id="193" name="Google Shape;193;g1872b18f3a0_0_465"/>
          <p:cNvSpPr txBox="1"/>
          <p:nvPr/>
        </p:nvSpPr>
        <p:spPr>
          <a:xfrm>
            <a:off x="7973625" y="2998050"/>
            <a:ext cx="33498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194" name="Google Shape;194;g1872b18f3a0_0_465"/>
          <p:cNvSpPr txBox="1"/>
          <p:nvPr/>
        </p:nvSpPr>
        <p:spPr>
          <a:xfrm>
            <a:off x="7973625" y="3859950"/>
            <a:ext cx="33498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Calibri"/>
              <a:ea typeface="Calibri"/>
              <a:cs typeface="Calibri"/>
              <a:sym typeface="Calibri"/>
            </a:endParaRPr>
          </a:p>
        </p:txBody>
      </p:sp>
      <p:sp>
        <p:nvSpPr>
          <p:cNvPr id="195" name="Google Shape;195;g1872b18f3a0_0_465"/>
          <p:cNvSpPr txBox="1"/>
          <p:nvPr/>
        </p:nvSpPr>
        <p:spPr>
          <a:xfrm>
            <a:off x="2183300" y="5486175"/>
            <a:ext cx="723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Fig. 2</a:t>
            </a:r>
            <a:endParaRPr b="0" i="0" sz="1400" u="none" cap="none" strike="noStrike">
              <a:solidFill>
                <a:srgbClr val="000000"/>
              </a:solidFill>
              <a:latin typeface="Calibri"/>
              <a:ea typeface="Calibri"/>
              <a:cs typeface="Calibri"/>
              <a:sym typeface="Calibri"/>
            </a:endParaRPr>
          </a:p>
        </p:txBody>
      </p:sp>
      <p:sp>
        <p:nvSpPr>
          <p:cNvPr id="196" name="Google Shape;196;g1872b18f3a0_0_465"/>
          <p:cNvSpPr txBox="1"/>
          <p:nvPr/>
        </p:nvSpPr>
        <p:spPr>
          <a:xfrm>
            <a:off x="5734350" y="5486175"/>
            <a:ext cx="723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Fig. 3</a:t>
            </a:r>
            <a:endParaRPr b="0" i="0" sz="1400" u="none" cap="none" strike="noStrike">
              <a:solidFill>
                <a:srgbClr val="000000"/>
              </a:solidFill>
              <a:latin typeface="Calibri"/>
              <a:ea typeface="Calibri"/>
              <a:cs typeface="Calibri"/>
              <a:sym typeface="Calibri"/>
            </a:endParaRPr>
          </a:p>
        </p:txBody>
      </p:sp>
      <p:sp>
        <p:nvSpPr>
          <p:cNvPr id="197" name="Google Shape;197;g1872b18f3a0_0_465"/>
          <p:cNvSpPr txBox="1"/>
          <p:nvPr/>
        </p:nvSpPr>
        <p:spPr>
          <a:xfrm>
            <a:off x="8148525" y="6429375"/>
            <a:ext cx="3000000" cy="346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50"/>
              <a:buFont typeface="Arial"/>
              <a:buNone/>
            </a:pPr>
            <a:r>
              <a:rPr b="0" i="0" lang="en-IN" sz="1050" u="none" cap="none" strike="noStrike">
                <a:solidFill>
                  <a:schemeClr val="lt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872b18f3a0_0_456"/>
          <p:cNvSpPr txBox="1"/>
          <p:nvPr>
            <p:ph type="title"/>
          </p:nvPr>
        </p:nvSpPr>
        <p:spPr>
          <a:xfrm>
            <a:off x="1190705" y="249228"/>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t/>
            </a:r>
            <a:endParaRPr/>
          </a:p>
        </p:txBody>
      </p:sp>
      <p:sp>
        <p:nvSpPr>
          <p:cNvPr id="204" name="Google Shape;204;g1872b18f3a0_0_456"/>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1200"/>
              </a:spcBef>
              <a:spcAft>
                <a:spcPts val="200"/>
              </a:spcAft>
              <a:buSzPts val="1800"/>
              <a:buNone/>
            </a:pPr>
            <a:r>
              <a:t/>
            </a:r>
            <a:endParaRPr/>
          </a:p>
        </p:txBody>
      </p:sp>
      <p:sp>
        <p:nvSpPr>
          <p:cNvPr id="205" name="Google Shape;205;g1872b18f3a0_0_456"/>
          <p:cNvSpPr txBox="1"/>
          <p:nvPr/>
        </p:nvSpPr>
        <p:spPr>
          <a:xfrm>
            <a:off x="2238300" y="5438175"/>
            <a:ext cx="7715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6" name="Google Shape;206;g1872b18f3a0_0_456"/>
          <p:cNvSpPr txBox="1"/>
          <p:nvPr/>
        </p:nvSpPr>
        <p:spPr>
          <a:xfrm>
            <a:off x="8155675" y="6435125"/>
            <a:ext cx="3000000" cy="346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50"/>
              <a:buFont typeface="Arial"/>
              <a:buNone/>
            </a:pPr>
            <a:r>
              <a:rPr b="0" i="0" lang="en-IN" sz="1050" u="none" cap="none" strike="noStrike">
                <a:solidFill>
                  <a:schemeClr val="lt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pic>
        <p:nvPicPr>
          <p:cNvPr id="207" name="Google Shape;207;g1872b18f3a0_0_456"/>
          <p:cNvPicPr preferRelativeResize="0"/>
          <p:nvPr/>
        </p:nvPicPr>
        <p:blipFill>
          <a:blip r:embed="rId3">
            <a:alphaModFix/>
          </a:blip>
          <a:stretch>
            <a:fillRect/>
          </a:stretch>
        </p:blipFill>
        <p:spPr>
          <a:xfrm>
            <a:off x="1066800" y="118425"/>
            <a:ext cx="10058401" cy="60128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872b18f3a0_0_20"/>
          <p:cNvSpPr txBox="1"/>
          <p:nvPr>
            <p:ph type="title"/>
          </p:nvPr>
        </p:nvSpPr>
        <p:spPr>
          <a:xfrm>
            <a:off x="1066800" y="442875"/>
            <a:ext cx="10058400" cy="8157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SzPts val="1800"/>
              <a:buNone/>
            </a:pPr>
            <a:r>
              <a:rPr lang="en-IN"/>
              <a:t>Sample Images</a:t>
            </a:r>
            <a:endParaRPr/>
          </a:p>
        </p:txBody>
      </p:sp>
      <p:sp>
        <p:nvSpPr>
          <p:cNvPr id="214" name="Google Shape;214;g1872b18f3a0_0_20"/>
          <p:cNvSpPr txBox="1"/>
          <p:nvPr>
            <p:ph idx="1" type="body"/>
          </p:nvPr>
        </p:nvSpPr>
        <p:spPr>
          <a:xfrm>
            <a:off x="976730" y="1845734"/>
            <a:ext cx="10058400" cy="4023300"/>
          </a:xfrm>
          <a:prstGeom prst="rect">
            <a:avLst/>
          </a:prstGeom>
          <a:noFill/>
          <a:ln>
            <a:noFill/>
          </a:ln>
        </p:spPr>
        <p:txBody>
          <a:bodyPr anchorCtr="0" anchor="t" bIns="45700" lIns="0" spcFirstLastPara="1" rIns="0" wrap="square" tIns="45700">
            <a:noAutofit/>
          </a:bodyPr>
          <a:lstStyle/>
          <a:p>
            <a:pPr indent="0" lvl="0" marL="0" rtl="0" algn="just">
              <a:lnSpc>
                <a:spcPct val="115000"/>
              </a:lnSpc>
              <a:spcBef>
                <a:spcPts val="0"/>
              </a:spcBef>
              <a:spcAft>
                <a:spcPts val="0"/>
              </a:spcAft>
              <a:buClr>
                <a:schemeClr val="dk1"/>
              </a:buClr>
              <a:buSzPts val="1100"/>
              <a:buFont typeface="Arial"/>
              <a:buNone/>
            </a:pPr>
            <a:r>
              <a:t/>
            </a:r>
            <a:endParaRPr sz="2100"/>
          </a:p>
        </p:txBody>
      </p:sp>
      <p:sp>
        <p:nvSpPr>
          <p:cNvPr id="215" name="Google Shape;215;g1872b18f3a0_0_20"/>
          <p:cNvSpPr txBox="1"/>
          <p:nvPr/>
        </p:nvSpPr>
        <p:spPr>
          <a:xfrm>
            <a:off x="8035125" y="6456175"/>
            <a:ext cx="3000000" cy="346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50"/>
              <a:buFont typeface="Arial"/>
              <a:buNone/>
            </a:pPr>
            <a:r>
              <a:rPr b="0" i="0" lang="en-IN" sz="1050" u="none" cap="none" strike="noStrike">
                <a:solidFill>
                  <a:schemeClr val="lt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pic>
        <p:nvPicPr>
          <p:cNvPr id="216" name="Google Shape;216;g1872b18f3a0_0_20"/>
          <p:cNvPicPr preferRelativeResize="0"/>
          <p:nvPr/>
        </p:nvPicPr>
        <p:blipFill rotWithShape="1">
          <a:blip r:embed="rId3">
            <a:alphaModFix/>
          </a:blip>
          <a:srcRect b="0" l="0" r="-12574" t="-7700"/>
          <a:stretch/>
        </p:blipFill>
        <p:spPr>
          <a:xfrm>
            <a:off x="872775" y="841075"/>
            <a:ext cx="3769675" cy="5414125"/>
          </a:xfrm>
          <a:prstGeom prst="rect">
            <a:avLst/>
          </a:prstGeom>
          <a:noFill/>
          <a:ln>
            <a:noFill/>
          </a:ln>
        </p:spPr>
      </p:pic>
      <p:pic>
        <p:nvPicPr>
          <p:cNvPr id="217" name="Google Shape;217;g1872b18f3a0_0_20"/>
          <p:cNvPicPr preferRelativeResize="0"/>
          <p:nvPr/>
        </p:nvPicPr>
        <p:blipFill>
          <a:blip r:embed="rId4">
            <a:alphaModFix/>
          </a:blip>
          <a:stretch>
            <a:fillRect/>
          </a:stretch>
        </p:blipFill>
        <p:spPr>
          <a:xfrm>
            <a:off x="4642450" y="1347587"/>
            <a:ext cx="2726950" cy="4907625"/>
          </a:xfrm>
          <a:prstGeom prst="rect">
            <a:avLst/>
          </a:prstGeom>
          <a:noFill/>
          <a:ln>
            <a:noFill/>
          </a:ln>
        </p:spPr>
      </p:pic>
      <p:pic>
        <p:nvPicPr>
          <p:cNvPr id="218" name="Google Shape;218;g1872b18f3a0_0_20"/>
          <p:cNvPicPr preferRelativeResize="0"/>
          <p:nvPr/>
        </p:nvPicPr>
        <p:blipFill>
          <a:blip r:embed="rId5">
            <a:alphaModFix/>
          </a:blip>
          <a:stretch>
            <a:fillRect/>
          </a:stretch>
        </p:blipFill>
        <p:spPr>
          <a:xfrm>
            <a:off x="8151925" y="1347575"/>
            <a:ext cx="2405850" cy="50196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8864026e5c_0_6"/>
          <p:cNvSpPr txBox="1"/>
          <p:nvPr>
            <p:ph type="title"/>
          </p:nvPr>
        </p:nvSpPr>
        <p:spPr>
          <a:xfrm>
            <a:off x="1066805" y="209403"/>
            <a:ext cx="10058400" cy="1450800"/>
          </a:xfrm>
          <a:prstGeom prst="rect">
            <a:avLst/>
          </a:prstGeom>
          <a:noFill/>
          <a:ln>
            <a:noFill/>
          </a:ln>
        </p:spPr>
        <p:txBody>
          <a:bodyPr anchorCtr="0" anchor="b" bIns="45700" lIns="91425" spcFirstLastPara="1" rIns="91425" wrap="square" tIns="45700">
            <a:normAutofit/>
          </a:bodyPr>
          <a:lstStyle/>
          <a:p>
            <a:pPr indent="457200" lvl="0" marL="914400" rtl="0" algn="l">
              <a:lnSpc>
                <a:spcPct val="85000"/>
              </a:lnSpc>
              <a:spcBef>
                <a:spcPts val="0"/>
              </a:spcBef>
              <a:spcAft>
                <a:spcPts val="0"/>
              </a:spcAft>
              <a:buClr>
                <a:schemeClr val="dk1"/>
              </a:buClr>
              <a:buSzPts val="4800"/>
              <a:buFont typeface="Calibri"/>
              <a:buNone/>
            </a:pPr>
            <a:r>
              <a:rPr b="1" lang="en-IN">
                <a:solidFill>
                  <a:schemeClr val="dk1"/>
                </a:solidFill>
              </a:rPr>
              <a:t>Detection of Lock breaking</a:t>
            </a:r>
            <a:endParaRPr b="1">
              <a:solidFill>
                <a:schemeClr val="dk1"/>
              </a:solidFill>
            </a:endParaRPr>
          </a:p>
        </p:txBody>
      </p:sp>
      <p:sp>
        <p:nvSpPr>
          <p:cNvPr id="224" name="Google Shape;224;g18864026e5c_0_6"/>
          <p:cNvSpPr txBox="1"/>
          <p:nvPr>
            <p:ph idx="1" type="body"/>
          </p:nvPr>
        </p:nvSpPr>
        <p:spPr>
          <a:xfrm>
            <a:off x="521305" y="1845734"/>
            <a:ext cx="10058400" cy="4023300"/>
          </a:xfrm>
          <a:prstGeom prst="rect">
            <a:avLst/>
          </a:prstGeom>
          <a:noFill/>
          <a:ln>
            <a:noFill/>
          </a:ln>
        </p:spPr>
        <p:txBody>
          <a:bodyPr anchorCtr="0" anchor="t" bIns="45700" lIns="0" spcFirstLastPara="1" rIns="0" wrap="square" tIns="45700">
            <a:noAutofit/>
          </a:bodyPr>
          <a:lstStyle/>
          <a:p>
            <a:pPr indent="-368300" lvl="0" marL="914400" rtl="0" algn="just">
              <a:lnSpc>
                <a:spcPct val="90000"/>
              </a:lnSpc>
              <a:spcBef>
                <a:spcPts val="0"/>
              </a:spcBef>
              <a:spcAft>
                <a:spcPts val="0"/>
              </a:spcAft>
              <a:buClr>
                <a:srgbClr val="333333"/>
              </a:buClr>
              <a:buSzPts val="2200"/>
              <a:buChar char="●"/>
            </a:pPr>
            <a:r>
              <a:t/>
            </a:r>
            <a:endParaRPr sz="2200"/>
          </a:p>
        </p:txBody>
      </p:sp>
      <p:sp>
        <p:nvSpPr>
          <p:cNvPr id="225" name="Google Shape;225;g18864026e5c_0_6"/>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g18864026e5c_0_6"/>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SzPts val="1100"/>
              <a:buNone/>
            </a:pPr>
            <a:r>
              <a:t/>
            </a:r>
            <a:endParaRPr sz="1200">
              <a:solidFill>
                <a:schemeClr val="lt1"/>
              </a:solidFill>
              <a:latin typeface="Arial"/>
              <a:ea typeface="Arial"/>
              <a:cs typeface="Arial"/>
              <a:sym typeface="Arial"/>
            </a:endParaRPr>
          </a:p>
          <a:p>
            <a:pPr indent="0" lvl="0" marL="0" rtl="0" algn="ctr">
              <a:lnSpc>
                <a:spcPct val="85000"/>
              </a:lnSpc>
              <a:spcBef>
                <a:spcPts val="0"/>
              </a:spcBef>
              <a:spcAft>
                <a:spcPts val="0"/>
              </a:spcAft>
              <a:buClr>
                <a:schemeClr val="dk1"/>
              </a:buClr>
              <a:buSzPts val="1100"/>
              <a:buFont typeface="Arial"/>
              <a:buNone/>
            </a:pPr>
            <a:r>
              <a:t/>
            </a:r>
            <a:endParaRPr sz="1200">
              <a:solidFill>
                <a:schemeClr val="lt1"/>
              </a:solidFill>
              <a:latin typeface="Arial"/>
              <a:ea typeface="Arial"/>
              <a:cs typeface="Arial"/>
              <a:sym typeface="Arial"/>
            </a:endParaRPr>
          </a:p>
          <a:p>
            <a:pPr indent="0" lvl="0" marL="0" rtl="0" algn="ctr">
              <a:lnSpc>
                <a:spcPct val="100000"/>
              </a:lnSpc>
              <a:spcBef>
                <a:spcPts val="0"/>
              </a:spcBef>
              <a:spcAft>
                <a:spcPts val="0"/>
              </a:spcAft>
              <a:buSzPts val="1400"/>
              <a:buNone/>
            </a:pPr>
            <a:r>
              <a:t/>
            </a:r>
            <a:endParaRPr/>
          </a:p>
        </p:txBody>
      </p:sp>
      <p:sp>
        <p:nvSpPr>
          <p:cNvPr id="227" name="Google Shape;227;g18864026e5c_0_6"/>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r>
              <a:rPr lang="en-IN"/>
              <a:t>11</a:t>
            </a:r>
            <a:endParaRPr/>
          </a:p>
        </p:txBody>
      </p:sp>
      <p:pic>
        <p:nvPicPr>
          <p:cNvPr id="228" name="Google Shape;228;g18864026e5c_0_6"/>
          <p:cNvPicPr preferRelativeResize="0"/>
          <p:nvPr/>
        </p:nvPicPr>
        <p:blipFill rotWithShape="1">
          <a:blip r:embed="rId3">
            <a:alphaModFix/>
          </a:blip>
          <a:srcRect b="0" l="0" r="0" t="0"/>
          <a:stretch/>
        </p:blipFill>
        <p:spPr>
          <a:xfrm>
            <a:off x="11225852" y="1"/>
            <a:ext cx="966149" cy="1064174"/>
          </a:xfrm>
          <a:prstGeom prst="rect">
            <a:avLst/>
          </a:prstGeom>
          <a:noFill/>
          <a:ln>
            <a:noFill/>
          </a:ln>
        </p:spPr>
      </p:pic>
      <p:pic>
        <p:nvPicPr>
          <p:cNvPr id="229" name="Google Shape;229;g18864026e5c_0_6"/>
          <p:cNvPicPr preferRelativeResize="0"/>
          <p:nvPr/>
        </p:nvPicPr>
        <p:blipFill>
          <a:blip r:embed="rId4">
            <a:alphaModFix/>
          </a:blip>
          <a:stretch>
            <a:fillRect/>
          </a:stretch>
        </p:blipFill>
        <p:spPr>
          <a:xfrm>
            <a:off x="777200" y="2126025"/>
            <a:ext cx="10058400" cy="287736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8864026e5c_0_1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lang="en-IN"/>
              <a:t>Detection of Wallet stealing</a:t>
            </a:r>
            <a:endParaRPr/>
          </a:p>
        </p:txBody>
      </p:sp>
      <p:sp>
        <p:nvSpPr>
          <p:cNvPr id="236" name="Google Shape;236;g18864026e5c_0_16"/>
          <p:cNvSpPr txBox="1"/>
          <p:nvPr>
            <p:ph idx="1" type="body"/>
          </p:nvPr>
        </p:nvSpPr>
        <p:spPr>
          <a:xfrm>
            <a:off x="989775" y="1864100"/>
            <a:ext cx="10058400" cy="4023300"/>
          </a:xfrm>
          <a:prstGeom prst="rect">
            <a:avLst/>
          </a:prstGeom>
          <a:noFill/>
          <a:ln>
            <a:noFill/>
          </a:ln>
        </p:spPr>
        <p:txBody>
          <a:bodyPr anchorCtr="0" anchor="t" bIns="45700" lIns="0" spcFirstLastPara="1" rIns="0" wrap="square" tIns="45700">
            <a:noAutofit/>
          </a:bodyPr>
          <a:lstStyle/>
          <a:p>
            <a:pPr indent="-368300" lvl="0" marL="457200" rtl="0" algn="l">
              <a:lnSpc>
                <a:spcPct val="90000"/>
              </a:lnSpc>
              <a:spcBef>
                <a:spcPts val="0"/>
              </a:spcBef>
              <a:spcAft>
                <a:spcPts val="0"/>
              </a:spcAft>
              <a:buClr>
                <a:srgbClr val="231F20"/>
              </a:buClr>
              <a:buSzPts val="2200"/>
              <a:buChar char="●"/>
            </a:pPr>
            <a:r>
              <a:t/>
            </a:r>
            <a:endParaRPr sz="2200">
              <a:solidFill>
                <a:srgbClr val="333333"/>
              </a:solidFill>
              <a:highlight>
                <a:srgbClr val="FFFFFF"/>
              </a:highlight>
            </a:endParaRPr>
          </a:p>
        </p:txBody>
      </p:sp>
      <p:sp>
        <p:nvSpPr>
          <p:cNvPr id="237" name="Google Shape;237;g18864026e5c_0_16"/>
          <p:cNvSpPr txBox="1"/>
          <p:nvPr/>
        </p:nvSpPr>
        <p:spPr>
          <a:xfrm>
            <a:off x="8155675" y="6429375"/>
            <a:ext cx="3000000" cy="346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50"/>
              <a:buFont typeface="Arial"/>
              <a:buNone/>
            </a:pPr>
            <a:r>
              <a:rPr b="0" i="0" lang="en-IN" sz="1050" u="none" cap="none" strike="noStrike">
                <a:solidFill>
                  <a:schemeClr val="lt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pic>
        <p:nvPicPr>
          <p:cNvPr id="238" name="Google Shape;238;g18864026e5c_0_16"/>
          <p:cNvPicPr preferRelativeResize="0"/>
          <p:nvPr/>
        </p:nvPicPr>
        <p:blipFill>
          <a:blip r:embed="rId3">
            <a:alphaModFix/>
          </a:blip>
          <a:stretch>
            <a:fillRect/>
          </a:stretch>
        </p:blipFill>
        <p:spPr>
          <a:xfrm>
            <a:off x="989775" y="1864100"/>
            <a:ext cx="10058400" cy="4023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193c367e0dd_0_21"/>
          <p:cNvSpPr txBox="1"/>
          <p:nvPr>
            <p:ph type="title"/>
          </p:nvPr>
        </p:nvSpPr>
        <p:spPr>
          <a:xfrm>
            <a:off x="1097275" y="298976"/>
            <a:ext cx="10058400" cy="765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Detection of Bag stealing</a:t>
            </a:r>
            <a:endParaRPr/>
          </a:p>
        </p:txBody>
      </p:sp>
      <p:sp>
        <p:nvSpPr>
          <p:cNvPr id="245" name="Google Shape;245;g193c367e0dd_0_21"/>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t/>
            </a:r>
            <a:endParaRPr/>
          </a:p>
        </p:txBody>
      </p:sp>
      <p:pic>
        <p:nvPicPr>
          <p:cNvPr id="246" name="Google Shape;246;g193c367e0dd_0_21"/>
          <p:cNvPicPr preferRelativeResize="0"/>
          <p:nvPr/>
        </p:nvPicPr>
        <p:blipFill>
          <a:blip r:embed="rId3">
            <a:alphaModFix/>
          </a:blip>
          <a:stretch>
            <a:fillRect/>
          </a:stretch>
        </p:blipFill>
        <p:spPr>
          <a:xfrm>
            <a:off x="1097275" y="1783625"/>
            <a:ext cx="10058400" cy="4023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Calibri"/>
              <a:buNone/>
            </a:pPr>
            <a:r>
              <a:rPr b="1" lang="en-IN">
                <a:solidFill>
                  <a:schemeClr val="dk1"/>
                </a:solidFill>
              </a:rPr>
              <a:t>Results</a:t>
            </a:r>
            <a:endParaRPr>
              <a:solidFill>
                <a:schemeClr val="dk1"/>
              </a:solidFill>
            </a:endParaRPr>
          </a:p>
        </p:txBody>
      </p:sp>
      <p:sp>
        <p:nvSpPr>
          <p:cNvPr id="252" name="Google Shape;252;p9"/>
          <p:cNvSpPr txBox="1"/>
          <p:nvPr>
            <p:ph idx="1" type="body"/>
          </p:nvPr>
        </p:nvSpPr>
        <p:spPr>
          <a:xfrm>
            <a:off x="909755" y="1845734"/>
            <a:ext cx="10058400" cy="4023300"/>
          </a:xfrm>
          <a:prstGeom prst="rect">
            <a:avLst/>
          </a:prstGeom>
          <a:noFill/>
          <a:ln>
            <a:noFill/>
          </a:ln>
        </p:spPr>
        <p:txBody>
          <a:bodyPr anchorCtr="0" anchor="t" bIns="45700" lIns="0" spcFirstLastPara="1" rIns="0" wrap="square" tIns="45700">
            <a:normAutofit/>
          </a:bodyPr>
          <a:lstStyle/>
          <a:p>
            <a:pPr indent="0" lvl="0" marL="457200" rtl="0" algn="l">
              <a:lnSpc>
                <a:spcPct val="90000"/>
              </a:lnSpc>
              <a:spcBef>
                <a:spcPts val="0"/>
              </a:spcBef>
              <a:spcAft>
                <a:spcPts val="0"/>
              </a:spcAft>
              <a:buSzPts val="1800"/>
              <a:buNone/>
            </a:pPr>
            <a:r>
              <a:t/>
            </a:r>
            <a:endParaRPr>
              <a:solidFill>
                <a:schemeClr val="dk1"/>
              </a:solidFill>
              <a:latin typeface="Arial"/>
              <a:ea typeface="Arial"/>
              <a:cs typeface="Arial"/>
              <a:sym typeface="Arial"/>
            </a:endParaRPr>
          </a:p>
        </p:txBody>
      </p:sp>
      <p:sp>
        <p:nvSpPr>
          <p:cNvPr id="253" name="Google Shape;253;p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SzPts val="1100"/>
              <a:buNone/>
            </a:pPr>
            <a:r>
              <a:t/>
            </a:r>
            <a:endParaRPr sz="1200">
              <a:solidFill>
                <a:schemeClr val="lt1"/>
              </a:solidFill>
              <a:latin typeface="Arial"/>
              <a:ea typeface="Arial"/>
              <a:cs typeface="Arial"/>
              <a:sym typeface="Arial"/>
            </a:endParaRPr>
          </a:p>
          <a:p>
            <a:pPr indent="0" lvl="0" marL="0" rtl="0" algn="ctr">
              <a:lnSpc>
                <a:spcPct val="85000"/>
              </a:lnSpc>
              <a:spcBef>
                <a:spcPts val="0"/>
              </a:spcBef>
              <a:spcAft>
                <a:spcPts val="0"/>
              </a:spcAft>
              <a:buClr>
                <a:schemeClr val="dk1"/>
              </a:buClr>
              <a:buSzPts val="1100"/>
              <a:buFont typeface="Arial"/>
              <a:buNone/>
            </a:pPr>
            <a:r>
              <a:t/>
            </a:r>
            <a:endParaRPr sz="1200">
              <a:solidFill>
                <a:schemeClr val="lt1"/>
              </a:solidFill>
              <a:latin typeface="Arial"/>
              <a:ea typeface="Arial"/>
              <a:cs typeface="Arial"/>
              <a:sym typeface="Arial"/>
            </a:endParaRPr>
          </a:p>
          <a:p>
            <a:pPr indent="0" lvl="0" marL="0" rtl="0" algn="ctr">
              <a:lnSpc>
                <a:spcPct val="100000"/>
              </a:lnSpc>
              <a:spcBef>
                <a:spcPts val="0"/>
              </a:spcBef>
              <a:spcAft>
                <a:spcPts val="0"/>
              </a:spcAft>
              <a:buSzPts val="1400"/>
              <a:buNone/>
            </a:pPr>
            <a:r>
              <a:t/>
            </a:r>
            <a:endParaRPr/>
          </a:p>
        </p:txBody>
      </p:sp>
      <p:sp>
        <p:nvSpPr>
          <p:cNvPr id="255" name="Google Shape;255;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r>
              <a:rPr lang="en-IN"/>
              <a:t>13</a:t>
            </a:r>
            <a:endParaRPr/>
          </a:p>
        </p:txBody>
      </p:sp>
      <p:pic>
        <p:nvPicPr>
          <p:cNvPr id="256" name="Google Shape;256;p9"/>
          <p:cNvPicPr preferRelativeResize="0"/>
          <p:nvPr/>
        </p:nvPicPr>
        <p:blipFill rotWithShape="1">
          <a:blip r:embed="rId3">
            <a:alphaModFix/>
          </a:blip>
          <a:srcRect b="0" l="0" r="0" t="0"/>
          <a:stretch/>
        </p:blipFill>
        <p:spPr>
          <a:xfrm>
            <a:off x="11225852" y="1"/>
            <a:ext cx="966148" cy="1064172"/>
          </a:xfrm>
          <a:prstGeom prst="rect">
            <a:avLst/>
          </a:prstGeom>
          <a:noFill/>
          <a:ln>
            <a:noFill/>
          </a:ln>
        </p:spPr>
      </p:pic>
      <p:pic>
        <p:nvPicPr>
          <p:cNvPr id="257" name="Google Shape;257;p9" title="ezgif-3-49a2006a61.mp4">
            <a:hlinkClick r:id="rId4"/>
          </p:cNvPr>
          <p:cNvPicPr preferRelativeResize="0"/>
          <p:nvPr/>
        </p:nvPicPr>
        <p:blipFill>
          <a:blip r:embed="rId5">
            <a:alphaModFix/>
          </a:blip>
          <a:stretch>
            <a:fillRect/>
          </a:stretch>
        </p:blipFill>
        <p:spPr>
          <a:xfrm>
            <a:off x="909750" y="1845725"/>
            <a:ext cx="10058400" cy="4023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93e0e092ff_1_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Results on Test-Frames:</a:t>
            </a:r>
            <a:endParaRPr/>
          </a:p>
        </p:txBody>
      </p:sp>
      <p:sp>
        <p:nvSpPr>
          <p:cNvPr id="264" name="Google Shape;264;g193e0e092ff_1_0"/>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t/>
            </a:r>
            <a:endParaRPr/>
          </a:p>
        </p:txBody>
      </p:sp>
      <p:pic>
        <p:nvPicPr>
          <p:cNvPr id="265" name="Google Shape;265;g193e0e092ff_1_0"/>
          <p:cNvPicPr preferRelativeResize="0"/>
          <p:nvPr/>
        </p:nvPicPr>
        <p:blipFill>
          <a:blip r:embed="rId3">
            <a:alphaModFix/>
          </a:blip>
          <a:stretch>
            <a:fillRect/>
          </a:stretch>
        </p:blipFill>
        <p:spPr>
          <a:xfrm>
            <a:off x="1097275" y="1845725"/>
            <a:ext cx="4274425" cy="4023301"/>
          </a:xfrm>
          <a:prstGeom prst="rect">
            <a:avLst/>
          </a:prstGeom>
          <a:noFill/>
          <a:ln>
            <a:noFill/>
          </a:ln>
        </p:spPr>
      </p:pic>
      <p:pic>
        <p:nvPicPr>
          <p:cNvPr id="266" name="Google Shape;266;g193e0e092ff_1_0"/>
          <p:cNvPicPr preferRelativeResize="0"/>
          <p:nvPr/>
        </p:nvPicPr>
        <p:blipFill>
          <a:blip r:embed="rId4">
            <a:alphaModFix/>
          </a:blip>
          <a:stretch>
            <a:fillRect/>
          </a:stretch>
        </p:blipFill>
        <p:spPr>
          <a:xfrm>
            <a:off x="6483500" y="1845725"/>
            <a:ext cx="4672174" cy="40233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1872b18f3a0_0_44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b="1" lang="en-IN"/>
              <a:t>Results</a:t>
            </a:r>
            <a:endParaRPr b="1"/>
          </a:p>
        </p:txBody>
      </p:sp>
      <p:sp>
        <p:nvSpPr>
          <p:cNvPr id="273" name="Google Shape;273;g1872b18f3a0_0_447"/>
          <p:cNvSpPr txBox="1"/>
          <p:nvPr/>
        </p:nvSpPr>
        <p:spPr>
          <a:xfrm>
            <a:off x="8155675" y="6456150"/>
            <a:ext cx="3000000" cy="346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50"/>
              <a:buFont typeface="Arial"/>
              <a:buNone/>
            </a:pPr>
            <a:r>
              <a:rPr b="0" i="0" lang="en-IN" sz="1050" u="none" cap="none" strike="noStrike">
                <a:solidFill>
                  <a:schemeClr val="lt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pic>
        <p:nvPicPr>
          <p:cNvPr id="274" name="Google Shape;274;g1872b18f3a0_0_447"/>
          <p:cNvPicPr preferRelativeResize="0"/>
          <p:nvPr/>
        </p:nvPicPr>
        <p:blipFill>
          <a:blip r:embed="rId3">
            <a:alphaModFix/>
          </a:blip>
          <a:stretch>
            <a:fillRect/>
          </a:stretch>
        </p:blipFill>
        <p:spPr>
          <a:xfrm>
            <a:off x="1193725" y="1790575"/>
            <a:ext cx="9961948" cy="41644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Calibri"/>
              <a:buNone/>
            </a:pPr>
            <a:r>
              <a:rPr b="1" lang="en-IN">
                <a:solidFill>
                  <a:schemeClr val="dk1"/>
                </a:solidFill>
              </a:rPr>
              <a:t>Contents</a:t>
            </a:r>
            <a:r>
              <a:rPr lang="en-IN">
                <a:solidFill>
                  <a:schemeClr val="dk1"/>
                </a:solidFill>
              </a:rPr>
              <a:t>	</a:t>
            </a:r>
            <a:endParaRPr>
              <a:solidFill>
                <a:schemeClr val="dk1"/>
              </a:solidFill>
            </a:endParaRPr>
          </a:p>
        </p:txBody>
      </p:sp>
      <p:pic>
        <p:nvPicPr>
          <p:cNvPr id="116" name="Google Shape;116;p2"/>
          <p:cNvPicPr preferRelativeResize="0"/>
          <p:nvPr>
            <p:ph idx="1" type="body"/>
          </p:nvPr>
        </p:nvPicPr>
        <p:blipFill rotWithShape="1">
          <a:blip r:embed="rId3">
            <a:alphaModFix/>
          </a:blip>
          <a:srcRect b="0" l="0" r="0" t="0"/>
          <a:stretch/>
        </p:blipFill>
        <p:spPr>
          <a:xfrm>
            <a:off x="11225852" y="1"/>
            <a:ext cx="966148" cy="1064172"/>
          </a:xfrm>
          <a:prstGeom prst="rect">
            <a:avLst/>
          </a:prstGeom>
          <a:noFill/>
          <a:ln>
            <a:noFill/>
          </a:ln>
        </p:spPr>
      </p:pic>
      <p:sp>
        <p:nvSpPr>
          <p:cNvPr id="117" name="Google Shape;117;p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r>
              <a:rPr lang="en-IN"/>
              <a:t>1</a:t>
            </a:r>
            <a:endParaRPr/>
          </a:p>
        </p:txBody>
      </p:sp>
      <p:sp>
        <p:nvSpPr>
          <p:cNvPr id="119" name="Google Shape;119;p2"/>
          <p:cNvSpPr txBox="1"/>
          <p:nvPr/>
        </p:nvSpPr>
        <p:spPr>
          <a:xfrm>
            <a:off x="986825" y="1982100"/>
            <a:ext cx="9923700" cy="255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Calibri"/>
              <a:buChar char="●"/>
            </a:pPr>
            <a:r>
              <a:rPr b="0" i="0" lang="en-IN" sz="2200" u="none" cap="none" strike="noStrike">
                <a:solidFill>
                  <a:srgbClr val="000000"/>
                </a:solidFill>
                <a:latin typeface="Calibri"/>
                <a:ea typeface="Calibri"/>
                <a:cs typeface="Calibri"/>
                <a:sym typeface="Calibri"/>
              </a:rPr>
              <a:t>Problem Statement</a:t>
            </a:r>
            <a:endParaRPr b="0" i="0" sz="2200" u="none" cap="none" strike="noStrike">
              <a:solidFill>
                <a:srgbClr val="000000"/>
              </a:solidFill>
              <a:latin typeface="Calibri"/>
              <a:ea typeface="Calibri"/>
              <a:cs typeface="Calibri"/>
              <a:sym typeface="Calibri"/>
            </a:endParaRPr>
          </a:p>
          <a:p>
            <a:pPr indent="-368300" lvl="0" marL="457200" marR="0" rtl="0" algn="l">
              <a:lnSpc>
                <a:spcPct val="100000"/>
              </a:lnSpc>
              <a:spcBef>
                <a:spcPts val="0"/>
              </a:spcBef>
              <a:spcAft>
                <a:spcPts val="0"/>
              </a:spcAft>
              <a:buClr>
                <a:srgbClr val="000000"/>
              </a:buClr>
              <a:buSzPts val="2200"/>
              <a:buFont typeface="Calibri"/>
              <a:buChar char="●"/>
            </a:pPr>
            <a:r>
              <a:rPr b="0" i="0" lang="en-IN" sz="2200" u="none" cap="none" strike="noStrike">
                <a:solidFill>
                  <a:srgbClr val="000000"/>
                </a:solidFill>
                <a:latin typeface="Calibri"/>
                <a:ea typeface="Calibri"/>
                <a:cs typeface="Calibri"/>
                <a:sym typeface="Calibri"/>
              </a:rPr>
              <a:t>Introduction</a:t>
            </a:r>
            <a:endParaRPr b="0" i="0" sz="2200" u="none" cap="none" strike="noStrike">
              <a:solidFill>
                <a:srgbClr val="000000"/>
              </a:solidFill>
              <a:latin typeface="Calibri"/>
              <a:ea typeface="Calibri"/>
              <a:cs typeface="Calibri"/>
              <a:sym typeface="Calibri"/>
            </a:endParaRPr>
          </a:p>
          <a:p>
            <a:pPr indent="-368300" lvl="0" marL="457200" marR="0" rtl="0" algn="l">
              <a:lnSpc>
                <a:spcPct val="100000"/>
              </a:lnSpc>
              <a:spcBef>
                <a:spcPts val="0"/>
              </a:spcBef>
              <a:spcAft>
                <a:spcPts val="0"/>
              </a:spcAft>
              <a:buClr>
                <a:srgbClr val="000000"/>
              </a:buClr>
              <a:buSzPts val="2200"/>
              <a:buFont typeface="Calibri"/>
              <a:buChar char="●"/>
            </a:pPr>
            <a:r>
              <a:rPr lang="en-IN" sz="2200">
                <a:latin typeface="Calibri"/>
                <a:ea typeface="Calibri"/>
                <a:cs typeface="Calibri"/>
                <a:sym typeface="Calibri"/>
              </a:rPr>
              <a:t>Theory</a:t>
            </a:r>
            <a:endParaRPr b="0" i="0" sz="2200" u="none" cap="none" strike="noStrike">
              <a:solidFill>
                <a:srgbClr val="000000"/>
              </a:solidFill>
              <a:latin typeface="Calibri"/>
              <a:ea typeface="Calibri"/>
              <a:cs typeface="Calibri"/>
              <a:sym typeface="Calibri"/>
            </a:endParaRPr>
          </a:p>
          <a:p>
            <a:pPr indent="-368300" lvl="0" marL="457200" marR="0" rtl="0" algn="l">
              <a:lnSpc>
                <a:spcPct val="100000"/>
              </a:lnSpc>
              <a:spcBef>
                <a:spcPts val="0"/>
              </a:spcBef>
              <a:spcAft>
                <a:spcPts val="0"/>
              </a:spcAft>
              <a:buClr>
                <a:srgbClr val="000000"/>
              </a:buClr>
              <a:buSzPts val="2200"/>
              <a:buFont typeface="Calibri"/>
              <a:buChar char="●"/>
            </a:pPr>
            <a:r>
              <a:rPr b="0" i="0" lang="en-IN" sz="2200" u="none" cap="none" strike="noStrike">
                <a:solidFill>
                  <a:srgbClr val="000000"/>
                </a:solidFill>
                <a:latin typeface="Calibri"/>
                <a:ea typeface="Calibri"/>
                <a:cs typeface="Calibri"/>
                <a:sym typeface="Calibri"/>
              </a:rPr>
              <a:t>Results</a:t>
            </a:r>
            <a:endParaRPr b="0" i="0" sz="2200" u="none" cap="none" strike="noStrike">
              <a:solidFill>
                <a:srgbClr val="000000"/>
              </a:solidFill>
              <a:latin typeface="Calibri"/>
              <a:ea typeface="Calibri"/>
              <a:cs typeface="Calibri"/>
              <a:sym typeface="Calibri"/>
            </a:endParaRPr>
          </a:p>
          <a:p>
            <a:pPr indent="-368300" lvl="0" marL="457200" marR="0" rtl="0" algn="l">
              <a:lnSpc>
                <a:spcPct val="100000"/>
              </a:lnSpc>
              <a:spcBef>
                <a:spcPts val="0"/>
              </a:spcBef>
              <a:spcAft>
                <a:spcPts val="0"/>
              </a:spcAft>
              <a:buClr>
                <a:srgbClr val="000000"/>
              </a:buClr>
              <a:buSzPts val="2200"/>
              <a:buFont typeface="Calibri"/>
              <a:buChar char="●"/>
            </a:pPr>
            <a:r>
              <a:rPr b="0" i="0" lang="en-IN" sz="2200" u="none" cap="none" strike="noStrike">
                <a:solidFill>
                  <a:srgbClr val="000000"/>
                </a:solidFill>
                <a:latin typeface="Calibri"/>
                <a:ea typeface="Calibri"/>
                <a:cs typeface="Calibri"/>
                <a:sym typeface="Calibri"/>
              </a:rPr>
              <a:t>References</a:t>
            </a:r>
            <a:endParaRPr b="0" i="0" sz="2200" u="none" cap="none" strike="noStrike">
              <a:solidFill>
                <a:srgbClr val="000000"/>
              </a:solidFill>
              <a:latin typeface="Calibri"/>
              <a:ea typeface="Calibri"/>
              <a:cs typeface="Calibri"/>
              <a:sym typeface="Calibri"/>
            </a:endParaRPr>
          </a:p>
          <a:p>
            <a:pPr indent="-368300" lvl="0" marL="457200" marR="0" rtl="0" algn="l">
              <a:lnSpc>
                <a:spcPct val="100000"/>
              </a:lnSpc>
              <a:spcBef>
                <a:spcPts val="0"/>
              </a:spcBef>
              <a:spcAft>
                <a:spcPts val="0"/>
              </a:spcAft>
              <a:buClr>
                <a:srgbClr val="000000"/>
              </a:buClr>
              <a:buSzPts val="2200"/>
              <a:buFont typeface="Calibri"/>
              <a:buChar char="●"/>
            </a:pPr>
            <a:r>
              <a:rPr b="0" i="0" lang="en-IN" sz="2200" u="none" cap="none" strike="noStrike">
                <a:solidFill>
                  <a:srgbClr val="000000"/>
                </a:solidFill>
                <a:latin typeface="Calibri"/>
                <a:ea typeface="Calibri"/>
                <a:cs typeface="Calibri"/>
                <a:sym typeface="Calibri"/>
              </a:rPr>
              <a:t>Conclusion</a:t>
            </a:r>
            <a:endParaRPr b="0" i="0" sz="2200" u="none" cap="none" strike="noStrik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2"/>
          <p:cNvSpPr txBox="1"/>
          <p:nvPr/>
        </p:nvSpPr>
        <p:spPr>
          <a:xfrm>
            <a:off x="1299050" y="1954425"/>
            <a:ext cx="10006200" cy="438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100">
                <a:solidFill>
                  <a:schemeClr val="dk1"/>
                </a:solidFill>
                <a:latin typeface="Calibri"/>
                <a:ea typeface="Calibri"/>
                <a:cs typeface="Calibri"/>
                <a:sym typeface="Calibri"/>
              </a:rPr>
              <a:t>Research Paper Implemented:</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rPr lang="en-IN" sz="2100">
                <a:solidFill>
                  <a:schemeClr val="dk1"/>
                </a:solidFill>
                <a:latin typeface="Calibri"/>
                <a:ea typeface="Calibri"/>
                <a:cs typeface="Calibri"/>
                <a:sym typeface="Calibri"/>
              </a:rPr>
              <a:t>Suspicious Activity Detection from Videos using YOLOv3 Nipunjita Bordoloi1 , Anjan Kumar Talukdar2 , Kandarpa Kumar Sarma3 123Dept. of Electronics and Communication Engineering Gauhati University, Guwahati, Assam, India 1nipunjitabordoloi@gmail.com, 2 anjantalukdar@gauhati.ac.in, 3kandarpaks@gauhati.ac.in</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b="1" lang="en-IN" sz="2100">
                <a:solidFill>
                  <a:schemeClr val="dk1"/>
                </a:solidFill>
                <a:latin typeface="Calibri"/>
                <a:ea typeface="Calibri"/>
                <a:cs typeface="Calibri"/>
                <a:sym typeface="Calibri"/>
              </a:rPr>
              <a:t>Code Explaination with execution </a:t>
            </a:r>
            <a:r>
              <a:rPr b="1" lang="en-IN" sz="2100">
                <a:latin typeface="Calibri"/>
                <a:ea typeface="Calibri"/>
                <a:cs typeface="Calibri"/>
                <a:sym typeface="Calibri"/>
              </a:rPr>
              <a:t>documentation(link):</a:t>
            </a:r>
            <a:endParaRPr b="1" sz="2100">
              <a:latin typeface="Calibri"/>
              <a:ea typeface="Calibri"/>
              <a:cs typeface="Calibri"/>
              <a:sym typeface="Calibri"/>
            </a:endParaRPr>
          </a:p>
          <a:p>
            <a:pPr indent="0" lvl="0" marL="0" rtl="0" algn="l">
              <a:spcBef>
                <a:spcPts val="0"/>
              </a:spcBef>
              <a:spcAft>
                <a:spcPts val="0"/>
              </a:spcAft>
              <a:buNone/>
            </a:pPr>
            <a:r>
              <a:rPr lang="en-IN" sz="2100" u="sng">
                <a:solidFill>
                  <a:schemeClr val="hlink"/>
                </a:solidFill>
                <a:latin typeface="Calibri"/>
                <a:ea typeface="Calibri"/>
                <a:cs typeface="Calibri"/>
                <a:sym typeface="Calibri"/>
                <a:hlinkClick r:id="rId3"/>
              </a:rPr>
              <a:t>https://medium.com/mlearning-ai/training-yolov5-custom-dataset-with-ease-e4f6272148ad</a:t>
            </a:r>
            <a:endParaRPr sz="2100">
              <a:latin typeface="Calibri"/>
              <a:ea typeface="Calibri"/>
              <a:cs typeface="Calibri"/>
              <a:sym typeface="Calibri"/>
            </a:endParaRPr>
          </a:p>
          <a:p>
            <a:pPr indent="0" lvl="0" marL="0" rtl="0" algn="l">
              <a:spcBef>
                <a:spcPts val="0"/>
              </a:spcBef>
              <a:spcAft>
                <a:spcPts val="0"/>
              </a:spcAft>
              <a:buNone/>
            </a:pPr>
            <a:r>
              <a:t/>
            </a:r>
            <a:endParaRPr sz="21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IN" sz="2100">
                <a:latin typeface="Calibri"/>
                <a:ea typeface="Calibri"/>
                <a:cs typeface="Calibri"/>
                <a:sym typeface="Calibri"/>
              </a:rPr>
              <a:t>Dataset Formation Method:</a:t>
            </a:r>
            <a:endParaRPr b="1" sz="21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2100" u="sng">
                <a:solidFill>
                  <a:schemeClr val="hlink"/>
                </a:solidFill>
                <a:latin typeface="Calibri"/>
                <a:ea typeface="Calibri"/>
                <a:cs typeface="Calibri"/>
                <a:sym typeface="Calibri"/>
                <a:hlinkClick r:id="rId4"/>
              </a:rPr>
              <a:t>https://www.youtube.com/watch?app=desktop&amp;v=bSAjikqlM2M</a:t>
            </a:r>
            <a:endParaRPr sz="2100">
              <a:latin typeface="Calibri"/>
              <a:ea typeface="Calibri"/>
              <a:cs typeface="Calibri"/>
              <a:sym typeface="Calibri"/>
            </a:endParaRPr>
          </a:p>
          <a:p>
            <a:pPr indent="0" lvl="0" marL="0" rtl="0" algn="l">
              <a:spcBef>
                <a:spcPts val="0"/>
              </a:spcBef>
              <a:spcAft>
                <a:spcPts val="0"/>
              </a:spcAft>
              <a:buNone/>
            </a:pPr>
            <a:r>
              <a:t/>
            </a:r>
            <a:endParaRPr sz="2100">
              <a:latin typeface="Calibri"/>
              <a:ea typeface="Calibri"/>
              <a:cs typeface="Calibri"/>
              <a:sym typeface="Calibri"/>
            </a:endParaRPr>
          </a:p>
        </p:txBody>
      </p:sp>
      <p:sp>
        <p:nvSpPr>
          <p:cNvPr id="280" name="Google Shape;280;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Calibri"/>
              <a:buNone/>
            </a:pPr>
            <a:r>
              <a:rPr b="1" lang="en-IN">
                <a:solidFill>
                  <a:schemeClr val="dk1"/>
                </a:solidFill>
              </a:rPr>
              <a:t>References</a:t>
            </a:r>
            <a:endParaRPr>
              <a:solidFill>
                <a:schemeClr val="dk1"/>
              </a:solidFill>
            </a:endParaRPr>
          </a:p>
        </p:txBody>
      </p:sp>
      <p:sp>
        <p:nvSpPr>
          <p:cNvPr id="281" name="Google Shape;281;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chemeClr val="dk1"/>
              </a:buClr>
              <a:buSzPts val="1100"/>
              <a:buFont typeface="Arial"/>
              <a:buNone/>
            </a:pPr>
            <a:r>
              <a:t/>
            </a:r>
            <a:endParaRPr sz="1200">
              <a:solidFill>
                <a:schemeClr val="lt1"/>
              </a:solidFill>
              <a:latin typeface="Arial"/>
              <a:ea typeface="Arial"/>
              <a:cs typeface="Arial"/>
              <a:sym typeface="Arial"/>
            </a:endParaRPr>
          </a:p>
          <a:p>
            <a:pPr indent="0" lvl="0" marL="0" rtl="0" algn="ctr">
              <a:lnSpc>
                <a:spcPct val="100000"/>
              </a:lnSpc>
              <a:spcBef>
                <a:spcPts val="0"/>
              </a:spcBef>
              <a:spcAft>
                <a:spcPts val="0"/>
              </a:spcAft>
              <a:buSzPts val="1400"/>
              <a:buNone/>
            </a:pPr>
            <a:r>
              <a:t/>
            </a:r>
            <a:endParaRPr/>
          </a:p>
        </p:txBody>
      </p:sp>
      <p:sp>
        <p:nvSpPr>
          <p:cNvPr id="283" name="Google Shape;283;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r>
              <a:rPr lang="en-IN"/>
              <a:t>17</a:t>
            </a:r>
            <a:endParaRPr/>
          </a:p>
        </p:txBody>
      </p:sp>
      <p:pic>
        <p:nvPicPr>
          <p:cNvPr id="284" name="Google Shape;284;p12"/>
          <p:cNvPicPr preferRelativeResize="0"/>
          <p:nvPr/>
        </p:nvPicPr>
        <p:blipFill rotWithShape="1">
          <a:blip r:embed="rId5">
            <a:alphaModFix/>
          </a:blip>
          <a:srcRect b="0" l="0" r="0" t="0"/>
          <a:stretch/>
        </p:blipFill>
        <p:spPr>
          <a:xfrm>
            <a:off x="11225852" y="1"/>
            <a:ext cx="966148" cy="1064172"/>
          </a:xfrm>
          <a:prstGeom prst="rect">
            <a:avLst/>
          </a:prstGeom>
          <a:noFill/>
          <a:ln>
            <a:noFill/>
          </a:ln>
        </p:spPr>
      </p:pic>
      <p:sp>
        <p:nvSpPr>
          <p:cNvPr id="285" name="Google Shape;285;p12"/>
          <p:cNvSpPr txBox="1"/>
          <p:nvPr/>
        </p:nvSpPr>
        <p:spPr>
          <a:xfrm>
            <a:off x="1127550" y="1737350"/>
            <a:ext cx="9936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20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1"/>
          <p:cNvSpPr txBox="1"/>
          <p:nvPr>
            <p:ph idx="1" type="body"/>
          </p:nvPr>
        </p:nvSpPr>
        <p:spPr>
          <a:xfrm>
            <a:off x="961218" y="2301159"/>
            <a:ext cx="10058400" cy="402330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rPr b="1" lang="en-IN" sz="2400">
                <a:solidFill>
                  <a:schemeClr val="dk1"/>
                </a:solidFill>
              </a:rPr>
              <a:t>Successfully able to implement this paper using YOLOV5 model for object detection.</a:t>
            </a:r>
            <a:endParaRPr b="1" sz="2400">
              <a:solidFill>
                <a:schemeClr val="dk1"/>
              </a:solidFill>
            </a:endParaRPr>
          </a:p>
          <a:p>
            <a:pPr indent="0" lvl="0" marL="91440" rtl="0" algn="l">
              <a:lnSpc>
                <a:spcPct val="90000"/>
              </a:lnSpc>
              <a:spcBef>
                <a:spcPts val="0"/>
              </a:spcBef>
              <a:spcAft>
                <a:spcPts val="0"/>
              </a:spcAft>
              <a:buSzPts val="2000"/>
              <a:buNone/>
            </a:pPr>
            <a:r>
              <a:t/>
            </a:r>
            <a:endParaRPr b="1" sz="2400">
              <a:solidFill>
                <a:schemeClr val="dk1"/>
              </a:solidFill>
            </a:endParaRPr>
          </a:p>
          <a:p>
            <a:pPr indent="0" lvl="0" marL="91440" rtl="0" algn="l">
              <a:lnSpc>
                <a:spcPct val="90000"/>
              </a:lnSpc>
              <a:spcBef>
                <a:spcPts val="0"/>
              </a:spcBef>
              <a:spcAft>
                <a:spcPts val="0"/>
              </a:spcAft>
              <a:buSzPts val="2000"/>
              <a:buNone/>
            </a:pPr>
            <a:r>
              <a:rPr b="1" lang="en-IN" sz="2400">
                <a:solidFill>
                  <a:schemeClr val="dk1"/>
                </a:solidFill>
              </a:rPr>
              <a:t>Also dataset was made by ourselves for this problem statement.</a:t>
            </a:r>
            <a:endParaRPr b="1" sz="2400">
              <a:solidFill>
                <a:schemeClr val="dk1"/>
              </a:solidFill>
            </a:endParaRPr>
          </a:p>
          <a:p>
            <a:pPr indent="0" lvl="0" marL="91440" rtl="0" algn="l">
              <a:lnSpc>
                <a:spcPct val="90000"/>
              </a:lnSpc>
              <a:spcBef>
                <a:spcPts val="0"/>
              </a:spcBef>
              <a:spcAft>
                <a:spcPts val="0"/>
              </a:spcAft>
              <a:buSzPts val="2000"/>
              <a:buNone/>
            </a:pPr>
            <a:r>
              <a:t/>
            </a:r>
            <a:endParaRPr b="1" sz="2400">
              <a:solidFill>
                <a:schemeClr val="dk1"/>
              </a:solidFill>
            </a:endParaRPr>
          </a:p>
          <a:p>
            <a:pPr indent="0" lvl="0" marL="91440" rtl="0" algn="l">
              <a:lnSpc>
                <a:spcPct val="90000"/>
              </a:lnSpc>
              <a:spcBef>
                <a:spcPts val="0"/>
              </a:spcBef>
              <a:spcAft>
                <a:spcPts val="0"/>
              </a:spcAft>
              <a:buSzPts val="2000"/>
              <a:buNone/>
            </a:pPr>
            <a:r>
              <a:rPr b="1" lang="en-IN" sz="2400">
                <a:solidFill>
                  <a:schemeClr val="dk1"/>
                </a:solidFill>
              </a:rPr>
              <a:t>On complete execution for three different types of suspicious activities which are lock breaking,bag stealing and pocket stealing get results which are shown in </a:t>
            </a:r>
            <a:r>
              <a:rPr b="1" lang="en-IN" sz="2400">
                <a:solidFill>
                  <a:schemeClr val="dk1"/>
                </a:solidFill>
              </a:rPr>
              <a:t>previous</a:t>
            </a:r>
            <a:r>
              <a:rPr b="1" lang="en-IN" sz="2400">
                <a:solidFill>
                  <a:schemeClr val="dk1"/>
                </a:solidFill>
              </a:rPr>
              <a:t> slides.</a:t>
            </a:r>
            <a:endParaRPr b="1" sz="2400">
              <a:solidFill>
                <a:schemeClr val="dk1"/>
              </a:solidFill>
            </a:endParaRPr>
          </a:p>
          <a:p>
            <a:pPr indent="0" lvl="0" marL="91440" rtl="0" algn="l">
              <a:lnSpc>
                <a:spcPct val="90000"/>
              </a:lnSpc>
              <a:spcBef>
                <a:spcPts val="0"/>
              </a:spcBef>
              <a:spcAft>
                <a:spcPts val="0"/>
              </a:spcAft>
              <a:buSzPts val="2000"/>
              <a:buNone/>
            </a:pPr>
            <a:r>
              <a:t/>
            </a:r>
            <a:endParaRPr b="1" sz="2400">
              <a:solidFill>
                <a:schemeClr val="dk1"/>
              </a:solidFill>
            </a:endParaRPr>
          </a:p>
          <a:p>
            <a:pPr indent="0" lvl="0" marL="91440" rtl="0" algn="l">
              <a:lnSpc>
                <a:spcPct val="90000"/>
              </a:lnSpc>
              <a:spcBef>
                <a:spcPts val="0"/>
              </a:spcBef>
              <a:spcAft>
                <a:spcPts val="0"/>
              </a:spcAft>
              <a:buSzPts val="2000"/>
              <a:buNone/>
            </a:pPr>
            <a:r>
              <a:rPr b="1" lang="en-IN" sz="2400">
                <a:solidFill>
                  <a:schemeClr val="dk1"/>
                </a:solidFill>
              </a:rPr>
              <a:t>For this we get accuracy as :- 95%.</a:t>
            </a:r>
            <a:endParaRPr b="1" sz="2400">
              <a:solidFill>
                <a:schemeClr val="dk1"/>
              </a:solidFill>
            </a:endParaRPr>
          </a:p>
          <a:p>
            <a:pPr indent="0" lvl="0" marL="0" rtl="0" algn="l">
              <a:lnSpc>
                <a:spcPct val="90000"/>
              </a:lnSpc>
              <a:spcBef>
                <a:spcPts val="0"/>
              </a:spcBef>
              <a:spcAft>
                <a:spcPts val="0"/>
              </a:spcAft>
              <a:buSzPts val="2000"/>
              <a:buNone/>
            </a:pPr>
            <a:r>
              <a:t/>
            </a:r>
            <a:endParaRPr sz="2200">
              <a:solidFill>
                <a:schemeClr val="dk1"/>
              </a:solidFill>
            </a:endParaRPr>
          </a:p>
        </p:txBody>
      </p:sp>
      <p:sp>
        <p:nvSpPr>
          <p:cNvPr id="291" name="Google Shape;291;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Calibri"/>
              <a:buNone/>
            </a:pPr>
            <a:r>
              <a:rPr b="1" lang="en-IN">
                <a:solidFill>
                  <a:schemeClr val="dk1"/>
                </a:solidFill>
              </a:rPr>
              <a:t>Conclusion</a:t>
            </a:r>
            <a:endParaRPr>
              <a:solidFill>
                <a:schemeClr val="dk1"/>
              </a:solidFill>
            </a:endParaRPr>
          </a:p>
        </p:txBody>
      </p:sp>
      <p:sp>
        <p:nvSpPr>
          <p:cNvPr id="292" name="Google Shape;292;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chemeClr val="dk1"/>
              </a:buClr>
              <a:buSzPts val="1100"/>
              <a:buFont typeface="Arial"/>
              <a:buNone/>
            </a:pPr>
            <a:r>
              <a:t/>
            </a:r>
            <a:endParaRPr sz="1200">
              <a:solidFill>
                <a:schemeClr val="lt1"/>
              </a:solidFill>
              <a:latin typeface="Arial"/>
              <a:ea typeface="Arial"/>
              <a:cs typeface="Arial"/>
              <a:sym typeface="Arial"/>
            </a:endParaRPr>
          </a:p>
          <a:p>
            <a:pPr indent="0" lvl="0" marL="0" rtl="0" algn="ctr">
              <a:lnSpc>
                <a:spcPct val="100000"/>
              </a:lnSpc>
              <a:spcBef>
                <a:spcPts val="0"/>
              </a:spcBef>
              <a:spcAft>
                <a:spcPts val="0"/>
              </a:spcAft>
              <a:buSzPts val="1400"/>
              <a:buNone/>
            </a:pPr>
            <a:r>
              <a:t/>
            </a:r>
            <a:endParaRPr/>
          </a:p>
        </p:txBody>
      </p:sp>
      <p:sp>
        <p:nvSpPr>
          <p:cNvPr id="294" name="Google Shape;294;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r>
              <a:rPr lang="en-IN"/>
              <a:t>16</a:t>
            </a:r>
            <a:endParaRPr/>
          </a:p>
        </p:txBody>
      </p:sp>
      <p:pic>
        <p:nvPicPr>
          <p:cNvPr id="295" name="Google Shape;295;p11"/>
          <p:cNvPicPr preferRelativeResize="0"/>
          <p:nvPr/>
        </p:nvPicPr>
        <p:blipFill rotWithShape="1">
          <a:blip r:embed="rId3">
            <a:alphaModFix/>
          </a:blip>
          <a:srcRect b="0" l="0" r="0" t="0"/>
          <a:stretch/>
        </p:blipFill>
        <p:spPr>
          <a:xfrm>
            <a:off x="11225852" y="1"/>
            <a:ext cx="966148" cy="10641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93c367e0dd_0_2"/>
          <p:cNvSpPr txBox="1"/>
          <p:nvPr>
            <p:ph type="title"/>
          </p:nvPr>
        </p:nvSpPr>
        <p:spPr>
          <a:xfrm>
            <a:off x="1097275" y="467174"/>
            <a:ext cx="10058400" cy="3045900"/>
          </a:xfrm>
          <a:prstGeom prst="rect">
            <a:avLst/>
          </a:prstGeom>
        </p:spPr>
        <p:txBody>
          <a:bodyPr anchorCtr="0" anchor="b" bIns="45700" lIns="91425" spcFirstLastPara="1" rIns="91425" wrap="square" tIns="45700">
            <a:normAutofit fontScale="90000"/>
          </a:bodyPr>
          <a:lstStyle/>
          <a:p>
            <a:pPr indent="0" lvl="0" marL="0" rtl="0" algn="ctr">
              <a:spcBef>
                <a:spcPts val="0"/>
              </a:spcBef>
              <a:spcAft>
                <a:spcPts val="0"/>
              </a:spcAft>
              <a:buNone/>
            </a:pPr>
            <a:r>
              <a:rPr lang="en-IN" sz="7700"/>
              <a:t>Suspicious Activity Detection from Videos using YOLOv5</a:t>
            </a:r>
            <a:endParaRPr sz="7700"/>
          </a:p>
        </p:txBody>
      </p:sp>
      <p:sp>
        <p:nvSpPr>
          <p:cNvPr id="126" name="Google Shape;126;g193c367e0dd_0_2"/>
          <p:cNvSpPr txBox="1"/>
          <p:nvPr>
            <p:ph idx="1" type="body"/>
          </p:nvPr>
        </p:nvSpPr>
        <p:spPr>
          <a:xfrm>
            <a:off x="1097275" y="3699947"/>
            <a:ext cx="10058400" cy="2169000"/>
          </a:xfrm>
          <a:prstGeom prst="rect">
            <a:avLst/>
          </a:prstGeom>
        </p:spPr>
        <p:txBody>
          <a:bodyPr anchorCtr="0" anchor="t" bIns="45700" lIns="0" spcFirstLastPara="1" rIns="0" wrap="square" tIns="45700">
            <a:normAutofit/>
          </a:bodyPr>
          <a:lstStyle/>
          <a:p>
            <a:pPr indent="0" lvl="0" marL="0" rtl="0" algn="ctr">
              <a:spcBef>
                <a:spcPts val="1200"/>
              </a:spcBef>
              <a:spcAft>
                <a:spcPts val="0"/>
              </a:spcAft>
              <a:buNone/>
            </a:pPr>
            <a:r>
              <a:rPr lang="en-IN" sz="2600"/>
              <a:t>Nipunjita Bordoloi1 , Anjan Kumar Talukdar2 , Kandarpa Kumar Sarma3 123Dept. of Electronics and Communication Engineering Gauhati University, Guwahati, Assam, India 1nipunjitabordoloi@gmail.com, 2 anjantalukdar@gauhati.ac.in, 3kandarpaks@gauhati.ac.in</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Calibri"/>
              <a:buNone/>
            </a:pPr>
            <a:r>
              <a:rPr b="1" lang="en-IN">
                <a:solidFill>
                  <a:schemeClr val="dk1"/>
                </a:solidFill>
              </a:rPr>
              <a:t>Abstract</a:t>
            </a:r>
            <a:endParaRPr b="1">
              <a:solidFill>
                <a:schemeClr val="dk1"/>
              </a:solidFill>
            </a:endParaRPr>
          </a:p>
        </p:txBody>
      </p:sp>
      <p:sp>
        <p:nvSpPr>
          <p:cNvPr id="132" name="Google Shape;132;p3"/>
          <p:cNvSpPr txBox="1"/>
          <p:nvPr>
            <p:ph idx="1" type="body"/>
          </p:nvPr>
        </p:nvSpPr>
        <p:spPr>
          <a:xfrm>
            <a:off x="1097280" y="2234184"/>
            <a:ext cx="10058400" cy="4023300"/>
          </a:xfrm>
          <a:prstGeom prst="rect">
            <a:avLst/>
          </a:prstGeom>
          <a:noFill/>
          <a:ln>
            <a:noFill/>
          </a:ln>
        </p:spPr>
        <p:txBody>
          <a:bodyPr anchorCtr="0" anchor="t" bIns="45700" lIns="0" spcFirstLastPara="1" rIns="0" wrap="square" tIns="45700">
            <a:normAutofit fontScale="92500" lnSpcReduction="20000"/>
          </a:bodyPr>
          <a:lstStyle/>
          <a:p>
            <a:pPr indent="0" lvl="0" marL="0" rtl="0" algn="just">
              <a:lnSpc>
                <a:spcPct val="115000"/>
              </a:lnSpc>
              <a:spcBef>
                <a:spcPts val="1200"/>
              </a:spcBef>
              <a:spcAft>
                <a:spcPts val="0"/>
              </a:spcAft>
              <a:buClr>
                <a:schemeClr val="dk1"/>
              </a:buClr>
              <a:buSzPct val="50000"/>
              <a:buFont typeface="Arial"/>
              <a:buNone/>
            </a:pPr>
            <a:r>
              <a:rPr lang="en-IN" sz="2200">
                <a:solidFill>
                  <a:schemeClr val="dk1"/>
                </a:solidFill>
              </a:rPr>
              <a:t>Abstract—Human activity detection for video system is an automated way of processing video sequences and making an intelligent decision about the actions in the video. It is one of the growing areas in Computer Vision and Artificial Intelligence. Suspicious activity detection is the process of detecting unwanted human activities in places and situations. This is done by converting video into frames and analyzing the activities of persons from the processed frames. Human detection has always been a challenging problem as human bodies are non-rigid and changes shape arbitrarily. Human recognition and detection in indoor as well as outdoor environment is a quite complex task due to the various problems that arises such as- poor lightening conditions, variation of poses etc. In this paper, YOLOv5 is used to detect different suspicious activities like bag-snatching, lockbreaking etc. Our system has a very good processing speed as well as good accuracy of detection. Index Terms—Suspicious behaviour, Deep learning, Anomaly detection, YOLOv5 </a:t>
            </a:r>
            <a:endParaRPr sz="2200">
              <a:solidFill>
                <a:schemeClr val="dk1"/>
              </a:solidFill>
            </a:endParaRPr>
          </a:p>
          <a:p>
            <a:pPr indent="0" lvl="0" marL="457200" rtl="0" algn="l">
              <a:lnSpc>
                <a:spcPct val="90000"/>
              </a:lnSpc>
              <a:spcBef>
                <a:spcPts val="1200"/>
              </a:spcBef>
              <a:spcAft>
                <a:spcPts val="0"/>
              </a:spcAft>
              <a:buSzPct val="90000"/>
              <a:buNone/>
            </a:pPr>
            <a:r>
              <a:t/>
            </a:r>
            <a:endParaRPr>
              <a:solidFill>
                <a:schemeClr val="dk1"/>
              </a:solidFill>
              <a:latin typeface="Arial"/>
              <a:ea typeface="Arial"/>
              <a:cs typeface="Arial"/>
              <a:sym typeface="Arial"/>
            </a:endParaRPr>
          </a:p>
        </p:txBody>
      </p:sp>
      <p:sp>
        <p:nvSpPr>
          <p:cNvPr id="133" name="Google Shape;133;p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100"/>
              <a:buNone/>
            </a:pPr>
            <a:r>
              <a:rPr lang="en-IN" sz="1200">
                <a:solidFill>
                  <a:schemeClr val="lt1"/>
                </a:solidFill>
                <a:latin typeface="Arial"/>
                <a:ea typeface="Arial"/>
                <a:cs typeface="Arial"/>
                <a:sym typeface="Arial"/>
              </a:rPr>
              <a:t> 			</a:t>
            </a:r>
            <a:endParaRPr sz="1200">
              <a:solidFill>
                <a:schemeClr val="lt1"/>
              </a:solidFill>
              <a:latin typeface="Arial"/>
              <a:ea typeface="Arial"/>
              <a:cs typeface="Arial"/>
              <a:sym typeface="Arial"/>
            </a:endParaRPr>
          </a:p>
          <a:p>
            <a:pPr indent="457200" lvl="0" marL="914400" rtl="0" algn="l">
              <a:lnSpc>
                <a:spcPct val="85000"/>
              </a:lnSpc>
              <a:spcBef>
                <a:spcPts val="0"/>
              </a:spcBef>
              <a:spcAft>
                <a:spcPts val="0"/>
              </a:spcAft>
              <a:buClr>
                <a:schemeClr val="dk1"/>
              </a:buClr>
              <a:buSzPts val="1100"/>
              <a:buFont typeface="Arial"/>
              <a:buNone/>
            </a:pPr>
            <a:r>
              <a:t/>
            </a:r>
            <a:endParaRPr sz="1200">
              <a:solidFill>
                <a:schemeClr val="lt1"/>
              </a:solidFill>
              <a:latin typeface="Arial"/>
              <a:ea typeface="Arial"/>
              <a:cs typeface="Arial"/>
              <a:sym typeface="Arial"/>
            </a:endParaRPr>
          </a:p>
          <a:p>
            <a:pPr indent="0" lvl="0" marL="0" rtl="0" algn="ctr">
              <a:lnSpc>
                <a:spcPct val="100000"/>
              </a:lnSpc>
              <a:spcBef>
                <a:spcPts val="0"/>
              </a:spcBef>
              <a:spcAft>
                <a:spcPts val="0"/>
              </a:spcAft>
              <a:buSzPts val="1400"/>
              <a:buNone/>
            </a:pPr>
            <a:r>
              <a:t/>
            </a:r>
            <a:endParaRPr/>
          </a:p>
        </p:txBody>
      </p:sp>
      <p:sp>
        <p:nvSpPr>
          <p:cNvPr id="135" name="Google Shape;135;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r>
              <a:rPr lang="en-IN"/>
              <a:t>3</a:t>
            </a:r>
            <a:endParaRPr/>
          </a:p>
        </p:txBody>
      </p:sp>
      <p:pic>
        <p:nvPicPr>
          <p:cNvPr id="136" name="Google Shape;136;p3"/>
          <p:cNvPicPr preferRelativeResize="0"/>
          <p:nvPr/>
        </p:nvPicPr>
        <p:blipFill rotWithShape="1">
          <a:blip r:embed="rId3">
            <a:alphaModFix/>
          </a:blip>
          <a:srcRect b="0" l="0" r="0" t="0"/>
          <a:stretch/>
        </p:blipFill>
        <p:spPr>
          <a:xfrm>
            <a:off x="11225852" y="1"/>
            <a:ext cx="966148" cy="10641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885656fda0_0_1"/>
          <p:cNvSpPr txBox="1"/>
          <p:nvPr>
            <p:ph idx="1" type="body"/>
          </p:nvPr>
        </p:nvSpPr>
        <p:spPr>
          <a:xfrm>
            <a:off x="1097275" y="2144550"/>
            <a:ext cx="10418400" cy="3994200"/>
          </a:xfrm>
          <a:prstGeom prst="rect">
            <a:avLst/>
          </a:prstGeom>
          <a:noFill/>
          <a:ln>
            <a:noFill/>
          </a:ln>
        </p:spPr>
        <p:txBody>
          <a:bodyPr anchorCtr="0" anchor="t" bIns="45700" lIns="0" spcFirstLastPara="1" rIns="0" wrap="square" tIns="45700">
            <a:noAutofit/>
          </a:bodyPr>
          <a:lstStyle/>
          <a:p>
            <a:pPr indent="0" lvl="0" marL="0" rtl="0" algn="l">
              <a:spcBef>
                <a:spcPts val="1200"/>
              </a:spcBef>
              <a:spcAft>
                <a:spcPts val="0"/>
              </a:spcAft>
              <a:buNone/>
            </a:pPr>
            <a:r>
              <a:rPr lang="en-IN" sz="3200"/>
              <a:t>We are trying to implement an algorithm to get a better result of detection, recognition and tracking.</a:t>
            </a:r>
            <a:endParaRPr sz="3200"/>
          </a:p>
          <a:p>
            <a:pPr indent="0" lvl="0" marL="0" rtl="0" algn="l">
              <a:spcBef>
                <a:spcPts val="1200"/>
              </a:spcBef>
              <a:spcAft>
                <a:spcPts val="0"/>
              </a:spcAft>
              <a:buNone/>
            </a:pPr>
            <a:r>
              <a:t/>
            </a:r>
            <a:endParaRPr sz="3200"/>
          </a:p>
          <a:p>
            <a:pPr indent="0" lvl="0" marL="0" rtl="0" algn="l">
              <a:spcBef>
                <a:spcPts val="1200"/>
              </a:spcBef>
              <a:spcAft>
                <a:spcPts val="0"/>
              </a:spcAft>
              <a:buNone/>
            </a:pPr>
            <a:r>
              <a:rPr lang="en-IN" sz="3100"/>
              <a:t>Our main motive is to create an automatic computerized system for human action recognition for suspicious movements that will be robust and can work fast and accurately in every environment.</a:t>
            </a:r>
            <a:endParaRPr sz="3100"/>
          </a:p>
        </p:txBody>
      </p:sp>
      <p:sp>
        <p:nvSpPr>
          <p:cNvPr id="142" name="Google Shape;142;g1885656fda0_0_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Calibri"/>
              <a:buNone/>
            </a:pPr>
            <a:r>
              <a:rPr b="1" lang="en-IN" sz="4000">
                <a:solidFill>
                  <a:schemeClr val="dk1"/>
                </a:solidFill>
              </a:rPr>
              <a:t>Most of the current surveillance systems are human operated</a:t>
            </a:r>
            <a:endParaRPr b="1" sz="4000">
              <a:solidFill>
                <a:schemeClr val="dk1"/>
              </a:solidFill>
            </a:endParaRPr>
          </a:p>
        </p:txBody>
      </p:sp>
      <p:sp>
        <p:nvSpPr>
          <p:cNvPr id="143" name="Google Shape;143;g1885656fda0_0_1"/>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g1885656fda0_0_1"/>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100"/>
              <a:buNone/>
            </a:pPr>
            <a:r>
              <a:rPr lang="en-IN" sz="1200">
                <a:solidFill>
                  <a:schemeClr val="lt1"/>
                </a:solidFill>
                <a:latin typeface="Arial"/>
                <a:ea typeface="Arial"/>
                <a:cs typeface="Arial"/>
                <a:sym typeface="Arial"/>
              </a:rPr>
              <a:t> 	</a:t>
            </a:r>
            <a:endParaRPr sz="1200">
              <a:solidFill>
                <a:schemeClr val="lt1"/>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45" name="Google Shape;145;g1885656fda0_0_1"/>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r>
              <a:rPr lang="en-IN"/>
              <a:t>4</a:t>
            </a:r>
            <a:endParaRPr/>
          </a:p>
        </p:txBody>
      </p:sp>
      <p:pic>
        <p:nvPicPr>
          <p:cNvPr id="146" name="Google Shape;146;g1885656fda0_0_1"/>
          <p:cNvPicPr preferRelativeResize="0"/>
          <p:nvPr/>
        </p:nvPicPr>
        <p:blipFill rotWithShape="1">
          <a:blip r:embed="rId3">
            <a:alphaModFix/>
          </a:blip>
          <a:srcRect b="0" l="0" r="0" t="0"/>
          <a:stretch/>
        </p:blipFill>
        <p:spPr>
          <a:xfrm>
            <a:off x="11225852" y="1"/>
            <a:ext cx="966149" cy="10641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93cf2c0f2c_0_3"/>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Works carried out by different scholars on this problem till now.</a:t>
            </a:r>
            <a:endParaRPr/>
          </a:p>
        </p:txBody>
      </p:sp>
      <p:sp>
        <p:nvSpPr>
          <p:cNvPr id="153" name="Google Shape;153;g193cf2c0f2c_0_3"/>
          <p:cNvSpPr txBox="1"/>
          <p:nvPr>
            <p:ph idx="1" type="body"/>
          </p:nvPr>
        </p:nvSpPr>
        <p:spPr>
          <a:xfrm>
            <a:off x="1097275" y="1737400"/>
            <a:ext cx="10058400" cy="4055400"/>
          </a:xfrm>
          <a:prstGeom prst="rect">
            <a:avLst/>
          </a:prstGeom>
        </p:spPr>
        <p:txBody>
          <a:bodyPr anchorCtr="0" anchor="t" bIns="45700" lIns="0" spcFirstLastPara="1" rIns="0" wrap="square" tIns="45700">
            <a:noAutofit/>
          </a:bodyPr>
          <a:lstStyle/>
          <a:p>
            <a:pPr indent="0" lvl="0" marL="0" rtl="0" algn="l">
              <a:lnSpc>
                <a:spcPct val="70000"/>
              </a:lnSpc>
              <a:spcBef>
                <a:spcPts val="1200"/>
              </a:spcBef>
              <a:spcAft>
                <a:spcPts val="0"/>
              </a:spcAft>
              <a:buNone/>
            </a:pPr>
            <a:r>
              <a:rPr lang="en-IN" sz="2300"/>
              <a:t>Sultani et al. [4] used a general model of anomaly detection using deep MIL (Multiple Instance Learning) framework. Frame based receiver operating characteristics (ROC) curve and corresponding area under the curve (AUC) are used to evaluate the performance of the method. Their experimental results showed that the MIL method for anomaly detection achieves significant improvement on detection performance as compared to the state-of-the-art approaches. </a:t>
            </a:r>
            <a:endParaRPr sz="2300"/>
          </a:p>
          <a:p>
            <a:pPr indent="0" lvl="0" marL="0" rtl="0" algn="l">
              <a:lnSpc>
                <a:spcPct val="70000"/>
              </a:lnSpc>
              <a:spcBef>
                <a:spcPts val="1200"/>
              </a:spcBef>
              <a:spcAft>
                <a:spcPts val="0"/>
              </a:spcAft>
              <a:buNone/>
            </a:pPr>
            <a:r>
              <a:rPr lang="en-IN" sz="2300"/>
              <a:t>Nurhopipah and Harjoko [5] considered mainly four processes: Motion detection process, Face detection process, Data training process and Face Identification process. Motion segmentation was carried out using ADI (Accumulative Differences Images). Haar cascade classifier was used for detection. Experimental results showed 92.655% success rate for motion detection, 76% for face detection and 60% for face identification. </a:t>
            </a:r>
            <a:endParaRPr sz="2300"/>
          </a:p>
          <a:p>
            <a:pPr indent="0" lvl="0" marL="0" rtl="0" algn="l">
              <a:lnSpc>
                <a:spcPct val="70000"/>
              </a:lnSpc>
              <a:spcBef>
                <a:spcPts val="1200"/>
              </a:spcBef>
              <a:spcAft>
                <a:spcPts val="0"/>
              </a:spcAft>
              <a:buNone/>
            </a:pPr>
            <a:r>
              <a:rPr lang="en-IN" sz="2300"/>
              <a:t>Eamthanakul et al. [6] used background subtraction method for computation. Noise was removed by using median filter. The system used an image processing technique to analyze for a traffic condition. It detects how many objects or cars on the road. </a:t>
            </a:r>
            <a:endParaRPr sz="2300"/>
          </a:p>
          <a:p>
            <a:pPr indent="0" lvl="0" marL="0" rtl="0" algn="l">
              <a:lnSpc>
                <a:spcPct val="70000"/>
              </a:lnSpc>
              <a:spcBef>
                <a:spcPts val="1200"/>
              </a:spcBef>
              <a:spcAft>
                <a:spcPts val="0"/>
              </a:spcAft>
              <a:buNone/>
            </a:pPr>
            <a:r>
              <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93cf2c0f2c_0_1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IN"/>
              <a:t>Works carried out by different scholars on this problem till now.</a:t>
            </a:r>
            <a:endParaRPr/>
          </a:p>
        </p:txBody>
      </p:sp>
      <p:sp>
        <p:nvSpPr>
          <p:cNvPr id="160" name="Google Shape;160;g193cf2c0f2c_0_11"/>
          <p:cNvSpPr txBox="1"/>
          <p:nvPr>
            <p:ph idx="1" type="body"/>
          </p:nvPr>
        </p:nvSpPr>
        <p:spPr>
          <a:xfrm>
            <a:off x="1097280" y="1845734"/>
            <a:ext cx="10058400" cy="4023300"/>
          </a:xfrm>
          <a:prstGeom prst="rect">
            <a:avLst/>
          </a:prstGeom>
        </p:spPr>
        <p:txBody>
          <a:bodyPr anchorCtr="0" anchor="t" bIns="45700" lIns="0" spcFirstLastPara="1" rIns="0" wrap="square" tIns="45700">
            <a:normAutofit lnSpcReduction="10000"/>
          </a:bodyPr>
          <a:lstStyle/>
          <a:p>
            <a:pPr indent="0" lvl="0" marL="0" rtl="0" algn="l">
              <a:spcBef>
                <a:spcPts val="1200"/>
              </a:spcBef>
              <a:spcAft>
                <a:spcPts val="0"/>
              </a:spcAft>
              <a:buClr>
                <a:schemeClr val="dk1"/>
              </a:buClr>
              <a:buSzPts val="1100"/>
              <a:buFont typeface="Arial"/>
              <a:buNone/>
            </a:pPr>
            <a:r>
              <a:rPr lang="en-IN" sz="2700"/>
              <a:t>Zaidi et al. [1] formulated real-time tracking and anomaly motion detection for security system. The object was tracked using background subtraction from video data. </a:t>
            </a:r>
            <a:endParaRPr sz="2700"/>
          </a:p>
          <a:p>
            <a:pPr indent="0" lvl="0" marL="0" rtl="0" algn="l">
              <a:spcBef>
                <a:spcPts val="1200"/>
              </a:spcBef>
              <a:spcAft>
                <a:spcPts val="0"/>
              </a:spcAft>
              <a:buClr>
                <a:schemeClr val="dk1"/>
              </a:buClr>
              <a:buSzPts val="1100"/>
              <a:buFont typeface="Arial"/>
              <a:buNone/>
            </a:pPr>
            <a:r>
              <a:t/>
            </a:r>
            <a:endParaRPr sz="2700"/>
          </a:p>
          <a:p>
            <a:pPr indent="0" lvl="0" marL="0" rtl="0" algn="l">
              <a:spcBef>
                <a:spcPts val="1200"/>
              </a:spcBef>
              <a:spcAft>
                <a:spcPts val="0"/>
              </a:spcAft>
              <a:buClr>
                <a:schemeClr val="dk1"/>
              </a:buClr>
              <a:buSzPts val="1100"/>
              <a:buFont typeface="Arial"/>
              <a:buNone/>
            </a:pPr>
            <a:r>
              <a:rPr lang="en-IN" sz="2700"/>
              <a:t>Basha et al. [7] used CNN-DBNN algorithm for detecting suspicious human activity and acquired accuracy of 90%. Humans were identified using foundation subtraction technique where seven casings were chosen in which region of bounding boxes for people were bigger. Discriminative Deep Belief Network (DDBN) is used to recognize activities as normal or suspicious.</a:t>
            </a:r>
            <a:endParaRPr sz="2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872b18f3a0_0_44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b="1" lang="en-IN">
                <a:solidFill>
                  <a:schemeClr val="dk1"/>
                </a:solidFill>
              </a:rPr>
              <a:t>PROPOSED WORK</a:t>
            </a:r>
            <a:endParaRPr b="1">
              <a:solidFill>
                <a:schemeClr val="dk1"/>
              </a:solidFill>
            </a:endParaRPr>
          </a:p>
        </p:txBody>
      </p:sp>
      <p:sp>
        <p:nvSpPr>
          <p:cNvPr id="167" name="Google Shape;167;g1872b18f3a0_0_441"/>
          <p:cNvSpPr txBox="1"/>
          <p:nvPr/>
        </p:nvSpPr>
        <p:spPr>
          <a:xfrm>
            <a:off x="8155675" y="6456175"/>
            <a:ext cx="3000000" cy="346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50"/>
              <a:buFont typeface="Arial"/>
              <a:buNone/>
            </a:pPr>
            <a:r>
              <a:rPr b="0" i="0" lang="en-IN" sz="1050" u="none" cap="none" strike="noStrike">
                <a:solidFill>
                  <a:schemeClr val="lt1"/>
                </a:solidFill>
                <a:latin typeface="Calibri"/>
                <a:ea typeface="Calibri"/>
                <a:cs typeface="Calibri"/>
                <a:sym typeface="Calibri"/>
              </a:rPr>
              <a:t>5</a:t>
            </a:r>
            <a:endParaRPr b="0" i="0" sz="1050" u="none" cap="none" strike="noStrike">
              <a:solidFill>
                <a:schemeClr val="lt1"/>
              </a:solidFill>
              <a:latin typeface="Calibri"/>
              <a:ea typeface="Calibri"/>
              <a:cs typeface="Calibri"/>
              <a:sym typeface="Calibri"/>
            </a:endParaRPr>
          </a:p>
        </p:txBody>
      </p:sp>
      <p:sp>
        <p:nvSpPr>
          <p:cNvPr id="168" name="Google Shape;168;g1872b18f3a0_0_441"/>
          <p:cNvSpPr txBox="1"/>
          <p:nvPr/>
        </p:nvSpPr>
        <p:spPr>
          <a:xfrm>
            <a:off x="714375" y="2085975"/>
            <a:ext cx="10601400" cy="40635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Font typeface="Calibri"/>
              <a:buAutoNum type="arabicPeriod"/>
            </a:pPr>
            <a:r>
              <a:rPr lang="en-IN" sz="2100">
                <a:latin typeface="Calibri"/>
                <a:ea typeface="Calibri"/>
                <a:cs typeface="Calibri"/>
                <a:sym typeface="Calibri"/>
              </a:rPr>
              <a:t>Recording of anomaly videos in various backgrounds The first stage of suspicious action recognition is collecting video data for input. We prepared our own dataset consisting of 3 anomalies performed by different persons in different backgrounds. </a:t>
            </a:r>
            <a:endParaRPr sz="2100">
              <a:latin typeface="Calibri"/>
              <a:ea typeface="Calibri"/>
              <a:cs typeface="Calibri"/>
              <a:sym typeface="Calibri"/>
            </a:endParaRPr>
          </a:p>
          <a:p>
            <a:pPr indent="-361950" lvl="0" marL="457200" rtl="0" algn="l">
              <a:spcBef>
                <a:spcPts val="0"/>
              </a:spcBef>
              <a:spcAft>
                <a:spcPts val="0"/>
              </a:spcAft>
              <a:buSzPts val="2100"/>
              <a:buFont typeface="Calibri"/>
              <a:buAutoNum type="arabicPeriod"/>
            </a:pPr>
            <a:r>
              <a:rPr lang="en-IN" sz="2100">
                <a:latin typeface="Calibri"/>
                <a:ea typeface="Calibri"/>
                <a:cs typeface="Calibri"/>
                <a:sym typeface="Calibri"/>
              </a:rPr>
              <a:t> The videos were then converted to frames The next step is converting the videos to frames for further processes. The videos were converted at 30 fps. The frames were then resized as per required. </a:t>
            </a:r>
            <a:endParaRPr sz="2100">
              <a:latin typeface="Calibri"/>
              <a:ea typeface="Calibri"/>
              <a:cs typeface="Calibri"/>
              <a:sym typeface="Calibri"/>
            </a:endParaRPr>
          </a:p>
          <a:p>
            <a:pPr indent="-361950" lvl="0" marL="457200" rtl="0" algn="l">
              <a:spcBef>
                <a:spcPts val="0"/>
              </a:spcBef>
              <a:spcAft>
                <a:spcPts val="0"/>
              </a:spcAft>
              <a:buSzPts val="2100"/>
              <a:buFont typeface="Calibri"/>
              <a:buAutoNum type="arabicPeriod"/>
            </a:pPr>
            <a:r>
              <a:rPr lang="en-IN" sz="2100">
                <a:latin typeface="Calibri"/>
                <a:ea typeface="Calibri"/>
                <a:cs typeface="Calibri"/>
                <a:sym typeface="Calibri"/>
              </a:rPr>
              <a:t>Extracting region proposals The third step is annotation. Here, the frames were annotated according to the region of interest. </a:t>
            </a:r>
            <a:endParaRPr sz="2100">
              <a:latin typeface="Calibri"/>
              <a:ea typeface="Calibri"/>
              <a:cs typeface="Calibri"/>
              <a:sym typeface="Calibri"/>
            </a:endParaRPr>
          </a:p>
          <a:p>
            <a:pPr indent="-361950" lvl="0" marL="457200" rtl="0" algn="l">
              <a:spcBef>
                <a:spcPts val="0"/>
              </a:spcBef>
              <a:spcAft>
                <a:spcPts val="0"/>
              </a:spcAft>
              <a:buSzPts val="2100"/>
              <a:buFont typeface="Calibri"/>
              <a:buAutoNum type="arabicPeriod"/>
            </a:pPr>
            <a:r>
              <a:rPr lang="en-IN" sz="2100">
                <a:latin typeface="Calibri"/>
                <a:ea typeface="Calibri"/>
                <a:cs typeface="Calibri"/>
                <a:sym typeface="Calibri"/>
              </a:rPr>
              <a:t>Implementing YOLOv5- This is the stage where YOLOv5 model was used for training our dataset and later testing. </a:t>
            </a:r>
            <a:endParaRPr sz="2100">
              <a:latin typeface="Calibri"/>
              <a:ea typeface="Calibri"/>
              <a:cs typeface="Calibri"/>
              <a:sym typeface="Calibri"/>
            </a:endParaRPr>
          </a:p>
          <a:p>
            <a:pPr indent="-361950" lvl="0" marL="457200" rtl="0" algn="l">
              <a:spcBef>
                <a:spcPts val="0"/>
              </a:spcBef>
              <a:spcAft>
                <a:spcPts val="0"/>
              </a:spcAft>
              <a:buSzPts val="2100"/>
              <a:buFont typeface="Calibri"/>
              <a:buAutoNum type="arabicPeriod"/>
            </a:pPr>
            <a:r>
              <a:rPr lang="en-IN" sz="2100">
                <a:latin typeface="Calibri"/>
                <a:ea typeface="Calibri"/>
                <a:cs typeface="Calibri"/>
                <a:sym typeface="Calibri"/>
              </a:rPr>
              <a:t>Detection of the activities The last step is the detection step. Here, the YOLOv5 model helps in detecting whether the input data for testing has suspicious actions or is it normal. </a:t>
            </a:r>
            <a:endParaRPr sz="21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872b18f3a0_0_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b="1" lang="en-IN">
                <a:solidFill>
                  <a:schemeClr val="dk1"/>
                </a:solidFill>
              </a:rPr>
              <a:t>Basic block diagram of suspicious activity detection.</a:t>
            </a:r>
            <a:endParaRPr b="1">
              <a:solidFill>
                <a:schemeClr val="dk1"/>
              </a:solidFill>
            </a:endParaRPr>
          </a:p>
        </p:txBody>
      </p:sp>
      <p:sp>
        <p:nvSpPr>
          <p:cNvPr id="175" name="Google Shape;175;g1872b18f3a0_0_6"/>
          <p:cNvSpPr txBox="1"/>
          <p:nvPr>
            <p:ph idx="1" type="body"/>
          </p:nvPr>
        </p:nvSpPr>
        <p:spPr>
          <a:xfrm>
            <a:off x="1097280" y="1816109"/>
            <a:ext cx="10058400" cy="4023300"/>
          </a:xfrm>
          <a:prstGeom prst="rect">
            <a:avLst/>
          </a:prstGeom>
          <a:noFill/>
          <a:ln>
            <a:noFill/>
          </a:ln>
        </p:spPr>
        <p:txBody>
          <a:bodyPr anchorCtr="0" anchor="t" bIns="45700" lIns="0" spcFirstLastPara="1" rIns="0" wrap="square" tIns="45700">
            <a:noAutofit/>
          </a:bodyPr>
          <a:lstStyle/>
          <a:p>
            <a:pPr indent="0" lvl="0" marL="0" rtl="0" algn="just">
              <a:lnSpc>
                <a:spcPct val="115000"/>
              </a:lnSpc>
              <a:spcBef>
                <a:spcPts val="0"/>
              </a:spcBef>
              <a:spcAft>
                <a:spcPts val="0"/>
              </a:spcAft>
              <a:buClr>
                <a:schemeClr val="dk1"/>
              </a:buClr>
              <a:buSzPts val="1100"/>
              <a:buFont typeface="Arial"/>
              <a:buNone/>
            </a:pPr>
            <a:r>
              <a:t/>
            </a:r>
            <a:endParaRPr sz="2100">
              <a:solidFill>
                <a:srgbClr val="222222"/>
              </a:solidFill>
              <a:highlight>
                <a:srgbClr val="FFFFFF"/>
              </a:highlight>
            </a:endParaRPr>
          </a:p>
        </p:txBody>
      </p:sp>
      <p:sp>
        <p:nvSpPr>
          <p:cNvPr id="176" name="Google Shape;176;g1872b18f3a0_0_6"/>
          <p:cNvSpPr txBox="1"/>
          <p:nvPr/>
        </p:nvSpPr>
        <p:spPr>
          <a:xfrm>
            <a:off x="8222650" y="6444825"/>
            <a:ext cx="3000000" cy="346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50"/>
              <a:buFont typeface="Arial"/>
              <a:buNone/>
            </a:pPr>
            <a:r>
              <a:rPr b="0" i="0" lang="en-IN" sz="1050" u="none" cap="none" strike="noStrike">
                <a:solidFill>
                  <a:schemeClr val="lt1"/>
                </a:solidFill>
                <a:latin typeface="Calibri"/>
                <a:ea typeface="Calibri"/>
                <a:cs typeface="Calibri"/>
                <a:sym typeface="Calibri"/>
              </a:rPr>
              <a:t>6</a:t>
            </a:r>
            <a:endParaRPr b="0" i="0" sz="1050" u="none" cap="none" strike="noStrike">
              <a:solidFill>
                <a:schemeClr val="lt1"/>
              </a:solidFill>
              <a:latin typeface="Calibri"/>
              <a:ea typeface="Calibri"/>
              <a:cs typeface="Calibri"/>
              <a:sym typeface="Calibri"/>
            </a:endParaRPr>
          </a:p>
        </p:txBody>
      </p:sp>
      <p:pic>
        <p:nvPicPr>
          <p:cNvPr id="177" name="Google Shape;177;g1872b18f3a0_0_6"/>
          <p:cNvPicPr preferRelativeResize="0"/>
          <p:nvPr/>
        </p:nvPicPr>
        <p:blipFill>
          <a:blip r:embed="rId3">
            <a:alphaModFix/>
          </a:blip>
          <a:stretch>
            <a:fillRect/>
          </a:stretch>
        </p:blipFill>
        <p:spPr>
          <a:xfrm>
            <a:off x="1097275" y="1891075"/>
            <a:ext cx="9927851" cy="384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2021-09-07T19:26:50Z</dcterms:created>
  <dc:creator>DG</dc:creator>
</cp:coreProperties>
</file>