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56" r:id="rId2"/>
    <p:sldId id="257" r:id="rId3"/>
    <p:sldId id="258" r:id="rId4"/>
    <p:sldId id="274" r:id="rId5"/>
    <p:sldId id="259" r:id="rId6"/>
    <p:sldId id="266" r:id="rId7"/>
    <p:sldId id="260" r:id="rId8"/>
    <p:sldId id="261" r:id="rId9"/>
    <p:sldId id="262" r:id="rId10"/>
    <p:sldId id="263" r:id="rId11"/>
    <p:sldId id="264" r:id="rId12"/>
    <p:sldId id="267" r:id="rId13"/>
    <p:sldId id="268" r:id="rId14"/>
    <p:sldId id="269" r:id="rId15"/>
    <p:sldId id="270" r:id="rId16"/>
    <p:sldId id="271" r:id="rId17"/>
    <p:sldId id="272" r:id="rId18"/>
    <p:sldId id="273" r:id="rId19"/>
    <p:sldId id="278" r:id="rId20"/>
    <p:sldId id="279" r:id="rId21"/>
    <p:sldId id="284" r:id="rId22"/>
    <p:sldId id="285" r:id="rId23"/>
    <p:sldId id="286" r:id="rId24"/>
    <p:sldId id="287" r:id="rId25"/>
    <p:sldId id="280" r:id="rId26"/>
    <p:sldId id="281" r:id="rId27"/>
    <p:sldId id="282" r:id="rId28"/>
    <p:sldId id="283" r:id="rId29"/>
    <p:sldId id="276" r:id="rId30"/>
    <p:sldId id="277" r:id="rId31"/>
    <p:sldId id="275"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9769D-C3AA-47C7-8466-6FB46DB538FE}" type="datetimeFigureOut">
              <a:rPr lang="en-IN" smtClean="0"/>
              <a:t>23-11-2023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3DEEA2-2953-4603-B9E3-90B65E889362}" type="slidenum">
              <a:rPr lang="en-IN" smtClean="0"/>
              <a:t>‹#›</a:t>
            </a:fld>
            <a:endParaRPr lang="en-IN"/>
          </a:p>
        </p:txBody>
      </p:sp>
    </p:spTree>
    <p:extLst>
      <p:ext uri="{BB962C8B-B14F-4D97-AF65-F5344CB8AC3E}">
        <p14:creationId xmlns:p14="http://schemas.microsoft.com/office/powerpoint/2010/main" val="2278786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AB69-AD13-462D-879C-847EAE432B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9B7D90-36EE-4427-B436-BE62C9C9AC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75DD44-F915-4419-8241-CAEFA7FF3EEC}"/>
              </a:ext>
            </a:extLst>
          </p:cNvPr>
          <p:cNvSpPr>
            <a:spLocks noGrp="1"/>
          </p:cNvSpPr>
          <p:nvPr>
            <p:ph type="dt" sz="half" idx="10"/>
          </p:nvPr>
        </p:nvSpPr>
        <p:spPr/>
        <p:txBody>
          <a:bodyPr/>
          <a:lstStyle/>
          <a:p>
            <a:fld id="{D67A536D-49DF-48D9-976B-1C32B069D47C}" type="datetime1">
              <a:rPr lang="en-IN" smtClean="0"/>
              <a:t>23-11-2023</a:t>
            </a:fld>
            <a:endParaRPr lang="en-IN"/>
          </a:p>
        </p:txBody>
      </p:sp>
      <p:sp>
        <p:nvSpPr>
          <p:cNvPr id="5" name="Footer Placeholder 4">
            <a:extLst>
              <a:ext uri="{FF2B5EF4-FFF2-40B4-BE49-F238E27FC236}">
                <a16:creationId xmlns:a16="http://schemas.microsoft.com/office/drawing/2014/main" id="{94E889E0-7CAA-4F81-9201-CA088192C893}"/>
              </a:ext>
            </a:extLst>
          </p:cNvPr>
          <p:cNvSpPr>
            <a:spLocks noGrp="1"/>
          </p:cNvSpPr>
          <p:nvPr>
            <p:ph type="ftr" sz="quarter" idx="11"/>
          </p:nvPr>
        </p:nvSpPr>
        <p:spPr/>
        <p:txBody>
          <a:bodyPr/>
          <a:lstStyle/>
          <a:p>
            <a:r>
              <a:rPr lang="en-IN"/>
              <a:t>Chetan Rajoria, Assistant Professor, ME Department, ABES EC</a:t>
            </a:r>
          </a:p>
        </p:txBody>
      </p:sp>
      <p:sp>
        <p:nvSpPr>
          <p:cNvPr id="6" name="Slide Number Placeholder 5">
            <a:extLst>
              <a:ext uri="{FF2B5EF4-FFF2-40B4-BE49-F238E27FC236}">
                <a16:creationId xmlns:a16="http://schemas.microsoft.com/office/drawing/2014/main" id="{32F79AAD-5B5E-4492-B1BB-90BCB5F7AED1}"/>
              </a:ext>
            </a:extLst>
          </p:cNvPr>
          <p:cNvSpPr>
            <a:spLocks noGrp="1"/>
          </p:cNvSpPr>
          <p:nvPr>
            <p:ph type="sldNum" sz="quarter" idx="12"/>
          </p:nvPr>
        </p:nvSpPr>
        <p:spPr/>
        <p:txBody>
          <a:bodyPr/>
          <a:lstStyle/>
          <a:p>
            <a:fld id="{DB18EDE3-BBCD-4200-934C-050C158389EE}" type="slidenum">
              <a:rPr lang="en-IN" smtClean="0"/>
              <a:t>‹#›</a:t>
            </a:fld>
            <a:endParaRPr lang="en-IN"/>
          </a:p>
        </p:txBody>
      </p:sp>
    </p:spTree>
    <p:extLst>
      <p:ext uri="{BB962C8B-B14F-4D97-AF65-F5344CB8AC3E}">
        <p14:creationId xmlns:p14="http://schemas.microsoft.com/office/powerpoint/2010/main" val="3679838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599E-46EA-428D-BD43-06095B5EFF9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F70112-F9C3-4DF1-9428-C0776B50A6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EC82D6-15AC-4BA6-AE4A-7D87F7231FD5}"/>
              </a:ext>
            </a:extLst>
          </p:cNvPr>
          <p:cNvSpPr>
            <a:spLocks noGrp="1"/>
          </p:cNvSpPr>
          <p:nvPr>
            <p:ph type="dt" sz="half" idx="10"/>
          </p:nvPr>
        </p:nvSpPr>
        <p:spPr/>
        <p:txBody>
          <a:bodyPr/>
          <a:lstStyle/>
          <a:p>
            <a:fld id="{8D7E55E6-0E79-4E82-BAB8-5CA60A3D9698}" type="datetime1">
              <a:rPr lang="en-IN" smtClean="0"/>
              <a:t>23-11-2023</a:t>
            </a:fld>
            <a:endParaRPr lang="en-IN"/>
          </a:p>
        </p:txBody>
      </p:sp>
      <p:sp>
        <p:nvSpPr>
          <p:cNvPr id="5" name="Footer Placeholder 4">
            <a:extLst>
              <a:ext uri="{FF2B5EF4-FFF2-40B4-BE49-F238E27FC236}">
                <a16:creationId xmlns:a16="http://schemas.microsoft.com/office/drawing/2014/main" id="{A5B8ECC1-E3E3-4381-8077-E97BA55C3BFA}"/>
              </a:ext>
            </a:extLst>
          </p:cNvPr>
          <p:cNvSpPr>
            <a:spLocks noGrp="1"/>
          </p:cNvSpPr>
          <p:nvPr>
            <p:ph type="ftr" sz="quarter" idx="11"/>
          </p:nvPr>
        </p:nvSpPr>
        <p:spPr/>
        <p:txBody>
          <a:bodyPr/>
          <a:lstStyle/>
          <a:p>
            <a:r>
              <a:rPr lang="en-IN"/>
              <a:t>Chetan Rajoria, Assistant Professor, ME Department, ABES EC</a:t>
            </a:r>
          </a:p>
        </p:txBody>
      </p:sp>
      <p:sp>
        <p:nvSpPr>
          <p:cNvPr id="6" name="Slide Number Placeholder 5">
            <a:extLst>
              <a:ext uri="{FF2B5EF4-FFF2-40B4-BE49-F238E27FC236}">
                <a16:creationId xmlns:a16="http://schemas.microsoft.com/office/drawing/2014/main" id="{C73C3BEF-77A9-4EBA-8BE2-76DCE55676A5}"/>
              </a:ext>
            </a:extLst>
          </p:cNvPr>
          <p:cNvSpPr>
            <a:spLocks noGrp="1"/>
          </p:cNvSpPr>
          <p:nvPr>
            <p:ph type="sldNum" sz="quarter" idx="12"/>
          </p:nvPr>
        </p:nvSpPr>
        <p:spPr/>
        <p:txBody>
          <a:bodyPr/>
          <a:lstStyle/>
          <a:p>
            <a:fld id="{DB18EDE3-BBCD-4200-934C-050C158389EE}" type="slidenum">
              <a:rPr lang="en-IN" smtClean="0"/>
              <a:t>‹#›</a:t>
            </a:fld>
            <a:endParaRPr lang="en-IN"/>
          </a:p>
        </p:txBody>
      </p:sp>
    </p:spTree>
    <p:extLst>
      <p:ext uri="{BB962C8B-B14F-4D97-AF65-F5344CB8AC3E}">
        <p14:creationId xmlns:p14="http://schemas.microsoft.com/office/powerpoint/2010/main" val="1344987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BD3718-0BDA-4909-AB87-45D3D57E74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522193-F3DD-4A7E-BA31-85C16560C2D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7B3233-5F00-4F40-84E3-20A5ABE2A036}"/>
              </a:ext>
            </a:extLst>
          </p:cNvPr>
          <p:cNvSpPr>
            <a:spLocks noGrp="1"/>
          </p:cNvSpPr>
          <p:nvPr>
            <p:ph type="dt" sz="half" idx="10"/>
          </p:nvPr>
        </p:nvSpPr>
        <p:spPr/>
        <p:txBody>
          <a:bodyPr/>
          <a:lstStyle/>
          <a:p>
            <a:fld id="{546FAF51-D474-4EE3-B084-B808B080F98D}" type="datetime1">
              <a:rPr lang="en-IN" smtClean="0"/>
              <a:t>23-11-2023</a:t>
            </a:fld>
            <a:endParaRPr lang="en-IN"/>
          </a:p>
        </p:txBody>
      </p:sp>
      <p:sp>
        <p:nvSpPr>
          <p:cNvPr id="5" name="Footer Placeholder 4">
            <a:extLst>
              <a:ext uri="{FF2B5EF4-FFF2-40B4-BE49-F238E27FC236}">
                <a16:creationId xmlns:a16="http://schemas.microsoft.com/office/drawing/2014/main" id="{CBD76B6F-2030-4C11-9D18-70DDD03347CA}"/>
              </a:ext>
            </a:extLst>
          </p:cNvPr>
          <p:cNvSpPr>
            <a:spLocks noGrp="1"/>
          </p:cNvSpPr>
          <p:nvPr>
            <p:ph type="ftr" sz="quarter" idx="11"/>
          </p:nvPr>
        </p:nvSpPr>
        <p:spPr/>
        <p:txBody>
          <a:bodyPr/>
          <a:lstStyle/>
          <a:p>
            <a:r>
              <a:rPr lang="en-IN"/>
              <a:t>Chetan Rajoria, Assistant Professor, ME Department, ABES EC</a:t>
            </a:r>
          </a:p>
        </p:txBody>
      </p:sp>
      <p:sp>
        <p:nvSpPr>
          <p:cNvPr id="6" name="Slide Number Placeholder 5">
            <a:extLst>
              <a:ext uri="{FF2B5EF4-FFF2-40B4-BE49-F238E27FC236}">
                <a16:creationId xmlns:a16="http://schemas.microsoft.com/office/drawing/2014/main" id="{B52AE31B-A072-49E5-A12F-8457A18A7AA6}"/>
              </a:ext>
            </a:extLst>
          </p:cNvPr>
          <p:cNvSpPr>
            <a:spLocks noGrp="1"/>
          </p:cNvSpPr>
          <p:nvPr>
            <p:ph type="sldNum" sz="quarter" idx="12"/>
          </p:nvPr>
        </p:nvSpPr>
        <p:spPr/>
        <p:txBody>
          <a:bodyPr/>
          <a:lstStyle/>
          <a:p>
            <a:fld id="{DB18EDE3-BBCD-4200-934C-050C158389EE}" type="slidenum">
              <a:rPr lang="en-IN" smtClean="0"/>
              <a:t>‹#›</a:t>
            </a:fld>
            <a:endParaRPr lang="en-IN"/>
          </a:p>
        </p:txBody>
      </p:sp>
    </p:spTree>
    <p:extLst>
      <p:ext uri="{BB962C8B-B14F-4D97-AF65-F5344CB8AC3E}">
        <p14:creationId xmlns:p14="http://schemas.microsoft.com/office/powerpoint/2010/main" val="297787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713F-778A-419B-A858-72D058E44A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DEAD15-CDDC-4692-9353-7E9E8B8380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B423D8-AAB7-42DC-82E4-7C660488DA00}"/>
              </a:ext>
            </a:extLst>
          </p:cNvPr>
          <p:cNvSpPr>
            <a:spLocks noGrp="1"/>
          </p:cNvSpPr>
          <p:nvPr>
            <p:ph type="dt" sz="half" idx="10"/>
          </p:nvPr>
        </p:nvSpPr>
        <p:spPr/>
        <p:txBody>
          <a:bodyPr/>
          <a:lstStyle/>
          <a:p>
            <a:fld id="{E84579E4-8E4A-4157-8110-2D8FFB023925}" type="datetime1">
              <a:rPr lang="en-IN" smtClean="0"/>
              <a:t>23-11-2023</a:t>
            </a:fld>
            <a:endParaRPr lang="en-IN"/>
          </a:p>
        </p:txBody>
      </p:sp>
      <p:sp>
        <p:nvSpPr>
          <p:cNvPr id="5" name="Footer Placeholder 4">
            <a:extLst>
              <a:ext uri="{FF2B5EF4-FFF2-40B4-BE49-F238E27FC236}">
                <a16:creationId xmlns:a16="http://schemas.microsoft.com/office/drawing/2014/main" id="{7740E096-02CA-4FE2-A4D6-CFD6831753D0}"/>
              </a:ext>
            </a:extLst>
          </p:cNvPr>
          <p:cNvSpPr>
            <a:spLocks noGrp="1"/>
          </p:cNvSpPr>
          <p:nvPr>
            <p:ph type="ftr" sz="quarter" idx="11"/>
          </p:nvPr>
        </p:nvSpPr>
        <p:spPr/>
        <p:txBody>
          <a:bodyPr/>
          <a:lstStyle/>
          <a:p>
            <a:r>
              <a:rPr lang="en-IN"/>
              <a:t>Chetan Rajoria, Assistant Professor, ME Department, ABES EC</a:t>
            </a:r>
          </a:p>
        </p:txBody>
      </p:sp>
      <p:sp>
        <p:nvSpPr>
          <p:cNvPr id="6" name="Slide Number Placeholder 5">
            <a:extLst>
              <a:ext uri="{FF2B5EF4-FFF2-40B4-BE49-F238E27FC236}">
                <a16:creationId xmlns:a16="http://schemas.microsoft.com/office/drawing/2014/main" id="{D2C3DE1B-1670-4B31-AC86-710992B37F3C}"/>
              </a:ext>
            </a:extLst>
          </p:cNvPr>
          <p:cNvSpPr>
            <a:spLocks noGrp="1"/>
          </p:cNvSpPr>
          <p:nvPr>
            <p:ph type="sldNum" sz="quarter" idx="12"/>
          </p:nvPr>
        </p:nvSpPr>
        <p:spPr/>
        <p:txBody>
          <a:bodyPr/>
          <a:lstStyle/>
          <a:p>
            <a:fld id="{DB18EDE3-BBCD-4200-934C-050C158389EE}" type="slidenum">
              <a:rPr lang="en-IN" smtClean="0"/>
              <a:t>‹#›</a:t>
            </a:fld>
            <a:endParaRPr lang="en-IN"/>
          </a:p>
        </p:txBody>
      </p:sp>
    </p:spTree>
    <p:extLst>
      <p:ext uri="{BB962C8B-B14F-4D97-AF65-F5344CB8AC3E}">
        <p14:creationId xmlns:p14="http://schemas.microsoft.com/office/powerpoint/2010/main" val="3614488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54CF2-1304-4C30-BD1D-124BBDA0E6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A564B4-897D-42C7-ABC5-9CC04770D1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9BB77A-E53C-4A66-B9D5-359760C41D69}"/>
              </a:ext>
            </a:extLst>
          </p:cNvPr>
          <p:cNvSpPr>
            <a:spLocks noGrp="1"/>
          </p:cNvSpPr>
          <p:nvPr>
            <p:ph type="dt" sz="half" idx="10"/>
          </p:nvPr>
        </p:nvSpPr>
        <p:spPr/>
        <p:txBody>
          <a:bodyPr/>
          <a:lstStyle/>
          <a:p>
            <a:fld id="{195F91A2-9FC1-426B-86F3-4006166CEE26}" type="datetime1">
              <a:rPr lang="en-IN" smtClean="0"/>
              <a:t>23-11-2023</a:t>
            </a:fld>
            <a:endParaRPr lang="en-IN"/>
          </a:p>
        </p:txBody>
      </p:sp>
      <p:sp>
        <p:nvSpPr>
          <p:cNvPr id="5" name="Footer Placeholder 4">
            <a:extLst>
              <a:ext uri="{FF2B5EF4-FFF2-40B4-BE49-F238E27FC236}">
                <a16:creationId xmlns:a16="http://schemas.microsoft.com/office/drawing/2014/main" id="{E37AEA02-2DAD-4206-96D9-E7F39A7EDCA7}"/>
              </a:ext>
            </a:extLst>
          </p:cNvPr>
          <p:cNvSpPr>
            <a:spLocks noGrp="1"/>
          </p:cNvSpPr>
          <p:nvPr>
            <p:ph type="ftr" sz="quarter" idx="11"/>
          </p:nvPr>
        </p:nvSpPr>
        <p:spPr/>
        <p:txBody>
          <a:bodyPr/>
          <a:lstStyle/>
          <a:p>
            <a:r>
              <a:rPr lang="en-IN"/>
              <a:t>Chetan Rajoria, Assistant Professor, ME Department, ABES EC</a:t>
            </a:r>
          </a:p>
        </p:txBody>
      </p:sp>
      <p:sp>
        <p:nvSpPr>
          <p:cNvPr id="6" name="Slide Number Placeholder 5">
            <a:extLst>
              <a:ext uri="{FF2B5EF4-FFF2-40B4-BE49-F238E27FC236}">
                <a16:creationId xmlns:a16="http://schemas.microsoft.com/office/drawing/2014/main" id="{E892C416-98A1-4503-A910-C36EE119450C}"/>
              </a:ext>
            </a:extLst>
          </p:cNvPr>
          <p:cNvSpPr>
            <a:spLocks noGrp="1"/>
          </p:cNvSpPr>
          <p:nvPr>
            <p:ph type="sldNum" sz="quarter" idx="12"/>
          </p:nvPr>
        </p:nvSpPr>
        <p:spPr/>
        <p:txBody>
          <a:bodyPr/>
          <a:lstStyle/>
          <a:p>
            <a:fld id="{DB18EDE3-BBCD-4200-934C-050C158389EE}" type="slidenum">
              <a:rPr lang="en-IN" smtClean="0"/>
              <a:t>‹#›</a:t>
            </a:fld>
            <a:endParaRPr lang="en-IN"/>
          </a:p>
        </p:txBody>
      </p:sp>
    </p:spTree>
    <p:extLst>
      <p:ext uri="{BB962C8B-B14F-4D97-AF65-F5344CB8AC3E}">
        <p14:creationId xmlns:p14="http://schemas.microsoft.com/office/powerpoint/2010/main" val="1316744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681D6-0A75-45F8-AE8A-FF694FC6CF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C2CB1E-7237-4F4C-B5AF-4466A42A9D5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4B53F6-1A8B-4AA6-9CBA-82CFB7F8CA6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72DB0A-DFFF-4783-97CC-FA97CAF2062A}"/>
              </a:ext>
            </a:extLst>
          </p:cNvPr>
          <p:cNvSpPr>
            <a:spLocks noGrp="1"/>
          </p:cNvSpPr>
          <p:nvPr>
            <p:ph type="dt" sz="half" idx="10"/>
          </p:nvPr>
        </p:nvSpPr>
        <p:spPr/>
        <p:txBody>
          <a:bodyPr/>
          <a:lstStyle/>
          <a:p>
            <a:fld id="{DCF1F3F2-9DB5-4A22-8C5E-B865AE15175F}" type="datetime1">
              <a:rPr lang="en-IN" smtClean="0"/>
              <a:t>23-11-2023</a:t>
            </a:fld>
            <a:endParaRPr lang="en-IN"/>
          </a:p>
        </p:txBody>
      </p:sp>
      <p:sp>
        <p:nvSpPr>
          <p:cNvPr id="6" name="Footer Placeholder 5">
            <a:extLst>
              <a:ext uri="{FF2B5EF4-FFF2-40B4-BE49-F238E27FC236}">
                <a16:creationId xmlns:a16="http://schemas.microsoft.com/office/drawing/2014/main" id="{EB1B1029-E9A2-42A3-A922-E4E84202B181}"/>
              </a:ext>
            </a:extLst>
          </p:cNvPr>
          <p:cNvSpPr>
            <a:spLocks noGrp="1"/>
          </p:cNvSpPr>
          <p:nvPr>
            <p:ph type="ftr" sz="quarter" idx="11"/>
          </p:nvPr>
        </p:nvSpPr>
        <p:spPr/>
        <p:txBody>
          <a:bodyPr/>
          <a:lstStyle/>
          <a:p>
            <a:r>
              <a:rPr lang="en-IN"/>
              <a:t>Chetan Rajoria, Assistant Professor, ME Department, ABES EC</a:t>
            </a:r>
          </a:p>
        </p:txBody>
      </p:sp>
      <p:sp>
        <p:nvSpPr>
          <p:cNvPr id="7" name="Slide Number Placeholder 6">
            <a:extLst>
              <a:ext uri="{FF2B5EF4-FFF2-40B4-BE49-F238E27FC236}">
                <a16:creationId xmlns:a16="http://schemas.microsoft.com/office/drawing/2014/main" id="{9FBA0647-A316-4F19-8908-EE11B9F52EB9}"/>
              </a:ext>
            </a:extLst>
          </p:cNvPr>
          <p:cNvSpPr>
            <a:spLocks noGrp="1"/>
          </p:cNvSpPr>
          <p:nvPr>
            <p:ph type="sldNum" sz="quarter" idx="12"/>
          </p:nvPr>
        </p:nvSpPr>
        <p:spPr/>
        <p:txBody>
          <a:bodyPr/>
          <a:lstStyle/>
          <a:p>
            <a:fld id="{DB18EDE3-BBCD-4200-934C-050C158389EE}" type="slidenum">
              <a:rPr lang="en-IN" smtClean="0"/>
              <a:t>‹#›</a:t>
            </a:fld>
            <a:endParaRPr lang="en-IN"/>
          </a:p>
        </p:txBody>
      </p:sp>
    </p:spTree>
    <p:extLst>
      <p:ext uri="{BB962C8B-B14F-4D97-AF65-F5344CB8AC3E}">
        <p14:creationId xmlns:p14="http://schemas.microsoft.com/office/powerpoint/2010/main" val="1975680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E40CF-7C5E-4DD4-BFB9-8BFD9CB06D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298B44-9780-4F76-8742-18A7F60241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8CB3886-1902-4E3E-8161-FD328E28A8A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6CB453-4D1B-4921-8711-53B153894D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463E599-1388-49BC-A2DD-2E81F0389CF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51F500-1751-4F46-AD4E-2E166CA62DA7}"/>
              </a:ext>
            </a:extLst>
          </p:cNvPr>
          <p:cNvSpPr>
            <a:spLocks noGrp="1"/>
          </p:cNvSpPr>
          <p:nvPr>
            <p:ph type="dt" sz="half" idx="10"/>
          </p:nvPr>
        </p:nvSpPr>
        <p:spPr/>
        <p:txBody>
          <a:bodyPr/>
          <a:lstStyle/>
          <a:p>
            <a:fld id="{881F3389-7CC6-4D54-8FCA-24AA87F9563B}" type="datetime1">
              <a:rPr lang="en-IN" smtClean="0"/>
              <a:t>23-11-2023</a:t>
            </a:fld>
            <a:endParaRPr lang="en-IN"/>
          </a:p>
        </p:txBody>
      </p:sp>
      <p:sp>
        <p:nvSpPr>
          <p:cNvPr id="8" name="Footer Placeholder 7">
            <a:extLst>
              <a:ext uri="{FF2B5EF4-FFF2-40B4-BE49-F238E27FC236}">
                <a16:creationId xmlns:a16="http://schemas.microsoft.com/office/drawing/2014/main" id="{0939DAE5-117A-4BBE-8B02-8E581800CAB3}"/>
              </a:ext>
            </a:extLst>
          </p:cNvPr>
          <p:cNvSpPr>
            <a:spLocks noGrp="1"/>
          </p:cNvSpPr>
          <p:nvPr>
            <p:ph type="ftr" sz="quarter" idx="11"/>
          </p:nvPr>
        </p:nvSpPr>
        <p:spPr/>
        <p:txBody>
          <a:bodyPr/>
          <a:lstStyle/>
          <a:p>
            <a:r>
              <a:rPr lang="en-IN"/>
              <a:t>Chetan Rajoria, Assistant Professor, ME Department, ABES EC</a:t>
            </a:r>
          </a:p>
        </p:txBody>
      </p:sp>
      <p:sp>
        <p:nvSpPr>
          <p:cNvPr id="9" name="Slide Number Placeholder 8">
            <a:extLst>
              <a:ext uri="{FF2B5EF4-FFF2-40B4-BE49-F238E27FC236}">
                <a16:creationId xmlns:a16="http://schemas.microsoft.com/office/drawing/2014/main" id="{F1C0A9A2-9F3D-441A-8B05-D0D43EBB6325}"/>
              </a:ext>
            </a:extLst>
          </p:cNvPr>
          <p:cNvSpPr>
            <a:spLocks noGrp="1"/>
          </p:cNvSpPr>
          <p:nvPr>
            <p:ph type="sldNum" sz="quarter" idx="12"/>
          </p:nvPr>
        </p:nvSpPr>
        <p:spPr/>
        <p:txBody>
          <a:bodyPr/>
          <a:lstStyle/>
          <a:p>
            <a:fld id="{DB18EDE3-BBCD-4200-934C-050C158389EE}" type="slidenum">
              <a:rPr lang="en-IN" smtClean="0"/>
              <a:t>‹#›</a:t>
            </a:fld>
            <a:endParaRPr lang="en-IN"/>
          </a:p>
        </p:txBody>
      </p:sp>
    </p:spTree>
    <p:extLst>
      <p:ext uri="{BB962C8B-B14F-4D97-AF65-F5344CB8AC3E}">
        <p14:creationId xmlns:p14="http://schemas.microsoft.com/office/powerpoint/2010/main" val="1391612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F2690-61FD-4C1F-91B4-68874BEBB9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F16679-07E3-4080-86A0-5DE489961003}"/>
              </a:ext>
            </a:extLst>
          </p:cNvPr>
          <p:cNvSpPr>
            <a:spLocks noGrp="1"/>
          </p:cNvSpPr>
          <p:nvPr>
            <p:ph type="dt" sz="half" idx="10"/>
          </p:nvPr>
        </p:nvSpPr>
        <p:spPr/>
        <p:txBody>
          <a:bodyPr/>
          <a:lstStyle/>
          <a:p>
            <a:fld id="{216197A7-7ED7-4334-89F0-23D2BAC38106}" type="datetime1">
              <a:rPr lang="en-IN" smtClean="0"/>
              <a:t>23-11-2023</a:t>
            </a:fld>
            <a:endParaRPr lang="en-IN"/>
          </a:p>
        </p:txBody>
      </p:sp>
      <p:sp>
        <p:nvSpPr>
          <p:cNvPr id="4" name="Footer Placeholder 3">
            <a:extLst>
              <a:ext uri="{FF2B5EF4-FFF2-40B4-BE49-F238E27FC236}">
                <a16:creationId xmlns:a16="http://schemas.microsoft.com/office/drawing/2014/main" id="{B65DE21E-FD16-43EB-8F51-65FDF084C637}"/>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77282001-551D-4BEF-9DAB-A1AD688B28AB}"/>
              </a:ext>
            </a:extLst>
          </p:cNvPr>
          <p:cNvSpPr>
            <a:spLocks noGrp="1"/>
          </p:cNvSpPr>
          <p:nvPr>
            <p:ph type="sldNum" sz="quarter" idx="12"/>
          </p:nvPr>
        </p:nvSpPr>
        <p:spPr/>
        <p:txBody>
          <a:bodyPr/>
          <a:lstStyle/>
          <a:p>
            <a:fld id="{DB18EDE3-BBCD-4200-934C-050C158389EE}" type="slidenum">
              <a:rPr lang="en-IN" smtClean="0"/>
              <a:t>‹#›</a:t>
            </a:fld>
            <a:endParaRPr lang="en-IN"/>
          </a:p>
        </p:txBody>
      </p:sp>
    </p:spTree>
    <p:extLst>
      <p:ext uri="{BB962C8B-B14F-4D97-AF65-F5344CB8AC3E}">
        <p14:creationId xmlns:p14="http://schemas.microsoft.com/office/powerpoint/2010/main" val="2666898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6B1028-36B7-4065-9CDB-ED46070F37A1}"/>
              </a:ext>
            </a:extLst>
          </p:cNvPr>
          <p:cNvSpPr>
            <a:spLocks noGrp="1"/>
          </p:cNvSpPr>
          <p:nvPr>
            <p:ph type="dt" sz="half" idx="10"/>
          </p:nvPr>
        </p:nvSpPr>
        <p:spPr/>
        <p:txBody>
          <a:bodyPr/>
          <a:lstStyle/>
          <a:p>
            <a:fld id="{C57AA7C1-E76C-4978-8DAE-0B038B0269D6}" type="datetime1">
              <a:rPr lang="en-IN" smtClean="0"/>
              <a:t>23-11-2023</a:t>
            </a:fld>
            <a:endParaRPr lang="en-IN"/>
          </a:p>
        </p:txBody>
      </p:sp>
      <p:sp>
        <p:nvSpPr>
          <p:cNvPr id="3" name="Footer Placeholder 2">
            <a:extLst>
              <a:ext uri="{FF2B5EF4-FFF2-40B4-BE49-F238E27FC236}">
                <a16:creationId xmlns:a16="http://schemas.microsoft.com/office/drawing/2014/main" id="{F3D563F2-ABFC-40C4-8C7F-DFEE1610E166}"/>
              </a:ext>
            </a:extLst>
          </p:cNvPr>
          <p:cNvSpPr>
            <a:spLocks noGrp="1"/>
          </p:cNvSpPr>
          <p:nvPr>
            <p:ph type="ftr" sz="quarter" idx="11"/>
          </p:nvPr>
        </p:nvSpPr>
        <p:spPr/>
        <p:txBody>
          <a:bodyPr/>
          <a:lstStyle/>
          <a:p>
            <a:r>
              <a:rPr lang="en-IN"/>
              <a:t>Chetan Rajoria, Assistant Professor, ME Department, ABES EC</a:t>
            </a:r>
          </a:p>
        </p:txBody>
      </p:sp>
      <p:sp>
        <p:nvSpPr>
          <p:cNvPr id="4" name="Slide Number Placeholder 3">
            <a:extLst>
              <a:ext uri="{FF2B5EF4-FFF2-40B4-BE49-F238E27FC236}">
                <a16:creationId xmlns:a16="http://schemas.microsoft.com/office/drawing/2014/main" id="{5C098B04-BC3A-452E-84F2-83E4360FFA43}"/>
              </a:ext>
            </a:extLst>
          </p:cNvPr>
          <p:cNvSpPr>
            <a:spLocks noGrp="1"/>
          </p:cNvSpPr>
          <p:nvPr>
            <p:ph type="sldNum" sz="quarter" idx="12"/>
          </p:nvPr>
        </p:nvSpPr>
        <p:spPr/>
        <p:txBody>
          <a:bodyPr/>
          <a:lstStyle/>
          <a:p>
            <a:fld id="{DB18EDE3-BBCD-4200-934C-050C158389EE}" type="slidenum">
              <a:rPr lang="en-IN" smtClean="0"/>
              <a:t>‹#›</a:t>
            </a:fld>
            <a:endParaRPr lang="en-IN"/>
          </a:p>
        </p:txBody>
      </p:sp>
    </p:spTree>
    <p:extLst>
      <p:ext uri="{BB962C8B-B14F-4D97-AF65-F5344CB8AC3E}">
        <p14:creationId xmlns:p14="http://schemas.microsoft.com/office/powerpoint/2010/main" val="1430845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27B1E-94EA-4651-95AC-6FE860BAC6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EC5E97-064A-4489-BB89-5F1E6FE02B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F5874B-19AF-46E6-8BB4-AC0448700B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6D5A05-A80E-412B-A7E5-FFFDB5F555B6}"/>
              </a:ext>
            </a:extLst>
          </p:cNvPr>
          <p:cNvSpPr>
            <a:spLocks noGrp="1"/>
          </p:cNvSpPr>
          <p:nvPr>
            <p:ph type="dt" sz="half" idx="10"/>
          </p:nvPr>
        </p:nvSpPr>
        <p:spPr/>
        <p:txBody>
          <a:bodyPr/>
          <a:lstStyle/>
          <a:p>
            <a:fld id="{7F6D1A37-1D8B-41E7-A554-EF10E934A7D1}" type="datetime1">
              <a:rPr lang="en-IN" smtClean="0"/>
              <a:t>23-11-2023</a:t>
            </a:fld>
            <a:endParaRPr lang="en-IN"/>
          </a:p>
        </p:txBody>
      </p:sp>
      <p:sp>
        <p:nvSpPr>
          <p:cNvPr id="6" name="Footer Placeholder 5">
            <a:extLst>
              <a:ext uri="{FF2B5EF4-FFF2-40B4-BE49-F238E27FC236}">
                <a16:creationId xmlns:a16="http://schemas.microsoft.com/office/drawing/2014/main" id="{522F77E4-2238-4891-9067-0B80B145B374}"/>
              </a:ext>
            </a:extLst>
          </p:cNvPr>
          <p:cNvSpPr>
            <a:spLocks noGrp="1"/>
          </p:cNvSpPr>
          <p:nvPr>
            <p:ph type="ftr" sz="quarter" idx="11"/>
          </p:nvPr>
        </p:nvSpPr>
        <p:spPr/>
        <p:txBody>
          <a:bodyPr/>
          <a:lstStyle/>
          <a:p>
            <a:r>
              <a:rPr lang="en-IN"/>
              <a:t>Chetan Rajoria, Assistant Professor, ME Department, ABES EC</a:t>
            </a:r>
          </a:p>
        </p:txBody>
      </p:sp>
      <p:sp>
        <p:nvSpPr>
          <p:cNvPr id="7" name="Slide Number Placeholder 6">
            <a:extLst>
              <a:ext uri="{FF2B5EF4-FFF2-40B4-BE49-F238E27FC236}">
                <a16:creationId xmlns:a16="http://schemas.microsoft.com/office/drawing/2014/main" id="{3B559C84-D73B-4864-92C7-7B17AA2C70BC}"/>
              </a:ext>
            </a:extLst>
          </p:cNvPr>
          <p:cNvSpPr>
            <a:spLocks noGrp="1"/>
          </p:cNvSpPr>
          <p:nvPr>
            <p:ph type="sldNum" sz="quarter" idx="12"/>
          </p:nvPr>
        </p:nvSpPr>
        <p:spPr/>
        <p:txBody>
          <a:bodyPr/>
          <a:lstStyle/>
          <a:p>
            <a:fld id="{DB18EDE3-BBCD-4200-934C-050C158389EE}" type="slidenum">
              <a:rPr lang="en-IN" smtClean="0"/>
              <a:t>‹#›</a:t>
            </a:fld>
            <a:endParaRPr lang="en-IN"/>
          </a:p>
        </p:txBody>
      </p:sp>
    </p:spTree>
    <p:extLst>
      <p:ext uri="{BB962C8B-B14F-4D97-AF65-F5344CB8AC3E}">
        <p14:creationId xmlns:p14="http://schemas.microsoft.com/office/powerpoint/2010/main" val="506660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2223-B56C-437D-AE5E-04B8E6C5EE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E0FBFE-9E19-4E84-B00F-4773562579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A51D25-BE38-425C-9FDF-B359D3247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5EBD66-FD85-4ACB-BF0A-50858C82A5D7}"/>
              </a:ext>
            </a:extLst>
          </p:cNvPr>
          <p:cNvSpPr>
            <a:spLocks noGrp="1"/>
          </p:cNvSpPr>
          <p:nvPr>
            <p:ph type="dt" sz="half" idx="10"/>
          </p:nvPr>
        </p:nvSpPr>
        <p:spPr/>
        <p:txBody>
          <a:bodyPr/>
          <a:lstStyle/>
          <a:p>
            <a:fld id="{6E532180-2540-42DF-90A1-E573BC42FD30}" type="datetime1">
              <a:rPr lang="en-IN" smtClean="0"/>
              <a:t>23-11-2023</a:t>
            </a:fld>
            <a:endParaRPr lang="en-IN"/>
          </a:p>
        </p:txBody>
      </p:sp>
      <p:sp>
        <p:nvSpPr>
          <p:cNvPr id="6" name="Footer Placeholder 5">
            <a:extLst>
              <a:ext uri="{FF2B5EF4-FFF2-40B4-BE49-F238E27FC236}">
                <a16:creationId xmlns:a16="http://schemas.microsoft.com/office/drawing/2014/main" id="{BEFE2A57-6FBD-4892-9056-794A9A5AC6B8}"/>
              </a:ext>
            </a:extLst>
          </p:cNvPr>
          <p:cNvSpPr>
            <a:spLocks noGrp="1"/>
          </p:cNvSpPr>
          <p:nvPr>
            <p:ph type="ftr" sz="quarter" idx="11"/>
          </p:nvPr>
        </p:nvSpPr>
        <p:spPr/>
        <p:txBody>
          <a:bodyPr/>
          <a:lstStyle/>
          <a:p>
            <a:r>
              <a:rPr lang="en-IN"/>
              <a:t>Chetan Rajoria, Assistant Professor, ME Department, ABES EC</a:t>
            </a:r>
          </a:p>
        </p:txBody>
      </p:sp>
      <p:sp>
        <p:nvSpPr>
          <p:cNvPr id="7" name="Slide Number Placeholder 6">
            <a:extLst>
              <a:ext uri="{FF2B5EF4-FFF2-40B4-BE49-F238E27FC236}">
                <a16:creationId xmlns:a16="http://schemas.microsoft.com/office/drawing/2014/main" id="{56F46E5D-265A-4F6E-AE76-C5F65E8DA527}"/>
              </a:ext>
            </a:extLst>
          </p:cNvPr>
          <p:cNvSpPr>
            <a:spLocks noGrp="1"/>
          </p:cNvSpPr>
          <p:nvPr>
            <p:ph type="sldNum" sz="quarter" idx="12"/>
          </p:nvPr>
        </p:nvSpPr>
        <p:spPr/>
        <p:txBody>
          <a:bodyPr/>
          <a:lstStyle/>
          <a:p>
            <a:fld id="{DB18EDE3-BBCD-4200-934C-050C158389EE}" type="slidenum">
              <a:rPr lang="en-IN" smtClean="0"/>
              <a:t>‹#›</a:t>
            </a:fld>
            <a:endParaRPr lang="en-IN"/>
          </a:p>
        </p:txBody>
      </p:sp>
    </p:spTree>
    <p:extLst>
      <p:ext uri="{BB962C8B-B14F-4D97-AF65-F5344CB8AC3E}">
        <p14:creationId xmlns:p14="http://schemas.microsoft.com/office/powerpoint/2010/main" val="3151218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25DBA6-3795-4280-AD23-7124C42F2A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E4F9F8-8C68-492A-903C-A9A783ABBA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C02354-2432-464B-93F4-34EF65F2FB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D84DDA-1B92-4017-B86A-E7464BE7E97D}" type="datetime1">
              <a:rPr lang="en-IN" smtClean="0"/>
              <a:t>23-11-2023</a:t>
            </a:fld>
            <a:endParaRPr lang="en-IN"/>
          </a:p>
        </p:txBody>
      </p:sp>
      <p:sp>
        <p:nvSpPr>
          <p:cNvPr id="5" name="Footer Placeholder 4">
            <a:extLst>
              <a:ext uri="{FF2B5EF4-FFF2-40B4-BE49-F238E27FC236}">
                <a16:creationId xmlns:a16="http://schemas.microsoft.com/office/drawing/2014/main" id="{A3461393-C43D-4B16-A04A-7A42F873A6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Chetan Rajoria, Assistant Professor, ME Department, ABES EC</a:t>
            </a:r>
          </a:p>
        </p:txBody>
      </p:sp>
      <p:sp>
        <p:nvSpPr>
          <p:cNvPr id="6" name="Slide Number Placeholder 5">
            <a:extLst>
              <a:ext uri="{FF2B5EF4-FFF2-40B4-BE49-F238E27FC236}">
                <a16:creationId xmlns:a16="http://schemas.microsoft.com/office/drawing/2014/main" id="{4EBA5BB4-EFC1-4E11-A1C9-2FDA26E593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8EDE3-BBCD-4200-934C-050C158389EE}" type="slidenum">
              <a:rPr lang="en-IN" smtClean="0"/>
              <a:t>‹#›</a:t>
            </a:fld>
            <a:endParaRPr lang="en-IN"/>
          </a:p>
        </p:txBody>
      </p:sp>
    </p:spTree>
    <p:extLst>
      <p:ext uri="{BB962C8B-B14F-4D97-AF65-F5344CB8AC3E}">
        <p14:creationId xmlns:p14="http://schemas.microsoft.com/office/powerpoint/2010/main" val="4285812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5221E-F170-4635-9D9F-38A6C9227BF1}"/>
              </a:ext>
            </a:extLst>
          </p:cNvPr>
          <p:cNvSpPr>
            <a:spLocks noGrp="1"/>
          </p:cNvSpPr>
          <p:nvPr>
            <p:ph type="ctrTitle"/>
          </p:nvPr>
        </p:nvSpPr>
        <p:spPr>
          <a:xfrm>
            <a:off x="1524000" y="1122363"/>
            <a:ext cx="9144000" cy="1128468"/>
          </a:xfrm>
        </p:spPr>
        <p:txBody>
          <a:bodyPr/>
          <a:lstStyle/>
          <a:p>
            <a:r>
              <a:rPr lang="en-US" b="1" dirty="0"/>
              <a:t>EV and HEV</a:t>
            </a:r>
            <a:endParaRPr lang="en-IN" b="1" dirty="0"/>
          </a:p>
        </p:txBody>
      </p:sp>
      <p:sp>
        <p:nvSpPr>
          <p:cNvPr id="3" name="Subtitle 2">
            <a:extLst>
              <a:ext uri="{FF2B5EF4-FFF2-40B4-BE49-F238E27FC236}">
                <a16:creationId xmlns:a16="http://schemas.microsoft.com/office/drawing/2014/main" id="{E80043FA-9AE9-46F5-95B4-C98EA3D2BA09}"/>
              </a:ext>
            </a:extLst>
          </p:cNvPr>
          <p:cNvSpPr>
            <a:spLocks noGrp="1"/>
          </p:cNvSpPr>
          <p:nvPr>
            <p:ph type="subTitle" idx="1"/>
          </p:nvPr>
        </p:nvSpPr>
        <p:spPr>
          <a:xfrm>
            <a:off x="1524000" y="2250831"/>
            <a:ext cx="9144000" cy="4192172"/>
          </a:xfrm>
        </p:spPr>
        <p:txBody>
          <a:bodyPr>
            <a:normAutofit/>
          </a:bodyPr>
          <a:lstStyle/>
          <a:p>
            <a:r>
              <a:rPr lang="en-US" dirty="0"/>
              <a:t>(Part of UNIT-2, FME (BME101))</a:t>
            </a:r>
          </a:p>
          <a:p>
            <a:endParaRPr lang="en-US" dirty="0"/>
          </a:p>
          <a:p>
            <a:endParaRPr lang="en-US" dirty="0"/>
          </a:p>
          <a:p>
            <a:endParaRPr lang="en-US" dirty="0"/>
          </a:p>
          <a:p>
            <a:r>
              <a:rPr lang="en-US" dirty="0"/>
              <a:t>By</a:t>
            </a:r>
          </a:p>
          <a:p>
            <a:endParaRPr lang="en-US" dirty="0"/>
          </a:p>
          <a:p>
            <a:r>
              <a:rPr lang="en-US" dirty="0"/>
              <a:t>Chetan Rajoria</a:t>
            </a:r>
          </a:p>
          <a:p>
            <a:r>
              <a:rPr lang="en-US" dirty="0"/>
              <a:t>Assistant Professor, ME Department</a:t>
            </a:r>
          </a:p>
          <a:p>
            <a:r>
              <a:rPr lang="en-US" dirty="0"/>
              <a:t>ABES Engineering College, Ghaziabad</a:t>
            </a:r>
          </a:p>
          <a:p>
            <a:endParaRPr lang="en-US" dirty="0"/>
          </a:p>
          <a:p>
            <a:endParaRPr lang="en-US" dirty="0"/>
          </a:p>
        </p:txBody>
      </p:sp>
    </p:spTree>
    <p:extLst>
      <p:ext uri="{BB962C8B-B14F-4D97-AF65-F5344CB8AC3E}">
        <p14:creationId xmlns:p14="http://schemas.microsoft.com/office/powerpoint/2010/main" val="2846186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2853-1D1B-49E6-8C3C-CAE62BE36961}"/>
              </a:ext>
            </a:extLst>
          </p:cNvPr>
          <p:cNvSpPr>
            <a:spLocks noGrp="1"/>
          </p:cNvSpPr>
          <p:nvPr>
            <p:ph type="title"/>
          </p:nvPr>
        </p:nvSpPr>
        <p:spPr/>
        <p:txBody>
          <a:bodyPr/>
          <a:lstStyle/>
          <a:p>
            <a:r>
              <a:rPr lang="en-IN" b="1" dirty="0"/>
              <a:t>4) Transmission System (if applicable)</a:t>
            </a:r>
          </a:p>
        </p:txBody>
      </p:sp>
      <p:sp>
        <p:nvSpPr>
          <p:cNvPr id="3" name="Content Placeholder 2">
            <a:extLst>
              <a:ext uri="{FF2B5EF4-FFF2-40B4-BE49-F238E27FC236}">
                <a16:creationId xmlns:a16="http://schemas.microsoft.com/office/drawing/2014/main" id="{C320D810-8697-4375-A918-C34F4F96B0AA}"/>
              </a:ext>
            </a:extLst>
          </p:cNvPr>
          <p:cNvSpPr>
            <a:spLocks noGrp="1"/>
          </p:cNvSpPr>
          <p:nvPr>
            <p:ph idx="1"/>
          </p:nvPr>
        </p:nvSpPr>
        <p:spPr/>
        <p:txBody>
          <a:bodyPr/>
          <a:lstStyle/>
          <a:p>
            <a:pPr algn="just"/>
            <a:r>
              <a:rPr lang="en-US" dirty="0"/>
              <a:t>Some electric vehicles, especially those with multiple motors or specific performance requirements, may have a transmission system. However, most of the electric vehicles use a single-speed transmission or even direct drive, as electric motors can provide a wide range of torque and speed without the need for complex multi-speed transmissions.</a:t>
            </a:r>
            <a:endParaRPr lang="en-IN" dirty="0"/>
          </a:p>
        </p:txBody>
      </p:sp>
      <p:sp>
        <p:nvSpPr>
          <p:cNvPr id="4" name="Footer Placeholder 3">
            <a:extLst>
              <a:ext uri="{FF2B5EF4-FFF2-40B4-BE49-F238E27FC236}">
                <a16:creationId xmlns:a16="http://schemas.microsoft.com/office/drawing/2014/main" id="{67D8D89E-B400-43B8-9EEF-8F0EE01B431F}"/>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DF92BFD5-A392-447F-B3C0-4E5F2D5EE44D}"/>
              </a:ext>
            </a:extLst>
          </p:cNvPr>
          <p:cNvSpPr>
            <a:spLocks noGrp="1"/>
          </p:cNvSpPr>
          <p:nvPr>
            <p:ph type="sldNum" sz="quarter" idx="12"/>
          </p:nvPr>
        </p:nvSpPr>
        <p:spPr/>
        <p:txBody>
          <a:bodyPr/>
          <a:lstStyle/>
          <a:p>
            <a:fld id="{DB18EDE3-BBCD-4200-934C-050C158389EE}" type="slidenum">
              <a:rPr lang="en-IN" smtClean="0"/>
              <a:t>10</a:t>
            </a:fld>
            <a:endParaRPr lang="en-IN"/>
          </a:p>
        </p:txBody>
      </p:sp>
    </p:spTree>
    <p:extLst>
      <p:ext uri="{BB962C8B-B14F-4D97-AF65-F5344CB8AC3E}">
        <p14:creationId xmlns:p14="http://schemas.microsoft.com/office/powerpoint/2010/main" val="3130670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DBACC-553A-43FB-A4D0-14B070251F47}"/>
              </a:ext>
            </a:extLst>
          </p:cNvPr>
          <p:cNvSpPr>
            <a:spLocks noGrp="1"/>
          </p:cNvSpPr>
          <p:nvPr>
            <p:ph type="title"/>
          </p:nvPr>
        </p:nvSpPr>
        <p:spPr/>
        <p:txBody>
          <a:bodyPr/>
          <a:lstStyle/>
          <a:p>
            <a:r>
              <a:rPr lang="en-IN" b="1" dirty="0"/>
              <a:t>5) Drive Shaft and   6) Wheels</a:t>
            </a:r>
          </a:p>
        </p:txBody>
      </p:sp>
      <p:sp>
        <p:nvSpPr>
          <p:cNvPr id="3" name="Content Placeholder 2">
            <a:extLst>
              <a:ext uri="{FF2B5EF4-FFF2-40B4-BE49-F238E27FC236}">
                <a16:creationId xmlns:a16="http://schemas.microsoft.com/office/drawing/2014/main" id="{E3797F69-5587-4E93-9DDF-95ECFD2A76BF}"/>
              </a:ext>
            </a:extLst>
          </p:cNvPr>
          <p:cNvSpPr>
            <a:spLocks noGrp="1"/>
          </p:cNvSpPr>
          <p:nvPr>
            <p:ph idx="1"/>
          </p:nvPr>
        </p:nvSpPr>
        <p:spPr/>
        <p:txBody>
          <a:bodyPr/>
          <a:lstStyle/>
          <a:p>
            <a:pPr algn="just"/>
            <a:r>
              <a:rPr lang="en-US" b="1" dirty="0"/>
              <a:t>5. Drive Shaft: </a:t>
            </a:r>
            <a:r>
              <a:rPr lang="en-US" dirty="0"/>
              <a:t>The power generated by the electric motor is transmitted to the wheels via a drive shaft. In some cases, electric vehicles may have individual motors for each wheel, eliminating the need for a traditional drive shaft.</a:t>
            </a:r>
          </a:p>
          <a:p>
            <a:pPr algn="just"/>
            <a:endParaRPr lang="en-US" dirty="0"/>
          </a:p>
          <a:p>
            <a:pPr algn="just"/>
            <a:r>
              <a:rPr lang="en-US" b="1" dirty="0"/>
              <a:t>6. Wheels:</a:t>
            </a:r>
            <a:r>
              <a:rPr lang="en-US" dirty="0"/>
              <a:t> The final step in power transmission is the mechanical power being transferred from the drive shaft to the wheels, causing the vehicle to move.</a:t>
            </a:r>
            <a:endParaRPr lang="en-IN" dirty="0"/>
          </a:p>
        </p:txBody>
      </p:sp>
      <p:sp>
        <p:nvSpPr>
          <p:cNvPr id="4" name="Footer Placeholder 3">
            <a:extLst>
              <a:ext uri="{FF2B5EF4-FFF2-40B4-BE49-F238E27FC236}">
                <a16:creationId xmlns:a16="http://schemas.microsoft.com/office/drawing/2014/main" id="{F96537A0-D24E-481D-84BB-77605807FAF2}"/>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DF2A85C8-8326-4AFB-B428-6DDD2DB857AD}"/>
              </a:ext>
            </a:extLst>
          </p:cNvPr>
          <p:cNvSpPr>
            <a:spLocks noGrp="1"/>
          </p:cNvSpPr>
          <p:nvPr>
            <p:ph type="sldNum" sz="quarter" idx="12"/>
          </p:nvPr>
        </p:nvSpPr>
        <p:spPr/>
        <p:txBody>
          <a:bodyPr/>
          <a:lstStyle/>
          <a:p>
            <a:fld id="{DB18EDE3-BBCD-4200-934C-050C158389EE}" type="slidenum">
              <a:rPr lang="en-IN" smtClean="0"/>
              <a:t>11</a:t>
            </a:fld>
            <a:endParaRPr lang="en-IN"/>
          </a:p>
        </p:txBody>
      </p:sp>
    </p:spTree>
    <p:extLst>
      <p:ext uri="{BB962C8B-B14F-4D97-AF65-F5344CB8AC3E}">
        <p14:creationId xmlns:p14="http://schemas.microsoft.com/office/powerpoint/2010/main" val="2933618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C9D40-2BAD-4D4C-827D-683CABD0E4EA}"/>
              </a:ext>
            </a:extLst>
          </p:cNvPr>
          <p:cNvSpPr>
            <a:spLocks noGrp="1"/>
          </p:cNvSpPr>
          <p:nvPr>
            <p:ph type="title"/>
          </p:nvPr>
        </p:nvSpPr>
        <p:spPr/>
        <p:txBody>
          <a:bodyPr/>
          <a:lstStyle/>
          <a:p>
            <a:r>
              <a:rPr lang="en-US" b="1" dirty="0"/>
              <a:t>Advantages of BEV</a:t>
            </a:r>
            <a:endParaRPr lang="en-IN" b="1" dirty="0"/>
          </a:p>
        </p:txBody>
      </p:sp>
      <p:sp>
        <p:nvSpPr>
          <p:cNvPr id="3" name="Content Placeholder 2">
            <a:extLst>
              <a:ext uri="{FF2B5EF4-FFF2-40B4-BE49-F238E27FC236}">
                <a16:creationId xmlns:a16="http://schemas.microsoft.com/office/drawing/2014/main" id="{60F6B013-9936-4320-9AF1-ACE1A2F5B0E6}"/>
              </a:ext>
            </a:extLst>
          </p:cNvPr>
          <p:cNvSpPr>
            <a:spLocks noGrp="1"/>
          </p:cNvSpPr>
          <p:nvPr>
            <p:ph idx="1"/>
          </p:nvPr>
        </p:nvSpPr>
        <p:spPr>
          <a:xfrm>
            <a:off x="711590" y="1417662"/>
            <a:ext cx="10515600" cy="4912800"/>
          </a:xfrm>
        </p:spPr>
        <p:txBody>
          <a:bodyPr>
            <a:normAutofit fontScale="92500" lnSpcReduction="10000"/>
          </a:bodyPr>
          <a:lstStyle/>
          <a:p>
            <a:pPr algn="just"/>
            <a:r>
              <a:rPr lang="en-US" b="1" dirty="0"/>
              <a:t>Environmental Benefits:</a:t>
            </a:r>
            <a:endParaRPr lang="en-US" dirty="0"/>
          </a:p>
          <a:p>
            <a:pPr lvl="1" algn="just"/>
            <a:r>
              <a:rPr lang="en-US" b="1" dirty="0"/>
              <a:t>Zero Emissions:</a:t>
            </a:r>
            <a:r>
              <a:rPr lang="en-US" dirty="0"/>
              <a:t> BEVs produce no tailpipe emissions, reducing air pollution and greenhouse gas emissions, contributing to improved air quality and mitigating climate change.</a:t>
            </a:r>
          </a:p>
          <a:p>
            <a:pPr lvl="1" algn="just"/>
            <a:r>
              <a:rPr lang="en-US" b="1" dirty="0"/>
              <a:t>Renewable Energy Integration:</a:t>
            </a:r>
            <a:r>
              <a:rPr lang="en-US" dirty="0"/>
              <a:t> When charged using renewable energy sources, BEVs can be part of a cleaner and more </a:t>
            </a:r>
            <a:r>
              <a:rPr lang="en-US" i="1" u="sng" dirty="0"/>
              <a:t>sustainable transportation system</a:t>
            </a:r>
            <a:r>
              <a:rPr lang="en-US" dirty="0"/>
              <a:t>.</a:t>
            </a:r>
          </a:p>
          <a:p>
            <a:pPr algn="just"/>
            <a:r>
              <a:rPr lang="en-US" b="1" dirty="0"/>
              <a:t>Energy Efficiency:</a:t>
            </a:r>
            <a:endParaRPr lang="en-US" dirty="0"/>
          </a:p>
          <a:p>
            <a:pPr lvl="1" algn="just"/>
            <a:r>
              <a:rPr lang="en-US" b="1" dirty="0"/>
              <a:t>Higher Efficiency:</a:t>
            </a:r>
            <a:r>
              <a:rPr lang="en-US" dirty="0"/>
              <a:t> Electric motors are generally more efficient than conventional internal combustion engines, resulting in higher energy efficiency and lower energy waste during operation.</a:t>
            </a:r>
          </a:p>
          <a:p>
            <a:pPr algn="just"/>
            <a:r>
              <a:rPr lang="en-US" b="1" dirty="0"/>
              <a:t>Lower Operating Costs:</a:t>
            </a:r>
            <a:endParaRPr lang="en-US" dirty="0"/>
          </a:p>
          <a:p>
            <a:pPr lvl="1" algn="just"/>
            <a:r>
              <a:rPr lang="en-US" b="1" dirty="0"/>
              <a:t>Lower Fuel Costs:</a:t>
            </a:r>
            <a:r>
              <a:rPr lang="en-US" dirty="0"/>
              <a:t> Charging an electric vehicle is often cheaper than fueling a traditional gasoline vehicle, leading to potential cost savings over time.</a:t>
            </a:r>
          </a:p>
          <a:p>
            <a:pPr lvl="1" algn="just"/>
            <a:r>
              <a:rPr lang="en-US" b="1" dirty="0"/>
              <a:t>Reduced Maintenance:</a:t>
            </a:r>
            <a:r>
              <a:rPr lang="en-US" dirty="0"/>
              <a:t> BEVs typically have fewer moving parts and require less maintenance compared to internal combustion engine vehicles.</a:t>
            </a:r>
          </a:p>
        </p:txBody>
      </p:sp>
      <p:sp>
        <p:nvSpPr>
          <p:cNvPr id="4" name="Footer Placeholder 3">
            <a:extLst>
              <a:ext uri="{FF2B5EF4-FFF2-40B4-BE49-F238E27FC236}">
                <a16:creationId xmlns:a16="http://schemas.microsoft.com/office/drawing/2014/main" id="{3AA8D72C-4CBF-48EB-8451-FBB40196F7E7}"/>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A7959A39-F554-46AD-A8DE-D023225F5551}"/>
              </a:ext>
            </a:extLst>
          </p:cNvPr>
          <p:cNvSpPr>
            <a:spLocks noGrp="1"/>
          </p:cNvSpPr>
          <p:nvPr>
            <p:ph type="sldNum" sz="quarter" idx="12"/>
          </p:nvPr>
        </p:nvSpPr>
        <p:spPr/>
        <p:txBody>
          <a:bodyPr/>
          <a:lstStyle/>
          <a:p>
            <a:fld id="{DB18EDE3-BBCD-4200-934C-050C158389EE}" type="slidenum">
              <a:rPr lang="en-IN" smtClean="0"/>
              <a:t>12</a:t>
            </a:fld>
            <a:endParaRPr lang="en-IN"/>
          </a:p>
        </p:txBody>
      </p:sp>
    </p:spTree>
    <p:extLst>
      <p:ext uri="{BB962C8B-B14F-4D97-AF65-F5344CB8AC3E}">
        <p14:creationId xmlns:p14="http://schemas.microsoft.com/office/powerpoint/2010/main" val="790628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0B52F-1652-4E63-97D5-3219CB7E79A8}"/>
              </a:ext>
            </a:extLst>
          </p:cNvPr>
          <p:cNvSpPr>
            <a:spLocks noGrp="1"/>
          </p:cNvSpPr>
          <p:nvPr>
            <p:ph type="title"/>
          </p:nvPr>
        </p:nvSpPr>
        <p:spPr/>
        <p:txBody>
          <a:bodyPr/>
          <a:lstStyle/>
          <a:p>
            <a:r>
              <a:rPr lang="en-US" b="1" dirty="0"/>
              <a:t>Advantages of BEV (Continued…)</a:t>
            </a:r>
            <a:endParaRPr lang="en-IN" dirty="0"/>
          </a:p>
        </p:txBody>
      </p:sp>
      <p:sp>
        <p:nvSpPr>
          <p:cNvPr id="3" name="Content Placeholder 2">
            <a:extLst>
              <a:ext uri="{FF2B5EF4-FFF2-40B4-BE49-F238E27FC236}">
                <a16:creationId xmlns:a16="http://schemas.microsoft.com/office/drawing/2014/main" id="{0EEFEC78-4743-44A1-B51C-CD5151F63F41}"/>
              </a:ext>
            </a:extLst>
          </p:cNvPr>
          <p:cNvSpPr>
            <a:spLocks noGrp="1"/>
          </p:cNvSpPr>
          <p:nvPr>
            <p:ph idx="1"/>
          </p:nvPr>
        </p:nvSpPr>
        <p:spPr/>
        <p:txBody>
          <a:bodyPr>
            <a:normAutofit/>
          </a:bodyPr>
          <a:lstStyle/>
          <a:p>
            <a:pPr algn="just"/>
            <a:r>
              <a:rPr lang="en-US" b="1" dirty="0"/>
              <a:t>Quiet Operation:</a:t>
            </a:r>
            <a:endParaRPr lang="en-US" dirty="0"/>
          </a:p>
          <a:p>
            <a:pPr lvl="1" algn="just"/>
            <a:r>
              <a:rPr lang="en-US" dirty="0"/>
              <a:t>BEVs operate more quietly than traditional vehicles, contributing to reduced noise pollution in urban areas.</a:t>
            </a:r>
          </a:p>
          <a:p>
            <a:pPr algn="just"/>
            <a:r>
              <a:rPr lang="en-US" b="1" dirty="0"/>
              <a:t>Instant Torque:</a:t>
            </a:r>
            <a:endParaRPr lang="en-US" dirty="0"/>
          </a:p>
          <a:p>
            <a:pPr lvl="1" algn="just"/>
            <a:r>
              <a:rPr lang="en-US" dirty="0"/>
              <a:t>Electric motors provide instant torque, leading to quick acceleration and a responsive driving experience.</a:t>
            </a:r>
          </a:p>
          <a:p>
            <a:pPr algn="just"/>
            <a:r>
              <a:rPr lang="en-US" b="1" dirty="0"/>
              <a:t>Reduced Dependency on Fossil Fuels:</a:t>
            </a:r>
            <a:endParaRPr lang="en-US" dirty="0"/>
          </a:p>
          <a:p>
            <a:pPr lvl="1" algn="just"/>
            <a:r>
              <a:rPr lang="en-US" dirty="0"/>
              <a:t>BEVs reduce reliance on fossil fuels for transportation, contributing to energy diversification and energy security.</a:t>
            </a:r>
          </a:p>
          <a:p>
            <a:endParaRPr lang="en-IN" dirty="0"/>
          </a:p>
        </p:txBody>
      </p:sp>
      <p:sp>
        <p:nvSpPr>
          <p:cNvPr id="4" name="Footer Placeholder 3">
            <a:extLst>
              <a:ext uri="{FF2B5EF4-FFF2-40B4-BE49-F238E27FC236}">
                <a16:creationId xmlns:a16="http://schemas.microsoft.com/office/drawing/2014/main" id="{1D2C633C-3CE2-4218-97C2-73341F4EBC41}"/>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417565BA-0080-4A5F-B5F7-79E408FD4908}"/>
              </a:ext>
            </a:extLst>
          </p:cNvPr>
          <p:cNvSpPr>
            <a:spLocks noGrp="1"/>
          </p:cNvSpPr>
          <p:nvPr>
            <p:ph type="sldNum" sz="quarter" idx="12"/>
          </p:nvPr>
        </p:nvSpPr>
        <p:spPr/>
        <p:txBody>
          <a:bodyPr/>
          <a:lstStyle/>
          <a:p>
            <a:fld id="{DB18EDE3-BBCD-4200-934C-050C158389EE}" type="slidenum">
              <a:rPr lang="en-IN" smtClean="0"/>
              <a:t>13</a:t>
            </a:fld>
            <a:endParaRPr lang="en-IN"/>
          </a:p>
        </p:txBody>
      </p:sp>
    </p:spTree>
    <p:extLst>
      <p:ext uri="{BB962C8B-B14F-4D97-AF65-F5344CB8AC3E}">
        <p14:creationId xmlns:p14="http://schemas.microsoft.com/office/powerpoint/2010/main" val="3402903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F034-20BA-44BC-B9CF-A40B4A912D0E}"/>
              </a:ext>
            </a:extLst>
          </p:cNvPr>
          <p:cNvSpPr>
            <a:spLocks noGrp="1"/>
          </p:cNvSpPr>
          <p:nvPr>
            <p:ph type="title"/>
          </p:nvPr>
        </p:nvSpPr>
        <p:spPr/>
        <p:txBody>
          <a:bodyPr/>
          <a:lstStyle/>
          <a:p>
            <a:r>
              <a:rPr lang="en-US" b="1" dirty="0"/>
              <a:t>Disadvantages of BEV</a:t>
            </a:r>
            <a:endParaRPr lang="en-IN" b="1" dirty="0"/>
          </a:p>
        </p:txBody>
      </p:sp>
      <p:sp>
        <p:nvSpPr>
          <p:cNvPr id="3" name="Content Placeholder 2">
            <a:extLst>
              <a:ext uri="{FF2B5EF4-FFF2-40B4-BE49-F238E27FC236}">
                <a16:creationId xmlns:a16="http://schemas.microsoft.com/office/drawing/2014/main" id="{FA02EA02-DBEC-4953-A913-BECE564D79F7}"/>
              </a:ext>
            </a:extLst>
          </p:cNvPr>
          <p:cNvSpPr>
            <a:spLocks noGrp="1"/>
          </p:cNvSpPr>
          <p:nvPr>
            <p:ph idx="1"/>
          </p:nvPr>
        </p:nvSpPr>
        <p:spPr/>
        <p:txBody>
          <a:bodyPr>
            <a:normAutofit fontScale="85000" lnSpcReduction="10000"/>
          </a:bodyPr>
          <a:lstStyle/>
          <a:p>
            <a:pPr algn="just"/>
            <a:r>
              <a:rPr lang="en-US" b="1" dirty="0"/>
              <a:t>Limited Range:</a:t>
            </a:r>
            <a:endParaRPr lang="en-US" dirty="0"/>
          </a:p>
          <a:p>
            <a:pPr lvl="1" algn="just"/>
            <a:r>
              <a:rPr lang="en-US" dirty="0"/>
              <a:t>BEVs typically have a limited driving range on a single charge compared to traditional vehicles. Range anxiety, or the fear of running out of battery power, can be a concern for some consumers.</a:t>
            </a:r>
          </a:p>
          <a:p>
            <a:pPr algn="just"/>
            <a:r>
              <a:rPr lang="en-US" b="1" dirty="0"/>
              <a:t>Charging Infrastructure:</a:t>
            </a:r>
            <a:endParaRPr lang="en-US" dirty="0"/>
          </a:p>
          <a:p>
            <a:pPr lvl="1" algn="just"/>
            <a:r>
              <a:rPr lang="en-US" dirty="0"/>
              <a:t>The charging infrastructure for electric vehicles is still developing, and widespread charging stations may not be as readily available as traditional gas stations, especially in some regions.</a:t>
            </a:r>
          </a:p>
          <a:p>
            <a:pPr algn="just"/>
            <a:r>
              <a:rPr lang="en-US" b="1" dirty="0"/>
              <a:t>Charging Time:</a:t>
            </a:r>
            <a:endParaRPr lang="en-US" dirty="0"/>
          </a:p>
          <a:p>
            <a:pPr lvl="1" algn="just"/>
            <a:r>
              <a:rPr lang="en-US" dirty="0"/>
              <a:t>Charging a battery takes longer than filling a gas tank. While fast-charging technologies are improving, long charging times can be inconvenient for some users, especially on long trips.</a:t>
            </a:r>
          </a:p>
          <a:p>
            <a:pPr algn="just"/>
            <a:r>
              <a:rPr lang="en-US" b="1" dirty="0"/>
              <a:t>Upfront Cost:</a:t>
            </a:r>
            <a:endParaRPr lang="en-US" dirty="0"/>
          </a:p>
          <a:p>
            <a:pPr lvl="1" algn="just"/>
            <a:r>
              <a:rPr lang="en-US" dirty="0"/>
              <a:t>The initial purchase price of BEVs is often higher than that of traditional vehicles, primarily due to the cost of the battery. However, this cost difference may be mitigated over time by lower operating costs.</a:t>
            </a:r>
          </a:p>
          <a:p>
            <a:endParaRPr lang="en-IN" dirty="0"/>
          </a:p>
        </p:txBody>
      </p:sp>
      <p:sp>
        <p:nvSpPr>
          <p:cNvPr id="4" name="Footer Placeholder 3">
            <a:extLst>
              <a:ext uri="{FF2B5EF4-FFF2-40B4-BE49-F238E27FC236}">
                <a16:creationId xmlns:a16="http://schemas.microsoft.com/office/drawing/2014/main" id="{07F1BA52-BB31-457C-A003-CA8537E022CC}"/>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D2BEF10A-7F7C-4265-9696-47DD7ED1946E}"/>
              </a:ext>
            </a:extLst>
          </p:cNvPr>
          <p:cNvSpPr>
            <a:spLocks noGrp="1"/>
          </p:cNvSpPr>
          <p:nvPr>
            <p:ph type="sldNum" sz="quarter" idx="12"/>
          </p:nvPr>
        </p:nvSpPr>
        <p:spPr/>
        <p:txBody>
          <a:bodyPr/>
          <a:lstStyle/>
          <a:p>
            <a:fld id="{DB18EDE3-BBCD-4200-934C-050C158389EE}" type="slidenum">
              <a:rPr lang="en-IN" smtClean="0"/>
              <a:t>14</a:t>
            </a:fld>
            <a:endParaRPr lang="en-IN"/>
          </a:p>
        </p:txBody>
      </p:sp>
    </p:spTree>
    <p:extLst>
      <p:ext uri="{BB962C8B-B14F-4D97-AF65-F5344CB8AC3E}">
        <p14:creationId xmlns:p14="http://schemas.microsoft.com/office/powerpoint/2010/main" val="3251196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8AB01-18AD-48A6-9BA9-EA52E24E6BC7}"/>
              </a:ext>
            </a:extLst>
          </p:cNvPr>
          <p:cNvSpPr>
            <a:spLocks noGrp="1"/>
          </p:cNvSpPr>
          <p:nvPr>
            <p:ph type="title"/>
          </p:nvPr>
        </p:nvSpPr>
        <p:spPr/>
        <p:txBody>
          <a:bodyPr/>
          <a:lstStyle/>
          <a:p>
            <a:r>
              <a:rPr lang="en-US" b="1" dirty="0"/>
              <a:t>Disadvantages of BEV (Continued…)</a:t>
            </a:r>
            <a:endParaRPr lang="en-IN" dirty="0"/>
          </a:p>
        </p:txBody>
      </p:sp>
      <p:sp>
        <p:nvSpPr>
          <p:cNvPr id="3" name="Content Placeholder 2">
            <a:extLst>
              <a:ext uri="{FF2B5EF4-FFF2-40B4-BE49-F238E27FC236}">
                <a16:creationId xmlns:a16="http://schemas.microsoft.com/office/drawing/2014/main" id="{F1855551-AA4A-4F6A-912E-C80DECED6E18}"/>
              </a:ext>
            </a:extLst>
          </p:cNvPr>
          <p:cNvSpPr>
            <a:spLocks noGrp="1"/>
          </p:cNvSpPr>
          <p:nvPr>
            <p:ph idx="1"/>
          </p:nvPr>
        </p:nvSpPr>
        <p:spPr/>
        <p:txBody>
          <a:bodyPr>
            <a:normAutofit fontScale="92500" lnSpcReduction="20000"/>
          </a:bodyPr>
          <a:lstStyle/>
          <a:p>
            <a:pPr algn="just"/>
            <a:r>
              <a:rPr lang="en-US" b="1" dirty="0"/>
              <a:t>Battery Degradation:</a:t>
            </a:r>
            <a:endParaRPr lang="en-US" dirty="0"/>
          </a:p>
          <a:p>
            <a:pPr lvl="1" algn="just"/>
            <a:r>
              <a:rPr lang="en-US" dirty="0"/>
              <a:t>Over time, the performance of batteries in BEVs can degrade, affecting the driving range and overall efficiency. Battery replacement costs can be a concern for some owners.</a:t>
            </a:r>
          </a:p>
          <a:p>
            <a:pPr algn="just"/>
            <a:r>
              <a:rPr lang="en-US" b="1" dirty="0"/>
              <a:t>Limited Model Variety:</a:t>
            </a:r>
            <a:endParaRPr lang="en-US" dirty="0"/>
          </a:p>
          <a:p>
            <a:pPr lvl="1" algn="just"/>
            <a:r>
              <a:rPr lang="en-US" dirty="0"/>
              <a:t>While the variety of electric vehicle models is increasing, there may still be fewer options compared to traditional vehicles in terms of body styles, sizes, and features.</a:t>
            </a:r>
          </a:p>
          <a:p>
            <a:pPr algn="just"/>
            <a:r>
              <a:rPr lang="en-US" b="1" dirty="0"/>
              <a:t>Weight and Performance Trade-offs:</a:t>
            </a:r>
            <a:endParaRPr lang="en-US" dirty="0"/>
          </a:p>
          <a:p>
            <a:pPr lvl="1" algn="just"/>
            <a:r>
              <a:rPr lang="en-US" dirty="0"/>
              <a:t>The weight of the battery pack can impact the overall weight of the vehicle, potentially affecting performance and handling.</a:t>
            </a:r>
          </a:p>
          <a:p>
            <a:pPr lvl="1" algn="just"/>
            <a:endParaRPr lang="en-US" dirty="0"/>
          </a:p>
          <a:p>
            <a:pPr algn="just"/>
            <a:r>
              <a:rPr lang="en-US" dirty="0"/>
              <a:t>It's essential to note that the landscape of electric vehicles is rapidly evolving, and ongoing advancements in technology, infrastructure, and policy may address some of the current disadvantages over time.</a:t>
            </a:r>
          </a:p>
          <a:p>
            <a:endParaRPr lang="en-IN" dirty="0"/>
          </a:p>
        </p:txBody>
      </p:sp>
      <p:sp>
        <p:nvSpPr>
          <p:cNvPr id="4" name="Footer Placeholder 3">
            <a:extLst>
              <a:ext uri="{FF2B5EF4-FFF2-40B4-BE49-F238E27FC236}">
                <a16:creationId xmlns:a16="http://schemas.microsoft.com/office/drawing/2014/main" id="{EFAF5F77-B89A-4270-B14D-928AC475C2B4}"/>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6F2DC7F9-D1EF-4A4D-BA7F-639F4E28385E}"/>
              </a:ext>
            </a:extLst>
          </p:cNvPr>
          <p:cNvSpPr>
            <a:spLocks noGrp="1"/>
          </p:cNvSpPr>
          <p:nvPr>
            <p:ph type="sldNum" sz="quarter" idx="12"/>
          </p:nvPr>
        </p:nvSpPr>
        <p:spPr/>
        <p:txBody>
          <a:bodyPr/>
          <a:lstStyle/>
          <a:p>
            <a:fld id="{DB18EDE3-BBCD-4200-934C-050C158389EE}" type="slidenum">
              <a:rPr lang="en-IN" smtClean="0"/>
              <a:t>15</a:t>
            </a:fld>
            <a:endParaRPr lang="en-IN"/>
          </a:p>
        </p:txBody>
      </p:sp>
    </p:spTree>
    <p:extLst>
      <p:ext uri="{BB962C8B-B14F-4D97-AF65-F5344CB8AC3E}">
        <p14:creationId xmlns:p14="http://schemas.microsoft.com/office/powerpoint/2010/main" val="4117506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AF0B-C144-4CFA-B656-E887AB3B8995}"/>
              </a:ext>
            </a:extLst>
          </p:cNvPr>
          <p:cNvSpPr>
            <a:spLocks noGrp="1"/>
          </p:cNvSpPr>
          <p:nvPr>
            <p:ph type="title"/>
          </p:nvPr>
        </p:nvSpPr>
        <p:spPr/>
        <p:txBody>
          <a:bodyPr/>
          <a:lstStyle/>
          <a:p>
            <a:r>
              <a:rPr lang="en-IN" b="1" dirty="0"/>
              <a:t>Futuristic Innovations in All Electric Vehicles</a:t>
            </a:r>
          </a:p>
        </p:txBody>
      </p:sp>
      <p:sp>
        <p:nvSpPr>
          <p:cNvPr id="3" name="Content Placeholder 2">
            <a:extLst>
              <a:ext uri="{FF2B5EF4-FFF2-40B4-BE49-F238E27FC236}">
                <a16:creationId xmlns:a16="http://schemas.microsoft.com/office/drawing/2014/main" id="{FF6B2F87-D5C5-4A22-BE57-3DF8D0A470F1}"/>
              </a:ext>
            </a:extLst>
          </p:cNvPr>
          <p:cNvSpPr>
            <a:spLocks noGrp="1"/>
          </p:cNvSpPr>
          <p:nvPr>
            <p:ph idx="1"/>
          </p:nvPr>
        </p:nvSpPr>
        <p:spPr>
          <a:xfrm>
            <a:off x="838200" y="1445797"/>
            <a:ext cx="10515600" cy="5047077"/>
          </a:xfrm>
        </p:spPr>
        <p:txBody>
          <a:bodyPr>
            <a:normAutofit fontScale="85000" lnSpcReduction="20000"/>
          </a:bodyPr>
          <a:lstStyle/>
          <a:p>
            <a:r>
              <a:rPr lang="en-US" dirty="0"/>
              <a:t>As competition fosters innovation and further research, here are some of the latest technological breakthroughs that scientists working on. Each has the potential to be the next big thing for the EV industry and give it the big push forward :</a:t>
            </a:r>
          </a:p>
          <a:p>
            <a:r>
              <a:rPr lang="en-IN" b="1" dirty="0"/>
              <a:t>Different (newer) battery technology</a:t>
            </a:r>
            <a:endParaRPr lang="en-US" b="1" dirty="0"/>
          </a:p>
          <a:p>
            <a:r>
              <a:rPr lang="en-US" b="1" dirty="0"/>
              <a:t>Improving battery range and life</a:t>
            </a:r>
          </a:p>
          <a:p>
            <a:r>
              <a:rPr lang="en-IN" b="1" dirty="0"/>
              <a:t>Wireless charging</a:t>
            </a:r>
            <a:endParaRPr lang="en-US" b="1" dirty="0"/>
          </a:p>
          <a:p>
            <a:r>
              <a:rPr lang="en-IN" b="1" dirty="0"/>
              <a:t>Ultra-fast charging</a:t>
            </a:r>
          </a:p>
          <a:p>
            <a:r>
              <a:rPr lang="en-IN" b="1" dirty="0"/>
              <a:t>Battery swapping</a:t>
            </a:r>
            <a:endParaRPr lang="en-IN" sz="1800" b="1" dirty="0"/>
          </a:p>
          <a:p>
            <a:pPr marL="0" indent="0">
              <a:buNone/>
            </a:pPr>
            <a:r>
              <a:rPr lang="en-IN" dirty="0"/>
              <a:t>Apart from the above mentioned futuristic innovations, the public is waiting to see rapid growth in the fields of :</a:t>
            </a:r>
          </a:p>
          <a:p>
            <a:pPr marL="0" indent="0">
              <a:buNone/>
            </a:pPr>
            <a:endParaRPr lang="en-IN" dirty="0"/>
          </a:p>
          <a:p>
            <a:pPr marL="457200" marR="0">
              <a:spcBef>
                <a:spcPts val="0"/>
              </a:spcBef>
              <a:spcAft>
                <a:spcPts val="1200"/>
              </a:spcAft>
            </a:pPr>
            <a:r>
              <a:rPr lang="en-US" b="1" dirty="0">
                <a:solidFill>
                  <a:srgbClr val="222222"/>
                </a:solidFill>
              </a:rPr>
              <a:t>Travel range</a:t>
            </a:r>
            <a:r>
              <a:rPr lang="en-US" b="1" dirty="0"/>
              <a:t>, </a:t>
            </a:r>
            <a:r>
              <a:rPr lang="en-US" b="1" dirty="0">
                <a:solidFill>
                  <a:srgbClr val="222222"/>
                </a:solidFill>
              </a:rPr>
              <a:t>Safety ratings</a:t>
            </a:r>
            <a:r>
              <a:rPr lang="en-US" b="1" dirty="0"/>
              <a:t>, </a:t>
            </a:r>
            <a:r>
              <a:rPr lang="en-US" b="1" dirty="0">
                <a:solidFill>
                  <a:srgbClr val="222222"/>
                </a:solidFill>
              </a:rPr>
              <a:t>Performance, Aesthetics</a:t>
            </a:r>
            <a:r>
              <a:rPr lang="en-US" b="1" dirty="0"/>
              <a:t>, </a:t>
            </a:r>
            <a:r>
              <a:rPr lang="en-US" b="1" dirty="0">
                <a:solidFill>
                  <a:srgbClr val="222222"/>
                </a:solidFill>
              </a:rPr>
              <a:t>Affordability, Automation.</a:t>
            </a:r>
            <a:endParaRPr lang="en-US" sz="1800" b="1" dirty="0">
              <a:effectLst/>
            </a:endParaRPr>
          </a:p>
        </p:txBody>
      </p:sp>
      <p:sp>
        <p:nvSpPr>
          <p:cNvPr id="4" name="Footer Placeholder 3">
            <a:extLst>
              <a:ext uri="{FF2B5EF4-FFF2-40B4-BE49-F238E27FC236}">
                <a16:creationId xmlns:a16="http://schemas.microsoft.com/office/drawing/2014/main" id="{CE8F8CD8-2D2A-4335-B89A-5505CFB1FE6D}"/>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BAA01929-D036-49FF-A0C7-267D3DE9884E}"/>
              </a:ext>
            </a:extLst>
          </p:cNvPr>
          <p:cNvSpPr>
            <a:spLocks noGrp="1"/>
          </p:cNvSpPr>
          <p:nvPr>
            <p:ph type="sldNum" sz="quarter" idx="12"/>
          </p:nvPr>
        </p:nvSpPr>
        <p:spPr/>
        <p:txBody>
          <a:bodyPr/>
          <a:lstStyle/>
          <a:p>
            <a:fld id="{DB18EDE3-BBCD-4200-934C-050C158389EE}" type="slidenum">
              <a:rPr lang="en-IN" smtClean="0"/>
              <a:t>16</a:t>
            </a:fld>
            <a:endParaRPr lang="en-IN"/>
          </a:p>
        </p:txBody>
      </p:sp>
    </p:spTree>
    <p:extLst>
      <p:ext uri="{BB962C8B-B14F-4D97-AF65-F5344CB8AC3E}">
        <p14:creationId xmlns:p14="http://schemas.microsoft.com/office/powerpoint/2010/main" val="2576451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EC5D-25F0-491F-BA01-774601E902A8}"/>
              </a:ext>
            </a:extLst>
          </p:cNvPr>
          <p:cNvSpPr>
            <a:spLocks noGrp="1"/>
          </p:cNvSpPr>
          <p:nvPr>
            <p:ph type="title"/>
          </p:nvPr>
        </p:nvSpPr>
        <p:spPr/>
        <p:txBody>
          <a:bodyPr/>
          <a:lstStyle/>
          <a:p>
            <a:r>
              <a:rPr lang="en-US" b="1" dirty="0"/>
              <a:t>Hybrid Electric Vehicles</a:t>
            </a:r>
            <a:endParaRPr lang="en-IN" b="1" dirty="0"/>
          </a:p>
        </p:txBody>
      </p:sp>
      <p:sp>
        <p:nvSpPr>
          <p:cNvPr id="3" name="Content Placeholder 2">
            <a:extLst>
              <a:ext uri="{FF2B5EF4-FFF2-40B4-BE49-F238E27FC236}">
                <a16:creationId xmlns:a16="http://schemas.microsoft.com/office/drawing/2014/main" id="{616FE8C7-28B0-463F-9108-CA178C88E146}"/>
              </a:ext>
            </a:extLst>
          </p:cNvPr>
          <p:cNvSpPr>
            <a:spLocks noGrp="1"/>
          </p:cNvSpPr>
          <p:nvPr>
            <p:ph idx="1"/>
          </p:nvPr>
        </p:nvSpPr>
        <p:spPr>
          <a:xfrm>
            <a:off x="838200" y="1448972"/>
            <a:ext cx="10515600" cy="5176911"/>
          </a:xfrm>
        </p:spPr>
        <p:txBody>
          <a:bodyPr/>
          <a:lstStyle/>
          <a:p>
            <a:pPr algn="just"/>
            <a:r>
              <a:rPr lang="en-US" dirty="0"/>
              <a:t>A Hybrid Electric Vehicle is a type of vehicle that uses a combination of an Internal Combustion (IC) engine and an electric propulsion system. The electric powertrain may enhance fuel efficiency, increase performance, or independently propel the vehicle on pure electric power, depending on the type of hybrid system.</a:t>
            </a:r>
          </a:p>
          <a:p>
            <a:pPr marL="0" indent="0" algn="just">
              <a:buNone/>
            </a:pPr>
            <a:endParaRPr lang="en-US" dirty="0"/>
          </a:p>
          <a:p>
            <a:pPr algn="just"/>
            <a:r>
              <a:rPr lang="en-US" dirty="0"/>
              <a:t>In simple words, an HEV is a vehicle that comprises a conventional fuel engine and an electric powertrain, wherein the electric motor assists the engine to extract more performance, and better fuel economy, depending on the type of the system.</a:t>
            </a:r>
          </a:p>
        </p:txBody>
      </p:sp>
      <p:sp>
        <p:nvSpPr>
          <p:cNvPr id="4" name="Footer Placeholder 3">
            <a:extLst>
              <a:ext uri="{FF2B5EF4-FFF2-40B4-BE49-F238E27FC236}">
                <a16:creationId xmlns:a16="http://schemas.microsoft.com/office/drawing/2014/main" id="{768667CE-3B3D-487B-B597-AC851FBFED66}"/>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D683A95A-5907-44D6-B844-FF098B67C385}"/>
              </a:ext>
            </a:extLst>
          </p:cNvPr>
          <p:cNvSpPr>
            <a:spLocks noGrp="1"/>
          </p:cNvSpPr>
          <p:nvPr>
            <p:ph type="sldNum" sz="quarter" idx="12"/>
          </p:nvPr>
        </p:nvSpPr>
        <p:spPr/>
        <p:txBody>
          <a:bodyPr/>
          <a:lstStyle/>
          <a:p>
            <a:fld id="{DB18EDE3-BBCD-4200-934C-050C158389EE}" type="slidenum">
              <a:rPr lang="en-IN" smtClean="0"/>
              <a:t>17</a:t>
            </a:fld>
            <a:endParaRPr lang="en-IN"/>
          </a:p>
        </p:txBody>
      </p:sp>
    </p:spTree>
    <p:extLst>
      <p:ext uri="{BB962C8B-B14F-4D97-AF65-F5344CB8AC3E}">
        <p14:creationId xmlns:p14="http://schemas.microsoft.com/office/powerpoint/2010/main" val="2874150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1D930-9011-407F-B3A6-04AD00912413}"/>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FC3E9E60-08DD-489A-A864-687882E7D273}"/>
              </a:ext>
            </a:extLst>
          </p:cNvPr>
          <p:cNvPicPr>
            <a:picLocks noGrp="1" noChangeAspect="1"/>
          </p:cNvPicPr>
          <p:nvPr>
            <p:ph idx="1"/>
          </p:nvPr>
        </p:nvPicPr>
        <p:blipFill>
          <a:blip r:embed="rId2"/>
          <a:stretch>
            <a:fillRect/>
          </a:stretch>
        </p:blipFill>
        <p:spPr>
          <a:xfrm>
            <a:off x="400797" y="1899138"/>
            <a:ext cx="11586193" cy="4276579"/>
          </a:xfrm>
          <a:prstGeom prst="rect">
            <a:avLst/>
          </a:prstGeom>
        </p:spPr>
      </p:pic>
      <p:sp>
        <p:nvSpPr>
          <p:cNvPr id="3" name="Footer Placeholder 2">
            <a:extLst>
              <a:ext uri="{FF2B5EF4-FFF2-40B4-BE49-F238E27FC236}">
                <a16:creationId xmlns:a16="http://schemas.microsoft.com/office/drawing/2014/main" id="{55287318-B7EA-416F-8B07-26B831D486AC}"/>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67C78CF9-4C8E-4407-A726-2C27B57EC094}"/>
              </a:ext>
            </a:extLst>
          </p:cNvPr>
          <p:cNvSpPr>
            <a:spLocks noGrp="1"/>
          </p:cNvSpPr>
          <p:nvPr>
            <p:ph type="sldNum" sz="quarter" idx="12"/>
          </p:nvPr>
        </p:nvSpPr>
        <p:spPr/>
        <p:txBody>
          <a:bodyPr/>
          <a:lstStyle/>
          <a:p>
            <a:fld id="{DB18EDE3-BBCD-4200-934C-050C158389EE}" type="slidenum">
              <a:rPr lang="en-IN" smtClean="0"/>
              <a:t>18</a:t>
            </a:fld>
            <a:endParaRPr lang="en-IN"/>
          </a:p>
        </p:txBody>
      </p:sp>
    </p:spTree>
    <p:extLst>
      <p:ext uri="{BB962C8B-B14F-4D97-AF65-F5344CB8AC3E}">
        <p14:creationId xmlns:p14="http://schemas.microsoft.com/office/powerpoint/2010/main" val="1627979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F676-8DE1-44C6-A80C-81961A6EDA64}"/>
              </a:ext>
            </a:extLst>
          </p:cNvPr>
          <p:cNvSpPr>
            <a:spLocks noGrp="1"/>
          </p:cNvSpPr>
          <p:nvPr>
            <p:ph type="title"/>
          </p:nvPr>
        </p:nvSpPr>
        <p:spPr/>
        <p:txBody>
          <a:bodyPr/>
          <a:lstStyle/>
          <a:p>
            <a:r>
              <a:rPr lang="en-US" b="1" dirty="0"/>
              <a:t>Advantages of HEVs</a:t>
            </a:r>
            <a:endParaRPr lang="en-IN" b="1" dirty="0"/>
          </a:p>
        </p:txBody>
      </p:sp>
      <p:sp>
        <p:nvSpPr>
          <p:cNvPr id="3" name="Content Placeholder 2">
            <a:extLst>
              <a:ext uri="{FF2B5EF4-FFF2-40B4-BE49-F238E27FC236}">
                <a16:creationId xmlns:a16="http://schemas.microsoft.com/office/drawing/2014/main" id="{94EDD6DF-4787-4C3E-9ACC-646BF148BD03}"/>
              </a:ext>
            </a:extLst>
          </p:cNvPr>
          <p:cNvSpPr>
            <a:spLocks noGrp="1"/>
          </p:cNvSpPr>
          <p:nvPr>
            <p:ph idx="1"/>
          </p:nvPr>
        </p:nvSpPr>
        <p:spPr>
          <a:xfrm>
            <a:off x="655320" y="1445797"/>
            <a:ext cx="10515600" cy="5180086"/>
          </a:xfrm>
        </p:spPr>
        <p:txBody>
          <a:bodyPr>
            <a:normAutofit lnSpcReduction="10000"/>
          </a:bodyPr>
          <a:lstStyle/>
          <a:p>
            <a:r>
              <a:rPr lang="en-IN" dirty="0"/>
              <a:t>Fuel Efficiency</a:t>
            </a:r>
          </a:p>
          <a:p>
            <a:r>
              <a:rPr lang="en-US" dirty="0"/>
              <a:t>F</a:t>
            </a:r>
            <a:r>
              <a:rPr lang="en-IN" dirty="0" err="1"/>
              <a:t>uel</a:t>
            </a:r>
            <a:r>
              <a:rPr lang="en-IN" dirty="0"/>
              <a:t> saving</a:t>
            </a:r>
          </a:p>
          <a:p>
            <a:r>
              <a:rPr lang="en-IN" dirty="0"/>
              <a:t>Reduced Emissions</a:t>
            </a:r>
          </a:p>
          <a:p>
            <a:r>
              <a:rPr lang="en-IN" dirty="0"/>
              <a:t>Regenerative Braking</a:t>
            </a:r>
          </a:p>
          <a:p>
            <a:r>
              <a:rPr lang="en-US" dirty="0"/>
              <a:t>I</a:t>
            </a:r>
            <a:r>
              <a:rPr lang="en-IN" dirty="0" err="1"/>
              <a:t>dle</a:t>
            </a:r>
            <a:r>
              <a:rPr lang="en-IN" dirty="0"/>
              <a:t> stop function</a:t>
            </a:r>
          </a:p>
          <a:p>
            <a:r>
              <a:rPr lang="en-IN" dirty="0"/>
              <a:t>No Range Anxiety</a:t>
            </a:r>
          </a:p>
          <a:p>
            <a:r>
              <a:rPr lang="en-US" dirty="0"/>
              <a:t>Smooth Transition Between Power Sources</a:t>
            </a:r>
          </a:p>
          <a:p>
            <a:r>
              <a:rPr lang="en-US" dirty="0"/>
              <a:t>Lesser noise pollution</a:t>
            </a:r>
          </a:p>
          <a:p>
            <a:r>
              <a:rPr lang="en-IN" dirty="0"/>
              <a:t>Well-Established Technology</a:t>
            </a:r>
          </a:p>
          <a:p>
            <a:r>
              <a:rPr lang="en-US" dirty="0"/>
              <a:t>C</a:t>
            </a:r>
            <a:r>
              <a:rPr lang="en-IN" dirty="0"/>
              <a:t>an be driven entirely on electric power for some time, in some models.</a:t>
            </a:r>
          </a:p>
        </p:txBody>
      </p:sp>
      <p:sp>
        <p:nvSpPr>
          <p:cNvPr id="4" name="Footer Placeholder 3">
            <a:extLst>
              <a:ext uri="{FF2B5EF4-FFF2-40B4-BE49-F238E27FC236}">
                <a16:creationId xmlns:a16="http://schemas.microsoft.com/office/drawing/2014/main" id="{DA168988-4227-46C3-922E-4CAC9503A3DC}"/>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119DF593-C53B-4603-BF91-0E692F90FF94}"/>
              </a:ext>
            </a:extLst>
          </p:cNvPr>
          <p:cNvSpPr>
            <a:spLocks noGrp="1"/>
          </p:cNvSpPr>
          <p:nvPr>
            <p:ph type="sldNum" sz="quarter" idx="12"/>
          </p:nvPr>
        </p:nvSpPr>
        <p:spPr/>
        <p:txBody>
          <a:bodyPr/>
          <a:lstStyle/>
          <a:p>
            <a:fld id="{DB18EDE3-BBCD-4200-934C-050C158389EE}" type="slidenum">
              <a:rPr lang="en-IN" smtClean="0"/>
              <a:t>19</a:t>
            </a:fld>
            <a:endParaRPr lang="en-IN"/>
          </a:p>
        </p:txBody>
      </p:sp>
    </p:spTree>
    <p:extLst>
      <p:ext uri="{BB962C8B-B14F-4D97-AF65-F5344CB8AC3E}">
        <p14:creationId xmlns:p14="http://schemas.microsoft.com/office/powerpoint/2010/main" val="991254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1351B-EB54-4464-A5B5-B9057CCBE1BC}"/>
              </a:ext>
            </a:extLst>
          </p:cNvPr>
          <p:cNvSpPr>
            <a:spLocks noGrp="1"/>
          </p:cNvSpPr>
          <p:nvPr>
            <p:ph type="title"/>
          </p:nvPr>
        </p:nvSpPr>
        <p:spPr/>
        <p:txBody>
          <a:bodyPr/>
          <a:lstStyle/>
          <a:p>
            <a:r>
              <a:rPr lang="en-US" dirty="0"/>
              <a:t>EV (Electric Vehicle)</a:t>
            </a:r>
            <a:endParaRPr lang="en-IN" dirty="0"/>
          </a:p>
        </p:txBody>
      </p:sp>
      <p:sp>
        <p:nvSpPr>
          <p:cNvPr id="3" name="Content Placeholder 2">
            <a:extLst>
              <a:ext uri="{FF2B5EF4-FFF2-40B4-BE49-F238E27FC236}">
                <a16:creationId xmlns:a16="http://schemas.microsoft.com/office/drawing/2014/main" id="{3FF915EB-2542-4527-AC75-86CB396459B7}"/>
              </a:ext>
            </a:extLst>
          </p:cNvPr>
          <p:cNvSpPr>
            <a:spLocks noGrp="1"/>
          </p:cNvSpPr>
          <p:nvPr>
            <p:ph idx="1"/>
          </p:nvPr>
        </p:nvSpPr>
        <p:spPr/>
        <p:txBody>
          <a:bodyPr>
            <a:normAutofit/>
          </a:bodyPr>
          <a:lstStyle/>
          <a:p>
            <a:pPr algn="just"/>
            <a:r>
              <a:rPr lang="en-US" sz="4000" b="1" dirty="0"/>
              <a:t>Electric vehicles </a:t>
            </a:r>
            <a:r>
              <a:rPr lang="en-US" sz="4000" dirty="0"/>
              <a:t>consists of an electric motor that is powered by a battery pack. The main advantage of electric vehicles is that they emit zero emissions and are eco-friendly. They also do not consume any fossil fuels, hence use a sustainable form of energy for powering the car.</a:t>
            </a:r>
            <a:endParaRPr lang="en-IN" sz="4000" dirty="0"/>
          </a:p>
        </p:txBody>
      </p:sp>
      <p:sp>
        <p:nvSpPr>
          <p:cNvPr id="4" name="Footer Placeholder 3">
            <a:extLst>
              <a:ext uri="{FF2B5EF4-FFF2-40B4-BE49-F238E27FC236}">
                <a16:creationId xmlns:a16="http://schemas.microsoft.com/office/drawing/2014/main" id="{5DE9525F-0958-4A66-99FA-EA69404C06A5}"/>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13E0054B-2F31-4E55-B913-04C066AFC404}"/>
              </a:ext>
            </a:extLst>
          </p:cNvPr>
          <p:cNvSpPr>
            <a:spLocks noGrp="1"/>
          </p:cNvSpPr>
          <p:nvPr>
            <p:ph type="sldNum" sz="quarter" idx="12"/>
          </p:nvPr>
        </p:nvSpPr>
        <p:spPr/>
        <p:txBody>
          <a:bodyPr/>
          <a:lstStyle/>
          <a:p>
            <a:fld id="{DB18EDE3-BBCD-4200-934C-050C158389EE}" type="slidenum">
              <a:rPr lang="en-IN" smtClean="0"/>
              <a:t>2</a:t>
            </a:fld>
            <a:endParaRPr lang="en-IN"/>
          </a:p>
        </p:txBody>
      </p:sp>
    </p:spTree>
    <p:extLst>
      <p:ext uri="{BB962C8B-B14F-4D97-AF65-F5344CB8AC3E}">
        <p14:creationId xmlns:p14="http://schemas.microsoft.com/office/powerpoint/2010/main" val="289213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E1160-AF93-4FA7-9D33-1B7976A0C640}"/>
              </a:ext>
            </a:extLst>
          </p:cNvPr>
          <p:cNvSpPr>
            <a:spLocks noGrp="1"/>
          </p:cNvSpPr>
          <p:nvPr>
            <p:ph type="title"/>
          </p:nvPr>
        </p:nvSpPr>
        <p:spPr/>
        <p:txBody>
          <a:bodyPr/>
          <a:lstStyle/>
          <a:p>
            <a:r>
              <a:rPr lang="en-US" b="1" dirty="0"/>
              <a:t>Disadvantages of HEVs</a:t>
            </a:r>
            <a:endParaRPr lang="en-IN" dirty="0"/>
          </a:p>
        </p:txBody>
      </p:sp>
      <p:sp>
        <p:nvSpPr>
          <p:cNvPr id="3" name="Content Placeholder 2">
            <a:extLst>
              <a:ext uri="{FF2B5EF4-FFF2-40B4-BE49-F238E27FC236}">
                <a16:creationId xmlns:a16="http://schemas.microsoft.com/office/drawing/2014/main" id="{E16847A8-816F-422E-A731-6EFAC93E0B03}"/>
              </a:ext>
            </a:extLst>
          </p:cNvPr>
          <p:cNvSpPr>
            <a:spLocks noGrp="1"/>
          </p:cNvSpPr>
          <p:nvPr>
            <p:ph idx="1"/>
          </p:nvPr>
        </p:nvSpPr>
        <p:spPr/>
        <p:txBody>
          <a:bodyPr/>
          <a:lstStyle/>
          <a:p>
            <a:r>
              <a:rPr lang="en-IN" dirty="0"/>
              <a:t>Limited Electric-Only Range</a:t>
            </a:r>
          </a:p>
          <a:p>
            <a:r>
              <a:rPr lang="en-IN" dirty="0"/>
              <a:t>Dependency on Gasoline</a:t>
            </a:r>
          </a:p>
          <a:p>
            <a:r>
              <a:rPr lang="en-IN" dirty="0"/>
              <a:t>Complexity of parts and complexity in maintenance</a:t>
            </a:r>
          </a:p>
          <a:p>
            <a:r>
              <a:rPr lang="en-US" dirty="0"/>
              <a:t>Hi</a:t>
            </a:r>
            <a:r>
              <a:rPr lang="en-IN" dirty="0" err="1"/>
              <a:t>gher</a:t>
            </a:r>
            <a:r>
              <a:rPr lang="en-IN" dirty="0"/>
              <a:t> maintenance cost</a:t>
            </a:r>
          </a:p>
          <a:p>
            <a:r>
              <a:rPr lang="en-IN" dirty="0"/>
              <a:t>Initial Cost</a:t>
            </a:r>
          </a:p>
          <a:p>
            <a:r>
              <a:rPr lang="en-IN" dirty="0"/>
              <a:t>Limited Charging Infrastructure</a:t>
            </a:r>
          </a:p>
          <a:p>
            <a:r>
              <a:rPr lang="en-IN" dirty="0"/>
              <a:t>Battery Degradation over time</a:t>
            </a:r>
          </a:p>
          <a:p>
            <a:r>
              <a:rPr lang="en-US" dirty="0"/>
              <a:t>B</a:t>
            </a:r>
            <a:r>
              <a:rPr lang="en-IN" dirty="0" err="1"/>
              <a:t>atteries</a:t>
            </a:r>
            <a:r>
              <a:rPr lang="en-IN" dirty="0"/>
              <a:t> eat-up space</a:t>
            </a:r>
          </a:p>
        </p:txBody>
      </p:sp>
      <p:sp>
        <p:nvSpPr>
          <p:cNvPr id="4" name="Footer Placeholder 3">
            <a:extLst>
              <a:ext uri="{FF2B5EF4-FFF2-40B4-BE49-F238E27FC236}">
                <a16:creationId xmlns:a16="http://schemas.microsoft.com/office/drawing/2014/main" id="{A8597BE2-0053-4003-978C-4B9DC21E712B}"/>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7E0F520F-0789-48C0-948E-CA5B8A8D4220}"/>
              </a:ext>
            </a:extLst>
          </p:cNvPr>
          <p:cNvSpPr>
            <a:spLocks noGrp="1"/>
          </p:cNvSpPr>
          <p:nvPr>
            <p:ph type="sldNum" sz="quarter" idx="12"/>
          </p:nvPr>
        </p:nvSpPr>
        <p:spPr/>
        <p:txBody>
          <a:bodyPr/>
          <a:lstStyle/>
          <a:p>
            <a:fld id="{DB18EDE3-BBCD-4200-934C-050C158389EE}" type="slidenum">
              <a:rPr lang="en-IN" smtClean="0"/>
              <a:t>20</a:t>
            </a:fld>
            <a:endParaRPr lang="en-IN"/>
          </a:p>
        </p:txBody>
      </p:sp>
    </p:spTree>
    <p:extLst>
      <p:ext uri="{BB962C8B-B14F-4D97-AF65-F5344CB8AC3E}">
        <p14:creationId xmlns:p14="http://schemas.microsoft.com/office/powerpoint/2010/main" val="3053395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A398E-4C69-41C3-9B2C-1E92105444E2}"/>
              </a:ext>
            </a:extLst>
          </p:cNvPr>
          <p:cNvSpPr>
            <a:spLocks noGrp="1"/>
          </p:cNvSpPr>
          <p:nvPr>
            <p:ph type="title"/>
          </p:nvPr>
        </p:nvSpPr>
        <p:spPr/>
        <p:txBody>
          <a:bodyPr/>
          <a:lstStyle/>
          <a:p>
            <a:r>
              <a:rPr lang="en-US" b="1" dirty="0"/>
              <a:t>Levels of Hybridization in HEVs</a:t>
            </a:r>
            <a:endParaRPr lang="en-IN" b="1" dirty="0"/>
          </a:p>
        </p:txBody>
      </p:sp>
      <p:sp>
        <p:nvSpPr>
          <p:cNvPr id="3" name="Content Placeholder 2">
            <a:extLst>
              <a:ext uri="{FF2B5EF4-FFF2-40B4-BE49-F238E27FC236}">
                <a16:creationId xmlns:a16="http://schemas.microsoft.com/office/drawing/2014/main" id="{E498A34D-B083-4751-B5C6-9929180974F4}"/>
              </a:ext>
            </a:extLst>
          </p:cNvPr>
          <p:cNvSpPr>
            <a:spLocks noGrp="1"/>
          </p:cNvSpPr>
          <p:nvPr>
            <p:ph idx="1"/>
          </p:nvPr>
        </p:nvSpPr>
        <p:spPr/>
        <p:txBody>
          <a:bodyPr/>
          <a:lstStyle/>
          <a:p>
            <a:r>
              <a:rPr lang="en-US" dirty="0"/>
              <a:t>There are </a:t>
            </a:r>
            <a:r>
              <a:rPr lang="en-US" i="1" u="sng" dirty="0"/>
              <a:t>three</a:t>
            </a:r>
            <a:r>
              <a:rPr lang="en-US" i="1" dirty="0"/>
              <a:t> </a:t>
            </a:r>
            <a:r>
              <a:rPr lang="en-US" dirty="0"/>
              <a:t>levels of hybridization in HEVs:</a:t>
            </a:r>
          </a:p>
          <a:p>
            <a:endParaRPr lang="en-US" i="1" u="sng" dirty="0"/>
          </a:p>
          <a:p>
            <a:pPr marL="514350" indent="-514350">
              <a:buFont typeface="+mj-lt"/>
              <a:buAutoNum type="arabicPeriod"/>
            </a:pPr>
            <a:r>
              <a:rPr lang="en-US" dirty="0"/>
              <a:t>Mild or micro hybridization</a:t>
            </a:r>
          </a:p>
          <a:p>
            <a:pPr marL="514350" indent="-514350">
              <a:buFont typeface="+mj-lt"/>
              <a:buAutoNum type="arabicPeriod"/>
            </a:pPr>
            <a:r>
              <a:rPr lang="en-US" dirty="0"/>
              <a:t>Medium hybridization</a:t>
            </a:r>
          </a:p>
          <a:p>
            <a:pPr marL="514350" indent="-514350">
              <a:buFont typeface="+mj-lt"/>
              <a:buAutoNum type="arabicPeriod"/>
            </a:pPr>
            <a:r>
              <a:rPr lang="en-US" dirty="0"/>
              <a:t>Full hybridization</a:t>
            </a:r>
            <a:endParaRPr lang="en-IN" dirty="0"/>
          </a:p>
        </p:txBody>
      </p:sp>
      <p:sp>
        <p:nvSpPr>
          <p:cNvPr id="4" name="Footer Placeholder 3">
            <a:extLst>
              <a:ext uri="{FF2B5EF4-FFF2-40B4-BE49-F238E27FC236}">
                <a16:creationId xmlns:a16="http://schemas.microsoft.com/office/drawing/2014/main" id="{CFF4FDBF-6DA8-4306-A778-597536A7FF02}"/>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16A07DDA-15D6-404F-8083-7BFD30FBC907}"/>
              </a:ext>
            </a:extLst>
          </p:cNvPr>
          <p:cNvSpPr>
            <a:spLocks noGrp="1"/>
          </p:cNvSpPr>
          <p:nvPr>
            <p:ph type="sldNum" sz="quarter" idx="12"/>
          </p:nvPr>
        </p:nvSpPr>
        <p:spPr/>
        <p:txBody>
          <a:bodyPr/>
          <a:lstStyle/>
          <a:p>
            <a:fld id="{DB18EDE3-BBCD-4200-934C-050C158389EE}" type="slidenum">
              <a:rPr lang="en-IN" smtClean="0"/>
              <a:t>21</a:t>
            </a:fld>
            <a:endParaRPr lang="en-IN"/>
          </a:p>
        </p:txBody>
      </p:sp>
    </p:spTree>
    <p:extLst>
      <p:ext uri="{BB962C8B-B14F-4D97-AF65-F5344CB8AC3E}">
        <p14:creationId xmlns:p14="http://schemas.microsoft.com/office/powerpoint/2010/main" val="563596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3" name="object 3"/>
          <p:cNvSpPr/>
          <p:nvPr/>
        </p:nvSpPr>
        <p:spPr>
          <a:xfrm>
            <a:off x="460248" y="1943099"/>
            <a:ext cx="11277600" cy="4721671"/>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6" name="object 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7" name="object 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11" name="object 11"/>
          <p:cNvSpPr txBox="1">
            <a:spLocks noGrp="1"/>
          </p:cNvSpPr>
          <p:nvPr>
            <p:ph type="title"/>
          </p:nvPr>
        </p:nvSpPr>
        <p:spPr>
          <a:xfrm>
            <a:off x="1233932" y="885750"/>
            <a:ext cx="4545330" cy="566822"/>
          </a:xfrm>
          <a:prstGeom prst="rect">
            <a:avLst/>
          </a:prstGeom>
        </p:spPr>
        <p:txBody>
          <a:bodyPr vert="horz" wrap="square" lIns="0" tIns="12700" rIns="0" bIns="0" rtlCol="0">
            <a:spAutoFit/>
          </a:bodyPr>
          <a:lstStyle/>
          <a:p>
            <a:pPr marL="12700">
              <a:lnSpc>
                <a:spcPct val="100000"/>
              </a:lnSpc>
              <a:spcBef>
                <a:spcPts val="100"/>
              </a:spcBef>
            </a:pPr>
            <a:r>
              <a:rPr lang="en-IN" sz="3600" i="0" spc="-130" dirty="0">
                <a:latin typeface="Arial"/>
                <a:cs typeface="Arial"/>
              </a:rPr>
              <a:t>Level</a:t>
            </a:r>
            <a:r>
              <a:rPr sz="3600" i="0" spc="-130" dirty="0">
                <a:latin typeface="Arial"/>
                <a:cs typeface="Arial"/>
              </a:rPr>
              <a:t> </a:t>
            </a:r>
            <a:r>
              <a:rPr sz="3600" i="0" spc="114" dirty="0">
                <a:latin typeface="Arial"/>
                <a:cs typeface="Arial"/>
              </a:rPr>
              <a:t>of</a:t>
            </a:r>
            <a:r>
              <a:rPr sz="3600" i="0" spc="60" dirty="0">
                <a:latin typeface="Arial"/>
                <a:cs typeface="Arial"/>
              </a:rPr>
              <a:t> </a:t>
            </a:r>
            <a:r>
              <a:rPr sz="3600" i="0" spc="25" dirty="0">
                <a:latin typeface="Arial"/>
                <a:cs typeface="Arial"/>
              </a:rPr>
              <a:t>Hybridization</a:t>
            </a:r>
            <a:endParaRPr sz="3600" dirty="0">
              <a:latin typeface="Arial"/>
              <a:cs typeface="Arial"/>
            </a:endParaRPr>
          </a:p>
        </p:txBody>
      </p:sp>
      <p:sp>
        <p:nvSpPr>
          <p:cNvPr id="12" name="object 12"/>
          <p:cNvSpPr/>
          <p:nvPr/>
        </p:nvSpPr>
        <p:spPr>
          <a:xfrm>
            <a:off x="729941" y="1723518"/>
            <a:ext cx="3907536" cy="563879"/>
          </a:xfrm>
          <a:prstGeom prst="rect">
            <a:avLst/>
          </a:prstGeom>
          <a:blipFill>
            <a:blip r:embed="rId2" cstate="print"/>
            <a:stretch>
              <a:fillRect/>
            </a:stretch>
          </a:blipFill>
        </p:spPr>
        <p:txBody>
          <a:bodyPr wrap="square" lIns="0" tIns="0" rIns="0" bIns="0" rtlCol="0"/>
          <a:lstStyle/>
          <a:p>
            <a:endParaRPr dirty="0"/>
          </a:p>
        </p:txBody>
      </p:sp>
      <p:sp>
        <p:nvSpPr>
          <p:cNvPr id="24" name="object 24"/>
          <p:cNvSpPr txBox="1"/>
          <p:nvPr/>
        </p:nvSpPr>
        <p:spPr>
          <a:xfrm>
            <a:off x="943988" y="2345385"/>
            <a:ext cx="6416294" cy="3917098"/>
          </a:xfrm>
          <a:prstGeom prst="rect">
            <a:avLst/>
          </a:prstGeom>
        </p:spPr>
        <p:txBody>
          <a:bodyPr vert="horz" wrap="square" lIns="0" tIns="13335" rIns="0" bIns="0" rtlCol="0">
            <a:spAutoFit/>
          </a:bodyPr>
          <a:lstStyle/>
          <a:p>
            <a:pPr marL="298450" indent="-285750" algn="just">
              <a:lnSpc>
                <a:spcPct val="100000"/>
              </a:lnSpc>
              <a:spcBef>
                <a:spcPts val="1605"/>
              </a:spcBef>
              <a:buSzPct val="79411"/>
              <a:buFont typeface="Wingdings" pitchFamily="2" charset="2"/>
              <a:buChar char="§"/>
              <a:tabLst>
                <a:tab pos="354965" algn="l"/>
                <a:tab pos="356235" algn="l"/>
              </a:tabLst>
            </a:pPr>
            <a:r>
              <a:rPr lang="en-US" sz="1700" dirty="0">
                <a:latin typeface="Arial"/>
                <a:cs typeface="Arial"/>
              </a:rPr>
              <a:t>A small motor/generator usually taking the place of a conventional alternator.</a:t>
            </a:r>
          </a:p>
          <a:p>
            <a:pPr marL="355600" indent="-342900" algn="just">
              <a:lnSpc>
                <a:spcPct val="100000"/>
              </a:lnSpc>
              <a:spcBef>
                <a:spcPts val="1605"/>
              </a:spcBef>
              <a:buSzPct val="79411"/>
              <a:buFont typeface="Wingdings"/>
              <a:buChar char=""/>
              <a:tabLst>
                <a:tab pos="354965" algn="l"/>
                <a:tab pos="356235" algn="l"/>
              </a:tabLst>
            </a:pPr>
            <a:r>
              <a:rPr lang="en-US" sz="1700" b="1" dirty="0">
                <a:latin typeface="Arial"/>
                <a:cs typeface="Arial"/>
              </a:rPr>
              <a:t>They feature idle-stop function </a:t>
            </a:r>
            <a:r>
              <a:rPr lang="en-US" sz="1700" dirty="0">
                <a:latin typeface="Arial"/>
                <a:cs typeface="Arial"/>
              </a:rPr>
              <a:t>(i.e. automatic turning off the engine when vehicle is not moving). </a:t>
            </a:r>
          </a:p>
          <a:p>
            <a:pPr marL="355600" indent="-342900" algn="just">
              <a:lnSpc>
                <a:spcPct val="100000"/>
              </a:lnSpc>
              <a:spcBef>
                <a:spcPts val="1605"/>
              </a:spcBef>
              <a:buSzPct val="79411"/>
              <a:buFont typeface="Wingdings"/>
              <a:buChar char=""/>
              <a:tabLst>
                <a:tab pos="354965" algn="l"/>
                <a:tab pos="356235" algn="l"/>
              </a:tabLst>
            </a:pPr>
            <a:r>
              <a:rPr lang="en-US" sz="1700" b="1" dirty="0">
                <a:latin typeface="Arial"/>
                <a:cs typeface="Arial"/>
              </a:rPr>
              <a:t>Utilize Regenerative braking </a:t>
            </a:r>
            <a:r>
              <a:rPr lang="en-US" sz="1700" dirty="0">
                <a:latin typeface="Arial"/>
                <a:cs typeface="Arial"/>
              </a:rPr>
              <a:t>(</a:t>
            </a:r>
            <a:r>
              <a:rPr lang="en-US" sz="1700" i="1" dirty="0">
                <a:latin typeface="Arial"/>
                <a:cs typeface="Arial"/>
              </a:rPr>
              <a:t>using kinetic energy of a stopping car to charge the car-battery, by converting its electric motor into a generator or dynamo</a:t>
            </a:r>
            <a:r>
              <a:rPr lang="en-US" sz="1700" dirty="0">
                <a:latin typeface="Arial"/>
                <a:cs typeface="Arial"/>
              </a:rPr>
              <a:t>).</a:t>
            </a:r>
          </a:p>
          <a:p>
            <a:pPr marL="355600" indent="-342900" algn="just">
              <a:lnSpc>
                <a:spcPct val="100000"/>
              </a:lnSpc>
              <a:spcBef>
                <a:spcPts val="1605"/>
              </a:spcBef>
              <a:buSzPct val="79411"/>
              <a:buFont typeface="Wingdings"/>
              <a:buChar char=""/>
              <a:tabLst>
                <a:tab pos="354965" algn="l"/>
                <a:tab pos="356235" algn="l"/>
              </a:tabLst>
            </a:pPr>
            <a:r>
              <a:rPr lang="en-US" sz="1700" dirty="0">
                <a:latin typeface="Arial"/>
                <a:cs typeface="Arial"/>
              </a:rPr>
              <a:t>Are not capable of using electric motor alone to propel the vehicle.</a:t>
            </a:r>
          </a:p>
          <a:p>
            <a:pPr marL="355600" indent="-342900" algn="just">
              <a:lnSpc>
                <a:spcPct val="100000"/>
              </a:lnSpc>
              <a:spcBef>
                <a:spcPts val="1605"/>
              </a:spcBef>
              <a:buSzPct val="79411"/>
              <a:buFont typeface="Wingdings"/>
              <a:buChar char=""/>
              <a:tabLst>
                <a:tab pos="354965" algn="l"/>
                <a:tab pos="356235" algn="l"/>
              </a:tabLst>
            </a:pPr>
            <a:r>
              <a:rPr lang="en-US" sz="1700" dirty="0">
                <a:latin typeface="Arial"/>
                <a:cs typeface="Arial"/>
              </a:rPr>
              <a:t>Battery is usually 42 volts or less.</a:t>
            </a:r>
          </a:p>
          <a:p>
            <a:pPr marL="355600" indent="-342900" algn="just">
              <a:lnSpc>
                <a:spcPct val="100000"/>
              </a:lnSpc>
              <a:spcBef>
                <a:spcPts val="1610"/>
              </a:spcBef>
              <a:buSzPct val="79411"/>
              <a:buFont typeface="Wingdings"/>
              <a:buChar char=""/>
              <a:tabLst>
                <a:tab pos="354965" algn="l"/>
                <a:tab pos="356235" algn="l"/>
              </a:tabLst>
            </a:pPr>
            <a:r>
              <a:rPr lang="en-US" sz="1700" dirty="0">
                <a:latin typeface="Arial"/>
                <a:cs typeface="Arial"/>
              </a:rPr>
              <a:t>Cheaper hybrid system as comparative to medium hybrid.</a:t>
            </a:r>
            <a:endParaRPr sz="1700" dirty="0">
              <a:latin typeface="Arial"/>
              <a:cs typeface="Arial"/>
            </a:endParaRPr>
          </a:p>
        </p:txBody>
      </p:sp>
      <p:sp>
        <p:nvSpPr>
          <p:cNvPr id="25" name="object 25"/>
          <p:cNvSpPr txBox="1"/>
          <p:nvPr/>
        </p:nvSpPr>
        <p:spPr>
          <a:xfrm>
            <a:off x="10663555" y="460705"/>
            <a:ext cx="217170" cy="452120"/>
          </a:xfrm>
          <a:prstGeom prst="rect">
            <a:avLst/>
          </a:prstGeom>
        </p:spPr>
        <p:txBody>
          <a:bodyPr vert="horz" wrap="square" lIns="0" tIns="12065" rIns="0" bIns="0" rtlCol="0">
            <a:spAutoFit/>
          </a:bodyPr>
          <a:lstStyle/>
          <a:p>
            <a:pPr marL="12700">
              <a:lnSpc>
                <a:spcPct val="100000"/>
              </a:lnSpc>
              <a:spcBef>
                <a:spcPts val="95"/>
              </a:spcBef>
            </a:pPr>
            <a:r>
              <a:rPr sz="2800" spc="-50" dirty="0">
                <a:solidFill>
                  <a:srgbClr val="FFFFFF"/>
                </a:solidFill>
                <a:latin typeface="Arial"/>
                <a:cs typeface="Arial"/>
              </a:rPr>
              <a:t>5</a:t>
            </a:r>
            <a:endParaRPr sz="2800" dirty="0">
              <a:latin typeface="Arial"/>
              <a:cs typeface="Arial"/>
            </a:endParaRPr>
          </a:p>
        </p:txBody>
      </p:sp>
      <p:sp>
        <p:nvSpPr>
          <p:cNvPr id="26" name="object 26"/>
          <p:cNvSpPr/>
          <p:nvPr/>
        </p:nvSpPr>
        <p:spPr>
          <a:xfrm>
            <a:off x="7518107" y="432412"/>
            <a:ext cx="4625219" cy="5483163"/>
          </a:xfrm>
          <a:prstGeom prst="rect">
            <a:avLst/>
          </a:prstGeom>
          <a:blipFill>
            <a:blip r:embed="rId3" cstate="print"/>
            <a:stretch>
              <a:fillRect/>
            </a:stretch>
          </a:blipFill>
        </p:spPr>
        <p:txBody>
          <a:bodyPr wrap="square" lIns="0" tIns="0" rIns="0" bIns="0" rtlCol="0"/>
          <a:lstStyle/>
          <a:p>
            <a:endParaRPr/>
          </a:p>
        </p:txBody>
      </p:sp>
      <p:sp>
        <p:nvSpPr>
          <p:cNvPr id="27" name="object 27"/>
          <p:cNvSpPr txBox="1"/>
          <p:nvPr/>
        </p:nvSpPr>
        <p:spPr>
          <a:xfrm>
            <a:off x="7543800" y="5867400"/>
            <a:ext cx="1800860" cy="239395"/>
          </a:xfrm>
          <a:prstGeom prst="rect">
            <a:avLst/>
          </a:prstGeom>
        </p:spPr>
        <p:txBody>
          <a:bodyPr vert="horz" wrap="square" lIns="0" tIns="12700" rIns="0" bIns="0" rtlCol="0">
            <a:spAutoFit/>
          </a:bodyPr>
          <a:lstStyle/>
          <a:p>
            <a:pPr marL="12700">
              <a:lnSpc>
                <a:spcPct val="100000"/>
              </a:lnSpc>
              <a:spcBef>
                <a:spcPts val="100"/>
              </a:spcBef>
            </a:pPr>
            <a:r>
              <a:rPr sz="1400" spc="-50" dirty="0">
                <a:latin typeface="Arial"/>
                <a:cs typeface="Arial"/>
              </a:rPr>
              <a:t>Fig: </a:t>
            </a:r>
            <a:r>
              <a:rPr sz="1400" spc="45" dirty="0">
                <a:latin typeface="Arial"/>
                <a:cs typeface="Arial"/>
              </a:rPr>
              <a:t>Mild</a:t>
            </a:r>
            <a:r>
              <a:rPr sz="1400" spc="10" dirty="0">
                <a:latin typeface="Arial"/>
                <a:cs typeface="Arial"/>
              </a:rPr>
              <a:t> Hybridization</a:t>
            </a:r>
            <a:endParaRPr sz="1400" dirty="0">
              <a:latin typeface="Arial"/>
              <a:cs typeface="Arial"/>
            </a:endParaRPr>
          </a:p>
        </p:txBody>
      </p:sp>
      <p:sp>
        <p:nvSpPr>
          <p:cNvPr id="28" name="object 28"/>
          <p:cNvSpPr txBox="1"/>
          <p:nvPr/>
        </p:nvSpPr>
        <p:spPr>
          <a:xfrm>
            <a:off x="9709150" y="6578410"/>
            <a:ext cx="1870710" cy="286385"/>
          </a:xfrm>
          <a:prstGeom prst="rect">
            <a:avLst/>
          </a:prstGeom>
        </p:spPr>
        <p:txBody>
          <a:bodyPr vert="horz" wrap="square" lIns="0" tIns="17780" rIns="0" bIns="0" rtlCol="0">
            <a:spAutoFit/>
          </a:bodyPr>
          <a:lstStyle/>
          <a:p>
            <a:pPr marL="12700">
              <a:lnSpc>
                <a:spcPct val="100000"/>
              </a:lnSpc>
              <a:spcBef>
                <a:spcPts val="140"/>
              </a:spcBef>
            </a:pPr>
            <a:r>
              <a:rPr sz="1100" spc="-10" dirty="0">
                <a:latin typeface="Arial"/>
                <a:cs typeface="Arial"/>
              </a:rPr>
              <a:t>Image </a:t>
            </a:r>
            <a:r>
              <a:rPr sz="1100" spc="-35" dirty="0">
                <a:latin typeface="Arial"/>
                <a:cs typeface="Arial"/>
              </a:rPr>
              <a:t>Source: </a:t>
            </a:r>
            <a:r>
              <a:rPr sz="1100" spc="-5" dirty="0">
                <a:latin typeface="Arial"/>
                <a:cs typeface="Arial"/>
              </a:rPr>
              <a:t>Google</a:t>
            </a:r>
            <a:r>
              <a:rPr sz="1100" spc="-35" dirty="0">
                <a:latin typeface="Arial"/>
                <a:cs typeface="Arial"/>
              </a:rPr>
              <a:t> </a:t>
            </a:r>
            <a:r>
              <a:rPr sz="1100" spc="-25" dirty="0">
                <a:latin typeface="Arial"/>
                <a:cs typeface="Arial"/>
              </a:rPr>
              <a:t>Images</a:t>
            </a:r>
            <a:endParaRPr sz="1100">
              <a:latin typeface="Arial"/>
              <a:cs typeface="Arial"/>
            </a:endParaRPr>
          </a:p>
        </p:txBody>
      </p:sp>
      <p:sp>
        <p:nvSpPr>
          <p:cNvPr id="4" name="Footer Placeholder 3">
            <a:extLst>
              <a:ext uri="{FF2B5EF4-FFF2-40B4-BE49-F238E27FC236}">
                <a16:creationId xmlns:a16="http://schemas.microsoft.com/office/drawing/2014/main" id="{A7D2BF6F-6238-463F-BAF5-1790921A7DB5}"/>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7EFDBBDA-C559-47CD-A325-DADAE029F9B9}"/>
              </a:ext>
            </a:extLst>
          </p:cNvPr>
          <p:cNvSpPr>
            <a:spLocks noGrp="1"/>
          </p:cNvSpPr>
          <p:nvPr>
            <p:ph type="sldNum" sz="quarter" idx="12"/>
          </p:nvPr>
        </p:nvSpPr>
        <p:spPr/>
        <p:txBody>
          <a:bodyPr/>
          <a:lstStyle/>
          <a:p>
            <a:fld id="{DB18EDE3-BBCD-4200-934C-050C158389EE}" type="slidenum">
              <a:rPr lang="en-IN" smtClean="0"/>
              <a:t>22</a:t>
            </a:fld>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3" name="object 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6" name="object 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7" name="object 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9" name="object 9"/>
          <p:cNvSpPr/>
          <p:nvPr/>
        </p:nvSpPr>
        <p:spPr>
          <a:xfrm>
            <a:off x="10395204" y="0"/>
            <a:ext cx="771144" cy="1208532"/>
          </a:xfrm>
          <a:prstGeom prst="rect">
            <a:avLst/>
          </a:prstGeom>
          <a:blipFill>
            <a:blip r:embed="rId2" cstate="print"/>
            <a:stretch>
              <a:fillRect/>
            </a:stretch>
          </a:blipFill>
        </p:spPr>
        <p:txBody>
          <a:bodyPr wrap="square" lIns="0" tIns="0" rIns="0" bIns="0" rtlCol="0"/>
          <a:lstStyle/>
          <a:p>
            <a:endParaRPr/>
          </a:p>
        </p:txBody>
      </p:sp>
      <p:sp>
        <p:nvSpPr>
          <p:cNvPr id="11" name="object 11"/>
          <p:cNvSpPr txBox="1">
            <a:spLocks noGrp="1"/>
          </p:cNvSpPr>
          <p:nvPr>
            <p:ph type="title"/>
          </p:nvPr>
        </p:nvSpPr>
        <p:spPr>
          <a:xfrm>
            <a:off x="1025652" y="908701"/>
            <a:ext cx="4545330" cy="574040"/>
          </a:xfrm>
          <a:prstGeom prst="rect">
            <a:avLst/>
          </a:prstGeom>
        </p:spPr>
        <p:txBody>
          <a:bodyPr vert="horz" wrap="square" lIns="0" tIns="12700" rIns="0" bIns="0" rtlCol="0">
            <a:spAutoFit/>
          </a:bodyPr>
          <a:lstStyle/>
          <a:p>
            <a:pPr marL="12700">
              <a:lnSpc>
                <a:spcPct val="100000"/>
              </a:lnSpc>
              <a:spcBef>
                <a:spcPts val="100"/>
              </a:spcBef>
            </a:pPr>
            <a:r>
              <a:rPr lang="en-IN" sz="3600" i="0" spc="-130" dirty="0">
                <a:latin typeface="Arial"/>
                <a:cs typeface="Arial"/>
              </a:rPr>
              <a:t>Level</a:t>
            </a:r>
            <a:r>
              <a:rPr sz="3600" i="0" spc="-130" dirty="0">
                <a:latin typeface="Arial"/>
                <a:cs typeface="Arial"/>
              </a:rPr>
              <a:t> </a:t>
            </a:r>
            <a:r>
              <a:rPr sz="3600" i="0" spc="114" dirty="0">
                <a:latin typeface="Arial"/>
                <a:cs typeface="Arial"/>
              </a:rPr>
              <a:t>of</a:t>
            </a:r>
            <a:r>
              <a:rPr sz="3600" i="0" spc="60" dirty="0">
                <a:latin typeface="Arial"/>
                <a:cs typeface="Arial"/>
              </a:rPr>
              <a:t> </a:t>
            </a:r>
            <a:r>
              <a:rPr sz="3600" i="0" spc="25" dirty="0">
                <a:latin typeface="Arial"/>
                <a:cs typeface="Arial"/>
              </a:rPr>
              <a:t>Hybridization</a:t>
            </a:r>
            <a:endParaRPr sz="3600" dirty="0">
              <a:latin typeface="Arial"/>
              <a:cs typeface="Arial"/>
            </a:endParaRPr>
          </a:p>
        </p:txBody>
      </p:sp>
      <p:sp>
        <p:nvSpPr>
          <p:cNvPr id="12" name="object 12"/>
          <p:cNvSpPr/>
          <p:nvPr/>
        </p:nvSpPr>
        <p:spPr>
          <a:xfrm>
            <a:off x="784860" y="1677734"/>
            <a:ext cx="481584" cy="563879"/>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932688" y="1677734"/>
            <a:ext cx="3169919" cy="563879"/>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2395727" y="3290315"/>
            <a:ext cx="284988" cy="368808"/>
          </a:xfrm>
          <a:prstGeom prst="rect">
            <a:avLst/>
          </a:prstGeom>
          <a:blipFill>
            <a:blip r:embed="rId5" cstate="print"/>
            <a:stretch>
              <a:fillRect/>
            </a:stretch>
          </a:blipFill>
        </p:spPr>
        <p:txBody>
          <a:bodyPr wrap="square" lIns="0" tIns="0" rIns="0" bIns="0" rtlCol="0"/>
          <a:lstStyle/>
          <a:p>
            <a:endParaRPr/>
          </a:p>
        </p:txBody>
      </p:sp>
      <p:sp>
        <p:nvSpPr>
          <p:cNvPr id="28" name="object 28"/>
          <p:cNvSpPr txBox="1"/>
          <p:nvPr/>
        </p:nvSpPr>
        <p:spPr>
          <a:xfrm>
            <a:off x="10663555" y="460705"/>
            <a:ext cx="217170" cy="452120"/>
          </a:xfrm>
          <a:prstGeom prst="rect">
            <a:avLst/>
          </a:prstGeom>
        </p:spPr>
        <p:txBody>
          <a:bodyPr vert="horz" wrap="square" lIns="0" tIns="12065" rIns="0" bIns="0" rtlCol="0">
            <a:spAutoFit/>
          </a:bodyPr>
          <a:lstStyle/>
          <a:p>
            <a:pPr marL="12700">
              <a:lnSpc>
                <a:spcPct val="100000"/>
              </a:lnSpc>
              <a:spcBef>
                <a:spcPts val="95"/>
              </a:spcBef>
            </a:pPr>
            <a:r>
              <a:rPr sz="2800" spc="-50" dirty="0">
                <a:solidFill>
                  <a:srgbClr val="FFFFFF"/>
                </a:solidFill>
                <a:latin typeface="Arial"/>
                <a:cs typeface="Arial"/>
              </a:rPr>
              <a:t>6</a:t>
            </a:r>
            <a:endParaRPr sz="2800">
              <a:latin typeface="Arial"/>
              <a:cs typeface="Arial"/>
            </a:endParaRPr>
          </a:p>
        </p:txBody>
      </p:sp>
      <p:sp>
        <p:nvSpPr>
          <p:cNvPr id="29" name="object 29"/>
          <p:cNvSpPr/>
          <p:nvPr/>
        </p:nvSpPr>
        <p:spPr>
          <a:xfrm>
            <a:off x="7043928" y="1619251"/>
            <a:ext cx="4535932" cy="4219193"/>
          </a:xfrm>
          <a:prstGeom prst="rect">
            <a:avLst/>
          </a:prstGeom>
          <a:blipFill>
            <a:blip r:embed="rId6" cstate="print"/>
            <a:stretch>
              <a:fillRect/>
            </a:stretch>
          </a:blipFill>
        </p:spPr>
        <p:txBody>
          <a:bodyPr wrap="square" lIns="0" tIns="0" rIns="0" bIns="0" rtlCol="0"/>
          <a:lstStyle/>
          <a:p>
            <a:endParaRPr/>
          </a:p>
        </p:txBody>
      </p:sp>
      <p:sp>
        <p:nvSpPr>
          <p:cNvPr id="30" name="object 30"/>
          <p:cNvSpPr txBox="1"/>
          <p:nvPr/>
        </p:nvSpPr>
        <p:spPr>
          <a:xfrm>
            <a:off x="7813040" y="6010715"/>
            <a:ext cx="3766820" cy="854075"/>
          </a:xfrm>
          <a:prstGeom prst="rect">
            <a:avLst/>
          </a:prstGeom>
        </p:spPr>
        <p:txBody>
          <a:bodyPr vert="horz" wrap="square" lIns="0" tIns="19685" rIns="0" bIns="0" rtlCol="0">
            <a:spAutoFit/>
          </a:bodyPr>
          <a:lstStyle/>
          <a:p>
            <a:pPr marL="12700">
              <a:lnSpc>
                <a:spcPct val="100000"/>
              </a:lnSpc>
              <a:spcBef>
                <a:spcPts val="155"/>
              </a:spcBef>
            </a:pPr>
            <a:r>
              <a:rPr sz="1400" spc="-50" dirty="0">
                <a:latin typeface="Arial"/>
                <a:cs typeface="Arial"/>
              </a:rPr>
              <a:t>Fig: </a:t>
            </a:r>
            <a:r>
              <a:rPr sz="1400" spc="25" dirty="0">
                <a:latin typeface="Arial"/>
                <a:cs typeface="Arial"/>
              </a:rPr>
              <a:t>Medium</a:t>
            </a:r>
            <a:r>
              <a:rPr sz="1400" spc="30" dirty="0">
                <a:latin typeface="Arial"/>
                <a:cs typeface="Arial"/>
              </a:rPr>
              <a:t> </a:t>
            </a:r>
            <a:r>
              <a:rPr sz="1400" spc="10" dirty="0">
                <a:latin typeface="Arial"/>
                <a:cs typeface="Arial"/>
              </a:rPr>
              <a:t>Hybridization</a:t>
            </a:r>
            <a:endParaRPr sz="1400" dirty="0">
              <a:latin typeface="Arial"/>
              <a:cs typeface="Arial"/>
            </a:endParaRPr>
          </a:p>
          <a:p>
            <a:pPr>
              <a:lnSpc>
                <a:spcPct val="100000"/>
              </a:lnSpc>
              <a:spcBef>
                <a:spcPts val="15"/>
              </a:spcBef>
            </a:pPr>
            <a:endParaRPr sz="2400" dirty="0">
              <a:latin typeface="Times New Roman"/>
              <a:cs typeface="Times New Roman"/>
            </a:endParaRPr>
          </a:p>
          <a:p>
            <a:pPr marL="1908175">
              <a:lnSpc>
                <a:spcPct val="100000"/>
              </a:lnSpc>
              <a:spcBef>
                <a:spcPts val="5"/>
              </a:spcBef>
            </a:pPr>
            <a:r>
              <a:rPr sz="1100" spc="-10" dirty="0">
                <a:latin typeface="Arial"/>
                <a:cs typeface="Arial"/>
              </a:rPr>
              <a:t>Image </a:t>
            </a:r>
            <a:r>
              <a:rPr sz="1100" spc="-35" dirty="0">
                <a:latin typeface="Arial"/>
                <a:cs typeface="Arial"/>
              </a:rPr>
              <a:t>Source: </a:t>
            </a:r>
            <a:r>
              <a:rPr sz="1100" spc="-5" dirty="0">
                <a:latin typeface="Arial"/>
                <a:cs typeface="Arial"/>
              </a:rPr>
              <a:t>Google</a:t>
            </a:r>
            <a:r>
              <a:rPr sz="1100" spc="-35" dirty="0">
                <a:latin typeface="Arial"/>
                <a:cs typeface="Arial"/>
              </a:rPr>
              <a:t> </a:t>
            </a:r>
            <a:r>
              <a:rPr sz="1100" spc="-25" dirty="0">
                <a:latin typeface="Arial"/>
                <a:cs typeface="Arial"/>
              </a:rPr>
              <a:t>Images</a:t>
            </a:r>
            <a:endParaRPr sz="1100" dirty="0">
              <a:latin typeface="Arial"/>
              <a:cs typeface="Arial"/>
            </a:endParaRPr>
          </a:p>
        </p:txBody>
      </p:sp>
      <p:sp>
        <p:nvSpPr>
          <p:cNvPr id="10" name="TextBox 9"/>
          <p:cNvSpPr txBox="1"/>
          <p:nvPr/>
        </p:nvSpPr>
        <p:spPr>
          <a:xfrm>
            <a:off x="932688" y="2102524"/>
            <a:ext cx="5468112" cy="4062651"/>
          </a:xfrm>
          <a:prstGeom prst="rect">
            <a:avLst/>
          </a:prstGeom>
          <a:noFill/>
        </p:spPr>
        <p:txBody>
          <a:bodyPr wrap="square" rtlCol="0">
            <a:spAutoFit/>
          </a:bodyPr>
          <a:lstStyle/>
          <a:p>
            <a:pPr marL="285750" indent="-285750" algn="just">
              <a:buFont typeface="Wingdings" pitchFamily="2" charset="2"/>
              <a:buChar char="§"/>
            </a:pPr>
            <a:r>
              <a:rPr lang="en-US" sz="2000" dirty="0">
                <a:latin typeface="Arial"/>
                <a:cs typeface="Arial"/>
              </a:rPr>
              <a:t>A small motor/generator usually taking the place of a conventional alternator.</a:t>
            </a:r>
          </a:p>
          <a:p>
            <a:pPr marL="285750" indent="-285750" algn="just">
              <a:buFont typeface="Wingdings" pitchFamily="2" charset="2"/>
              <a:buChar char="§"/>
            </a:pPr>
            <a:r>
              <a:rPr lang="en-US" sz="2000" dirty="0">
                <a:latin typeface="Arial"/>
                <a:cs typeface="Arial"/>
              </a:rPr>
              <a:t>They also feature idle stop feature.</a:t>
            </a:r>
          </a:p>
          <a:p>
            <a:pPr marL="285750" indent="-285750" algn="just">
              <a:buFont typeface="Wingdings" pitchFamily="2" charset="2"/>
              <a:buChar char="§"/>
            </a:pPr>
            <a:r>
              <a:rPr lang="en-US" sz="2000" dirty="0">
                <a:latin typeface="Arial"/>
                <a:cs typeface="Arial"/>
              </a:rPr>
              <a:t>Utilize Regenerative braking.</a:t>
            </a:r>
          </a:p>
          <a:p>
            <a:pPr marL="285750" indent="-285750" algn="just">
              <a:buFont typeface="Wingdings" pitchFamily="2" charset="2"/>
              <a:buChar char="§"/>
            </a:pPr>
            <a:r>
              <a:rPr lang="en-US" sz="2000" dirty="0">
                <a:latin typeface="Arial"/>
                <a:cs typeface="Arial"/>
              </a:rPr>
              <a:t>Most are not capable of using electric motor alone to propel the vehicle.</a:t>
            </a:r>
            <a:endParaRPr lang="en-US" sz="2000" dirty="0"/>
          </a:p>
          <a:p>
            <a:pPr marL="285750" indent="-285750" algn="just">
              <a:buFont typeface="Wingdings" pitchFamily="2" charset="2"/>
              <a:buChar char="§"/>
            </a:pPr>
            <a:r>
              <a:rPr lang="en-US" sz="2000" b="1" dirty="0">
                <a:latin typeface="Arial"/>
                <a:cs typeface="Arial"/>
              </a:rPr>
              <a:t>motor/generator only delivers drive under heavy acceleration or to give the engine a helping hand from a standing start, to ensure fuel economy</a:t>
            </a:r>
            <a:r>
              <a:rPr lang="en-US" sz="2000" dirty="0">
                <a:latin typeface="Arial"/>
                <a:cs typeface="Arial"/>
              </a:rPr>
              <a:t>.</a:t>
            </a:r>
          </a:p>
          <a:p>
            <a:pPr marL="285750" indent="-285750" algn="just">
              <a:buFont typeface="Wingdings" pitchFamily="2" charset="2"/>
              <a:buChar char="§"/>
            </a:pPr>
            <a:r>
              <a:rPr lang="en-US" sz="2000" dirty="0">
                <a:latin typeface="Arial"/>
                <a:cs typeface="Arial"/>
              </a:rPr>
              <a:t>Battery is usually 144 to 158 volts.</a:t>
            </a:r>
          </a:p>
          <a:p>
            <a:pPr marL="285750" indent="-285750" algn="just">
              <a:buFont typeface="Wingdings" pitchFamily="2" charset="2"/>
              <a:buChar char="§"/>
            </a:pPr>
            <a:r>
              <a:rPr lang="en-US" sz="2000" dirty="0">
                <a:latin typeface="Arial"/>
                <a:cs typeface="Arial"/>
              </a:rPr>
              <a:t>Cheaper than fully hybrid.</a:t>
            </a:r>
            <a:endParaRPr lang="en-US" sz="2000" dirty="0"/>
          </a:p>
          <a:p>
            <a:pPr marL="285750" indent="-285750">
              <a:buFont typeface="Wingdings" pitchFamily="2" charset="2"/>
              <a:buChar char="§"/>
            </a:pPr>
            <a:endParaRPr lang="en-US" dirty="0"/>
          </a:p>
        </p:txBody>
      </p:sp>
      <p:sp>
        <p:nvSpPr>
          <p:cNvPr id="4" name="Footer Placeholder 3">
            <a:extLst>
              <a:ext uri="{FF2B5EF4-FFF2-40B4-BE49-F238E27FC236}">
                <a16:creationId xmlns:a16="http://schemas.microsoft.com/office/drawing/2014/main" id="{1BDC421D-11DE-4F42-9F04-803803ECA827}"/>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0FB294EB-EE06-45BE-9474-D8535461EF6C}"/>
              </a:ext>
            </a:extLst>
          </p:cNvPr>
          <p:cNvSpPr>
            <a:spLocks noGrp="1"/>
          </p:cNvSpPr>
          <p:nvPr>
            <p:ph type="sldNum" sz="quarter" idx="12"/>
          </p:nvPr>
        </p:nvSpPr>
        <p:spPr/>
        <p:txBody>
          <a:bodyPr/>
          <a:lstStyle/>
          <a:p>
            <a:fld id="{DB18EDE3-BBCD-4200-934C-050C158389EE}" type="slidenum">
              <a:rPr lang="en-IN" smtClean="0"/>
              <a:t>23</a:t>
            </a:fld>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3" name="object 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dirty="0"/>
          </a:p>
        </p:txBody>
      </p:sp>
      <p:sp>
        <p:nvSpPr>
          <p:cNvPr id="6" name="object 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7" name="object 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11" name="object 11"/>
          <p:cNvSpPr txBox="1">
            <a:spLocks noGrp="1"/>
          </p:cNvSpPr>
          <p:nvPr>
            <p:ph type="title"/>
          </p:nvPr>
        </p:nvSpPr>
        <p:spPr>
          <a:xfrm>
            <a:off x="1233932" y="882141"/>
            <a:ext cx="4545330" cy="574040"/>
          </a:xfrm>
          <a:prstGeom prst="rect">
            <a:avLst/>
          </a:prstGeom>
        </p:spPr>
        <p:txBody>
          <a:bodyPr vert="horz" wrap="square" lIns="0" tIns="12700" rIns="0" bIns="0" rtlCol="0">
            <a:spAutoFit/>
          </a:bodyPr>
          <a:lstStyle/>
          <a:p>
            <a:pPr marL="12700">
              <a:lnSpc>
                <a:spcPct val="100000"/>
              </a:lnSpc>
              <a:spcBef>
                <a:spcPts val="100"/>
              </a:spcBef>
            </a:pPr>
            <a:r>
              <a:rPr lang="en-IN" sz="3600" i="0" spc="-130" dirty="0">
                <a:latin typeface="Arial"/>
                <a:cs typeface="Arial"/>
              </a:rPr>
              <a:t>Level</a:t>
            </a:r>
            <a:r>
              <a:rPr sz="3600" i="0" spc="-130" dirty="0">
                <a:latin typeface="Arial"/>
                <a:cs typeface="Arial"/>
              </a:rPr>
              <a:t> </a:t>
            </a:r>
            <a:r>
              <a:rPr sz="3600" i="0" spc="114" dirty="0">
                <a:latin typeface="Arial"/>
                <a:cs typeface="Arial"/>
              </a:rPr>
              <a:t>of</a:t>
            </a:r>
            <a:r>
              <a:rPr sz="3600" i="0" spc="60" dirty="0">
                <a:latin typeface="Arial"/>
                <a:cs typeface="Arial"/>
              </a:rPr>
              <a:t> </a:t>
            </a:r>
            <a:r>
              <a:rPr sz="3600" i="0" spc="25" dirty="0">
                <a:latin typeface="Arial"/>
                <a:cs typeface="Arial"/>
              </a:rPr>
              <a:t>Hybridization</a:t>
            </a:r>
            <a:endParaRPr sz="3600" dirty="0">
              <a:latin typeface="Arial"/>
              <a:cs typeface="Arial"/>
            </a:endParaRPr>
          </a:p>
        </p:txBody>
      </p:sp>
      <p:sp>
        <p:nvSpPr>
          <p:cNvPr id="12" name="object 12"/>
          <p:cNvSpPr/>
          <p:nvPr/>
        </p:nvSpPr>
        <p:spPr>
          <a:xfrm>
            <a:off x="803148" y="2133600"/>
            <a:ext cx="2478024" cy="507491"/>
          </a:xfrm>
          <a:prstGeom prst="rect">
            <a:avLst/>
          </a:prstGeom>
          <a:blipFill>
            <a:blip r:embed="rId2" cstate="print"/>
            <a:stretch>
              <a:fillRect/>
            </a:stretch>
          </a:blipFill>
        </p:spPr>
        <p:txBody>
          <a:bodyPr wrap="square" lIns="0" tIns="0" rIns="0" bIns="0" rtlCol="0"/>
          <a:lstStyle/>
          <a:p>
            <a:endParaRPr/>
          </a:p>
        </p:txBody>
      </p:sp>
      <p:sp>
        <p:nvSpPr>
          <p:cNvPr id="26" name="object 26"/>
          <p:cNvSpPr txBox="1"/>
          <p:nvPr/>
        </p:nvSpPr>
        <p:spPr>
          <a:xfrm>
            <a:off x="933399" y="2757932"/>
            <a:ext cx="4222750" cy="289823"/>
          </a:xfrm>
          <a:prstGeom prst="rect">
            <a:avLst/>
          </a:prstGeom>
        </p:spPr>
        <p:txBody>
          <a:bodyPr vert="horz" wrap="square" lIns="0" tIns="12700" rIns="0" bIns="0" rtlCol="0">
            <a:spAutoFit/>
          </a:bodyPr>
          <a:lstStyle/>
          <a:p>
            <a:pPr marL="12700">
              <a:lnSpc>
                <a:spcPct val="100000"/>
              </a:lnSpc>
              <a:spcBef>
                <a:spcPts val="100"/>
              </a:spcBef>
            </a:pPr>
            <a:endParaRPr sz="1800" dirty="0">
              <a:latin typeface="Arial"/>
              <a:cs typeface="Arial"/>
            </a:endParaRPr>
          </a:p>
        </p:txBody>
      </p:sp>
      <p:sp>
        <p:nvSpPr>
          <p:cNvPr id="27" name="object 27"/>
          <p:cNvSpPr txBox="1"/>
          <p:nvPr/>
        </p:nvSpPr>
        <p:spPr>
          <a:xfrm>
            <a:off x="10663555" y="460705"/>
            <a:ext cx="217170" cy="452120"/>
          </a:xfrm>
          <a:prstGeom prst="rect">
            <a:avLst/>
          </a:prstGeom>
        </p:spPr>
        <p:txBody>
          <a:bodyPr vert="horz" wrap="square" lIns="0" tIns="12065" rIns="0" bIns="0" rtlCol="0">
            <a:spAutoFit/>
          </a:bodyPr>
          <a:lstStyle/>
          <a:p>
            <a:pPr marL="12700">
              <a:lnSpc>
                <a:spcPct val="100000"/>
              </a:lnSpc>
              <a:spcBef>
                <a:spcPts val="95"/>
              </a:spcBef>
            </a:pPr>
            <a:r>
              <a:rPr sz="2800" spc="-50" dirty="0">
                <a:solidFill>
                  <a:srgbClr val="FFFFFF"/>
                </a:solidFill>
                <a:latin typeface="Arial"/>
                <a:cs typeface="Arial"/>
              </a:rPr>
              <a:t>7</a:t>
            </a:r>
            <a:endParaRPr sz="2800" dirty="0">
              <a:latin typeface="Arial"/>
              <a:cs typeface="Arial"/>
            </a:endParaRPr>
          </a:p>
        </p:txBody>
      </p:sp>
      <p:sp>
        <p:nvSpPr>
          <p:cNvPr id="28" name="object 28"/>
          <p:cNvSpPr/>
          <p:nvPr/>
        </p:nvSpPr>
        <p:spPr>
          <a:xfrm>
            <a:off x="6629400" y="1373531"/>
            <a:ext cx="4690618" cy="4722470"/>
          </a:xfrm>
          <a:prstGeom prst="rect">
            <a:avLst/>
          </a:prstGeom>
          <a:blipFill>
            <a:blip r:embed="rId3" cstate="print"/>
            <a:stretch>
              <a:fillRect/>
            </a:stretch>
          </a:blipFill>
        </p:spPr>
        <p:txBody>
          <a:bodyPr wrap="square" lIns="0" tIns="0" rIns="0" bIns="0" rtlCol="0"/>
          <a:lstStyle/>
          <a:p>
            <a:endParaRPr/>
          </a:p>
        </p:txBody>
      </p:sp>
      <p:sp>
        <p:nvSpPr>
          <p:cNvPr id="29" name="object 29"/>
          <p:cNvSpPr txBox="1"/>
          <p:nvPr/>
        </p:nvSpPr>
        <p:spPr>
          <a:xfrm>
            <a:off x="7721600" y="5928114"/>
            <a:ext cx="1722755" cy="357505"/>
          </a:xfrm>
          <a:prstGeom prst="rect">
            <a:avLst/>
          </a:prstGeom>
        </p:spPr>
        <p:txBody>
          <a:bodyPr vert="horz" wrap="square" lIns="0" tIns="19685" rIns="0" bIns="0" rtlCol="0">
            <a:spAutoFit/>
          </a:bodyPr>
          <a:lstStyle/>
          <a:p>
            <a:pPr marL="12700">
              <a:lnSpc>
                <a:spcPct val="100000"/>
              </a:lnSpc>
              <a:spcBef>
                <a:spcPts val="155"/>
              </a:spcBef>
            </a:pPr>
            <a:r>
              <a:rPr sz="1400" spc="-50" dirty="0">
                <a:latin typeface="Arial"/>
                <a:cs typeface="Arial"/>
              </a:rPr>
              <a:t>Fig: </a:t>
            </a:r>
            <a:r>
              <a:rPr sz="1400" spc="-30" dirty="0">
                <a:latin typeface="Arial"/>
                <a:cs typeface="Arial"/>
              </a:rPr>
              <a:t>Full</a:t>
            </a:r>
            <a:r>
              <a:rPr sz="1400" spc="5" dirty="0">
                <a:latin typeface="Arial"/>
                <a:cs typeface="Arial"/>
              </a:rPr>
              <a:t> </a:t>
            </a:r>
            <a:r>
              <a:rPr sz="1400" spc="10" dirty="0">
                <a:latin typeface="Arial"/>
                <a:cs typeface="Arial"/>
              </a:rPr>
              <a:t>Hybridization</a:t>
            </a:r>
            <a:endParaRPr sz="1400">
              <a:latin typeface="Arial"/>
              <a:cs typeface="Arial"/>
            </a:endParaRPr>
          </a:p>
        </p:txBody>
      </p:sp>
      <p:sp>
        <p:nvSpPr>
          <p:cNvPr id="30" name="object 30"/>
          <p:cNvSpPr txBox="1"/>
          <p:nvPr/>
        </p:nvSpPr>
        <p:spPr>
          <a:xfrm>
            <a:off x="9709150" y="6578410"/>
            <a:ext cx="1870710" cy="286385"/>
          </a:xfrm>
          <a:prstGeom prst="rect">
            <a:avLst/>
          </a:prstGeom>
        </p:spPr>
        <p:txBody>
          <a:bodyPr vert="horz" wrap="square" lIns="0" tIns="17780" rIns="0" bIns="0" rtlCol="0">
            <a:spAutoFit/>
          </a:bodyPr>
          <a:lstStyle/>
          <a:p>
            <a:pPr marL="12700">
              <a:lnSpc>
                <a:spcPct val="100000"/>
              </a:lnSpc>
              <a:spcBef>
                <a:spcPts val="140"/>
              </a:spcBef>
            </a:pPr>
            <a:r>
              <a:rPr sz="1100" spc="-10" dirty="0">
                <a:latin typeface="Arial"/>
                <a:cs typeface="Arial"/>
              </a:rPr>
              <a:t>Image </a:t>
            </a:r>
            <a:r>
              <a:rPr sz="1100" spc="-35" dirty="0">
                <a:latin typeface="Arial"/>
                <a:cs typeface="Arial"/>
              </a:rPr>
              <a:t>Source: </a:t>
            </a:r>
            <a:r>
              <a:rPr sz="1100" spc="-5" dirty="0">
                <a:latin typeface="Arial"/>
                <a:cs typeface="Arial"/>
              </a:rPr>
              <a:t>Google</a:t>
            </a:r>
            <a:r>
              <a:rPr sz="1100" spc="-35" dirty="0">
                <a:latin typeface="Arial"/>
                <a:cs typeface="Arial"/>
              </a:rPr>
              <a:t> </a:t>
            </a:r>
            <a:r>
              <a:rPr sz="1100" spc="-25" dirty="0">
                <a:latin typeface="Arial"/>
                <a:cs typeface="Arial"/>
              </a:rPr>
              <a:t>Images</a:t>
            </a:r>
            <a:endParaRPr sz="1100" dirty="0">
              <a:latin typeface="Arial"/>
              <a:cs typeface="Arial"/>
            </a:endParaRPr>
          </a:p>
        </p:txBody>
      </p:sp>
      <p:sp>
        <p:nvSpPr>
          <p:cNvPr id="31" name="TextBox 30"/>
          <p:cNvSpPr txBox="1"/>
          <p:nvPr/>
        </p:nvSpPr>
        <p:spPr>
          <a:xfrm>
            <a:off x="933399" y="2757932"/>
            <a:ext cx="5278171" cy="3693319"/>
          </a:xfrm>
          <a:prstGeom prst="rect">
            <a:avLst/>
          </a:prstGeom>
          <a:noFill/>
        </p:spPr>
        <p:txBody>
          <a:bodyPr wrap="square" rtlCol="0">
            <a:spAutoFit/>
          </a:bodyPr>
          <a:lstStyle/>
          <a:p>
            <a:pPr marL="285750" indent="-285750" algn="just">
              <a:buFont typeface="Wingdings" pitchFamily="2" charset="2"/>
              <a:buChar char="§"/>
            </a:pPr>
            <a:r>
              <a:rPr lang="en-US" sz="2400" dirty="0"/>
              <a:t>They feature idle-stop feature.</a:t>
            </a:r>
          </a:p>
          <a:p>
            <a:pPr marL="285750" indent="-285750" algn="just">
              <a:buFont typeface="Wingdings" pitchFamily="2" charset="2"/>
              <a:buChar char="§"/>
            </a:pPr>
            <a:r>
              <a:rPr lang="en-US" sz="2400" dirty="0"/>
              <a:t>Fully active regenerative braking.</a:t>
            </a:r>
          </a:p>
          <a:p>
            <a:pPr marL="285750" indent="-285750" algn="just">
              <a:buFont typeface="Wingdings" pitchFamily="2" charset="2"/>
              <a:buChar char="§"/>
            </a:pPr>
            <a:r>
              <a:rPr lang="en-US" sz="2400" dirty="0"/>
              <a:t>Capable of using the electric motor alone to propel the vehicle.</a:t>
            </a:r>
          </a:p>
          <a:p>
            <a:pPr marL="285750" indent="-285750" algn="just">
              <a:buFont typeface="Wingdings" pitchFamily="2" charset="2"/>
              <a:buChar char="§"/>
            </a:pPr>
            <a:r>
              <a:rPr lang="en-US" sz="2400" dirty="0"/>
              <a:t>The electric motor also assists the engine.</a:t>
            </a:r>
          </a:p>
          <a:p>
            <a:pPr marL="285750" indent="-285750" algn="just">
              <a:buFont typeface="Wingdings" pitchFamily="2" charset="2"/>
              <a:buChar char="§"/>
            </a:pPr>
            <a:r>
              <a:rPr lang="en-US" sz="2400" dirty="0"/>
              <a:t>Battery are usually 200-300 volts.</a:t>
            </a:r>
          </a:p>
          <a:p>
            <a:pPr marL="285750" indent="-285750" algn="just">
              <a:buFont typeface="Wingdings" pitchFamily="2" charset="2"/>
              <a:buChar char="§"/>
            </a:pPr>
            <a:r>
              <a:rPr lang="en-US" sz="2400" dirty="0"/>
              <a:t>Costlier than previous two types of hybrids.</a:t>
            </a:r>
          </a:p>
          <a:p>
            <a:endParaRPr lang="en-US" dirty="0"/>
          </a:p>
        </p:txBody>
      </p:sp>
      <p:sp>
        <p:nvSpPr>
          <p:cNvPr id="4" name="Footer Placeholder 3">
            <a:extLst>
              <a:ext uri="{FF2B5EF4-FFF2-40B4-BE49-F238E27FC236}">
                <a16:creationId xmlns:a16="http://schemas.microsoft.com/office/drawing/2014/main" id="{B7E7B542-24A4-4676-8C07-28B0303B4C3F}"/>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B9C56C5D-3246-49B8-ADFD-1CA3131F5E3B}"/>
              </a:ext>
            </a:extLst>
          </p:cNvPr>
          <p:cNvSpPr>
            <a:spLocks noGrp="1"/>
          </p:cNvSpPr>
          <p:nvPr>
            <p:ph type="sldNum" sz="quarter" idx="12"/>
          </p:nvPr>
        </p:nvSpPr>
        <p:spPr/>
        <p:txBody>
          <a:bodyPr/>
          <a:lstStyle/>
          <a:p>
            <a:fld id="{DB18EDE3-BBCD-4200-934C-050C158389EE}" type="slidenum">
              <a:rPr lang="en-IN" smtClean="0"/>
              <a:t>24</a:t>
            </a:fld>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82DBF-5777-42A3-95ED-8F19CE8F42B0}"/>
              </a:ext>
            </a:extLst>
          </p:cNvPr>
          <p:cNvSpPr>
            <a:spLocks noGrp="1"/>
          </p:cNvSpPr>
          <p:nvPr>
            <p:ph type="title"/>
          </p:nvPr>
        </p:nvSpPr>
        <p:spPr/>
        <p:txBody>
          <a:bodyPr/>
          <a:lstStyle/>
          <a:p>
            <a:r>
              <a:rPr lang="en-US" b="1" dirty="0"/>
              <a:t>Types of Hybridization in HEVs</a:t>
            </a:r>
            <a:endParaRPr lang="en-IN" b="1" dirty="0"/>
          </a:p>
        </p:txBody>
      </p:sp>
      <p:sp>
        <p:nvSpPr>
          <p:cNvPr id="3" name="Content Placeholder 2">
            <a:extLst>
              <a:ext uri="{FF2B5EF4-FFF2-40B4-BE49-F238E27FC236}">
                <a16:creationId xmlns:a16="http://schemas.microsoft.com/office/drawing/2014/main" id="{7A43BDFE-96C2-46D1-AEA4-40F9F809DCF9}"/>
              </a:ext>
            </a:extLst>
          </p:cNvPr>
          <p:cNvSpPr>
            <a:spLocks noGrp="1"/>
          </p:cNvSpPr>
          <p:nvPr>
            <p:ph idx="1"/>
          </p:nvPr>
        </p:nvSpPr>
        <p:spPr/>
        <p:txBody>
          <a:bodyPr/>
          <a:lstStyle/>
          <a:p>
            <a:r>
              <a:rPr lang="en-US" dirty="0"/>
              <a:t>Based on their working/operating principle, there are </a:t>
            </a:r>
            <a:r>
              <a:rPr lang="en-US" i="1" u="sng" dirty="0"/>
              <a:t>three</a:t>
            </a:r>
            <a:r>
              <a:rPr lang="en-US" dirty="0"/>
              <a:t> types of hybrid electric vehicles available in the market-</a:t>
            </a:r>
          </a:p>
          <a:p>
            <a:pPr marL="0" indent="0">
              <a:buNone/>
            </a:pPr>
            <a:endParaRPr lang="en-US" dirty="0"/>
          </a:p>
          <a:p>
            <a:pPr marL="514350" indent="-514350">
              <a:buFont typeface="+mj-lt"/>
              <a:buAutoNum type="arabicPeriod"/>
            </a:pPr>
            <a:r>
              <a:rPr lang="en-US" dirty="0"/>
              <a:t>Series hybrid</a:t>
            </a:r>
          </a:p>
          <a:p>
            <a:pPr marL="514350" indent="-514350">
              <a:buFont typeface="+mj-lt"/>
              <a:buAutoNum type="arabicPeriod"/>
            </a:pPr>
            <a:r>
              <a:rPr lang="en-US" dirty="0"/>
              <a:t>Parallel hybrid</a:t>
            </a:r>
          </a:p>
          <a:p>
            <a:pPr marL="514350" indent="-514350">
              <a:buFont typeface="+mj-lt"/>
              <a:buAutoNum type="arabicPeriod"/>
            </a:pPr>
            <a:r>
              <a:rPr lang="en-US" dirty="0"/>
              <a:t>Series/parallel </a:t>
            </a:r>
            <a:r>
              <a:rPr lang="en-US" i="1" dirty="0"/>
              <a:t>or</a:t>
            </a:r>
            <a:r>
              <a:rPr lang="en-US" dirty="0"/>
              <a:t> mixed </a:t>
            </a:r>
            <a:r>
              <a:rPr lang="en-US" i="1" dirty="0"/>
              <a:t>or</a:t>
            </a:r>
            <a:r>
              <a:rPr lang="en-US" dirty="0"/>
              <a:t> compound hybrid</a:t>
            </a:r>
            <a:endParaRPr lang="en-IN" dirty="0"/>
          </a:p>
        </p:txBody>
      </p:sp>
      <p:sp>
        <p:nvSpPr>
          <p:cNvPr id="4" name="Footer Placeholder 3">
            <a:extLst>
              <a:ext uri="{FF2B5EF4-FFF2-40B4-BE49-F238E27FC236}">
                <a16:creationId xmlns:a16="http://schemas.microsoft.com/office/drawing/2014/main" id="{7F4F9B2A-F287-4367-9D46-C3097B2A52EE}"/>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0758BDAB-2EF3-4E0D-B31A-4E588A64C891}"/>
              </a:ext>
            </a:extLst>
          </p:cNvPr>
          <p:cNvSpPr>
            <a:spLocks noGrp="1"/>
          </p:cNvSpPr>
          <p:nvPr>
            <p:ph type="sldNum" sz="quarter" idx="12"/>
          </p:nvPr>
        </p:nvSpPr>
        <p:spPr/>
        <p:txBody>
          <a:bodyPr/>
          <a:lstStyle/>
          <a:p>
            <a:fld id="{DB18EDE3-BBCD-4200-934C-050C158389EE}" type="slidenum">
              <a:rPr lang="en-IN" smtClean="0"/>
              <a:t>25</a:t>
            </a:fld>
            <a:endParaRPr lang="en-IN"/>
          </a:p>
        </p:txBody>
      </p:sp>
    </p:spTree>
    <p:extLst>
      <p:ext uri="{BB962C8B-B14F-4D97-AF65-F5344CB8AC3E}">
        <p14:creationId xmlns:p14="http://schemas.microsoft.com/office/powerpoint/2010/main" val="3659024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3" name="object 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6" name="object 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7" name="object 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11" name="object 11"/>
          <p:cNvSpPr txBox="1">
            <a:spLocks noGrp="1"/>
          </p:cNvSpPr>
          <p:nvPr>
            <p:ph type="title"/>
          </p:nvPr>
        </p:nvSpPr>
        <p:spPr>
          <a:xfrm>
            <a:off x="1233932" y="882141"/>
            <a:ext cx="3201035" cy="566822"/>
          </a:xfrm>
          <a:prstGeom prst="rect">
            <a:avLst/>
          </a:prstGeom>
        </p:spPr>
        <p:txBody>
          <a:bodyPr vert="horz" wrap="square" lIns="0" tIns="12700" rIns="0" bIns="0" rtlCol="0">
            <a:spAutoFit/>
          </a:bodyPr>
          <a:lstStyle/>
          <a:p>
            <a:pPr marL="12700">
              <a:lnSpc>
                <a:spcPct val="100000"/>
              </a:lnSpc>
              <a:spcBef>
                <a:spcPts val="100"/>
              </a:spcBef>
            </a:pPr>
            <a:r>
              <a:rPr sz="3600" i="0" spc="-130" dirty="0">
                <a:latin typeface="Arial"/>
                <a:cs typeface="Arial"/>
              </a:rPr>
              <a:t>Types </a:t>
            </a:r>
            <a:r>
              <a:rPr sz="3600" i="0" spc="114" dirty="0">
                <a:latin typeface="Arial"/>
                <a:cs typeface="Arial"/>
              </a:rPr>
              <a:t>of</a:t>
            </a:r>
            <a:r>
              <a:rPr sz="3600" i="0" spc="20" dirty="0">
                <a:latin typeface="Arial"/>
                <a:cs typeface="Arial"/>
              </a:rPr>
              <a:t> </a:t>
            </a:r>
            <a:r>
              <a:rPr sz="3600" i="0" spc="35" dirty="0">
                <a:latin typeface="Arial"/>
                <a:cs typeface="Arial"/>
              </a:rPr>
              <a:t>Hybrid</a:t>
            </a:r>
            <a:endParaRPr sz="3600" dirty="0">
              <a:latin typeface="Arial"/>
              <a:cs typeface="Arial"/>
            </a:endParaRPr>
          </a:p>
        </p:txBody>
      </p:sp>
      <p:sp>
        <p:nvSpPr>
          <p:cNvPr id="12" name="object 12"/>
          <p:cNvSpPr txBox="1"/>
          <p:nvPr/>
        </p:nvSpPr>
        <p:spPr>
          <a:xfrm>
            <a:off x="1121391" y="1903222"/>
            <a:ext cx="4673600" cy="3690754"/>
          </a:xfrm>
          <a:prstGeom prst="rect">
            <a:avLst/>
          </a:prstGeom>
        </p:spPr>
        <p:txBody>
          <a:bodyPr vert="horz" wrap="square" lIns="0" tIns="12700" rIns="0" bIns="0" rtlCol="0">
            <a:spAutoFit/>
          </a:bodyPr>
          <a:lstStyle/>
          <a:p>
            <a:pPr marL="12700">
              <a:lnSpc>
                <a:spcPct val="100000"/>
              </a:lnSpc>
              <a:spcBef>
                <a:spcPts val="100"/>
              </a:spcBef>
            </a:pPr>
            <a:r>
              <a:rPr sz="2400" spc="-100" dirty="0">
                <a:latin typeface="Arial"/>
                <a:cs typeface="Arial"/>
              </a:rPr>
              <a:t>1. </a:t>
            </a:r>
            <a:r>
              <a:rPr sz="2400" spc="-105" dirty="0">
                <a:latin typeface="Arial"/>
                <a:cs typeface="Arial"/>
              </a:rPr>
              <a:t>Series</a:t>
            </a:r>
            <a:r>
              <a:rPr sz="2400" spc="75" dirty="0">
                <a:latin typeface="Arial"/>
                <a:cs typeface="Arial"/>
              </a:rPr>
              <a:t> </a:t>
            </a:r>
            <a:r>
              <a:rPr sz="2400" spc="35" dirty="0">
                <a:latin typeface="Arial"/>
                <a:cs typeface="Arial"/>
              </a:rPr>
              <a:t>hybrid</a:t>
            </a:r>
            <a:endParaRPr sz="2400" dirty="0">
              <a:latin typeface="Arial"/>
              <a:cs typeface="Arial"/>
            </a:endParaRPr>
          </a:p>
          <a:p>
            <a:pPr marL="355600" marR="5080" indent="-342900" algn="just">
              <a:lnSpc>
                <a:spcPct val="100000"/>
              </a:lnSpc>
              <a:spcBef>
                <a:spcPts val="2170"/>
              </a:spcBef>
            </a:pPr>
            <a:r>
              <a:rPr sz="1450" spc="235" dirty="0">
                <a:solidFill>
                  <a:srgbClr val="AF1512"/>
                </a:solidFill>
                <a:latin typeface="Arial"/>
                <a:cs typeface="Arial"/>
              </a:rPr>
              <a:t> </a:t>
            </a:r>
            <a:r>
              <a:rPr sz="1800" spc="-70" dirty="0">
                <a:solidFill>
                  <a:srgbClr val="404040"/>
                </a:solidFill>
                <a:latin typeface="Arial"/>
                <a:cs typeface="Arial"/>
              </a:rPr>
              <a:t>The </a:t>
            </a:r>
            <a:r>
              <a:rPr sz="1800" spc="10" dirty="0">
                <a:solidFill>
                  <a:srgbClr val="404040"/>
                </a:solidFill>
                <a:latin typeface="Arial"/>
                <a:cs typeface="Arial"/>
              </a:rPr>
              <a:t>fuel </a:t>
            </a:r>
            <a:r>
              <a:rPr sz="1800" spc="5" dirty="0">
                <a:solidFill>
                  <a:srgbClr val="404040"/>
                </a:solidFill>
                <a:latin typeface="Arial"/>
                <a:cs typeface="Arial"/>
              </a:rPr>
              <a:t>tank </a:t>
            </a:r>
            <a:r>
              <a:rPr sz="1800" spc="-25" dirty="0">
                <a:solidFill>
                  <a:srgbClr val="404040"/>
                </a:solidFill>
                <a:latin typeface="Arial"/>
                <a:cs typeface="Arial"/>
              </a:rPr>
              <a:t>goes </a:t>
            </a:r>
            <a:r>
              <a:rPr sz="1800" spc="80" dirty="0">
                <a:solidFill>
                  <a:srgbClr val="404040"/>
                </a:solidFill>
                <a:latin typeface="Arial"/>
                <a:cs typeface="Arial"/>
              </a:rPr>
              <a:t>to </a:t>
            </a:r>
            <a:r>
              <a:rPr sz="1800" spc="20" dirty="0">
                <a:solidFill>
                  <a:srgbClr val="404040"/>
                </a:solidFill>
                <a:latin typeface="Arial"/>
                <a:cs typeface="Arial"/>
              </a:rPr>
              <a:t>the </a:t>
            </a:r>
            <a:r>
              <a:rPr sz="1800" spc="-20" dirty="0">
                <a:solidFill>
                  <a:srgbClr val="404040"/>
                </a:solidFill>
                <a:latin typeface="Arial"/>
                <a:cs typeface="Arial"/>
              </a:rPr>
              <a:t>engine, </a:t>
            </a:r>
            <a:r>
              <a:rPr sz="1800" spc="60" dirty="0">
                <a:solidFill>
                  <a:srgbClr val="404040"/>
                </a:solidFill>
                <a:latin typeface="Arial"/>
                <a:cs typeface="Arial"/>
              </a:rPr>
              <a:t>but  </a:t>
            </a:r>
            <a:r>
              <a:rPr sz="1800" spc="-80" dirty="0">
                <a:solidFill>
                  <a:srgbClr val="404040"/>
                </a:solidFill>
                <a:latin typeface="Arial"/>
                <a:cs typeface="Arial"/>
              </a:rPr>
              <a:t>the </a:t>
            </a:r>
            <a:r>
              <a:rPr sz="1800" spc="-5" dirty="0">
                <a:solidFill>
                  <a:srgbClr val="404040"/>
                </a:solidFill>
                <a:latin typeface="Arial"/>
                <a:cs typeface="Arial"/>
              </a:rPr>
              <a:t>engine </a:t>
            </a:r>
            <a:r>
              <a:rPr sz="1800" spc="5" dirty="0">
                <a:solidFill>
                  <a:srgbClr val="404040"/>
                </a:solidFill>
                <a:latin typeface="Arial"/>
                <a:cs typeface="Arial"/>
              </a:rPr>
              <a:t>turns </a:t>
            </a:r>
            <a:r>
              <a:rPr sz="1800" spc="-90" dirty="0">
                <a:solidFill>
                  <a:srgbClr val="404040"/>
                </a:solidFill>
                <a:latin typeface="Arial"/>
                <a:cs typeface="Arial"/>
              </a:rPr>
              <a:t>a</a:t>
            </a:r>
            <a:r>
              <a:rPr sz="1800" spc="-10" dirty="0">
                <a:solidFill>
                  <a:srgbClr val="404040"/>
                </a:solidFill>
                <a:latin typeface="Arial"/>
                <a:cs typeface="Arial"/>
              </a:rPr>
              <a:t> </a:t>
            </a:r>
            <a:r>
              <a:rPr sz="1800" spc="-5" dirty="0">
                <a:solidFill>
                  <a:srgbClr val="404040"/>
                </a:solidFill>
                <a:latin typeface="Arial"/>
                <a:cs typeface="Arial"/>
              </a:rPr>
              <a:t>generator.</a:t>
            </a:r>
            <a:endParaRPr sz="1800" dirty="0">
              <a:latin typeface="Arial"/>
              <a:cs typeface="Arial"/>
            </a:endParaRPr>
          </a:p>
          <a:p>
            <a:pPr marL="355600" marR="5715" indent="-342900" algn="just">
              <a:lnSpc>
                <a:spcPct val="100000"/>
              </a:lnSpc>
              <a:spcBef>
                <a:spcPts val="1010"/>
              </a:spcBef>
            </a:pPr>
            <a:r>
              <a:rPr sz="1450" spc="235" dirty="0">
                <a:solidFill>
                  <a:srgbClr val="AF1512"/>
                </a:solidFill>
                <a:latin typeface="Arial"/>
                <a:cs typeface="Arial"/>
              </a:rPr>
              <a:t> </a:t>
            </a:r>
            <a:r>
              <a:rPr sz="1800" spc="-50" dirty="0">
                <a:solidFill>
                  <a:srgbClr val="404040"/>
                </a:solidFill>
                <a:latin typeface="Arial"/>
                <a:cs typeface="Arial"/>
              </a:rPr>
              <a:t>Then </a:t>
            </a:r>
            <a:r>
              <a:rPr sz="1800" spc="15" dirty="0">
                <a:solidFill>
                  <a:srgbClr val="404040"/>
                </a:solidFill>
                <a:latin typeface="Arial"/>
                <a:cs typeface="Arial"/>
              </a:rPr>
              <a:t>the </a:t>
            </a:r>
            <a:r>
              <a:rPr sz="1800" spc="5" dirty="0">
                <a:solidFill>
                  <a:srgbClr val="404040"/>
                </a:solidFill>
                <a:latin typeface="Arial"/>
                <a:cs typeface="Arial"/>
              </a:rPr>
              <a:t>generator </a:t>
            </a:r>
            <a:r>
              <a:rPr sz="1800" spc="-50" dirty="0">
                <a:solidFill>
                  <a:srgbClr val="404040"/>
                </a:solidFill>
                <a:latin typeface="Arial"/>
                <a:cs typeface="Arial"/>
              </a:rPr>
              <a:t>can </a:t>
            </a:r>
            <a:r>
              <a:rPr sz="1800" dirty="0">
                <a:solidFill>
                  <a:srgbClr val="404040"/>
                </a:solidFill>
                <a:latin typeface="Arial"/>
                <a:cs typeface="Arial"/>
              </a:rPr>
              <a:t>either </a:t>
            </a:r>
            <a:r>
              <a:rPr sz="1800" spc="-25" dirty="0">
                <a:solidFill>
                  <a:srgbClr val="404040"/>
                </a:solidFill>
                <a:latin typeface="Arial"/>
                <a:cs typeface="Arial"/>
              </a:rPr>
              <a:t>charge </a:t>
            </a:r>
            <a:r>
              <a:rPr sz="1800" spc="-370" dirty="0">
                <a:solidFill>
                  <a:srgbClr val="404040"/>
                </a:solidFill>
                <a:latin typeface="Arial"/>
                <a:cs typeface="Arial"/>
              </a:rPr>
              <a:t>the  </a:t>
            </a:r>
            <a:r>
              <a:rPr sz="1800" spc="-5" dirty="0">
                <a:solidFill>
                  <a:srgbClr val="404040"/>
                </a:solidFill>
                <a:latin typeface="Arial"/>
                <a:cs typeface="Arial"/>
              </a:rPr>
              <a:t>batteries </a:t>
            </a:r>
            <a:r>
              <a:rPr sz="1800" spc="40" dirty="0">
                <a:solidFill>
                  <a:srgbClr val="404040"/>
                </a:solidFill>
                <a:latin typeface="Arial"/>
                <a:cs typeface="Arial"/>
              </a:rPr>
              <a:t>or </a:t>
            </a:r>
            <a:r>
              <a:rPr sz="1800" spc="10" dirty="0">
                <a:solidFill>
                  <a:srgbClr val="404040"/>
                </a:solidFill>
                <a:latin typeface="Arial"/>
                <a:cs typeface="Arial"/>
              </a:rPr>
              <a:t>power </a:t>
            </a:r>
            <a:r>
              <a:rPr sz="1800" spc="-40" dirty="0">
                <a:solidFill>
                  <a:srgbClr val="404040"/>
                </a:solidFill>
                <a:latin typeface="Arial"/>
                <a:cs typeface="Arial"/>
              </a:rPr>
              <a:t>an </a:t>
            </a:r>
            <a:r>
              <a:rPr sz="1800" spc="-15" dirty="0">
                <a:solidFill>
                  <a:srgbClr val="404040"/>
                </a:solidFill>
                <a:latin typeface="Arial"/>
                <a:cs typeface="Arial"/>
              </a:rPr>
              <a:t>electric </a:t>
            </a:r>
            <a:r>
              <a:rPr sz="1800" spc="50" dirty="0">
                <a:solidFill>
                  <a:srgbClr val="404040"/>
                </a:solidFill>
                <a:latin typeface="Arial"/>
                <a:cs typeface="Arial"/>
              </a:rPr>
              <a:t>motor </a:t>
            </a:r>
            <a:r>
              <a:rPr sz="1800" spc="30" dirty="0">
                <a:solidFill>
                  <a:srgbClr val="404040"/>
                </a:solidFill>
                <a:latin typeface="Arial"/>
                <a:cs typeface="Arial"/>
              </a:rPr>
              <a:t>that  </a:t>
            </a:r>
            <a:r>
              <a:rPr sz="1800" spc="-25" dirty="0">
                <a:solidFill>
                  <a:srgbClr val="404040"/>
                </a:solidFill>
                <a:latin typeface="Arial"/>
                <a:cs typeface="Arial"/>
              </a:rPr>
              <a:t>drives </a:t>
            </a:r>
            <a:r>
              <a:rPr sz="1800" spc="20" dirty="0">
                <a:solidFill>
                  <a:srgbClr val="404040"/>
                </a:solidFill>
                <a:latin typeface="Arial"/>
                <a:cs typeface="Arial"/>
              </a:rPr>
              <a:t>the</a:t>
            </a:r>
            <a:r>
              <a:rPr sz="1800" spc="-15" dirty="0">
                <a:solidFill>
                  <a:srgbClr val="404040"/>
                </a:solidFill>
                <a:latin typeface="Arial"/>
                <a:cs typeface="Arial"/>
              </a:rPr>
              <a:t> </a:t>
            </a:r>
            <a:r>
              <a:rPr sz="1800" spc="-20" dirty="0">
                <a:solidFill>
                  <a:srgbClr val="404040"/>
                </a:solidFill>
                <a:latin typeface="Arial"/>
                <a:cs typeface="Arial"/>
              </a:rPr>
              <a:t>transmission.</a:t>
            </a:r>
            <a:endParaRPr sz="1800" dirty="0">
              <a:latin typeface="Arial"/>
              <a:cs typeface="Arial"/>
            </a:endParaRPr>
          </a:p>
          <a:p>
            <a:pPr marL="12700">
              <a:lnSpc>
                <a:spcPct val="100000"/>
              </a:lnSpc>
              <a:spcBef>
                <a:spcPts val="994"/>
              </a:spcBef>
              <a:tabLst>
                <a:tab pos="354965" algn="l"/>
                <a:tab pos="891540" algn="l"/>
                <a:tab pos="1900555" algn="l"/>
                <a:tab pos="2755900" algn="l"/>
                <a:tab pos="3409315" algn="l"/>
                <a:tab pos="3919854" algn="l"/>
              </a:tabLst>
            </a:pPr>
            <a:r>
              <a:rPr sz="1450" spc="235" dirty="0">
                <a:solidFill>
                  <a:srgbClr val="AF1512"/>
                </a:solidFill>
                <a:latin typeface="Arial"/>
                <a:cs typeface="Arial"/>
              </a:rPr>
              <a:t>	</a:t>
            </a:r>
            <a:r>
              <a:rPr sz="1800" spc="-70" dirty="0">
                <a:solidFill>
                  <a:srgbClr val="404040"/>
                </a:solidFill>
                <a:latin typeface="Arial"/>
                <a:cs typeface="Arial"/>
              </a:rPr>
              <a:t>The	</a:t>
            </a:r>
            <a:r>
              <a:rPr sz="1800" spc="-15" dirty="0">
                <a:solidFill>
                  <a:srgbClr val="404040"/>
                </a:solidFill>
                <a:latin typeface="Arial"/>
                <a:cs typeface="Arial"/>
              </a:rPr>
              <a:t>gasoline	</a:t>
            </a:r>
            <a:r>
              <a:rPr sz="1800" spc="-5" dirty="0">
                <a:solidFill>
                  <a:srgbClr val="404040"/>
                </a:solidFill>
                <a:latin typeface="Arial"/>
                <a:cs typeface="Arial"/>
              </a:rPr>
              <a:t>engine	</a:t>
            </a:r>
            <a:r>
              <a:rPr sz="1800" u="sng" spc="-25" dirty="0">
                <a:solidFill>
                  <a:srgbClr val="404040"/>
                </a:solidFill>
                <a:latin typeface="Arial"/>
                <a:cs typeface="Arial"/>
              </a:rPr>
              <a:t>does	</a:t>
            </a:r>
            <a:r>
              <a:rPr sz="1800" u="sng" spc="60" dirty="0">
                <a:solidFill>
                  <a:srgbClr val="404040"/>
                </a:solidFill>
                <a:latin typeface="Arial"/>
                <a:cs typeface="Arial"/>
              </a:rPr>
              <a:t>not</a:t>
            </a:r>
            <a:r>
              <a:rPr sz="1800" spc="60" dirty="0">
                <a:solidFill>
                  <a:srgbClr val="404040"/>
                </a:solidFill>
                <a:latin typeface="Arial"/>
                <a:cs typeface="Arial"/>
              </a:rPr>
              <a:t>	</a:t>
            </a:r>
            <a:r>
              <a:rPr sz="1800" spc="5" dirty="0">
                <a:solidFill>
                  <a:srgbClr val="404040"/>
                </a:solidFill>
                <a:latin typeface="Arial"/>
                <a:cs typeface="Arial"/>
              </a:rPr>
              <a:t>directly</a:t>
            </a:r>
            <a:endParaRPr sz="1800" dirty="0">
              <a:latin typeface="Arial"/>
              <a:cs typeface="Arial"/>
            </a:endParaRPr>
          </a:p>
          <a:p>
            <a:pPr marL="355600">
              <a:lnSpc>
                <a:spcPct val="100000"/>
              </a:lnSpc>
              <a:spcBef>
                <a:spcPts val="5"/>
              </a:spcBef>
            </a:pPr>
            <a:r>
              <a:rPr sz="1800" spc="10" dirty="0">
                <a:solidFill>
                  <a:srgbClr val="404040"/>
                </a:solidFill>
                <a:latin typeface="Arial"/>
                <a:cs typeface="Arial"/>
              </a:rPr>
              <a:t>power </a:t>
            </a:r>
            <a:r>
              <a:rPr sz="1800" spc="20" dirty="0">
                <a:solidFill>
                  <a:srgbClr val="404040"/>
                </a:solidFill>
                <a:latin typeface="Arial"/>
                <a:cs typeface="Arial"/>
              </a:rPr>
              <a:t>the</a:t>
            </a:r>
            <a:r>
              <a:rPr sz="1800" spc="-55" dirty="0">
                <a:solidFill>
                  <a:srgbClr val="404040"/>
                </a:solidFill>
                <a:latin typeface="Arial"/>
                <a:cs typeface="Arial"/>
              </a:rPr>
              <a:t> </a:t>
            </a:r>
            <a:r>
              <a:rPr sz="1800" spc="-65" dirty="0">
                <a:solidFill>
                  <a:srgbClr val="404040"/>
                </a:solidFill>
                <a:latin typeface="Arial"/>
                <a:cs typeface="Arial"/>
              </a:rPr>
              <a:t>car.</a:t>
            </a:r>
            <a:endParaRPr lang="en-US" sz="1800" spc="-65" dirty="0">
              <a:solidFill>
                <a:srgbClr val="404040"/>
              </a:solidFill>
              <a:latin typeface="Arial"/>
              <a:cs typeface="Arial"/>
            </a:endParaRPr>
          </a:p>
          <a:p>
            <a:pPr marL="355600">
              <a:lnSpc>
                <a:spcPct val="100000"/>
              </a:lnSpc>
              <a:spcBef>
                <a:spcPts val="5"/>
              </a:spcBef>
            </a:pPr>
            <a:endParaRPr lang="en-US" spc="-65" dirty="0">
              <a:solidFill>
                <a:srgbClr val="404040"/>
              </a:solidFill>
              <a:latin typeface="Arial"/>
              <a:cs typeface="Arial"/>
            </a:endParaRPr>
          </a:p>
          <a:p>
            <a:pPr marL="355600">
              <a:lnSpc>
                <a:spcPct val="100000"/>
              </a:lnSpc>
              <a:spcBef>
                <a:spcPts val="5"/>
              </a:spcBef>
            </a:pPr>
            <a:r>
              <a:rPr lang="en-US" spc="235" dirty="0">
                <a:solidFill>
                  <a:srgbClr val="AF1512"/>
                </a:solidFill>
                <a:latin typeface="Arial"/>
                <a:cs typeface="Arial"/>
              </a:rPr>
              <a:t></a:t>
            </a:r>
            <a:r>
              <a:rPr lang="en-US" spc="10" dirty="0">
                <a:solidFill>
                  <a:srgbClr val="404040"/>
                </a:solidFill>
                <a:latin typeface="Arial"/>
                <a:cs typeface="Arial"/>
              </a:rPr>
              <a:t>This hybrid system works well specially for fuel economy at low</a:t>
            </a:r>
            <a:r>
              <a:rPr lang="en-US" spc="235" dirty="0">
                <a:solidFill>
                  <a:srgbClr val="AF1512"/>
                </a:solidFill>
                <a:latin typeface="Arial"/>
                <a:cs typeface="Arial"/>
              </a:rPr>
              <a:t> </a:t>
            </a:r>
            <a:r>
              <a:rPr lang="en-US" spc="-15" dirty="0">
                <a:solidFill>
                  <a:srgbClr val="404040"/>
                </a:solidFill>
                <a:latin typeface="Arial"/>
                <a:cs typeface="Arial"/>
              </a:rPr>
              <a:t>speeds.</a:t>
            </a:r>
          </a:p>
        </p:txBody>
      </p:sp>
      <p:sp>
        <p:nvSpPr>
          <p:cNvPr id="13" name="object 13"/>
          <p:cNvSpPr/>
          <p:nvPr/>
        </p:nvSpPr>
        <p:spPr>
          <a:xfrm>
            <a:off x="6906260" y="1429332"/>
            <a:ext cx="4673600" cy="4533900"/>
          </a:xfrm>
          <a:prstGeom prst="rect">
            <a:avLst/>
          </a:prstGeom>
          <a:blipFill>
            <a:blip r:embed="rId2" cstate="print"/>
            <a:stretch>
              <a:fillRect/>
            </a:stretch>
          </a:blipFill>
        </p:spPr>
        <p:txBody>
          <a:bodyPr wrap="square" lIns="0" tIns="0" rIns="0" bIns="0" rtlCol="0"/>
          <a:lstStyle/>
          <a:p>
            <a:endParaRPr/>
          </a:p>
        </p:txBody>
      </p:sp>
      <p:sp>
        <p:nvSpPr>
          <p:cNvPr id="14" name="object 14"/>
          <p:cNvSpPr txBox="1"/>
          <p:nvPr/>
        </p:nvSpPr>
        <p:spPr>
          <a:xfrm>
            <a:off x="10663555" y="460705"/>
            <a:ext cx="217170" cy="452120"/>
          </a:xfrm>
          <a:prstGeom prst="rect">
            <a:avLst/>
          </a:prstGeom>
        </p:spPr>
        <p:txBody>
          <a:bodyPr vert="horz" wrap="square" lIns="0" tIns="12065" rIns="0" bIns="0" rtlCol="0">
            <a:spAutoFit/>
          </a:bodyPr>
          <a:lstStyle/>
          <a:p>
            <a:pPr marL="12700">
              <a:lnSpc>
                <a:spcPct val="100000"/>
              </a:lnSpc>
              <a:spcBef>
                <a:spcPts val="95"/>
              </a:spcBef>
            </a:pPr>
            <a:r>
              <a:rPr sz="2800" spc="-50" dirty="0">
                <a:solidFill>
                  <a:srgbClr val="FFFFFF"/>
                </a:solidFill>
                <a:latin typeface="Arial"/>
                <a:cs typeface="Arial"/>
              </a:rPr>
              <a:t>8</a:t>
            </a:r>
            <a:endParaRPr sz="2800">
              <a:latin typeface="Arial"/>
              <a:cs typeface="Arial"/>
            </a:endParaRPr>
          </a:p>
        </p:txBody>
      </p:sp>
      <p:sp>
        <p:nvSpPr>
          <p:cNvPr id="15" name="object 15"/>
          <p:cNvSpPr txBox="1"/>
          <p:nvPr/>
        </p:nvSpPr>
        <p:spPr>
          <a:xfrm>
            <a:off x="8142223" y="6172200"/>
            <a:ext cx="1388745" cy="357505"/>
          </a:xfrm>
          <a:prstGeom prst="rect">
            <a:avLst/>
          </a:prstGeom>
        </p:spPr>
        <p:txBody>
          <a:bodyPr vert="horz" wrap="square" lIns="0" tIns="19685" rIns="0" bIns="0" rtlCol="0">
            <a:spAutoFit/>
          </a:bodyPr>
          <a:lstStyle/>
          <a:p>
            <a:pPr marL="12700">
              <a:lnSpc>
                <a:spcPct val="100000"/>
              </a:lnSpc>
              <a:spcBef>
                <a:spcPts val="155"/>
              </a:spcBef>
            </a:pPr>
            <a:r>
              <a:rPr sz="1400" spc="-50" dirty="0">
                <a:latin typeface="Arial"/>
                <a:cs typeface="Arial"/>
              </a:rPr>
              <a:t>Fig: </a:t>
            </a:r>
            <a:r>
              <a:rPr sz="1400" spc="-60" dirty="0">
                <a:latin typeface="Arial"/>
                <a:cs typeface="Arial"/>
              </a:rPr>
              <a:t>Series</a:t>
            </a:r>
            <a:r>
              <a:rPr sz="1400" spc="-5" dirty="0">
                <a:latin typeface="Arial"/>
                <a:cs typeface="Arial"/>
              </a:rPr>
              <a:t> </a:t>
            </a:r>
            <a:r>
              <a:rPr sz="1400" spc="15" dirty="0">
                <a:latin typeface="Arial"/>
                <a:cs typeface="Arial"/>
              </a:rPr>
              <a:t>Hybrid</a:t>
            </a:r>
            <a:endParaRPr sz="1400" dirty="0">
              <a:latin typeface="Arial"/>
              <a:cs typeface="Arial"/>
            </a:endParaRPr>
          </a:p>
        </p:txBody>
      </p:sp>
      <p:sp>
        <p:nvSpPr>
          <p:cNvPr id="16" name="object 16"/>
          <p:cNvSpPr txBox="1"/>
          <p:nvPr/>
        </p:nvSpPr>
        <p:spPr>
          <a:xfrm>
            <a:off x="9709150" y="6578410"/>
            <a:ext cx="1870710" cy="286385"/>
          </a:xfrm>
          <a:prstGeom prst="rect">
            <a:avLst/>
          </a:prstGeom>
        </p:spPr>
        <p:txBody>
          <a:bodyPr vert="horz" wrap="square" lIns="0" tIns="17780" rIns="0" bIns="0" rtlCol="0">
            <a:spAutoFit/>
          </a:bodyPr>
          <a:lstStyle/>
          <a:p>
            <a:pPr marL="12700">
              <a:lnSpc>
                <a:spcPct val="100000"/>
              </a:lnSpc>
              <a:spcBef>
                <a:spcPts val="140"/>
              </a:spcBef>
            </a:pPr>
            <a:r>
              <a:rPr sz="1100" spc="-10" dirty="0">
                <a:latin typeface="Arial"/>
                <a:cs typeface="Arial"/>
              </a:rPr>
              <a:t>Image </a:t>
            </a:r>
            <a:r>
              <a:rPr sz="1100" spc="-35" dirty="0">
                <a:latin typeface="Arial"/>
                <a:cs typeface="Arial"/>
              </a:rPr>
              <a:t>Source: </a:t>
            </a:r>
            <a:r>
              <a:rPr sz="1100" spc="-5" dirty="0">
                <a:latin typeface="Arial"/>
                <a:cs typeface="Arial"/>
              </a:rPr>
              <a:t>Google</a:t>
            </a:r>
            <a:r>
              <a:rPr sz="1100" spc="-35" dirty="0">
                <a:latin typeface="Arial"/>
                <a:cs typeface="Arial"/>
              </a:rPr>
              <a:t> </a:t>
            </a:r>
            <a:r>
              <a:rPr sz="1100" spc="-25" dirty="0">
                <a:latin typeface="Arial"/>
                <a:cs typeface="Arial"/>
              </a:rPr>
              <a:t>Images</a:t>
            </a:r>
            <a:endParaRPr sz="1100">
              <a:latin typeface="Arial"/>
              <a:cs typeface="Arial"/>
            </a:endParaRPr>
          </a:p>
        </p:txBody>
      </p:sp>
      <p:sp>
        <p:nvSpPr>
          <p:cNvPr id="4" name="Footer Placeholder 3">
            <a:extLst>
              <a:ext uri="{FF2B5EF4-FFF2-40B4-BE49-F238E27FC236}">
                <a16:creationId xmlns:a16="http://schemas.microsoft.com/office/drawing/2014/main" id="{CF17B8AC-CABA-4A6D-AC66-D16E299EB12C}"/>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363EB850-738E-4CAA-AA70-C061D4C283A7}"/>
              </a:ext>
            </a:extLst>
          </p:cNvPr>
          <p:cNvSpPr>
            <a:spLocks noGrp="1"/>
          </p:cNvSpPr>
          <p:nvPr>
            <p:ph type="sldNum" sz="quarter" idx="12"/>
          </p:nvPr>
        </p:nvSpPr>
        <p:spPr/>
        <p:txBody>
          <a:bodyPr/>
          <a:lstStyle/>
          <a:p>
            <a:fld id="{DB18EDE3-BBCD-4200-934C-050C158389EE}" type="slidenum">
              <a:rPr lang="en-IN" smtClean="0"/>
              <a:t>26</a:t>
            </a:fld>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3" name="object 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6" name="object 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7" name="object 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11" name="object 11"/>
          <p:cNvSpPr txBox="1">
            <a:spLocks noGrp="1"/>
          </p:cNvSpPr>
          <p:nvPr>
            <p:ph type="title"/>
          </p:nvPr>
        </p:nvSpPr>
        <p:spPr>
          <a:xfrm>
            <a:off x="1233932" y="882141"/>
            <a:ext cx="3201035" cy="574040"/>
          </a:xfrm>
          <a:prstGeom prst="rect">
            <a:avLst/>
          </a:prstGeom>
        </p:spPr>
        <p:txBody>
          <a:bodyPr vert="horz" wrap="square" lIns="0" tIns="12700" rIns="0" bIns="0" rtlCol="0">
            <a:spAutoFit/>
          </a:bodyPr>
          <a:lstStyle/>
          <a:p>
            <a:pPr marL="12700">
              <a:lnSpc>
                <a:spcPct val="100000"/>
              </a:lnSpc>
              <a:spcBef>
                <a:spcPts val="100"/>
              </a:spcBef>
            </a:pPr>
            <a:r>
              <a:rPr sz="3600" i="0" spc="-130" dirty="0">
                <a:latin typeface="Arial"/>
                <a:cs typeface="Arial"/>
              </a:rPr>
              <a:t>Types </a:t>
            </a:r>
            <a:r>
              <a:rPr sz="3600" i="0" spc="114" dirty="0">
                <a:latin typeface="Arial"/>
                <a:cs typeface="Arial"/>
              </a:rPr>
              <a:t>of</a:t>
            </a:r>
            <a:r>
              <a:rPr sz="3600" i="0" spc="20" dirty="0">
                <a:latin typeface="Arial"/>
                <a:cs typeface="Arial"/>
              </a:rPr>
              <a:t> </a:t>
            </a:r>
            <a:r>
              <a:rPr sz="3600" i="0" spc="35" dirty="0">
                <a:latin typeface="Arial"/>
                <a:cs typeface="Arial"/>
              </a:rPr>
              <a:t>Hybrid</a:t>
            </a:r>
            <a:endParaRPr sz="3600" dirty="0">
              <a:latin typeface="Arial"/>
              <a:cs typeface="Arial"/>
            </a:endParaRPr>
          </a:p>
        </p:txBody>
      </p:sp>
      <p:sp>
        <p:nvSpPr>
          <p:cNvPr id="12" name="object 12"/>
          <p:cNvSpPr txBox="1"/>
          <p:nvPr/>
        </p:nvSpPr>
        <p:spPr>
          <a:xfrm>
            <a:off x="1233932" y="2311615"/>
            <a:ext cx="4673600" cy="3478901"/>
          </a:xfrm>
          <a:prstGeom prst="rect">
            <a:avLst/>
          </a:prstGeom>
        </p:spPr>
        <p:txBody>
          <a:bodyPr vert="horz" wrap="square" lIns="0" tIns="12700" rIns="0" bIns="0" rtlCol="0">
            <a:spAutoFit/>
          </a:bodyPr>
          <a:lstStyle/>
          <a:p>
            <a:pPr marL="12700">
              <a:lnSpc>
                <a:spcPct val="100000"/>
              </a:lnSpc>
              <a:spcBef>
                <a:spcPts val="100"/>
              </a:spcBef>
            </a:pPr>
            <a:r>
              <a:rPr lang="en-IN" sz="2400" spc="-100" dirty="0">
                <a:latin typeface="Arial"/>
                <a:cs typeface="Arial"/>
              </a:rPr>
              <a:t>2</a:t>
            </a:r>
            <a:r>
              <a:rPr sz="2400" spc="-100" dirty="0">
                <a:latin typeface="Arial"/>
                <a:cs typeface="Arial"/>
              </a:rPr>
              <a:t>. </a:t>
            </a:r>
            <a:r>
              <a:rPr lang="en-US" sz="2400" spc="-105" dirty="0">
                <a:latin typeface="Arial"/>
                <a:cs typeface="Arial"/>
              </a:rPr>
              <a:t>Parallel </a:t>
            </a:r>
            <a:r>
              <a:rPr sz="2400" spc="35" dirty="0">
                <a:latin typeface="Arial"/>
                <a:cs typeface="Arial"/>
              </a:rPr>
              <a:t>hybrid</a:t>
            </a:r>
            <a:endParaRPr lang="en-US" sz="2400" spc="35" dirty="0">
              <a:latin typeface="Arial"/>
              <a:cs typeface="Arial"/>
            </a:endParaRPr>
          </a:p>
          <a:p>
            <a:pPr marL="12700">
              <a:lnSpc>
                <a:spcPct val="100000"/>
              </a:lnSpc>
              <a:spcBef>
                <a:spcPts val="100"/>
              </a:spcBef>
            </a:pPr>
            <a:endParaRPr sz="2400" dirty="0">
              <a:latin typeface="Arial"/>
              <a:cs typeface="Arial"/>
            </a:endParaRPr>
          </a:p>
          <a:p>
            <a:pPr>
              <a:lnSpc>
                <a:spcPct val="150000"/>
              </a:lnSpc>
              <a:defRPr/>
            </a:pPr>
            <a:r>
              <a:rPr sz="1450" spc="235" dirty="0">
                <a:solidFill>
                  <a:srgbClr val="AF1512"/>
                </a:solidFill>
                <a:latin typeface="Arial"/>
                <a:cs typeface="Arial"/>
              </a:rPr>
              <a:t> </a:t>
            </a:r>
            <a:r>
              <a:rPr lang="en-US" dirty="0"/>
              <a:t>In a parallel hybrid system, both the engine and the electric motor drive the wheels, and the drive power from these two sources can be utilized according to the prevailing conditions. This is called a parallel hybrid system because the power flows to the wheels in parallel. </a:t>
            </a:r>
          </a:p>
          <a:p>
            <a:pPr>
              <a:lnSpc>
                <a:spcPct val="80000"/>
              </a:lnSpc>
              <a:defRPr/>
            </a:pPr>
            <a:endParaRPr lang="en-US" dirty="0"/>
          </a:p>
        </p:txBody>
      </p:sp>
      <p:sp>
        <p:nvSpPr>
          <p:cNvPr id="15" name="object 15"/>
          <p:cNvSpPr txBox="1"/>
          <p:nvPr/>
        </p:nvSpPr>
        <p:spPr>
          <a:xfrm>
            <a:off x="8142223" y="6172200"/>
            <a:ext cx="1388745" cy="357505"/>
          </a:xfrm>
          <a:prstGeom prst="rect">
            <a:avLst/>
          </a:prstGeom>
        </p:spPr>
        <p:txBody>
          <a:bodyPr vert="horz" wrap="square" lIns="0" tIns="19685" rIns="0" bIns="0" rtlCol="0">
            <a:spAutoFit/>
          </a:bodyPr>
          <a:lstStyle/>
          <a:p>
            <a:pPr marL="12700">
              <a:lnSpc>
                <a:spcPct val="100000"/>
              </a:lnSpc>
              <a:spcBef>
                <a:spcPts val="155"/>
              </a:spcBef>
            </a:pPr>
            <a:r>
              <a:rPr sz="1400" spc="-50" dirty="0">
                <a:latin typeface="Arial"/>
                <a:cs typeface="Arial"/>
              </a:rPr>
              <a:t>Fig: </a:t>
            </a:r>
            <a:r>
              <a:rPr sz="1400" spc="-60" dirty="0">
                <a:latin typeface="Arial"/>
                <a:cs typeface="Arial"/>
              </a:rPr>
              <a:t>Series</a:t>
            </a:r>
            <a:r>
              <a:rPr sz="1400" spc="-5" dirty="0">
                <a:latin typeface="Arial"/>
                <a:cs typeface="Arial"/>
              </a:rPr>
              <a:t> </a:t>
            </a:r>
            <a:r>
              <a:rPr sz="1400" spc="15" dirty="0">
                <a:latin typeface="Arial"/>
                <a:cs typeface="Arial"/>
              </a:rPr>
              <a:t>Hybrid</a:t>
            </a:r>
            <a:endParaRPr sz="1400" dirty="0">
              <a:latin typeface="Arial"/>
              <a:cs typeface="Arial"/>
            </a:endParaRPr>
          </a:p>
        </p:txBody>
      </p:sp>
      <p:sp>
        <p:nvSpPr>
          <p:cNvPr id="16" name="object 16"/>
          <p:cNvSpPr txBox="1"/>
          <p:nvPr/>
        </p:nvSpPr>
        <p:spPr>
          <a:xfrm>
            <a:off x="9709150" y="6578410"/>
            <a:ext cx="1870710" cy="286385"/>
          </a:xfrm>
          <a:prstGeom prst="rect">
            <a:avLst/>
          </a:prstGeom>
        </p:spPr>
        <p:txBody>
          <a:bodyPr vert="horz" wrap="square" lIns="0" tIns="17780" rIns="0" bIns="0" rtlCol="0">
            <a:spAutoFit/>
          </a:bodyPr>
          <a:lstStyle/>
          <a:p>
            <a:pPr marL="12700">
              <a:lnSpc>
                <a:spcPct val="100000"/>
              </a:lnSpc>
              <a:spcBef>
                <a:spcPts val="140"/>
              </a:spcBef>
            </a:pPr>
            <a:r>
              <a:rPr sz="1100" spc="-10" dirty="0">
                <a:latin typeface="Arial"/>
                <a:cs typeface="Arial"/>
              </a:rPr>
              <a:t>Image </a:t>
            </a:r>
            <a:r>
              <a:rPr sz="1100" spc="-35" dirty="0">
                <a:latin typeface="Arial"/>
                <a:cs typeface="Arial"/>
              </a:rPr>
              <a:t>Source: </a:t>
            </a:r>
            <a:r>
              <a:rPr sz="1100" spc="-5" dirty="0">
                <a:latin typeface="Arial"/>
                <a:cs typeface="Arial"/>
              </a:rPr>
              <a:t>Google</a:t>
            </a:r>
            <a:r>
              <a:rPr sz="1100" spc="-35" dirty="0">
                <a:latin typeface="Arial"/>
                <a:cs typeface="Arial"/>
              </a:rPr>
              <a:t> </a:t>
            </a:r>
            <a:r>
              <a:rPr sz="1100" spc="-25" dirty="0">
                <a:latin typeface="Arial"/>
                <a:cs typeface="Arial"/>
              </a:rPr>
              <a:t>Images</a:t>
            </a:r>
            <a:endParaRPr sz="1100">
              <a:latin typeface="Arial"/>
              <a:cs typeface="Arial"/>
            </a:endParaRPr>
          </a:p>
        </p:txBody>
      </p:sp>
      <p:pic>
        <p:nvPicPr>
          <p:cNvPr id="17" name="Picture 12" descr="what_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096000" y="1362355"/>
            <a:ext cx="5376933" cy="455838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Footer Placeholder 3">
            <a:extLst>
              <a:ext uri="{FF2B5EF4-FFF2-40B4-BE49-F238E27FC236}">
                <a16:creationId xmlns:a16="http://schemas.microsoft.com/office/drawing/2014/main" id="{E4928A33-44E9-492C-947E-623B4511430E}"/>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934AFCAB-DD1A-42AD-ADE2-959EEDC5CE7B}"/>
              </a:ext>
            </a:extLst>
          </p:cNvPr>
          <p:cNvSpPr>
            <a:spLocks noGrp="1"/>
          </p:cNvSpPr>
          <p:nvPr>
            <p:ph type="sldNum" sz="quarter" idx="12"/>
          </p:nvPr>
        </p:nvSpPr>
        <p:spPr/>
        <p:txBody>
          <a:bodyPr/>
          <a:lstStyle/>
          <a:p>
            <a:fld id="{DB18EDE3-BBCD-4200-934C-050C158389EE}" type="slidenum">
              <a:rPr lang="en-IN" smtClean="0"/>
              <a:t>27</a:t>
            </a:fld>
            <a:endParaRPr lang="en-IN"/>
          </a:p>
        </p:txBody>
      </p:sp>
    </p:spTree>
    <p:extLst>
      <p:ext uri="{BB962C8B-B14F-4D97-AF65-F5344CB8AC3E}">
        <p14:creationId xmlns:p14="http://schemas.microsoft.com/office/powerpoint/2010/main" val="1978364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3" name="object 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6" name="object 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7" name="object 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11" name="object 11"/>
          <p:cNvSpPr txBox="1">
            <a:spLocks noGrp="1"/>
          </p:cNvSpPr>
          <p:nvPr>
            <p:ph type="title"/>
          </p:nvPr>
        </p:nvSpPr>
        <p:spPr>
          <a:xfrm>
            <a:off x="1233932" y="885750"/>
            <a:ext cx="3566668" cy="566822"/>
          </a:xfrm>
          <a:prstGeom prst="rect">
            <a:avLst/>
          </a:prstGeom>
        </p:spPr>
        <p:txBody>
          <a:bodyPr vert="horz" wrap="square" lIns="0" tIns="12700" rIns="0" bIns="0" rtlCol="0">
            <a:spAutoFit/>
          </a:bodyPr>
          <a:lstStyle/>
          <a:p>
            <a:pPr marL="12700">
              <a:lnSpc>
                <a:spcPct val="100000"/>
              </a:lnSpc>
              <a:spcBef>
                <a:spcPts val="100"/>
              </a:spcBef>
            </a:pPr>
            <a:r>
              <a:rPr lang="en-IN" sz="3600" i="0" spc="-130" dirty="0">
                <a:latin typeface="Arial"/>
                <a:cs typeface="Arial"/>
              </a:rPr>
              <a:t>Types </a:t>
            </a:r>
            <a:r>
              <a:rPr lang="en-IN" sz="3600" i="0" spc="114" dirty="0">
                <a:latin typeface="Arial"/>
                <a:cs typeface="Arial"/>
              </a:rPr>
              <a:t>of</a:t>
            </a:r>
            <a:r>
              <a:rPr lang="en-IN" sz="3600" i="0" spc="20" dirty="0">
                <a:latin typeface="Arial"/>
                <a:cs typeface="Arial"/>
              </a:rPr>
              <a:t> </a:t>
            </a:r>
            <a:r>
              <a:rPr lang="en-IN" sz="3600" i="0" spc="35" dirty="0">
                <a:latin typeface="Arial"/>
                <a:cs typeface="Arial"/>
              </a:rPr>
              <a:t>Hybrid</a:t>
            </a:r>
            <a:endParaRPr sz="3600" dirty="0">
              <a:latin typeface="Arial"/>
              <a:cs typeface="Arial"/>
            </a:endParaRPr>
          </a:p>
        </p:txBody>
      </p:sp>
      <p:sp>
        <p:nvSpPr>
          <p:cNvPr id="12" name="object 12"/>
          <p:cNvSpPr txBox="1"/>
          <p:nvPr/>
        </p:nvSpPr>
        <p:spPr>
          <a:xfrm>
            <a:off x="1233932" y="1921419"/>
            <a:ext cx="4674235" cy="6366486"/>
          </a:xfrm>
          <a:prstGeom prst="rect">
            <a:avLst/>
          </a:prstGeom>
        </p:spPr>
        <p:txBody>
          <a:bodyPr vert="horz" wrap="square" lIns="0" tIns="188595" rIns="0" bIns="0" rtlCol="0">
            <a:spAutoFit/>
          </a:bodyPr>
          <a:lstStyle/>
          <a:p>
            <a:pPr marL="12700">
              <a:lnSpc>
                <a:spcPct val="100000"/>
              </a:lnSpc>
              <a:spcBef>
                <a:spcPts val="1485"/>
              </a:spcBef>
            </a:pPr>
            <a:r>
              <a:rPr lang="en-IN" sz="2400" spc="-100" dirty="0">
                <a:latin typeface="Arial"/>
                <a:cs typeface="Arial"/>
              </a:rPr>
              <a:t>3</a:t>
            </a:r>
            <a:r>
              <a:rPr sz="2400" spc="-100" dirty="0">
                <a:latin typeface="Arial"/>
                <a:cs typeface="Arial"/>
              </a:rPr>
              <a:t>. </a:t>
            </a:r>
            <a:r>
              <a:rPr lang="en-US" sz="2400" spc="-100" dirty="0">
                <a:latin typeface="Arial"/>
                <a:cs typeface="Arial"/>
              </a:rPr>
              <a:t>Series/</a:t>
            </a:r>
            <a:r>
              <a:rPr sz="2400" spc="-55" dirty="0">
                <a:latin typeface="Arial"/>
                <a:cs typeface="Arial"/>
              </a:rPr>
              <a:t>Parallel</a:t>
            </a:r>
            <a:r>
              <a:rPr sz="2400" spc="120" dirty="0">
                <a:latin typeface="Arial"/>
                <a:cs typeface="Arial"/>
              </a:rPr>
              <a:t> </a:t>
            </a:r>
            <a:r>
              <a:rPr sz="2400" spc="25" dirty="0">
                <a:latin typeface="Arial"/>
                <a:cs typeface="Arial"/>
              </a:rPr>
              <a:t>Hybrid</a:t>
            </a:r>
            <a:r>
              <a:rPr lang="en-US" sz="2400" spc="25" dirty="0">
                <a:latin typeface="Arial"/>
                <a:cs typeface="Arial"/>
              </a:rPr>
              <a:t> (Mixed or Compound hybrid)</a:t>
            </a:r>
            <a:endParaRPr sz="2400" dirty="0">
              <a:latin typeface="Arial"/>
              <a:cs typeface="Arial"/>
            </a:endParaRPr>
          </a:p>
          <a:p>
            <a:pPr marL="355600" marR="5080" indent="-342900">
              <a:lnSpc>
                <a:spcPct val="100000"/>
              </a:lnSpc>
              <a:spcBef>
                <a:spcPts val="1040"/>
              </a:spcBef>
              <a:tabLst>
                <a:tab pos="354965" algn="l"/>
              </a:tabLst>
            </a:pPr>
            <a:r>
              <a:rPr sz="1450" spc="235" dirty="0">
                <a:solidFill>
                  <a:srgbClr val="AF1512"/>
                </a:solidFill>
                <a:latin typeface="Arial"/>
                <a:cs typeface="Arial"/>
              </a:rPr>
              <a:t>	</a:t>
            </a:r>
            <a:r>
              <a:rPr sz="1800" spc="-85" dirty="0">
                <a:solidFill>
                  <a:srgbClr val="404040"/>
                </a:solidFill>
                <a:latin typeface="Arial"/>
                <a:cs typeface="Arial"/>
              </a:rPr>
              <a:t>Has </a:t>
            </a:r>
            <a:r>
              <a:rPr sz="1800" spc="-90" dirty="0">
                <a:solidFill>
                  <a:srgbClr val="404040"/>
                </a:solidFill>
                <a:latin typeface="Arial"/>
                <a:cs typeface="Arial"/>
              </a:rPr>
              <a:t>a </a:t>
            </a:r>
            <a:r>
              <a:rPr sz="1800" spc="10" dirty="0">
                <a:solidFill>
                  <a:srgbClr val="404040"/>
                </a:solidFill>
                <a:latin typeface="Arial"/>
                <a:cs typeface="Arial"/>
              </a:rPr>
              <a:t>fuel </a:t>
            </a:r>
            <a:r>
              <a:rPr sz="1800" dirty="0">
                <a:solidFill>
                  <a:srgbClr val="404040"/>
                </a:solidFill>
                <a:latin typeface="Arial"/>
                <a:cs typeface="Arial"/>
              </a:rPr>
              <a:t>tank </a:t>
            </a:r>
            <a:r>
              <a:rPr sz="1800" spc="35" dirty="0">
                <a:solidFill>
                  <a:srgbClr val="404040"/>
                </a:solidFill>
                <a:latin typeface="Arial"/>
                <a:cs typeface="Arial"/>
              </a:rPr>
              <a:t>that </a:t>
            </a:r>
            <a:r>
              <a:rPr sz="1800" spc="-20" dirty="0">
                <a:solidFill>
                  <a:srgbClr val="404040"/>
                </a:solidFill>
                <a:latin typeface="Arial"/>
                <a:cs typeface="Arial"/>
              </a:rPr>
              <a:t>supplies </a:t>
            </a:r>
            <a:r>
              <a:rPr sz="1800" spc="-60" dirty="0">
                <a:solidFill>
                  <a:srgbClr val="404040"/>
                </a:solidFill>
                <a:latin typeface="Arial"/>
                <a:cs typeface="Arial"/>
              </a:rPr>
              <a:t>gas</a:t>
            </a:r>
            <a:r>
              <a:rPr lang="en-IN" sz="1800" spc="-60" dirty="0">
                <a:solidFill>
                  <a:srgbClr val="404040"/>
                </a:solidFill>
                <a:latin typeface="Arial"/>
                <a:cs typeface="Arial"/>
              </a:rPr>
              <a:t>/fuel </a:t>
            </a:r>
            <a:r>
              <a:rPr sz="1800" spc="-60" dirty="0">
                <a:solidFill>
                  <a:srgbClr val="404040"/>
                </a:solidFill>
                <a:latin typeface="Arial"/>
                <a:cs typeface="Arial"/>
              </a:rPr>
              <a:t> </a:t>
            </a:r>
            <a:r>
              <a:rPr sz="1800" spc="80" dirty="0">
                <a:solidFill>
                  <a:srgbClr val="404040"/>
                </a:solidFill>
                <a:latin typeface="Arial"/>
                <a:cs typeface="Arial"/>
              </a:rPr>
              <a:t>to </a:t>
            </a:r>
            <a:r>
              <a:rPr sz="1800" spc="20" dirty="0">
                <a:solidFill>
                  <a:srgbClr val="404040"/>
                </a:solidFill>
                <a:latin typeface="Arial"/>
                <a:cs typeface="Arial"/>
              </a:rPr>
              <a:t>the  </a:t>
            </a:r>
            <a:r>
              <a:rPr sz="1800" spc="-5" dirty="0">
                <a:solidFill>
                  <a:srgbClr val="404040"/>
                </a:solidFill>
                <a:latin typeface="Arial"/>
                <a:cs typeface="Arial"/>
              </a:rPr>
              <a:t>engine like </a:t>
            </a:r>
            <a:r>
              <a:rPr sz="1800" spc="-90" dirty="0">
                <a:solidFill>
                  <a:srgbClr val="404040"/>
                </a:solidFill>
                <a:latin typeface="Arial"/>
                <a:cs typeface="Arial"/>
              </a:rPr>
              <a:t>a </a:t>
            </a:r>
            <a:r>
              <a:rPr sz="1800" dirty="0">
                <a:solidFill>
                  <a:srgbClr val="404040"/>
                </a:solidFill>
                <a:latin typeface="Arial"/>
                <a:cs typeface="Arial"/>
              </a:rPr>
              <a:t>regular</a:t>
            </a:r>
            <a:r>
              <a:rPr sz="1800" spc="35" dirty="0">
                <a:solidFill>
                  <a:srgbClr val="404040"/>
                </a:solidFill>
                <a:latin typeface="Arial"/>
                <a:cs typeface="Arial"/>
              </a:rPr>
              <a:t> </a:t>
            </a:r>
            <a:r>
              <a:rPr sz="1800" spc="-65" dirty="0">
                <a:solidFill>
                  <a:srgbClr val="404040"/>
                </a:solidFill>
                <a:latin typeface="Arial"/>
                <a:cs typeface="Arial"/>
              </a:rPr>
              <a:t>car.</a:t>
            </a:r>
            <a:endParaRPr sz="1800" dirty="0">
              <a:latin typeface="Arial"/>
              <a:cs typeface="Arial"/>
            </a:endParaRPr>
          </a:p>
          <a:p>
            <a:pPr marL="12700">
              <a:lnSpc>
                <a:spcPct val="100000"/>
              </a:lnSpc>
              <a:spcBef>
                <a:spcPts val="1005"/>
              </a:spcBef>
              <a:tabLst>
                <a:tab pos="354965" algn="l"/>
              </a:tabLst>
            </a:pPr>
            <a:r>
              <a:rPr sz="1450" spc="235" dirty="0">
                <a:solidFill>
                  <a:srgbClr val="AF1512"/>
                </a:solidFill>
                <a:latin typeface="Arial"/>
                <a:cs typeface="Arial"/>
              </a:rPr>
              <a:t>	</a:t>
            </a:r>
            <a:r>
              <a:rPr sz="1800" spc="40" dirty="0">
                <a:solidFill>
                  <a:srgbClr val="404040"/>
                </a:solidFill>
                <a:latin typeface="Arial"/>
                <a:cs typeface="Arial"/>
              </a:rPr>
              <a:t>It </a:t>
            </a:r>
            <a:r>
              <a:rPr sz="1800" spc="-40" dirty="0">
                <a:solidFill>
                  <a:srgbClr val="404040"/>
                </a:solidFill>
                <a:latin typeface="Arial"/>
                <a:cs typeface="Arial"/>
              </a:rPr>
              <a:t>also </a:t>
            </a:r>
            <a:r>
              <a:rPr sz="1800" spc="-70" dirty="0">
                <a:solidFill>
                  <a:srgbClr val="404040"/>
                </a:solidFill>
                <a:latin typeface="Arial"/>
                <a:cs typeface="Arial"/>
              </a:rPr>
              <a:t>has </a:t>
            </a:r>
            <a:r>
              <a:rPr sz="1800" spc="-90" dirty="0">
                <a:solidFill>
                  <a:srgbClr val="404040"/>
                </a:solidFill>
                <a:latin typeface="Arial"/>
                <a:cs typeface="Arial"/>
              </a:rPr>
              <a:t>a </a:t>
            </a:r>
            <a:r>
              <a:rPr sz="1800" spc="-40" dirty="0">
                <a:solidFill>
                  <a:srgbClr val="404040"/>
                </a:solidFill>
                <a:latin typeface="Arial"/>
                <a:cs typeface="Arial"/>
              </a:rPr>
              <a:t>set </a:t>
            </a:r>
            <a:r>
              <a:rPr sz="1800" spc="55" dirty="0">
                <a:solidFill>
                  <a:srgbClr val="404040"/>
                </a:solidFill>
                <a:latin typeface="Arial"/>
                <a:cs typeface="Arial"/>
              </a:rPr>
              <a:t>of </a:t>
            </a:r>
            <a:r>
              <a:rPr sz="1800" spc="-5" dirty="0">
                <a:solidFill>
                  <a:srgbClr val="404040"/>
                </a:solidFill>
                <a:latin typeface="Arial"/>
                <a:cs typeface="Arial"/>
              </a:rPr>
              <a:t>batteries </a:t>
            </a:r>
            <a:r>
              <a:rPr sz="1800" spc="35" dirty="0">
                <a:solidFill>
                  <a:srgbClr val="404040"/>
                </a:solidFill>
                <a:latin typeface="Arial"/>
                <a:cs typeface="Arial"/>
              </a:rPr>
              <a:t>that </a:t>
            </a:r>
            <a:r>
              <a:rPr sz="1800" spc="15" dirty="0">
                <a:solidFill>
                  <a:srgbClr val="404040"/>
                </a:solidFill>
                <a:latin typeface="Arial"/>
                <a:cs typeface="Arial"/>
              </a:rPr>
              <a:t>run</a:t>
            </a:r>
            <a:r>
              <a:rPr sz="1800" spc="295" dirty="0">
                <a:solidFill>
                  <a:srgbClr val="404040"/>
                </a:solidFill>
                <a:latin typeface="Arial"/>
                <a:cs typeface="Arial"/>
              </a:rPr>
              <a:t> </a:t>
            </a:r>
            <a:r>
              <a:rPr sz="1800" spc="-55" dirty="0">
                <a:solidFill>
                  <a:srgbClr val="404040"/>
                </a:solidFill>
                <a:latin typeface="Arial"/>
                <a:cs typeface="Arial"/>
              </a:rPr>
              <a:t>an</a:t>
            </a:r>
            <a:endParaRPr sz="1800" dirty="0">
              <a:latin typeface="Arial"/>
              <a:cs typeface="Arial"/>
            </a:endParaRPr>
          </a:p>
          <a:p>
            <a:pPr marL="355600">
              <a:lnSpc>
                <a:spcPct val="100000"/>
              </a:lnSpc>
            </a:pPr>
            <a:r>
              <a:rPr sz="1800" spc="-15" dirty="0">
                <a:solidFill>
                  <a:srgbClr val="404040"/>
                </a:solidFill>
                <a:latin typeface="Arial"/>
                <a:cs typeface="Arial"/>
              </a:rPr>
              <a:t>electric</a:t>
            </a:r>
            <a:r>
              <a:rPr sz="1800" dirty="0">
                <a:solidFill>
                  <a:srgbClr val="404040"/>
                </a:solidFill>
                <a:latin typeface="Arial"/>
                <a:cs typeface="Arial"/>
              </a:rPr>
              <a:t> </a:t>
            </a:r>
            <a:r>
              <a:rPr sz="1800" spc="25" dirty="0">
                <a:solidFill>
                  <a:srgbClr val="404040"/>
                </a:solidFill>
                <a:latin typeface="Arial"/>
                <a:cs typeface="Arial"/>
              </a:rPr>
              <a:t>motor.</a:t>
            </a:r>
            <a:endParaRPr sz="1800" dirty="0">
              <a:latin typeface="Arial"/>
              <a:cs typeface="Arial"/>
            </a:endParaRPr>
          </a:p>
          <a:p>
            <a:pPr marL="355600" marR="9525" indent="-342900">
              <a:lnSpc>
                <a:spcPct val="100000"/>
              </a:lnSpc>
              <a:spcBef>
                <a:spcPts val="1000"/>
              </a:spcBef>
              <a:tabLst>
                <a:tab pos="354965" algn="l"/>
              </a:tabLst>
            </a:pPr>
            <a:r>
              <a:rPr sz="1450" spc="235" dirty="0">
                <a:solidFill>
                  <a:srgbClr val="AF1512"/>
                </a:solidFill>
                <a:latin typeface="Arial"/>
                <a:cs typeface="Arial"/>
              </a:rPr>
              <a:t>	</a:t>
            </a:r>
            <a:r>
              <a:rPr sz="1800" spc="-5" dirty="0">
                <a:solidFill>
                  <a:srgbClr val="404040"/>
                </a:solidFill>
                <a:latin typeface="Arial"/>
                <a:cs typeface="Arial"/>
              </a:rPr>
              <a:t>Both </a:t>
            </a:r>
            <a:r>
              <a:rPr sz="1800" spc="20" dirty="0">
                <a:solidFill>
                  <a:srgbClr val="404040"/>
                </a:solidFill>
                <a:latin typeface="Arial"/>
                <a:cs typeface="Arial"/>
              </a:rPr>
              <a:t>the </a:t>
            </a:r>
            <a:r>
              <a:rPr sz="1800" spc="-5" dirty="0">
                <a:solidFill>
                  <a:srgbClr val="404040"/>
                </a:solidFill>
                <a:latin typeface="Arial"/>
                <a:cs typeface="Arial"/>
              </a:rPr>
              <a:t>engine and </a:t>
            </a:r>
            <a:r>
              <a:rPr sz="1800" spc="-10" dirty="0">
                <a:solidFill>
                  <a:srgbClr val="404040"/>
                </a:solidFill>
                <a:latin typeface="Arial"/>
                <a:cs typeface="Arial"/>
              </a:rPr>
              <a:t>electric </a:t>
            </a:r>
            <a:r>
              <a:rPr sz="1800" spc="50" dirty="0">
                <a:solidFill>
                  <a:srgbClr val="404040"/>
                </a:solidFill>
                <a:latin typeface="Arial"/>
                <a:cs typeface="Arial"/>
              </a:rPr>
              <a:t>motor </a:t>
            </a:r>
            <a:r>
              <a:rPr sz="1800" spc="-55" dirty="0">
                <a:solidFill>
                  <a:srgbClr val="404040"/>
                </a:solidFill>
                <a:latin typeface="Arial"/>
                <a:cs typeface="Arial"/>
              </a:rPr>
              <a:t>can  </a:t>
            </a:r>
            <a:r>
              <a:rPr sz="1800" spc="40" dirty="0">
                <a:solidFill>
                  <a:srgbClr val="404040"/>
                </a:solidFill>
                <a:latin typeface="Arial"/>
                <a:cs typeface="Arial"/>
              </a:rPr>
              <a:t>turn </a:t>
            </a:r>
            <a:r>
              <a:rPr sz="1800" spc="20" dirty="0">
                <a:solidFill>
                  <a:srgbClr val="404040"/>
                </a:solidFill>
                <a:latin typeface="Arial"/>
                <a:cs typeface="Arial"/>
              </a:rPr>
              <a:t>the </a:t>
            </a:r>
            <a:r>
              <a:rPr sz="1800" spc="-15" dirty="0">
                <a:solidFill>
                  <a:srgbClr val="404040"/>
                </a:solidFill>
                <a:latin typeface="Arial"/>
                <a:cs typeface="Arial"/>
              </a:rPr>
              <a:t>transmission </a:t>
            </a:r>
            <a:r>
              <a:rPr sz="1800" spc="5" dirty="0">
                <a:solidFill>
                  <a:srgbClr val="404040"/>
                </a:solidFill>
                <a:latin typeface="Arial"/>
                <a:cs typeface="Arial"/>
              </a:rPr>
              <a:t>at </a:t>
            </a:r>
            <a:r>
              <a:rPr sz="1800" spc="20" dirty="0">
                <a:solidFill>
                  <a:srgbClr val="404040"/>
                </a:solidFill>
                <a:latin typeface="Arial"/>
                <a:cs typeface="Arial"/>
              </a:rPr>
              <a:t>the </a:t>
            </a:r>
            <a:r>
              <a:rPr sz="1800" spc="-65" dirty="0">
                <a:solidFill>
                  <a:srgbClr val="404040"/>
                </a:solidFill>
                <a:latin typeface="Arial"/>
                <a:cs typeface="Arial"/>
              </a:rPr>
              <a:t>same</a:t>
            </a:r>
            <a:r>
              <a:rPr sz="1800" spc="-215" dirty="0">
                <a:solidFill>
                  <a:srgbClr val="404040"/>
                </a:solidFill>
                <a:latin typeface="Arial"/>
                <a:cs typeface="Arial"/>
              </a:rPr>
              <a:t> </a:t>
            </a:r>
            <a:r>
              <a:rPr sz="1800" dirty="0">
                <a:solidFill>
                  <a:srgbClr val="404040"/>
                </a:solidFill>
                <a:latin typeface="Arial"/>
                <a:cs typeface="Arial"/>
              </a:rPr>
              <a:t>time.</a:t>
            </a:r>
            <a:endParaRPr lang="en-US" sz="1800" dirty="0">
              <a:solidFill>
                <a:srgbClr val="404040"/>
              </a:solidFill>
              <a:latin typeface="Arial"/>
              <a:cs typeface="Arial"/>
            </a:endParaRPr>
          </a:p>
          <a:p>
            <a:pPr marL="355600" marR="9525" indent="-342900">
              <a:spcBef>
                <a:spcPts val="1000"/>
              </a:spcBef>
              <a:tabLst>
                <a:tab pos="354965" algn="l"/>
              </a:tabLst>
            </a:pPr>
            <a:r>
              <a:rPr lang="en-US" sz="1450" spc="235" dirty="0">
                <a:solidFill>
                  <a:srgbClr val="AF1512"/>
                </a:solidFill>
                <a:latin typeface="Arial"/>
                <a:cs typeface="Arial"/>
              </a:rPr>
              <a:t>	</a:t>
            </a:r>
            <a:r>
              <a:rPr lang="en-US" spc="-45" dirty="0">
                <a:solidFill>
                  <a:srgbClr val="404040"/>
                </a:solidFill>
                <a:latin typeface="Arial"/>
                <a:cs typeface="Arial"/>
              </a:rPr>
              <a:t>Parallel </a:t>
            </a:r>
            <a:r>
              <a:rPr lang="en-US" spc="20" dirty="0">
                <a:solidFill>
                  <a:srgbClr val="404040"/>
                </a:solidFill>
                <a:latin typeface="Arial"/>
                <a:cs typeface="Arial"/>
              </a:rPr>
              <a:t>type </a:t>
            </a:r>
            <a:r>
              <a:rPr lang="en-US" spc="-40" dirty="0">
                <a:solidFill>
                  <a:srgbClr val="404040"/>
                </a:solidFill>
                <a:latin typeface="Arial"/>
                <a:cs typeface="Arial"/>
              </a:rPr>
              <a:t>also </a:t>
            </a:r>
            <a:r>
              <a:rPr lang="en-US" spc="-20" dirty="0">
                <a:solidFill>
                  <a:srgbClr val="404040"/>
                </a:solidFill>
                <a:latin typeface="Arial"/>
                <a:cs typeface="Arial"/>
              </a:rPr>
              <a:t>called</a:t>
            </a:r>
            <a:r>
              <a:rPr lang="en-US" spc="100" dirty="0">
                <a:solidFill>
                  <a:srgbClr val="404040"/>
                </a:solidFill>
                <a:latin typeface="Arial"/>
                <a:cs typeface="Arial"/>
              </a:rPr>
              <a:t> </a:t>
            </a:r>
            <a:r>
              <a:rPr lang="en-US" dirty="0">
                <a:solidFill>
                  <a:srgbClr val="404040"/>
                </a:solidFill>
                <a:latin typeface="Arial"/>
                <a:cs typeface="Arial"/>
              </a:rPr>
              <a:t>Power-split </a:t>
            </a:r>
            <a:r>
              <a:rPr lang="en-US" spc="-15" dirty="0">
                <a:solidFill>
                  <a:srgbClr val="404040"/>
                </a:solidFill>
                <a:latin typeface="Arial"/>
                <a:cs typeface="Arial"/>
              </a:rPr>
              <a:t>hybrids.</a:t>
            </a:r>
          </a:p>
          <a:p>
            <a:pPr marL="355600" marR="9525" indent="-342900">
              <a:spcBef>
                <a:spcPts val="1000"/>
              </a:spcBef>
              <a:tabLst>
                <a:tab pos="354965" algn="l"/>
              </a:tabLst>
            </a:pPr>
            <a:r>
              <a:rPr lang="en-US" spc="235" dirty="0">
                <a:solidFill>
                  <a:srgbClr val="AF1512"/>
                </a:solidFill>
                <a:latin typeface="Arial"/>
                <a:cs typeface="Arial"/>
              </a:rPr>
              <a:t> </a:t>
            </a:r>
            <a:r>
              <a:rPr lang="en-US" spc="30" dirty="0">
                <a:solidFill>
                  <a:srgbClr val="404040"/>
                </a:solidFill>
                <a:latin typeface="Arial"/>
                <a:cs typeface="Arial"/>
              </a:rPr>
              <a:t>More </a:t>
            </a:r>
            <a:r>
              <a:rPr lang="en-US" spc="-10" dirty="0">
                <a:solidFill>
                  <a:srgbClr val="404040"/>
                </a:solidFill>
                <a:latin typeface="Arial"/>
                <a:cs typeface="Arial"/>
              </a:rPr>
              <a:t>beneficial </a:t>
            </a:r>
            <a:r>
              <a:rPr lang="en-US" spc="20" dirty="0">
                <a:solidFill>
                  <a:srgbClr val="404040"/>
                </a:solidFill>
                <a:latin typeface="Arial"/>
                <a:cs typeface="Arial"/>
              </a:rPr>
              <a:t>then </a:t>
            </a:r>
            <a:r>
              <a:rPr lang="en-US" spc="-20" dirty="0">
                <a:solidFill>
                  <a:srgbClr val="404040"/>
                </a:solidFill>
                <a:latin typeface="Arial"/>
                <a:cs typeface="Arial"/>
              </a:rPr>
              <a:t>above</a:t>
            </a:r>
            <a:r>
              <a:rPr lang="en-US" spc="-120" dirty="0">
                <a:solidFill>
                  <a:srgbClr val="404040"/>
                </a:solidFill>
                <a:latin typeface="Arial"/>
                <a:cs typeface="Arial"/>
              </a:rPr>
              <a:t> </a:t>
            </a:r>
            <a:r>
              <a:rPr lang="en-US" spc="5" dirty="0">
                <a:solidFill>
                  <a:srgbClr val="404040"/>
                </a:solidFill>
                <a:latin typeface="Arial"/>
                <a:cs typeface="Arial"/>
              </a:rPr>
              <a:t>hybrid.</a:t>
            </a:r>
          </a:p>
          <a:p>
            <a:pPr marL="355600" marR="9525" indent="-342900">
              <a:spcBef>
                <a:spcPts val="1000"/>
              </a:spcBef>
              <a:tabLst>
                <a:tab pos="354965" algn="l"/>
              </a:tabLst>
            </a:pPr>
            <a:r>
              <a:rPr lang="en-US" sz="1450" spc="235" dirty="0">
                <a:solidFill>
                  <a:srgbClr val="AF1512"/>
                </a:solidFill>
                <a:latin typeface="Arial"/>
                <a:cs typeface="Arial"/>
              </a:rPr>
              <a:t>	</a:t>
            </a:r>
            <a:r>
              <a:rPr lang="en-US" spc="30" dirty="0">
                <a:solidFill>
                  <a:srgbClr val="404040"/>
                </a:solidFill>
                <a:latin typeface="Arial"/>
                <a:cs typeface="Arial"/>
              </a:rPr>
              <a:t>Most </a:t>
            </a:r>
            <a:r>
              <a:rPr lang="en-US" spc="55" dirty="0">
                <a:solidFill>
                  <a:srgbClr val="404040"/>
                </a:solidFill>
                <a:latin typeface="Arial"/>
                <a:cs typeface="Arial"/>
              </a:rPr>
              <a:t>of </a:t>
            </a:r>
            <a:r>
              <a:rPr lang="en-US" spc="15" dirty="0">
                <a:solidFill>
                  <a:srgbClr val="404040"/>
                </a:solidFill>
                <a:latin typeface="Arial"/>
                <a:cs typeface="Arial"/>
              </a:rPr>
              <a:t>the </a:t>
            </a:r>
            <a:r>
              <a:rPr lang="en-US" spc="-10" dirty="0">
                <a:solidFill>
                  <a:srgbClr val="404040"/>
                </a:solidFill>
                <a:latin typeface="Arial"/>
                <a:cs typeface="Arial"/>
              </a:rPr>
              <a:t>latest </a:t>
            </a:r>
            <a:r>
              <a:rPr lang="en-US" spc="-25" dirty="0">
                <a:solidFill>
                  <a:srgbClr val="404040"/>
                </a:solidFill>
                <a:latin typeface="Arial"/>
                <a:cs typeface="Arial"/>
              </a:rPr>
              <a:t>vehicle </a:t>
            </a:r>
            <a:r>
              <a:rPr lang="en-US" spc="-35" dirty="0">
                <a:solidFill>
                  <a:srgbClr val="404040"/>
                </a:solidFill>
                <a:latin typeface="Arial"/>
                <a:cs typeface="Arial"/>
              </a:rPr>
              <a:t>based </a:t>
            </a:r>
            <a:r>
              <a:rPr lang="en-US" spc="35" dirty="0">
                <a:solidFill>
                  <a:srgbClr val="404040"/>
                </a:solidFill>
                <a:latin typeface="Arial"/>
                <a:cs typeface="Arial"/>
              </a:rPr>
              <a:t>on </a:t>
            </a:r>
            <a:r>
              <a:rPr lang="en-US" dirty="0">
                <a:solidFill>
                  <a:srgbClr val="404040"/>
                </a:solidFill>
                <a:latin typeface="Arial"/>
                <a:cs typeface="Arial"/>
              </a:rPr>
              <a:t>this  </a:t>
            </a:r>
            <a:r>
              <a:rPr lang="en-US" spc="5" dirty="0">
                <a:solidFill>
                  <a:srgbClr val="404040"/>
                </a:solidFill>
                <a:latin typeface="Arial"/>
                <a:cs typeface="Arial"/>
              </a:rPr>
              <a:t>hybrid.</a:t>
            </a:r>
            <a:endParaRPr lang="en-US" dirty="0">
              <a:latin typeface="Arial"/>
              <a:cs typeface="Arial"/>
            </a:endParaRPr>
          </a:p>
          <a:p>
            <a:pPr marL="355600" marR="9525" indent="-342900">
              <a:spcBef>
                <a:spcPts val="1000"/>
              </a:spcBef>
              <a:tabLst>
                <a:tab pos="354965" algn="l"/>
              </a:tabLst>
            </a:pPr>
            <a:endParaRPr lang="en-US" spc="5" dirty="0">
              <a:solidFill>
                <a:srgbClr val="404040"/>
              </a:solidFill>
              <a:latin typeface="Arial"/>
              <a:cs typeface="Arial"/>
            </a:endParaRPr>
          </a:p>
          <a:p>
            <a:pPr marL="355600" marR="9525" indent="-342900">
              <a:spcBef>
                <a:spcPts val="1000"/>
              </a:spcBef>
              <a:tabLst>
                <a:tab pos="354965" algn="l"/>
              </a:tabLst>
            </a:pPr>
            <a:endParaRPr lang="en-US" dirty="0">
              <a:latin typeface="Arial"/>
              <a:cs typeface="Arial"/>
            </a:endParaRPr>
          </a:p>
          <a:p>
            <a:pPr marL="355600" marR="9525" indent="-342900">
              <a:spcBef>
                <a:spcPts val="1000"/>
              </a:spcBef>
              <a:tabLst>
                <a:tab pos="354965" algn="l"/>
              </a:tabLst>
            </a:pPr>
            <a:endParaRPr lang="en-US" dirty="0">
              <a:latin typeface="Arial"/>
              <a:cs typeface="Arial"/>
            </a:endParaRPr>
          </a:p>
          <a:p>
            <a:pPr marL="355600" marR="9525" indent="-342900">
              <a:lnSpc>
                <a:spcPct val="100000"/>
              </a:lnSpc>
              <a:spcBef>
                <a:spcPts val="1000"/>
              </a:spcBef>
              <a:tabLst>
                <a:tab pos="354965" algn="l"/>
              </a:tabLst>
            </a:pPr>
            <a:endParaRPr sz="1800" dirty="0">
              <a:latin typeface="Arial"/>
              <a:cs typeface="Arial"/>
            </a:endParaRPr>
          </a:p>
        </p:txBody>
      </p:sp>
      <p:sp>
        <p:nvSpPr>
          <p:cNvPr id="13" name="object 13"/>
          <p:cNvSpPr/>
          <p:nvPr/>
        </p:nvSpPr>
        <p:spPr>
          <a:xfrm>
            <a:off x="6477000" y="1617822"/>
            <a:ext cx="5102860" cy="4436593"/>
          </a:xfrm>
          <a:prstGeom prst="rect">
            <a:avLst/>
          </a:prstGeom>
          <a:blipFill>
            <a:blip r:embed="rId2" cstate="print"/>
            <a:stretch>
              <a:fillRect/>
            </a:stretch>
          </a:blipFill>
        </p:spPr>
        <p:txBody>
          <a:bodyPr wrap="square" lIns="0" tIns="0" rIns="0" bIns="0" rtlCol="0"/>
          <a:lstStyle/>
          <a:p>
            <a:endParaRPr/>
          </a:p>
        </p:txBody>
      </p:sp>
      <p:sp>
        <p:nvSpPr>
          <p:cNvPr id="15" name="object 15"/>
          <p:cNvSpPr txBox="1"/>
          <p:nvPr/>
        </p:nvSpPr>
        <p:spPr>
          <a:xfrm>
            <a:off x="7995666" y="6228342"/>
            <a:ext cx="1490980" cy="357505"/>
          </a:xfrm>
          <a:prstGeom prst="rect">
            <a:avLst/>
          </a:prstGeom>
        </p:spPr>
        <p:txBody>
          <a:bodyPr vert="horz" wrap="square" lIns="0" tIns="19685" rIns="0" bIns="0" rtlCol="0">
            <a:spAutoFit/>
          </a:bodyPr>
          <a:lstStyle/>
          <a:p>
            <a:pPr marL="12700">
              <a:lnSpc>
                <a:spcPct val="100000"/>
              </a:lnSpc>
              <a:spcBef>
                <a:spcPts val="155"/>
              </a:spcBef>
            </a:pPr>
            <a:r>
              <a:rPr sz="1400" spc="-50" dirty="0">
                <a:latin typeface="Arial"/>
                <a:cs typeface="Arial"/>
              </a:rPr>
              <a:t>Fig: </a:t>
            </a:r>
            <a:r>
              <a:rPr sz="1400" spc="-30" dirty="0">
                <a:latin typeface="Arial"/>
                <a:cs typeface="Arial"/>
              </a:rPr>
              <a:t>Parallel</a:t>
            </a:r>
            <a:r>
              <a:rPr sz="1400" spc="-15" dirty="0">
                <a:latin typeface="Arial"/>
                <a:cs typeface="Arial"/>
              </a:rPr>
              <a:t> </a:t>
            </a:r>
            <a:r>
              <a:rPr sz="1400" spc="15" dirty="0">
                <a:latin typeface="Arial"/>
                <a:cs typeface="Arial"/>
              </a:rPr>
              <a:t>Hybrid</a:t>
            </a:r>
            <a:endParaRPr sz="1400">
              <a:latin typeface="Arial"/>
              <a:cs typeface="Arial"/>
            </a:endParaRPr>
          </a:p>
        </p:txBody>
      </p:sp>
      <p:sp>
        <p:nvSpPr>
          <p:cNvPr id="16" name="object 16"/>
          <p:cNvSpPr txBox="1"/>
          <p:nvPr/>
        </p:nvSpPr>
        <p:spPr>
          <a:xfrm>
            <a:off x="9709150" y="6578410"/>
            <a:ext cx="1870710" cy="286385"/>
          </a:xfrm>
          <a:prstGeom prst="rect">
            <a:avLst/>
          </a:prstGeom>
        </p:spPr>
        <p:txBody>
          <a:bodyPr vert="horz" wrap="square" lIns="0" tIns="17780" rIns="0" bIns="0" rtlCol="0">
            <a:spAutoFit/>
          </a:bodyPr>
          <a:lstStyle/>
          <a:p>
            <a:pPr marL="12700">
              <a:lnSpc>
                <a:spcPct val="100000"/>
              </a:lnSpc>
              <a:spcBef>
                <a:spcPts val="140"/>
              </a:spcBef>
            </a:pPr>
            <a:r>
              <a:rPr sz="1100" spc="-10" dirty="0">
                <a:latin typeface="Arial"/>
                <a:cs typeface="Arial"/>
              </a:rPr>
              <a:t>Image </a:t>
            </a:r>
            <a:r>
              <a:rPr sz="1100" spc="-35" dirty="0">
                <a:latin typeface="Arial"/>
                <a:cs typeface="Arial"/>
              </a:rPr>
              <a:t>Source: </a:t>
            </a:r>
            <a:r>
              <a:rPr sz="1100" spc="-5" dirty="0">
                <a:latin typeface="Arial"/>
                <a:cs typeface="Arial"/>
              </a:rPr>
              <a:t>Google</a:t>
            </a:r>
            <a:r>
              <a:rPr sz="1100" spc="-35" dirty="0">
                <a:latin typeface="Arial"/>
                <a:cs typeface="Arial"/>
              </a:rPr>
              <a:t> </a:t>
            </a:r>
            <a:r>
              <a:rPr sz="1100" spc="-25" dirty="0">
                <a:latin typeface="Arial"/>
                <a:cs typeface="Arial"/>
              </a:rPr>
              <a:t>Images</a:t>
            </a:r>
            <a:endParaRPr sz="1100">
              <a:latin typeface="Arial"/>
              <a:cs typeface="Arial"/>
            </a:endParaRPr>
          </a:p>
        </p:txBody>
      </p:sp>
      <p:sp>
        <p:nvSpPr>
          <p:cNvPr id="4" name="Footer Placeholder 3">
            <a:extLst>
              <a:ext uri="{FF2B5EF4-FFF2-40B4-BE49-F238E27FC236}">
                <a16:creationId xmlns:a16="http://schemas.microsoft.com/office/drawing/2014/main" id="{6FF99367-3DEE-4F85-B04F-668FD3AC9D6A}"/>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83DA3203-BD59-4B74-B101-9551C2DDD9E1}"/>
              </a:ext>
            </a:extLst>
          </p:cNvPr>
          <p:cNvSpPr>
            <a:spLocks noGrp="1"/>
          </p:cNvSpPr>
          <p:nvPr>
            <p:ph type="sldNum" sz="quarter" idx="12"/>
          </p:nvPr>
        </p:nvSpPr>
        <p:spPr/>
        <p:txBody>
          <a:bodyPr/>
          <a:lstStyle/>
          <a:p>
            <a:fld id="{DB18EDE3-BBCD-4200-934C-050C158389EE}" type="slidenum">
              <a:rPr lang="en-IN" smtClean="0"/>
              <a:t>28</a:t>
            </a:fld>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DD69D-299E-413B-AE88-DDA40CCF3C9A}"/>
              </a:ext>
            </a:extLst>
          </p:cNvPr>
          <p:cNvSpPr>
            <a:spLocks noGrp="1"/>
          </p:cNvSpPr>
          <p:nvPr>
            <p:ph type="title"/>
          </p:nvPr>
        </p:nvSpPr>
        <p:spPr/>
        <p:txBody>
          <a:bodyPr/>
          <a:lstStyle/>
          <a:p>
            <a:r>
              <a:rPr lang="en-US" b="1" dirty="0"/>
              <a:t>Difference between EV and HEV</a:t>
            </a:r>
            <a:endParaRPr lang="en-IN" b="1" dirty="0"/>
          </a:p>
        </p:txBody>
      </p:sp>
      <p:sp>
        <p:nvSpPr>
          <p:cNvPr id="3" name="Content Placeholder 2">
            <a:extLst>
              <a:ext uri="{FF2B5EF4-FFF2-40B4-BE49-F238E27FC236}">
                <a16:creationId xmlns:a16="http://schemas.microsoft.com/office/drawing/2014/main" id="{D2405BB1-04E2-4758-AA88-CE9C7A6D05B9}"/>
              </a:ext>
            </a:extLst>
          </p:cNvPr>
          <p:cNvSpPr>
            <a:spLocks noGrp="1"/>
          </p:cNvSpPr>
          <p:nvPr>
            <p:ph idx="1"/>
          </p:nvPr>
        </p:nvSpPr>
        <p:spPr/>
        <p:txBody>
          <a:bodyPr/>
          <a:lstStyle/>
          <a:p>
            <a:pPr algn="just"/>
            <a:r>
              <a:rPr lang="en-US" dirty="0"/>
              <a:t>the main difference between EVs and HEVs is that EVs operate solely on electric power and require external charging, while HEVs use a combination of an internal combustion engine and electric power, with the battery charged through the vehicle's operation and no external plug-in charging required.</a:t>
            </a:r>
          </a:p>
          <a:p>
            <a:pPr algn="just"/>
            <a:endParaRPr lang="en-US" dirty="0"/>
          </a:p>
          <a:p>
            <a:pPr algn="just"/>
            <a:r>
              <a:rPr lang="en-US" dirty="0"/>
              <a:t>Each technology has its advantages and considerations depending on the user's driving patterns, charging infrastructure, and environmental preferences.</a:t>
            </a:r>
            <a:endParaRPr lang="en-IN" dirty="0"/>
          </a:p>
        </p:txBody>
      </p:sp>
      <p:sp>
        <p:nvSpPr>
          <p:cNvPr id="4" name="Footer Placeholder 3">
            <a:extLst>
              <a:ext uri="{FF2B5EF4-FFF2-40B4-BE49-F238E27FC236}">
                <a16:creationId xmlns:a16="http://schemas.microsoft.com/office/drawing/2014/main" id="{57BA8424-6F5F-4EB1-AACF-D30F6247FB08}"/>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D85C8077-EF5A-464B-8401-7D66DB9E7CDC}"/>
              </a:ext>
            </a:extLst>
          </p:cNvPr>
          <p:cNvSpPr>
            <a:spLocks noGrp="1"/>
          </p:cNvSpPr>
          <p:nvPr>
            <p:ph type="sldNum" sz="quarter" idx="12"/>
          </p:nvPr>
        </p:nvSpPr>
        <p:spPr/>
        <p:txBody>
          <a:bodyPr/>
          <a:lstStyle/>
          <a:p>
            <a:fld id="{DB18EDE3-BBCD-4200-934C-050C158389EE}" type="slidenum">
              <a:rPr lang="en-IN" smtClean="0"/>
              <a:t>29</a:t>
            </a:fld>
            <a:endParaRPr lang="en-IN"/>
          </a:p>
        </p:txBody>
      </p:sp>
    </p:spTree>
    <p:extLst>
      <p:ext uri="{BB962C8B-B14F-4D97-AF65-F5344CB8AC3E}">
        <p14:creationId xmlns:p14="http://schemas.microsoft.com/office/powerpoint/2010/main" val="68902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E3B01-FD32-4031-8C9F-E1DED9223438}"/>
              </a:ext>
            </a:extLst>
          </p:cNvPr>
          <p:cNvSpPr>
            <a:spLocks noGrp="1"/>
          </p:cNvSpPr>
          <p:nvPr>
            <p:ph type="title"/>
          </p:nvPr>
        </p:nvSpPr>
        <p:spPr/>
        <p:txBody>
          <a:bodyPr/>
          <a:lstStyle/>
          <a:p>
            <a:r>
              <a:rPr lang="en-US" dirty="0"/>
              <a:t>Types of EVs</a:t>
            </a:r>
            <a:endParaRPr lang="en-IN" dirty="0"/>
          </a:p>
        </p:txBody>
      </p:sp>
      <p:sp>
        <p:nvSpPr>
          <p:cNvPr id="3" name="Content Placeholder 2">
            <a:extLst>
              <a:ext uri="{FF2B5EF4-FFF2-40B4-BE49-F238E27FC236}">
                <a16:creationId xmlns:a16="http://schemas.microsoft.com/office/drawing/2014/main" id="{9EB2EA41-2DF4-4FAF-8013-74225C64303F}"/>
              </a:ext>
            </a:extLst>
          </p:cNvPr>
          <p:cNvSpPr>
            <a:spLocks noGrp="1"/>
          </p:cNvSpPr>
          <p:nvPr>
            <p:ph idx="1"/>
          </p:nvPr>
        </p:nvSpPr>
        <p:spPr/>
        <p:txBody>
          <a:bodyPr/>
          <a:lstStyle/>
          <a:p>
            <a:pPr marL="514350" indent="-514350">
              <a:buFont typeface="+mj-lt"/>
              <a:buAutoNum type="arabicPeriod"/>
            </a:pPr>
            <a:r>
              <a:rPr lang="en-US" b="1" dirty="0"/>
              <a:t>BEV (battery Electric Vehicle) </a:t>
            </a:r>
            <a:r>
              <a:rPr lang="en-US" dirty="0"/>
              <a:t>: Also called as fully electric vehicles or ‘All Electric Vehicles’. They have only electric motor powered by on board batteries for propulsion. They don’t have patrol/diesel engine, fuel tank etc. Batteries are rechargeable and are charged from external source.</a:t>
            </a:r>
          </a:p>
          <a:p>
            <a:pPr marL="514350" indent="-514350">
              <a:buFont typeface="+mj-lt"/>
              <a:buAutoNum type="arabicPeriod"/>
            </a:pPr>
            <a:r>
              <a:rPr lang="en-US" b="1" dirty="0"/>
              <a:t>HEV</a:t>
            </a:r>
          </a:p>
          <a:p>
            <a:pPr marL="514350" indent="-514350">
              <a:buFont typeface="+mj-lt"/>
              <a:buAutoNum type="arabicPeriod"/>
            </a:pPr>
            <a:r>
              <a:rPr lang="en-US" b="1" dirty="0"/>
              <a:t>Plug-in HEV (PHEV)</a:t>
            </a:r>
          </a:p>
          <a:p>
            <a:pPr marL="514350" indent="-514350">
              <a:buFont typeface="+mj-lt"/>
              <a:buAutoNum type="arabicPeriod"/>
            </a:pPr>
            <a:r>
              <a:rPr lang="en-US" b="1" dirty="0"/>
              <a:t>Fuel Cell EV</a:t>
            </a:r>
          </a:p>
          <a:p>
            <a:pPr marL="514350" indent="-514350">
              <a:buFont typeface="+mj-lt"/>
              <a:buAutoNum type="arabicPeriod"/>
            </a:pPr>
            <a:endParaRPr lang="en-IN" b="1" dirty="0"/>
          </a:p>
        </p:txBody>
      </p:sp>
      <p:sp>
        <p:nvSpPr>
          <p:cNvPr id="4" name="Footer Placeholder 3">
            <a:extLst>
              <a:ext uri="{FF2B5EF4-FFF2-40B4-BE49-F238E27FC236}">
                <a16:creationId xmlns:a16="http://schemas.microsoft.com/office/drawing/2014/main" id="{E56566F6-0C43-412B-ABDA-FA028D166F34}"/>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4ECE7D42-756E-40D2-8C88-C893C75FFF77}"/>
              </a:ext>
            </a:extLst>
          </p:cNvPr>
          <p:cNvSpPr>
            <a:spLocks noGrp="1"/>
          </p:cNvSpPr>
          <p:nvPr>
            <p:ph type="sldNum" sz="quarter" idx="12"/>
          </p:nvPr>
        </p:nvSpPr>
        <p:spPr/>
        <p:txBody>
          <a:bodyPr/>
          <a:lstStyle/>
          <a:p>
            <a:fld id="{DB18EDE3-BBCD-4200-934C-050C158389EE}" type="slidenum">
              <a:rPr lang="en-IN" smtClean="0"/>
              <a:t>3</a:t>
            </a:fld>
            <a:endParaRPr lang="en-IN"/>
          </a:p>
        </p:txBody>
      </p:sp>
    </p:spTree>
    <p:extLst>
      <p:ext uri="{BB962C8B-B14F-4D97-AF65-F5344CB8AC3E}">
        <p14:creationId xmlns:p14="http://schemas.microsoft.com/office/powerpoint/2010/main" val="2705100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FE828-9325-45FE-A8B8-8D4081E456B3}"/>
              </a:ext>
            </a:extLst>
          </p:cNvPr>
          <p:cNvSpPr>
            <a:spLocks noGrp="1"/>
          </p:cNvSpPr>
          <p:nvPr>
            <p:ph type="title"/>
          </p:nvPr>
        </p:nvSpPr>
        <p:spPr>
          <a:xfrm>
            <a:off x="1661746" y="41274"/>
            <a:ext cx="8868507" cy="663452"/>
          </a:xfrm>
        </p:spPr>
        <p:txBody>
          <a:bodyPr>
            <a:normAutofit fontScale="90000"/>
          </a:bodyPr>
          <a:lstStyle/>
          <a:p>
            <a:r>
              <a:rPr lang="en-US" b="1" dirty="0"/>
              <a:t>Comparison between EVs and HEVs</a:t>
            </a:r>
            <a:endParaRPr lang="en-IN" b="1" dirty="0"/>
          </a:p>
        </p:txBody>
      </p:sp>
      <p:pic>
        <p:nvPicPr>
          <p:cNvPr id="4" name="Content Placeholder 4">
            <a:extLst>
              <a:ext uri="{FF2B5EF4-FFF2-40B4-BE49-F238E27FC236}">
                <a16:creationId xmlns:a16="http://schemas.microsoft.com/office/drawing/2014/main" id="{1A1D8014-62BE-478F-70EB-84ECCFE5CB3E}"/>
              </a:ext>
            </a:extLst>
          </p:cNvPr>
          <p:cNvPicPr>
            <a:picLocks noGrp="1" noChangeAspect="1"/>
          </p:cNvPicPr>
          <p:nvPr>
            <p:ph idx="1"/>
          </p:nvPr>
        </p:nvPicPr>
        <p:blipFill>
          <a:blip r:embed="rId2"/>
          <a:stretch>
            <a:fillRect/>
          </a:stretch>
        </p:blipFill>
        <p:spPr>
          <a:xfrm>
            <a:off x="1033387" y="704726"/>
            <a:ext cx="10164496" cy="6117646"/>
          </a:xfrm>
          <a:prstGeom prst="rect">
            <a:avLst/>
          </a:prstGeom>
        </p:spPr>
      </p:pic>
      <p:sp>
        <p:nvSpPr>
          <p:cNvPr id="3" name="Footer Placeholder 2">
            <a:extLst>
              <a:ext uri="{FF2B5EF4-FFF2-40B4-BE49-F238E27FC236}">
                <a16:creationId xmlns:a16="http://schemas.microsoft.com/office/drawing/2014/main" id="{FE893E7F-6188-4159-B859-32F6EDF493AC}"/>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04D9AC17-831E-43AC-A811-25C01DC0F69E}"/>
              </a:ext>
            </a:extLst>
          </p:cNvPr>
          <p:cNvSpPr>
            <a:spLocks noGrp="1"/>
          </p:cNvSpPr>
          <p:nvPr>
            <p:ph type="sldNum" sz="quarter" idx="12"/>
          </p:nvPr>
        </p:nvSpPr>
        <p:spPr/>
        <p:txBody>
          <a:bodyPr/>
          <a:lstStyle/>
          <a:p>
            <a:fld id="{DB18EDE3-BBCD-4200-934C-050C158389EE}" type="slidenum">
              <a:rPr lang="en-IN" smtClean="0"/>
              <a:t>30</a:t>
            </a:fld>
            <a:endParaRPr lang="en-IN"/>
          </a:p>
        </p:txBody>
      </p:sp>
    </p:spTree>
    <p:extLst>
      <p:ext uri="{BB962C8B-B14F-4D97-AF65-F5344CB8AC3E}">
        <p14:creationId xmlns:p14="http://schemas.microsoft.com/office/powerpoint/2010/main" val="3571340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B983-FB43-4678-B7B3-1C545995B879}"/>
              </a:ext>
            </a:extLst>
          </p:cNvPr>
          <p:cNvSpPr>
            <a:spLocks noGrp="1"/>
          </p:cNvSpPr>
          <p:nvPr>
            <p:ph type="title"/>
          </p:nvPr>
        </p:nvSpPr>
        <p:spPr>
          <a:xfrm>
            <a:off x="838200" y="0"/>
            <a:ext cx="10515600" cy="1325563"/>
          </a:xfrm>
        </p:spPr>
        <p:txBody>
          <a:bodyPr>
            <a:normAutofit/>
          </a:bodyPr>
          <a:lstStyle/>
          <a:p>
            <a:r>
              <a:rPr lang="en-US" sz="4000" b="1" dirty="0"/>
              <a:t>Comparison of EV, HEV and Conventional Vehicles</a:t>
            </a:r>
            <a:endParaRPr lang="en-IN" sz="4000" b="1" dirty="0"/>
          </a:p>
        </p:txBody>
      </p:sp>
      <p:pic>
        <p:nvPicPr>
          <p:cNvPr id="4" name="Content Placeholder 4">
            <a:extLst>
              <a:ext uri="{FF2B5EF4-FFF2-40B4-BE49-F238E27FC236}">
                <a16:creationId xmlns:a16="http://schemas.microsoft.com/office/drawing/2014/main" id="{57B6E657-6435-98CC-662C-B41E042DE2B0}"/>
              </a:ext>
            </a:extLst>
          </p:cNvPr>
          <p:cNvPicPr>
            <a:picLocks noGrp="1" noChangeAspect="1"/>
          </p:cNvPicPr>
          <p:nvPr>
            <p:ph idx="1"/>
          </p:nvPr>
        </p:nvPicPr>
        <p:blipFill>
          <a:blip r:embed="rId2"/>
          <a:stretch>
            <a:fillRect/>
          </a:stretch>
        </p:blipFill>
        <p:spPr>
          <a:xfrm>
            <a:off x="860545" y="970671"/>
            <a:ext cx="10129133" cy="5887329"/>
          </a:xfrm>
          <a:prstGeom prst="rect">
            <a:avLst/>
          </a:prstGeom>
        </p:spPr>
      </p:pic>
      <p:sp>
        <p:nvSpPr>
          <p:cNvPr id="3" name="Footer Placeholder 2">
            <a:extLst>
              <a:ext uri="{FF2B5EF4-FFF2-40B4-BE49-F238E27FC236}">
                <a16:creationId xmlns:a16="http://schemas.microsoft.com/office/drawing/2014/main" id="{70BF0AAD-44FC-4B79-9C89-3FACCB1DC314}"/>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E50804A9-DE31-4FAF-8A31-213D4BB4FE1E}"/>
              </a:ext>
            </a:extLst>
          </p:cNvPr>
          <p:cNvSpPr>
            <a:spLocks noGrp="1"/>
          </p:cNvSpPr>
          <p:nvPr>
            <p:ph type="sldNum" sz="quarter" idx="12"/>
          </p:nvPr>
        </p:nvSpPr>
        <p:spPr/>
        <p:txBody>
          <a:bodyPr/>
          <a:lstStyle/>
          <a:p>
            <a:fld id="{DB18EDE3-BBCD-4200-934C-050C158389EE}" type="slidenum">
              <a:rPr lang="en-IN" smtClean="0"/>
              <a:t>31</a:t>
            </a:fld>
            <a:endParaRPr lang="en-IN"/>
          </a:p>
        </p:txBody>
      </p:sp>
    </p:spTree>
    <p:extLst>
      <p:ext uri="{BB962C8B-B14F-4D97-AF65-F5344CB8AC3E}">
        <p14:creationId xmlns:p14="http://schemas.microsoft.com/office/powerpoint/2010/main" val="1901993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A9054-31B2-485B-ADF2-BE3017DC7EFC}"/>
              </a:ext>
            </a:extLst>
          </p:cNvPr>
          <p:cNvSpPr>
            <a:spLocks noGrp="1"/>
          </p:cNvSpPr>
          <p:nvPr>
            <p:ph type="title"/>
          </p:nvPr>
        </p:nvSpPr>
        <p:spPr/>
        <p:txBody>
          <a:bodyPr/>
          <a:lstStyle/>
          <a:p>
            <a:r>
              <a:rPr lang="en-US" b="1" dirty="0"/>
              <a:t>Some of the popular HEVs in India</a:t>
            </a:r>
            <a:endParaRPr lang="en-IN" b="1" dirty="0"/>
          </a:p>
        </p:txBody>
      </p:sp>
      <p:sp>
        <p:nvSpPr>
          <p:cNvPr id="3" name="Content Placeholder 2">
            <a:extLst>
              <a:ext uri="{FF2B5EF4-FFF2-40B4-BE49-F238E27FC236}">
                <a16:creationId xmlns:a16="http://schemas.microsoft.com/office/drawing/2014/main" id="{3138DC05-BE6A-41DB-BCF3-ED27528CF680}"/>
              </a:ext>
            </a:extLst>
          </p:cNvPr>
          <p:cNvSpPr>
            <a:spLocks noGrp="1"/>
          </p:cNvSpPr>
          <p:nvPr>
            <p:ph idx="1"/>
          </p:nvPr>
        </p:nvSpPr>
        <p:spPr>
          <a:xfrm>
            <a:off x="725658" y="1473931"/>
            <a:ext cx="10515600" cy="5018943"/>
          </a:xfrm>
        </p:spPr>
        <p:txBody>
          <a:bodyPr>
            <a:normAutofit fontScale="70000" lnSpcReduction="20000"/>
          </a:bodyPr>
          <a:lstStyle/>
          <a:p>
            <a:pPr marL="298450" indent="-285750">
              <a:spcBef>
                <a:spcPts val="1115"/>
              </a:spcBef>
              <a:tabLst>
                <a:tab pos="354965" algn="l"/>
              </a:tabLst>
            </a:pPr>
            <a:r>
              <a:rPr lang="en-US" dirty="0">
                <a:solidFill>
                  <a:prstClr val="black"/>
                </a:solidFill>
                <a:latin typeface="Arial"/>
                <a:cs typeface="Arial"/>
              </a:rPr>
              <a:t>Toyota Prius (FHEV)</a:t>
            </a:r>
          </a:p>
          <a:p>
            <a:pPr marL="298450" indent="-285750">
              <a:spcBef>
                <a:spcPts val="1115"/>
              </a:spcBef>
              <a:tabLst>
                <a:tab pos="354965" algn="l"/>
              </a:tabLst>
            </a:pPr>
            <a:r>
              <a:rPr lang="en-US" dirty="0">
                <a:solidFill>
                  <a:prstClr val="black"/>
                </a:solidFill>
                <a:latin typeface="Arial"/>
                <a:cs typeface="Arial"/>
              </a:rPr>
              <a:t>Toyota Innova </a:t>
            </a:r>
            <a:r>
              <a:rPr lang="en-US" dirty="0" err="1">
                <a:solidFill>
                  <a:prstClr val="black"/>
                </a:solidFill>
                <a:latin typeface="Arial"/>
                <a:cs typeface="Arial"/>
              </a:rPr>
              <a:t>Hycross</a:t>
            </a:r>
            <a:endParaRPr lang="en-US" dirty="0">
              <a:solidFill>
                <a:prstClr val="black"/>
              </a:solidFill>
              <a:latin typeface="Arial"/>
              <a:cs typeface="Arial"/>
            </a:endParaRPr>
          </a:p>
          <a:p>
            <a:pPr marL="298450" indent="-285750">
              <a:spcBef>
                <a:spcPts val="1115"/>
              </a:spcBef>
              <a:tabLst>
                <a:tab pos="354965" algn="l"/>
              </a:tabLst>
            </a:pPr>
            <a:r>
              <a:rPr lang="en-US" dirty="0">
                <a:solidFill>
                  <a:prstClr val="black"/>
                </a:solidFill>
                <a:latin typeface="Arial"/>
                <a:cs typeface="Arial"/>
              </a:rPr>
              <a:t>Various Lexus models</a:t>
            </a:r>
          </a:p>
          <a:p>
            <a:pPr marL="298450" indent="-285750">
              <a:spcBef>
                <a:spcPts val="1115"/>
              </a:spcBef>
              <a:tabLst>
                <a:tab pos="354965" algn="l"/>
              </a:tabLst>
            </a:pPr>
            <a:r>
              <a:rPr lang="en-US" dirty="0" err="1">
                <a:solidFill>
                  <a:prstClr val="black"/>
                </a:solidFill>
                <a:latin typeface="Arial"/>
                <a:cs typeface="Arial"/>
              </a:rPr>
              <a:t>Mitsubushi</a:t>
            </a:r>
            <a:r>
              <a:rPr lang="en-US" dirty="0">
                <a:solidFill>
                  <a:prstClr val="black"/>
                </a:solidFill>
                <a:latin typeface="Arial"/>
                <a:cs typeface="Arial"/>
              </a:rPr>
              <a:t> Outlander (FHEV)</a:t>
            </a:r>
          </a:p>
          <a:p>
            <a:pPr marL="298450" indent="-285750">
              <a:spcBef>
                <a:spcPts val="1115"/>
              </a:spcBef>
              <a:tabLst>
                <a:tab pos="354965" algn="l"/>
              </a:tabLst>
            </a:pPr>
            <a:r>
              <a:rPr lang="en-US" dirty="0">
                <a:solidFill>
                  <a:prstClr val="black"/>
                </a:solidFill>
                <a:latin typeface="Arial"/>
                <a:cs typeface="Arial"/>
              </a:rPr>
              <a:t>Maruti Grand Vitara</a:t>
            </a:r>
          </a:p>
          <a:p>
            <a:pPr marL="298450" indent="-285750">
              <a:spcBef>
                <a:spcPts val="1115"/>
              </a:spcBef>
              <a:tabLst>
                <a:tab pos="354965" algn="l"/>
              </a:tabLst>
            </a:pPr>
            <a:r>
              <a:rPr lang="en-US" dirty="0">
                <a:solidFill>
                  <a:prstClr val="black"/>
                </a:solidFill>
                <a:latin typeface="Arial"/>
                <a:cs typeface="Arial"/>
              </a:rPr>
              <a:t>Ford Escape Hybrid (FHEV, an SUV), Ford Fusion Hybrid (FHEV)</a:t>
            </a:r>
          </a:p>
          <a:p>
            <a:pPr marL="298450" indent="-285750">
              <a:spcBef>
                <a:spcPts val="1115"/>
              </a:spcBef>
              <a:tabLst>
                <a:tab pos="354965" algn="l"/>
              </a:tabLst>
            </a:pPr>
            <a:r>
              <a:rPr lang="en-US" b="1" dirty="0">
                <a:solidFill>
                  <a:prstClr val="black"/>
                </a:solidFill>
                <a:latin typeface="Arial"/>
                <a:cs typeface="Arial"/>
              </a:rPr>
              <a:t> </a:t>
            </a:r>
            <a:r>
              <a:rPr lang="en-US" dirty="0">
                <a:solidFill>
                  <a:prstClr val="black"/>
                </a:solidFill>
                <a:latin typeface="Arial"/>
                <a:cs typeface="Arial"/>
              </a:rPr>
              <a:t>BMW i3 (Series HEV), BMW 7 series (MHEV with high output motor)</a:t>
            </a:r>
          </a:p>
          <a:p>
            <a:pPr marL="298450" indent="-285750">
              <a:spcBef>
                <a:spcPts val="1115"/>
              </a:spcBef>
              <a:tabLst>
                <a:tab pos="354965" algn="l"/>
              </a:tabLst>
            </a:pPr>
            <a:r>
              <a:rPr lang="en-US" dirty="0">
                <a:solidFill>
                  <a:prstClr val="black"/>
                </a:solidFill>
                <a:latin typeface="Arial"/>
                <a:cs typeface="Arial"/>
              </a:rPr>
              <a:t>Mercedes-Benz S400 Blue Hybrid</a:t>
            </a:r>
          </a:p>
          <a:p>
            <a:pPr marL="298450" indent="-285750">
              <a:spcBef>
                <a:spcPts val="1115"/>
              </a:spcBef>
              <a:tabLst>
                <a:tab pos="354965" algn="l"/>
              </a:tabLst>
            </a:pPr>
            <a:r>
              <a:rPr lang="en-US" dirty="0">
                <a:solidFill>
                  <a:prstClr val="black"/>
                </a:solidFill>
                <a:latin typeface="Arial"/>
                <a:cs typeface="Arial"/>
              </a:rPr>
              <a:t>Toyota Camry Hybrid,</a:t>
            </a:r>
          </a:p>
          <a:p>
            <a:pPr marL="298450" indent="-285750">
              <a:spcBef>
                <a:spcPts val="1115"/>
              </a:spcBef>
              <a:tabLst>
                <a:tab pos="354965" algn="l"/>
              </a:tabLst>
            </a:pPr>
            <a:r>
              <a:rPr lang="en-US" dirty="0">
                <a:solidFill>
                  <a:prstClr val="black"/>
                </a:solidFill>
                <a:latin typeface="Arial"/>
                <a:cs typeface="Arial"/>
              </a:rPr>
              <a:t>Honda Civic Hybrid (MHEV),</a:t>
            </a:r>
          </a:p>
          <a:p>
            <a:pPr marL="298450" indent="-285750">
              <a:spcBef>
                <a:spcPts val="1115"/>
              </a:spcBef>
              <a:tabLst>
                <a:tab pos="354965" algn="l"/>
              </a:tabLst>
            </a:pPr>
            <a:r>
              <a:rPr lang="en-US" dirty="0">
                <a:solidFill>
                  <a:prstClr val="black"/>
                </a:solidFill>
                <a:latin typeface="Arial"/>
                <a:cs typeface="Arial"/>
              </a:rPr>
              <a:t>Honda Accord hybrid</a:t>
            </a:r>
          </a:p>
          <a:p>
            <a:pPr marL="298450" indent="-285750">
              <a:spcBef>
                <a:spcPts val="1115"/>
              </a:spcBef>
              <a:tabLst>
                <a:tab pos="354965" algn="l"/>
              </a:tabLst>
            </a:pPr>
            <a:r>
              <a:rPr lang="en-US" dirty="0">
                <a:solidFill>
                  <a:prstClr val="black"/>
                </a:solidFill>
                <a:latin typeface="Arial"/>
                <a:cs typeface="Arial"/>
              </a:rPr>
              <a:t>Ferrari A1(Special Mild HEV, with specialized high-output electric motor)</a:t>
            </a:r>
          </a:p>
          <a:p>
            <a:pPr marL="298450" indent="-285750">
              <a:spcBef>
                <a:spcPts val="1115"/>
              </a:spcBef>
              <a:tabLst>
                <a:tab pos="354965" algn="l"/>
              </a:tabLst>
            </a:pPr>
            <a:r>
              <a:rPr lang="en-US" dirty="0">
                <a:solidFill>
                  <a:prstClr val="black"/>
                </a:solidFill>
                <a:latin typeface="Arial"/>
                <a:cs typeface="Arial"/>
              </a:rPr>
              <a:t>Volkswagen Jetta Hybrid (FHEV)</a:t>
            </a:r>
          </a:p>
          <a:p>
            <a:pPr marL="298450" indent="-285750">
              <a:spcBef>
                <a:spcPts val="1115"/>
              </a:spcBef>
              <a:tabLst>
                <a:tab pos="354965" algn="l"/>
              </a:tabLst>
            </a:pPr>
            <a:r>
              <a:rPr lang="en-US" dirty="0">
                <a:solidFill>
                  <a:prstClr val="black"/>
                </a:solidFill>
                <a:latin typeface="Arial"/>
                <a:cs typeface="Arial"/>
              </a:rPr>
              <a:t>Chevrolet Silverado (MHEV)</a:t>
            </a:r>
          </a:p>
          <a:p>
            <a:endParaRPr lang="en-IN" dirty="0"/>
          </a:p>
        </p:txBody>
      </p:sp>
      <p:sp>
        <p:nvSpPr>
          <p:cNvPr id="4" name="Footer Placeholder 3">
            <a:extLst>
              <a:ext uri="{FF2B5EF4-FFF2-40B4-BE49-F238E27FC236}">
                <a16:creationId xmlns:a16="http://schemas.microsoft.com/office/drawing/2014/main" id="{24CFF1D4-EE8F-4C9B-AF15-11F8B0B70987}"/>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DE598374-72F6-487F-A9BC-E7BF70EE5A71}"/>
              </a:ext>
            </a:extLst>
          </p:cNvPr>
          <p:cNvSpPr>
            <a:spLocks noGrp="1"/>
          </p:cNvSpPr>
          <p:nvPr>
            <p:ph type="sldNum" sz="quarter" idx="12"/>
          </p:nvPr>
        </p:nvSpPr>
        <p:spPr/>
        <p:txBody>
          <a:bodyPr/>
          <a:lstStyle/>
          <a:p>
            <a:fld id="{DB18EDE3-BBCD-4200-934C-050C158389EE}" type="slidenum">
              <a:rPr lang="en-IN" smtClean="0"/>
              <a:t>32</a:t>
            </a:fld>
            <a:endParaRPr lang="en-IN"/>
          </a:p>
        </p:txBody>
      </p:sp>
    </p:spTree>
    <p:extLst>
      <p:ext uri="{BB962C8B-B14F-4D97-AF65-F5344CB8AC3E}">
        <p14:creationId xmlns:p14="http://schemas.microsoft.com/office/powerpoint/2010/main" val="796375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1C8DD-4205-4AEC-8DA4-F8CA24EA3194}"/>
              </a:ext>
            </a:extLst>
          </p:cNvPr>
          <p:cNvSpPr>
            <a:spLocks noGrp="1"/>
          </p:cNvSpPr>
          <p:nvPr>
            <p:ph type="title"/>
          </p:nvPr>
        </p:nvSpPr>
        <p:spPr/>
        <p:txBody>
          <a:bodyPr/>
          <a:lstStyle/>
          <a:p>
            <a:r>
              <a:rPr lang="en-US" b="1" dirty="0"/>
              <a:t>Some of the popular EVs in India (2w and 4w)</a:t>
            </a:r>
            <a:endParaRPr lang="en-IN" dirty="0"/>
          </a:p>
        </p:txBody>
      </p:sp>
      <p:sp>
        <p:nvSpPr>
          <p:cNvPr id="3" name="Content Placeholder 2">
            <a:extLst>
              <a:ext uri="{FF2B5EF4-FFF2-40B4-BE49-F238E27FC236}">
                <a16:creationId xmlns:a16="http://schemas.microsoft.com/office/drawing/2014/main" id="{F2A82797-DB5D-460E-812B-A810FEFDBF66}"/>
              </a:ext>
            </a:extLst>
          </p:cNvPr>
          <p:cNvSpPr>
            <a:spLocks noGrp="1"/>
          </p:cNvSpPr>
          <p:nvPr>
            <p:ph idx="1"/>
          </p:nvPr>
        </p:nvSpPr>
        <p:spPr/>
        <p:txBody>
          <a:bodyPr>
            <a:normAutofit lnSpcReduction="10000"/>
          </a:bodyPr>
          <a:lstStyle/>
          <a:p>
            <a:r>
              <a:rPr lang="en-US" dirty="0"/>
              <a:t>Tata </a:t>
            </a:r>
            <a:r>
              <a:rPr lang="en-US" dirty="0" err="1"/>
              <a:t>Nexon</a:t>
            </a:r>
            <a:r>
              <a:rPr lang="en-US" dirty="0"/>
              <a:t> EV</a:t>
            </a:r>
          </a:p>
          <a:p>
            <a:r>
              <a:rPr lang="en-US" dirty="0"/>
              <a:t>MG ZS EV</a:t>
            </a:r>
          </a:p>
          <a:p>
            <a:r>
              <a:rPr lang="en-US" dirty="0"/>
              <a:t>Hyundai Kona Electric</a:t>
            </a:r>
          </a:p>
          <a:p>
            <a:r>
              <a:rPr lang="en-US" dirty="0"/>
              <a:t>Mahindra </a:t>
            </a:r>
            <a:r>
              <a:rPr lang="en-US" dirty="0" err="1"/>
              <a:t>eVerito</a:t>
            </a:r>
            <a:endParaRPr lang="en-US" dirty="0"/>
          </a:p>
          <a:p>
            <a:r>
              <a:rPr lang="en-US" dirty="0" err="1"/>
              <a:t>Ather</a:t>
            </a:r>
            <a:r>
              <a:rPr lang="en-US" dirty="0"/>
              <a:t> 450X</a:t>
            </a:r>
          </a:p>
          <a:p>
            <a:r>
              <a:rPr lang="en-US" dirty="0"/>
              <a:t>Revolt RV400</a:t>
            </a:r>
          </a:p>
          <a:p>
            <a:r>
              <a:rPr lang="en-US" dirty="0"/>
              <a:t>Bajaj Chetak Electric</a:t>
            </a:r>
          </a:p>
          <a:p>
            <a:r>
              <a:rPr lang="en-US" dirty="0"/>
              <a:t>Mercedes-Benz EQC</a:t>
            </a:r>
          </a:p>
          <a:p>
            <a:r>
              <a:rPr lang="en-US" dirty="0"/>
              <a:t>Audi e-</a:t>
            </a:r>
            <a:r>
              <a:rPr lang="en-US" dirty="0" err="1"/>
              <a:t>tron</a:t>
            </a:r>
            <a:endParaRPr lang="en-IN" dirty="0"/>
          </a:p>
        </p:txBody>
      </p:sp>
      <p:sp>
        <p:nvSpPr>
          <p:cNvPr id="4" name="Footer Placeholder 3">
            <a:extLst>
              <a:ext uri="{FF2B5EF4-FFF2-40B4-BE49-F238E27FC236}">
                <a16:creationId xmlns:a16="http://schemas.microsoft.com/office/drawing/2014/main" id="{4F4566F1-5191-4F3A-ADEA-02797BBA4C1F}"/>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DC07796B-4DE1-43FF-91E1-E32B2D03D8F5}"/>
              </a:ext>
            </a:extLst>
          </p:cNvPr>
          <p:cNvSpPr>
            <a:spLocks noGrp="1"/>
          </p:cNvSpPr>
          <p:nvPr>
            <p:ph type="sldNum" sz="quarter" idx="12"/>
          </p:nvPr>
        </p:nvSpPr>
        <p:spPr/>
        <p:txBody>
          <a:bodyPr/>
          <a:lstStyle/>
          <a:p>
            <a:fld id="{DB18EDE3-BBCD-4200-934C-050C158389EE}" type="slidenum">
              <a:rPr lang="en-IN" smtClean="0"/>
              <a:t>33</a:t>
            </a:fld>
            <a:endParaRPr lang="en-IN"/>
          </a:p>
        </p:txBody>
      </p:sp>
    </p:spTree>
    <p:extLst>
      <p:ext uri="{BB962C8B-B14F-4D97-AF65-F5344CB8AC3E}">
        <p14:creationId xmlns:p14="http://schemas.microsoft.com/office/powerpoint/2010/main" val="2310465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BE65-241A-48F8-A7E4-AA494B686D59}"/>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22C3BCC1-84E3-7E85-ED8F-79C7ACB19EAF}"/>
              </a:ext>
            </a:extLst>
          </p:cNvPr>
          <p:cNvPicPr>
            <a:picLocks noGrp="1" noChangeAspect="1"/>
          </p:cNvPicPr>
          <p:nvPr>
            <p:ph idx="1"/>
          </p:nvPr>
        </p:nvPicPr>
        <p:blipFill>
          <a:blip r:embed="rId2"/>
          <a:stretch>
            <a:fillRect/>
          </a:stretch>
        </p:blipFill>
        <p:spPr>
          <a:xfrm>
            <a:off x="625106" y="365125"/>
            <a:ext cx="10347693" cy="6415570"/>
          </a:xfrm>
          <a:prstGeom prst="rect">
            <a:avLst/>
          </a:prstGeom>
        </p:spPr>
      </p:pic>
      <p:sp>
        <p:nvSpPr>
          <p:cNvPr id="3" name="Footer Placeholder 2">
            <a:extLst>
              <a:ext uri="{FF2B5EF4-FFF2-40B4-BE49-F238E27FC236}">
                <a16:creationId xmlns:a16="http://schemas.microsoft.com/office/drawing/2014/main" id="{E8565654-61BB-4B0F-86D2-6D5021037F6E}"/>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50124D46-F64E-4A58-BF74-FE0ED430D5E8}"/>
              </a:ext>
            </a:extLst>
          </p:cNvPr>
          <p:cNvSpPr>
            <a:spLocks noGrp="1"/>
          </p:cNvSpPr>
          <p:nvPr>
            <p:ph type="sldNum" sz="quarter" idx="12"/>
          </p:nvPr>
        </p:nvSpPr>
        <p:spPr/>
        <p:txBody>
          <a:bodyPr/>
          <a:lstStyle/>
          <a:p>
            <a:fld id="{DB18EDE3-BBCD-4200-934C-050C158389EE}" type="slidenum">
              <a:rPr lang="en-IN" smtClean="0"/>
              <a:t>4</a:t>
            </a:fld>
            <a:endParaRPr lang="en-IN"/>
          </a:p>
        </p:txBody>
      </p:sp>
    </p:spTree>
    <p:extLst>
      <p:ext uri="{BB962C8B-B14F-4D97-AF65-F5344CB8AC3E}">
        <p14:creationId xmlns:p14="http://schemas.microsoft.com/office/powerpoint/2010/main" val="229949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A2400-0162-4FD1-A106-FE5F9B746EA9}"/>
              </a:ext>
            </a:extLst>
          </p:cNvPr>
          <p:cNvSpPr>
            <a:spLocks noGrp="1"/>
          </p:cNvSpPr>
          <p:nvPr>
            <p:ph type="title"/>
          </p:nvPr>
        </p:nvSpPr>
        <p:spPr/>
        <p:txBody>
          <a:bodyPr/>
          <a:lstStyle/>
          <a:p>
            <a:r>
              <a:rPr lang="en-US" b="1" dirty="0"/>
              <a:t>Power Transmission Process in EV</a:t>
            </a:r>
            <a:endParaRPr lang="en-IN" b="1" dirty="0"/>
          </a:p>
        </p:txBody>
      </p:sp>
      <p:sp>
        <p:nvSpPr>
          <p:cNvPr id="3" name="Content Placeholder 2">
            <a:extLst>
              <a:ext uri="{FF2B5EF4-FFF2-40B4-BE49-F238E27FC236}">
                <a16:creationId xmlns:a16="http://schemas.microsoft.com/office/drawing/2014/main" id="{A01180C2-A8CE-4E4F-85D5-5D809103AC77}"/>
              </a:ext>
            </a:extLst>
          </p:cNvPr>
          <p:cNvSpPr>
            <a:spLocks noGrp="1"/>
          </p:cNvSpPr>
          <p:nvPr>
            <p:ph idx="1"/>
          </p:nvPr>
        </p:nvSpPr>
        <p:spPr/>
        <p:txBody>
          <a:bodyPr>
            <a:normAutofit fontScale="92500"/>
          </a:bodyPr>
          <a:lstStyle/>
          <a:p>
            <a:pPr algn="just"/>
            <a:r>
              <a:rPr lang="en-US" sz="3200" dirty="0"/>
              <a:t>Power transmission in electric vehicles (EVs) involves the transfer of electrical energy from the energy source (usually a battery) to the electric motor that drives the vehicle.</a:t>
            </a:r>
          </a:p>
          <a:p>
            <a:pPr algn="just"/>
            <a:r>
              <a:rPr lang="en-US" sz="3200" dirty="0"/>
              <a:t>the power transmission in electric vehicles is more straightforward compared to traditional internal combustion engine vehicles.</a:t>
            </a:r>
          </a:p>
          <a:p>
            <a:pPr algn="just"/>
            <a:r>
              <a:rPr lang="en-US" sz="3200" dirty="0"/>
              <a:t>There is no need for a complex gearbox or transmission.</a:t>
            </a:r>
          </a:p>
          <a:p>
            <a:pPr algn="just"/>
            <a:r>
              <a:rPr lang="en-US" sz="3200" dirty="0"/>
              <a:t>The electric powertrain is more efficient, with a direct connection between the battery, power electronics, and the electric motor.</a:t>
            </a:r>
            <a:endParaRPr lang="en-IN" sz="3200" dirty="0"/>
          </a:p>
          <a:p>
            <a:pPr algn="just"/>
            <a:endParaRPr lang="en-US" sz="3200" dirty="0"/>
          </a:p>
          <a:p>
            <a:pPr algn="just"/>
            <a:endParaRPr lang="en-US" sz="2800" dirty="0"/>
          </a:p>
        </p:txBody>
      </p:sp>
      <p:sp>
        <p:nvSpPr>
          <p:cNvPr id="4" name="Footer Placeholder 3">
            <a:extLst>
              <a:ext uri="{FF2B5EF4-FFF2-40B4-BE49-F238E27FC236}">
                <a16:creationId xmlns:a16="http://schemas.microsoft.com/office/drawing/2014/main" id="{BAEDCC1A-270D-4729-9F7B-732B1F52080E}"/>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53BE6F2C-6E95-4444-AC9B-689363F0A133}"/>
              </a:ext>
            </a:extLst>
          </p:cNvPr>
          <p:cNvSpPr>
            <a:spLocks noGrp="1"/>
          </p:cNvSpPr>
          <p:nvPr>
            <p:ph type="sldNum" sz="quarter" idx="12"/>
          </p:nvPr>
        </p:nvSpPr>
        <p:spPr/>
        <p:txBody>
          <a:bodyPr/>
          <a:lstStyle/>
          <a:p>
            <a:fld id="{DB18EDE3-BBCD-4200-934C-050C158389EE}" type="slidenum">
              <a:rPr lang="en-IN" smtClean="0"/>
              <a:t>5</a:t>
            </a:fld>
            <a:endParaRPr lang="en-IN"/>
          </a:p>
        </p:txBody>
      </p:sp>
    </p:spTree>
    <p:extLst>
      <p:ext uri="{BB962C8B-B14F-4D97-AF65-F5344CB8AC3E}">
        <p14:creationId xmlns:p14="http://schemas.microsoft.com/office/powerpoint/2010/main" val="861284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6E53B-8C37-461D-B715-7772F4935D33}"/>
              </a:ext>
            </a:extLst>
          </p:cNvPr>
          <p:cNvSpPr>
            <a:spLocks noGrp="1"/>
          </p:cNvSpPr>
          <p:nvPr>
            <p:ph type="title"/>
          </p:nvPr>
        </p:nvSpPr>
        <p:spPr/>
        <p:txBody>
          <a:bodyPr/>
          <a:lstStyle/>
          <a:p>
            <a:r>
              <a:rPr lang="en-US" b="1" dirty="0"/>
              <a:t>Key components in Power Transmission</a:t>
            </a:r>
            <a:endParaRPr lang="en-IN" b="1" dirty="0"/>
          </a:p>
        </p:txBody>
      </p:sp>
      <p:sp>
        <p:nvSpPr>
          <p:cNvPr id="3" name="Content Placeholder 2">
            <a:extLst>
              <a:ext uri="{FF2B5EF4-FFF2-40B4-BE49-F238E27FC236}">
                <a16:creationId xmlns:a16="http://schemas.microsoft.com/office/drawing/2014/main" id="{BD75D282-401C-4528-A5F0-F1EB28C971CC}"/>
              </a:ext>
            </a:extLst>
          </p:cNvPr>
          <p:cNvSpPr>
            <a:spLocks noGrp="1"/>
          </p:cNvSpPr>
          <p:nvPr>
            <p:ph idx="1"/>
          </p:nvPr>
        </p:nvSpPr>
        <p:spPr>
          <a:xfrm>
            <a:off x="838200" y="1825625"/>
            <a:ext cx="10515600" cy="4667250"/>
          </a:xfrm>
        </p:spPr>
        <p:txBody>
          <a:bodyPr>
            <a:normAutofit/>
          </a:bodyPr>
          <a:lstStyle/>
          <a:p>
            <a:pPr algn="just"/>
            <a:r>
              <a:rPr lang="en-US" sz="3600" dirty="0"/>
              <a:t>The key components involved in power transmission in electric vehicles are-</a:t>
            </a:r>
          </a:p>
          <a:p>
            <a:pPr marL="971550" lvl="1" indent="-514350" algn="just">
              <a:buFont typeface="+mj-lt"/>
              <a:buAutoNum type="arabicPeriod"/>
            </a:pPr>
            <a:r>
              <a:rPr lang="en-US" sz="3200" dirty="0"/>
              <a:t>Battery</a:t>
            </a:r>
          </a:p>
          <a:p>
            <a:pPr marL="971550" lvl="1" indent="-514350" algn="just">
              <a:buFont typeface="+mj-lt"/>
              <a:buAutoNum type="arabicPeriod"/>
            </a:pPr>
            <a:r>
              <a:rPr lang="en-US" sz="3200" dirty="0"/>
              <a:t>Power electronics (Invertor, </a:t>
            </a:r>
            <a:r>
              <a:rPr lang="en-IN" sz="3200" dirty="0"/>
              <a:t>converters and controllers)</a:t>
            </a:r>
            <a:endParaRPr lang="en-US" sz="3200" dirty="0"/>
          </a:p>
          <a:p>
            <a:pPr marL="971550" lvl="1" indent="-514350" algn="just">
              <a:buFont typeface="+mj-lt"/>
              <a:buAutoNum type="arabicPeriod"/>
            </a:pPr>
            <a:r>
              <a:rPr lang="en-US" sz="3200" dirty="0"/>
              <a:t>Electric motor</a:t>
            </a:r>
          </a:p>
          <a:p>
            <a:pPr marL="971550" lvl="1" indent="-514350" algn="just">
              <a:buFont typeface="+mj-lt"/>
              <a:buAutoNum type="arabicPeriod"/>
            </a:pPr>
            <a:r>
              <a:rPr lang="en-IN" sz="3200" dirty="0"/>
              <a:t>Transmission System (if applicable)</a:t>
            </a:r>
          </a:p>
          <a:p>
            <a:pPr marL="971550" lvl="1" indent="-514350" algn="just">
              <a:buFont typeface="+mj-lt"/>
              <a:buAutoNum type="arabicPeriod"/>
            </a:pPr>
            <a:r>
              <a:rPr lang="en-IN" sz="3200" dirty="0"/>
              <a:t>Drive Shaft</a:t>
            </a:r>
          </a:p>
          <a:p>
            <a:pPr marL="971550" lvl="1" indent="-514350" algn="just">
              <a:buFont typeface="+mj-lt"/>
              <a:buAutoNum type="arabicPeriod"/>
            </a:pPr>
            <a:r>
              <a:rPr lang="en-IN" sz="3200" dirty="0"/>
              <a:t>Wheels</a:t>
            </a:r>
          </a:p>
          <a:p>
            <a:pPr marL="0" indent="0" algn="ctr">
              <a:buNone/>
            </a:pPr>
            <a:r>
              <a:rPr lang="en-US" sz="2400" dirty="0"/>
              <a:t>The details of each of these key components are given ahead:</a:t>
            </a:r>
            <a:endParaRPr lang="en-IN" sz="2400" dirty="0"/>
          </a:p>
        </p:txBody>
      </p:sp>
      <p:sp>
        <p:nvSpPr>
          <p:cNvPr id="4" name="Footer Placeholder 3">
            <a:extLst>
              <a:ext uri="{FF2B5EF4-FFF2-40B4-BE49-F238E27FC236}">
                <a16:creationId xmlns:a16="http://schemas.microsoft.com/office/drawing/2014/main" id="{E2CBEBD2-81F4-4217-9199-68678EE23471}"/>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C981CD67-DD6C-4D56-92ED-E60129ED8C85}"/>
              </a:ext>
            </a:extLst>
          </p:cNvPr>
          <p:cNvSpPr>
            <a:spLocks noGrp="1"/>
          </p:cNvSpPr>
          <p:nvPr>
            <p:ph type="sldNum" sz="quarter" idx="12"/>
          </p:nvPr>
        </p:nvSpPr>
        <p:spPr/>
        <p:txBody>
          <a:bodyPr/>
          <a:lstStyle/>
          <a:p>
            <a:fld id="{DB18EDE3-BBCD-4200-934C-050C158389EE}" type="slidenum">
              <a:rPr lang="en-IN" smtClean="0"/>
              <a:t>6</a:t>
            </a:fld>
            <a:endParaRPr lang="en-IN"/>
          </a:p>
        </p:txBody>
      </p:sp>
    </p:spTree>
    <p:extLst>
      <p:ext uri="{BB962C8B-B14F-4D97-AF65-F5344CB8AC3E}">
        <p14:creationId xmlns:p14="http://schemas.microsoft.com/office/powerpoint/2010/main" val="778265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49F1E-A763-4D9D-85C7-3DC1D2ED477E}"/>
              </a:ext>
            </a:extLst>
          </p:cNvPr>
          <p:cNvSpPr>
            <a:spLocks noGrp="1"/>
          </p:cNvSpPr>
          <p:nvPr>
            <p:ph type="title"/>
          </p:nvPr>
        </p:nvSpPr>
        <p:spPr/>
        <p:txBody>
          <a:bodyPr/>
          <a:lstStyle/>
          <a:p>
            <a:r>
              <a:rPr lang="en-IN" b="1" dirty="0"/>
              <a:t>1) Battery</a:t>
            </a:r>
            <a:endParaRPr lang="en-IN" dirty="0"/>
          </a:p>
        </p:txBody>
      </p:sp>
      <p:sp>
        <p:nvSpPr>
          <p:cNvPr id="3" name="Content Placeholder 2">
            <a:extLst>
              <a:ext uri="{FF2B5EF4-FFF2-40B4-BE49-F238E27FC236}">
                <a16:creationId xmlns:a16="http://schemas.microsoft.com/office/drawing/2014/main" id="{CB614E9A-6D45-4A1C-9344-522615BA446E}"/>
              </a:ext>
            </a:extLst>
          </p:cNvPr>
          <p:cNvSpPr>
            <a:spLocks noGrp="1"/>
          </p:cNvSpPr>
          <p:nvPr>
            <p:ph idx="1"/>
          </p:nvPr>
        </p:nvSpPr>
        <p:spPr/>
        <p:txBody>
          <a:bodyPr>
            <a:normAutofit/>
          </a:bodyPr>
          <a:lstStyle/>
          <a:p>
            <a:pPr algn="just"/>
            <a:r>
              <a:rPr lang="en-US" sz="3600" dirty="0"/>
              <a:t>The primary energy source in electric vehicles is the battery. The battery stores electrical energy in the form of chemical energy and provides power to the electric motor. Lithium-ion batteries are commonly used in electric vehicles due to their high energy density and relatively lightweight.</a:t>
            </a:r>
            <a:endParaRPr lang="en-IN" sz="3600" dirty="0"/>
          </a:p>
        </p:txBody>
      </p:sp>
      <p:sp>
        <p:nvSpPr>
          <p:cNvPr id="4" name="Footer Placeholder 3">
            <a:extLst>
              <a:ext uri="{FF2B5EF4-FFF2-40B4-BE49-F238E27FC236}">
                <a16:creationId xmlns:a16="http://schemas.microsoft.com/office/drawing/2014/main" id="{B85E7B85-8FE0-4EAF-AAE9-5D8E3CD3A4ED}"/>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62973F6C-4371-4B26-8328-1E7DAAABEE45}"/>
              </a:ext>
            </a:extLst>
          </p:cNvPr>
          <p:cNvSpPr>
            <a:spLocks noGrp="1"/>
          </p:cNvSpPr>
          <p:nvPr>
            <p:ph type="sldNum" sz="quarter" idx="12"/>
          </p:nvPr>
        </p:nvSpPr>
        <p:spPr/>
        <p:txBody>
          <a:bodyPr/>
          <a:lstStyle/>
          <a:p>
            <a:fld id="{DB18EDE3-BBCD-4200-934C-050C158389EE}" type="slidenum">
              <a:rPr lang="en-IN" smtClean="0"/>
              <a:t>7</a:t>
            </a:fld>
            <a:endParaRPr lang="en-IN"/>
          </a:p>
        </p:txBody>
      </p:sp>
    </p:spTree>
    <p:extLst>
      <p:ext uri="{BB962C8B-B14F-4D97-AF65-F5344CB8AC3E}">
        <p14:creationId xmlns:p14="http://schemas.microsoft.com/office/powerpoint/2010/main" val="1650525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2BC1-F8AD-44B2-ABA4-24E6441F4E5C}"/>
              </a:ext>
            </a:extLst>
          </p:cNvPr>
          <p:cNvSpPr>
            <a:spLocks noGrp="1"/>
          </p:cNvSpPr>
          <p:nvPr>
            <p:ph type="title"/>
          </p:nvPr>
        </p:nvSpPr>
        <p:spPr>
          <a:xfrm>
            <a:off x="838200" y="421397"/>
            <a:ext cx="10515600" cy="1140118"/>
          </a:xfrm>
        </p:spPr>
        <p:txBody>
          <a:bodyPr>
            <a:normAutofit fontScale="90000"/>
          </a:bodyPr>
          <a:lstStyle/>
          <a:p>
            <a:r>
              <a:rPr lang="en-US" b="1" dirty="0"/>
              <a:t>2) Power electronics (Invertor, </a:t>
            </a:r>
            <a:r>
              <a:rPr lang="en-IN" b="1" dirty="0"/>
              <a:t>converters and controllers)</a:t>
            </a:r>
          </a:p>
        </p:txBody>
      </p:sp>
      <p:sp>
        <p:nvSpPr>
          <p:cNvPr id="3" name="Content Placeholder 2">
            <a:extLst>
              <a:ext uri="{FF2B5EF4-FFF2-40B4-BE49-F238E27FC236}">
                <a16:creationId xmlns:a16="http://schemas.microsoft.com/office/drawing/2014/main" id="{16A64A3A-51CE-4990-AAEF-E32E15863EFE}"/>
              </a:ext>
            </a:extLst>
          </p:cNvPr>
          <p:cNvSpPr>
            <a:spLocks noGrp="1"/>
          </p:cNvSpPr>
          <p:nvPr>
            <p:ph idx="1"/>
          </p:nvPr>
        </p:nvSpPr>
        <p:spPr/>
        <p:txBody>
          <a:bodyPr>
            <a:normAutofit fontScale="92500"/>
          </a:bodyPr>
          <a:lstStyle/>
          <a:p>
            <a:pPr algn="just"/>
            <a:r>
              <a:rPr lang="en-US" dirty="0"/>
              <a:t>Power electronics are crucial in converting the direct current (DC) stored in the battery into the alternating current (AC) needed to drive the electric motor. The power electronics system typically includes an inverter, which is responsible for converting DC to AC, and other components like converters and controllers that manage the flow of electrical energy.</a:t>
            </a:r>
          </a:p>
          <a:p>
            <a:pPr algn="just"/>
            <a:endParaRPr lang="en-US" dirty="0"/>
          </a:p>
          <a:p>
            <a:pPr algn="just"/>
            <a:r>
              <a:rPr lang="en-US" b="1" dirty="0"/>
              <a:t>Inverter</a:t>
            </a:r>
            <a:r>
              <a:rPr lang="en-US" dirty="0"/>
              <a:t>: The inverter is a key component in power transmission. It takes the DC power from the battery and converts it into AC power, which is then supplied to the electric motor. The inverter controls the frequency and amplitude of the AC power, allowing for precise control of the electric motor.</a:t>
            </a:r>
            <a:endParaRPr lang="en-IN" dirty="0"/>
          </a:p>
        </p:txBody>
      </p:sp>
      <p:sp>
        <p:nvSpPr>
          <p:cNvPr id="4" name="Footer Placeholder 3">
            <a:extLst>
              <a:ext uri="{FF2B5EF4-FFF2-40B4-BE49-F238E27FC236}">
                <a16:creationId xmlns:a16="http://schemas.microsoft.com/office/drawing/2014/main" id="{CAE07DD1-C27B-47DD-8F0C-C4712A77792E}"/>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D1DA573F-B4B0-4523-B158-1DFC1EA44DEB}"/>
              </a:ext>
            </a:extLst>
          </p:cNvPr>
          <p:cNvSpPr>
            <a:spLocks noGrp="1"/>
          </p:cNvSpPr>
          <p:nvPr>
            <p:ph type="sldNum" sz="quarter" idx="12"/>
          </p:nvPr>
        </p:nvSpPr>
        <p:spPr/>
        <p:txBody>
          <a:bodyPr/>
          <a:lstStyle/>
          <a:p>
            <a:fld id="{DB18EDE3-BBCD-4200-934C-050C158389EE}" type="slidenum">
              <a:rPr lang="en-IN" smtClean="0"/>
              <a:t>8</a:t>
            </a:fld>
            <a:endParaRPr lang="en-IN"/>
          </a:p>
        </p:txBody>
      </p:sp>
    </p:spTree>
    <p:extLst>
      <p:ext uri="{BB962C8B-B14F-4D97-AF65-F5344CB8AC3E}">
        <p14:creationId xmlns:p14="http://schemas.microsoft.com/office/powerpoint/2010/main" val="144868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65FED-A560-4BB0-99ED-95650AE66A28}"/>
              </a:ext>
            </a:extLst>
          </p:cNvPr>
          <p:cNvSpPr>
            <a:spLocks noGrp="1"/>
          </p:cNvSpPr>
          <p:nvPr>
            <p:ph type="title"/>
          </p:nvPr>
        </p:nvSpPr>
        <p:spPr/>
        <p:txBody>
          <a:bodyPr/>
          <a:lstStyle/>
          <a:p>
            <a:r>
              <a:rPr lang="en-US" b="1" dirty="0"/>
              <a:t>3) Electric motor</a:t>
            </a:r>
            <a:endParaRPr lang="en-IN" b="1" dirty="0"/>
          </a:p>
        </p:txBody>
      </p:sp>
      <p:sp>
        <p:nvSpPr>
          <p:cNvPr id="3" name="Content Placeholder 2">
            <a:extLst>
              <a:ext uri="{FF2B5EF4-FFF2-40B4-BE49-F238E27FC236}">
                <a16:creationId xmlns:a16="http://schemas.microsoft.com/office/drawing/2014/main" id="{2E1BDD86-0EDD-40AC-8C16-FCA9CF04FD5E}"/>
              </a:ext>
            </a:extLst>
          </p:cNvPr>
          <p:cNvSpPr>
            <a:spLocks noGrp="1"/>
          </p:cNvSpPr>
          <p:nvPr>
            <p:ph idx="1"/>
          </p:nvPr>
        </p:nvSpPr>
        <p:spPr/>
        <p:txBody>
          <a:bodyPr/>
          <a:lstStyle/>
          <a:p>
            <a:pPr algn="just"/>
            <a:r>
              <a:rPr lang="en-US" dirty="0"/>
              <a:t>The electric motor is what actually drives the vehicle. There are different types of electric motors used in EVs, including induction motors and permanent magnet motors. These motors convert electrical energy into mechanical energy, propelling the vehicle forward.</a:t>
            </a:r>
            <a:endParaRPr lang="en-IN" dirty="0"/>
          </a:p>
        </p:txBody>
      </p:sp>
      <p:sp>
        <p:nvSpPr>
          <p:cNvPr id="4" name="Footer Placeholder 3">
            <a:extLst>
              <a:ext uri="{FF2B5EF4-FFF2-40B4-BE49-F238E27FC236}">
                <a16:creationId xmlns:a16="http://schemas.microsoft.com/office/drawing/2014/main" id="{123193E7-62EB-4317-B77E-FC1D4F784CEE}"/>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404E0E04-4932-4A58-BBF7-905EB4711CEA}"/>
              </a:ext>
            </a:extLst>
          </p:cNvPr>
          <p:cNvSpPr>
            <a:spLocks noGrp="1"/>
          </p:cNvSpPr>
          <p:nvPr>
            <p:ph type="sldNum" sz="quarter" idx="12"/>
          </p:nvPr>
        </p:nvSpPr>
        <p:spPr/>
        <p:txBody>
          <a:bodyPr/>
          <a:lstStyle/>
          <a:p>
            <a:fld id="{DB18EDE3-BBCD-4200-934C-050C158389EE}" type="slidenum">
              <a:rPr lang="en-IN" smtClean="0"/>
              <a:t>9</a:t>
            </a:fld>
            <a:endParaRPr lang="en-IN"/>
          </a:p>
        </p:txBody>
      </p:sp>
    </p:spTree>
    <p:extLst>
      <p:ext uri="{BB962C8B-B14F-4D97-AF65-F5344CB8AC3E}">
        <p14:creationId xmlns:p14="http://schemas.microsoft.com/office/powerpoint/2010/main" val="717155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2608</Words>
  <Application>Microsoft Office PowerPoint</Application>
  <PresentationFormat>Widescreen</PresentationFormat>
  <Paragraphs>282</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Times New Roman</vt:lpstr>
      <vt:lpstr>Wingdings</vt:lpstr>
      <vt:lpstr>Office Theme</vt:lpstr>
      <vt:lpstr>EV and HEV</vt:lpstr>
      <vt:lpstr>EV (Electric Vehicle)</vt:lpstr>
      <vt:lpstr>Types of EVs</vt:lpstr>
      <vt:lpstr>PowerPoint Presentation</vt:lpstr>
      <vt:lpstr>Power Transmission Process in EV</vt:lpstr>
      <vt:lpstr>Key components in Power Transmission</vt:lpstr>
      <vt:lpstr>1) Battery</vt:lpstr>
      <vt:lpstr>2) Power electronics (Invertor, converters and controllers)</vt:lpstr>
      <vt:lpstr>3) Electric motor</vt:lpstr>
      <vt:lpstr>4) Transmission System (if applicable)</vt:lpstr>
      <vt:lpstr>5) Drive Shaft and   6) Wheels</vt:lpstr>
      <vt:lpstr>Advantages of BEV</vt:lpstr>
      <vt:lpstr>Advantages of BEV (Continued…)</vt:lpstr>
      <vt:lpstr>Disadvantages of BEV</vt:lpstr>
      <vt:lpstr>Disadvantages of BEV (Continued…)</vt:lpstr>
      <vt:lpstr>Futuristic Innovations in All Electric Vehicles</vt:lpstr>
      <vt:lpstr>Hybrid Electric Vehicles</vt:lpstr>
      <vt:lpstr>PowerPoint Presentation</vt:lpstr>
      <vt:lpstr>Advantages of HEVs</vt:lpstr>
      <vt:lpstr>Disadvantages of HEVs</vt:lpstr>
      <vt:lpstr>Levels of Hybridization in HEVs</vt:lpstr>
      <vt:lpstr>Level of Hybridization</vt:lpstr>
      <vt:lpstr>Level of Hybridization</vt:lpstr>
      <vt:lpstr>Level of Hybridization</vt:lpstr>
      <vt:lpstr>Types of Hybridization in HEVs</vt:lpstr>
      <vt:lpstr>Types of Hybrid</vt:lpstr>
      <vt:lpstr>Types of Hybrid</vt:lpstr>
      <vt:lpstr>Types of Hybrid</vt:lpstr>
      <vt:lpstr>Difference between EV and HEV</vt:lpstr>
      <vt:lpstr>Comparison between EVs and HEVs</vt:lpstr>
      <vt:lpstr>Comparison of EV, HEV and Conventional Vehicles</vt:lpstr>
      <vt:lpstr>Some of the popular HEVs in India</vt:lpstr>
      <vt:lpstr>Some of the popular EVs in India (2w and 4w)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 and HEV</dc:title>
  <dc:creator>Chetan Rajoria</dc:creator>
  <cp:lastModifiedBy>Chetan Rajoria</cp:lastModifiedBy>
  <cp:revision>28</cp:revision>
  <dcterms:created xsi:type="dcterms:W3CDTF">2023-11-22T16:23:40Z</dcterms:created>
  <dcterms:modified xsi:type="dcterms:W3CDTF">2023-11-22T19:31:06Z</dcterms:modified>
</cp:coreProperties>
</file>