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1" r:id="rId8"/>
    <p:sldId id="264" r:id="rId9"/>
    <p:sldId id="263" r:id="rId10"/>
    <p:sldId id="268" r:id="rId11"/>
    <p:sldId id="265" r:id="rId12"/>
    <p:sldId id="266" r:id="rId13"/>
    <p:sldId id="267" r:id="rId14"/>
    <p:sldId id="269" r:id="rId15"/>
    <p:sldId id="270" r:id="rId16"/>
    <p:sldId id="272" r:id="rId17"/>
    <p:sldId id="273" r:id="rId18"/>
    <p:sldId id="271" r:id="rId19"/>
    <p:sldId id="274" r:id="rId20"/>
    <p:sldId id="275" r:id="rId21"/>
    <p:sldId id="276" r:id="rId22"/>
    <p:sldId id="277" r:id="rId23"/>
    <p:sldId id="282" r:id="rId24"/>
    <p:sldId id="278" r:id="rId25"/>
    <p:sldId id="279" r:id="rId26"/>
    <p:sldId id="280" r:id="rId27"/>
    <p:sldId id="281" r:id="rId28"/>
    <p:sldId id="283" r:id="rId29"/>
    <p:sldId id="289" r:id="rId30"/>
    <p:sldId id="290" r:id="rId31"/>
    <p:sldId id="291" r:id="rId32"/>
    <p:sldId id="292" r:id="rId33"/>
    <p:sldId id="293"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9" r:id="rId48"/>
    <p:sldId id="30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3" d="100"/>
          <a:sy n="63" d="100"/>
        </p:scale>
        <p:origin x="7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488552-D785-4208-AA91-C178C8E3F2A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DB79AAD-ED2D-4D50-B6C7-55E7DD38D011}">
      <dgm:prSet custT="1"/>
      <dgm:spPr/>
      <dgm:t>
        <a:bodyPr/>
        <a:lstStyle/>
        <a:p>
          <a:r>
            <a:rPr lang="en-US" sz="2400" dirty="0"/>
            <a:t>Youthful</a:t>
          </a:r>
          <a:r>
            <a:rPr lang="en-IN" sz="2400" dirty="0"/>
            <a:t>     </a:t>
          </a:r>
          <a:endParaRPr lang="en-US" sz="2400" dirty="0"/>
        </a:p>
      </dgm:t>
    </dgm:pt>
    <dgm:pt modelId="{2FC3BCC2-F26F-41EA-AD51-57DA807FA6F8}" type="parTrans" cxnId="{A370CC84-0FE6-4E76-8644-D46134C24FBE}">
      <dgm:prSet/>
      <dgm:spPr/>
      <dgm:t>
        <a:bodyPr/>
        <a:lstStyle/>
        <a:p>
          <a:endParaRPr lang="en-US"/>
        </a:p>
      </dgm:t>
    </dgm:pt>
    <dgm:pt modelId="{83129AF8-67F7-4C69-B9F7-AA43DD83136F}" type="sibTrans" cxnId="{A370CC84-0FE6-4E76-8644-D46134C24FBE}">
      <dgm:prSet/>
      <dgm:spPr/>
      <dgm:t>
        <a:bodyPr/>
        <a:lstStyle/>
        <a:p>
          <a:endParaRPr lang="en-US"/>
        </a:p>
      </dgm:t>
    </dgm:pt>
    <dgm:pt modelId="{98A99013-15ED-4658-80F7-A35CFC81BBF1}">
      <dgm:prSet custT="1"/>
      <dgm:spPr/>
      <dgm:t>
        <a:bodyPr/>
        <a:lstStyle/>
        <a:p>
          <a:r>
            <a:rPr lang="en-US" sz="2400" dirty="0"/>
            <a:t>Student</a:t>
          </a:r>
        </a:p>
      </dgm:t>
    </dgm:pt>
    <dgm:pt modelId="{D7BC6CB2-BA0D-4D98-8E31-78C065BD0E49}" type="parTrans" cxnId="{F0838957-7332-43FF-9D7D-283DF9D0A9B6}">
      <dgm:prSet/>
      <dgm:spPr/>
      <dgm:t>
        <a:bodyPr/>
        <a:lstStyle/>
        <a:p>
          <a:endParaRPr lang="en-US"/>
        </a:p>
      </dgm:t>
    </dgm:pt>
    <dgm:pt modelId="{556E7541-42A2-4B5B-9177-907854F741F5}" type="sibTrans" cxnId="{F0838957-7332-43FF-9D7D-283DF9D0A9B6}">
      <dgm:prSet/>
      <dgm:spPr/>
      <dgm:t>
        <a:bodyPr/>
        <a:lstStyle/>
        <a:p>
          <a:endParaRPr lang="en-US"/>
        </a:p>
      </dgm:t>
    </dgm:pt>
    <dgm:pt modelId="{B909390A-C1C8-40A3-9C6C-8E9DBA7BAA96}">
      <dgm:prSet custT="1"/>
      <dgm:spPr/>
      <dgm:t>
        <a:bodyPr/>
        <a:lstStyle/>
        <a:p>
          <a:r>
            <a:rPr lang="en-US" sz="2400" dirty="0"/>
            <a:t>Look</a:t>
          </a:r>
        </a:p>
      </dgm:t>
    </dgm:pt>
    <dgm:pt modelId="{E54932E2-587C-4361-A3E8-13F951FED781}" type="parTrans" cxnId="{1862CA2C-14F3-4A27-97B5-BA0E316CB13C}">
      <dgm:prSet/>
      <dgm:spPr/>
      <dgm:t>
        <a:bodyPr/>
        <a:lstStyle/>
        <a:p>
          <a:endParaRPr lang="en-US"/>
        </a:p>
      </dgm:t>
    </dgm:pt>
    <dgm:pt modelId="{C5328756-10D3-43F2-9F74-3465989A2825}" type="sibTrans" cxnId="{1862CA2C-14F3-4A27-97B5-BA0E316CB13C}">
      <dgm:prSet/>
      <dgm:spPr/>
      <dgm:t>
        <a:bodyPr/>
        <a:lstStyle/>
        <a:p>
          <a:endParaRPr lang="en-US"/>
        </a:p>
      </dgm:t>
    </dgm:pt>
    <dgm:pt modelId="{803A140F-F010-4B6F-8553-7B0C7527C85D}">
      <dgm:prSet custT="1"/>
      <dgm:spPr/>
      <dgm:t>
        <a:bodyPr/>
        <a:lstStyle/>
        <a:p>
          <a:r>
            <a:rPr lang="en-US" sz="2400" dirty="0"/>
            <a:t>Rest</a:t>
          </a:r>
        </a:p>
      </dgm:t>
    </dgm:pt>
    <dgm:pt modelId="{A7583C34-4297-4801-826A-D3FD26DCFBEA}" type="parTrans" cxnId="{D952DE44-3BD7-46A7-A71D-12EC696EFE13}">
      <dgm:prSet/>
      <dgm:spPr/>
      <dgm:t>
        <a:bodyPr/>
        <a:lstStyle/>
        <a:p>
          <a:endParaRPr lang="en-US"/>
        </a:p>
      </dgm:t>
    </dgm:pt>
    <dgm:pt modelId="{2B4E7E8C-265B-492D-B48B-0A94170B7B7D}" type="sibTrans" cxnId="{D952DE44-3BD7-46A7-A71D-12EC696EFE13}">
      <dgm:prSet/>
      <dgm:spPr/>
      <dgm:t>
        <a:bodyPr/>
        <a:lstStyle/>
        <a:p>
          <a:endParaRPr lang="en-US"/>
        </a:p>
      </dgm:t>
    </dgm:pt>
    <dgm:pt modelId="{D8440E8C-A777-453C-978D-C88118CDE84F}">
      <dgm:prSet custT="1"/>
      <dgm:spPr/>
      <dgm:t>
        <a:bodyPr/>
        <a:lstStyle/>
        <a:p>
          <a:r>
            <a:rPr lang="en-US" sz="2400" dirty="0"/>
            <a:t>Sit</a:t>
          </a:r>
        </a:p>
      </dgm:t>
    </dgm:pt>
    <dgm:pt modelId="{A13FE982-D684-4089-AB5A-2239477B9002}" type="parTrans" cxnId="{1615CA75-EB2D-4866-8FE4-0AC44DB2A4F4}">
      <dgm:prSet/>
      <dgm:spPr/>
      <dgm:t>
        <a:bodyPr/>
        <a:lstStyle/>
        <a:p>
          <a:endParaRPr lang="en-US"/>
        </a:p>
      </dgm:t>
    </dgm:pt>
    <dgm:pt modelId="{A0FB6ED9-1E1C-4B22-A0AB-982B1F4CC932}" type="sibTrans" cxnId="{1615CA75-EB2D-4866-8FE4-0AC44DB2A4F4}">
      <dgm:prSet/>
      <dgm:spPr/>
      <dgm:t>
        <a:bodyPr/>
        <a:lstStyle/>
        <a:p>
          <a:endParaRPr lang="en-US"/>
        </a:p>
      </dgm:t>
    </dgm:pt>
    <dgm:pt modelId="{2AEA8FD5-C9F6-47D4-ACCA-7CABE95D0A67}">
      <dgm:prSet custT="1"/>
      <dgm:spPr/>
      <dgm:t>
        <a:bodyPr/>
        <a:lstStyle/>
        <a:p>
          <a:r>
            <a:rPr lang="en-US" sz="2400" dirty="0"/>
            <a:t>Kind</a:t>
          </a:r>
        </a:p>
      </dgm:t>
    </dgm:pt>
    <dgm:pt modelId="{85AB2FF1-F756-40BC-8477-C7DD766CD3ED}" type="parTrans" cxnId="{EDC7C3B7-9B15-4A34-999C-47FF32CAB408}">
      <dgm:prSet/>
      <dgm:spPr/>
      <dgm:t>
        <a:bodyPr/>
        <a:lstStyle/>
        <a:p>
          <a:endParaRPr lang="en-US"/>
        </a:p>
      </dgm:t>
    </dgm:pt>
    <dgm:pt modelId="{6AAA1704-F5F2-4849-889D-789AC4933C93}" type="sibTrans" cxnId="{EDC7C3B7-9B15-4A34-999C-47FF32CAB408}">
      <dgm:prSet/>
      <dgm:spPr/>
      <dgm:t>
        <a:bodyPr/>
        <a:lstStyle/>
        <a:p>
          <a:endParaRPr lang="en-US"/>
        </a:p>
      </dgm:t>
    </dgm:pt>
    <dgm:pt modelId="{EEC62130-2E2D-4492-87E1-6CAAEDF3F8F1}">
      <dgm:prSet custT="1"/>
      <dgm:spPr/>
      <dgm:t>
        <a:bodyPr/>
        <a:lstStyle/>
        <a:p>
          <a:r>
            <a:rPr lang="en-US" sz="2400" dirty="0"/>
            <a:t>Fortune</a:t>
          </a:r>
        </a:p>
      </dgm:t>
    </dgm:pt>
    <dgm:pt modelId="{ED7D76BB-0DB9-4641-A084-EE59C433B833}" type="parTrans" cxnId="{A65AB63F-CDE3-44B4-845F-4FDF1F5DF5DB}">
      <dgm:prSet/>
      <dgm:spPr/>
      <dgm:t>
        <a:bodyPr/>
        <a:lstStyle/>
        <a:p>
          <a:endParaRPr lang="en-US"/>
        </a:p>
      </dgm:t>
    </dgm:pt>
    <dgm:pt modelId="{F1E8AF5F-ABC6-4058-A5A0-D9D1AA38E2E8}" type="sibTrans" cxnId="{A65AB63F-CDE3-44B4-845F-4FDF1F5DF5DB}">
      <dgm:prSet/>
      <dgm:spPr/>
      <dgm:t>
        <a:bodyPr/>
        <a:lstStyle/>
        <a:p>
          <a:endParaRPr lang="en-US"/>
        </a:p>
      </dgm:t>
    </dgm:pt>
    <dgm:pt modelId="{C1D5C06B-861E-4D15-AF3F-4DC4CA63BDE1}">
      <dgm:prSet custT="1"/>
      <dgm:spPr/>
      <dgm:t>
        <a:bodyPr/>
        <a:lstStyle/>
        <a:p>
          <a:r>
            <a:rPr lang="en-US" sz="2400" dirty="0"/>
            <a:t>Legal</a:t>
          </a:r>
        </a:p>
      </dgm:t>
    </dgm:pt>
    <dgm:pt modelId="{2E51241E-9DC9-4C16-B975-AB6E13517026}" type="parTrans" cxnId="{3DB6D5D2-6342-4EFA-B41C-1A5CE17A4439}">
      <dgm:prSet/>
      <dgm:spPr/>
      <dgm:t>
        <a:bodyPr/>
        <a:lstStyle/>
        <a:p>
          <a:endParaRPr lang="en-US"/>
        </a:p>
      </dgm:t>
    </dgm:pt>
    <dgm:pt modelId="{4973A9A5-3241-4ACA-92FA-14FE4A9C2F98}" type="sibTrans" cxnId="{3DB6D5D2-6342-4EFA-B41C-1A5CE17A4439}">
      <dgm:prSet/>
      <dgm:spPr/>
      <dgm:t>
        <a:bodyPr/>
        <a:lstStyle/>
        <a:p>
          <a:endParaRPr lang="en-US"/>
        </a:p>
      </dgm:t>
    </dgm:pt>
    <dgm:pt modelId="{E04E1615-1562-4B6A-B742-044646F2D718}">
      <dgm:prSet custT="1"/>
      <dgm:spPr/>
      <dgm:t>
        <a:bodyPr/>
        <a:lstStyle/>
        <a:p>
          <a:r>
            <a:rPr lang="en-US" sz="2400" dirty="0"/>
            <a:t>Praise</a:t>
          </a:r>
        </a:p>
      </dgm:t>
    </dgm:pt>
    <dgm:pt modelId="{87582838-3BDB-4DA0-BBB0-A35A9D6ACB64}" type="parTrans" cxnId="{C048FA0A-9FF0-48E9-89DB-08ADB6A7B53C}">
      <dgm:prSet/>
      <dgm:spPr/>
      <dgm:t>
        <a:bodyPr/>
        <a:lstStyle/>
        <a:p>
          <a:endParaRPr lang="en-US"/>
        </a:p>
      </dgm:t>
    </dgm:pt>
    <dgm:pt modelId="{6C57B4BB-7241-40C6-A6C3-E7B48FBAA3FB}" type="sibTrans" cxnId="{C048FA0A-9FF0-48E9-89DB-08ADB6A7B53C}">
      <dgm:prSet/>
      <dgm:spPr/>
      <dgm:t>
        <a:bodyPr/>
        <a:lstStyle/>
        <a:p>
          <a:endParaRPr lang="en-US"/>
        </a:p>
      </dgm:t>
    </dgm:pt>
    <dgm:pt modelId="{8363D423-CEE8-4E40-BFD1-D5E44FD67415}">
      <dgm:prSet custT="1"/>
      <dgm:spPr/>
      <dgm:t>
        <a:bodyPr/>
        <a:lstStyle/>
        <a:p>
          <a:r>
            <a:rPr lang="en-IN" sz="2400" dirty="0"/>
            <a:t>Capable</a:t>
          </a:r>
          <a:endParaRPr lang="en-US" sz="2400" dirty="0"/>
        </a:p>
      </dgm:t>
    </dgm:pt>
    <dgm:pt modelId="{3247B27D-934F-4821-BAC2-C1B07A48087E}" type="parTrans" cxnId="{A7E4B31F-54A1-46E7-B3C2-1D47F519E2E3}">
      <dgm:prSet/>
      <dgm:spPr/>
      <dgm:t>
        <a:bodyPr/>
        <a:lstStyle/>
        <a:p>
          <a:endParaRPr lang="en-US"/>
        </a:p>
      </dgm:t>
    </dgm:pt>
    <dgm:pt modelId="{23472285-037D-464C-B112-738CF7936AA1}" type="sibTrans" cxnId="{A7E4B31F-54A1-46E7-B3C2-1D47F519E2E3}">
      <dgm:prSet/>
      <dgm:spPr/>
      <dgm:t>
        <a:bodyPr/>
        <a:lstStyle/>
        <a:p>
          <a:endParaRPr lang="en-US"/>
        </a:p>
      </dgm:t>
    </dgm:pt>
    <dgm:pt modelId="{75730CDD-A6BB-4E86-B73C-FFF53A384AFA}" type="pres">
      <dgm:prSet presAssocID="{0B488552-D785-4208-AA91-C178C8E3F2A7}" presName="vert0" presStyleCnt="0">
        <dgm:presLayoutVars>
          <dgm:dir/>
          <dgm:animOne val="branch"/>
          <dgm:animLvl val="lvl"/>
        </dgm:presLayoutVars>
      </dgm:prSet>
      <dgm:spPr/>
    </dgm:pt>
    <dgm:pt modelId="{55F102A7-9423-485B-9E39-B84B8C92DE66}" type="pres">
      <dgm:prSet presAssocID="{6DB79AAD-ED2D-4D50-B6C7-55E7DD38D011}" presName="thickLine" presStyleLbl="alignNode1" presStyleIdx="0" presStyleCnt="10"/>
      <dgm:spPr/>
    </dgm:pt>
    <dgm:pt modelId="{6A5BBD11-F855-405D-B691-1800D7147ACC}" type="pres">
      <dgm:prSet presAssocID="{6DB79AAD-ED2D-4D50-B6C7-55E7DD38D011}" presName="horz1" presStyleCnt="0"/>
      <dgm:spPr/>
    </dgm:pt>
    <dgm:pt modelId="{62EE48A0-3F9B-459D-9F5D-3E3CA64C884D}" type="pres">
      <dgm:prSet presAssocID="{6DB79AAD-ED2D-4D50-B6C7-55E7DD38D011}" presName="tx1" presStyleLbl="revTx" presStyleIdx="0" presStyleCnt="10"/>
      <dgm:spPr/>
    </dgm:pt>
    <dgm:pt modelId="{715265FB-FE23-4093-9AAC-0B528F87C182}" type="pres">
      <dgm:prSet presAssocID="{6DB79AAD-ED2D-4D50-B6C7-55E7DD38D011}" presName="vert1" presStyleCnt="0"/>
      <dgm:spPr/>
    </dgm:pt>
    <dgm:pt modelId="{F2A54827-A842-4533-B73A-A413A23D4EDA}" type="pres">
      <dgm:prSet presAssocID="{98A99013-15ED-4658-80F7-A35CFC81BBF1}" presName="thickLine" presStyleLbl="alignNode1" presStyleIdx="1" presStyleCnt="10"/>
      <dgm:spPr/>
    </dgm:pt>
    <dgm:pt modelId="{86D7A6B6-B544-4C05-B265-5AA28056C9C1}" type="pres">
      <dgm:prSet presAssocID="{98A99013-15ED-4658-80F7-A35CFC81BBF1}" presName="horz1" presStyleCnt="0"/>
      <dgm:spPr/>
    </dgm:pt>
    <dgm:pt modelId="{8706E4A0-A155-4BC0-A54F-2227CECC7F3A}" type="pres">
      <dgm:prSet presAssocID="{98A99013-15ED-4658-80F7-A35CFC81BBF1}" presName="tx1" presStyleLbl="revTx" presStyleIdx="1" presStyleCnt="10"/>
      <dgm:spPr/>
    </dgm:pt>
    <dgm:pt modelId="{465EFC4C-5369-4D73-845F-52EBEB3512D1}" type="pres">
      <dgm:prSet presAssocID="{98A99013-15ED-4658-80F7-A35CFC81BBF1}" presName="vert1" presStyleCnt="0"/>
      <dgm:spPr/>
    </dgm:pt>
    <dgm:pt modelId="{2BCD643F-1BEC-4FF5-BFAF-F641385B3B80}" type="pres">
      <dgm:prSet presAssocID="{B909390A-C1C8-40A3-9C6C-8E9DBA7BAA96}" presName="thickLine" presStyleLbl="alignNode1" presStyleIdx="2" presStyleCnt="10"/>
      <dgm:spPr/>
    </dgm:pt>
    <dgm:pt modelId="{4D945A94-5967-43BF-B43E-7ACA6C26DD9E}" type="pres">
      <dgm:prSet presAssocID="{B909390A-C1C8-40A3-9C6C-8E9DBA7BAA96}" presName="horz1" presStyleCnt="0"/>
      <dgm:spPr/>
    </dgm:pt>
    <dgm:pt modelId="{7ECC6DC0-715B-473F-B118-82E4B6F91786}" type="pres">
      <dgm:prSet presAssocID="{B909390A-C1C8-40A3-9C6C-8E9DBA7BAA96}" presName="tx1" presStyleLbl="revTx" presStyleIdx="2" presStyleCnt="10"/>
      <dgm:spPr/>
    </dgm:pt>
    <dgm:pt modelId="{DA3B9F31-DE06-4E56-9B61-21698FEBDAFC}" type="pres">
      <dgm:prSet presAssocID="{B909390A-C1C8-40A3-9C6C-8E9DBA7BAA96}" presName="vert1" presStyleCnt="0"/>
      <dgm:spPr/>
    </dgm:pt>
    <dgm:pt modelId="{5A7F0EF3-2C39-4F06-BB17-2E54136E2F33}" type="pres">
      <dgm:prSet presAssocID="{803A140F-F010-4B6F-8553-7B0C7527C85D}" presName="thickLine" presStyleLbl="alignNode1" presStyleIdx="3" presStyleCnt="10"/>
      <dgm:spPr/>
    </dgm:pt>
    <dgm:pt modelId="{4A21A304-E6F4-4AF8-A03F-E1A9CBDAB8D1}" type="pres">
      <dgm:prSet presAssocID="{803A140F-F010-4B6F-8553-7B0C7527C85D}" presName="horz1" presStyleCnt="0"/>
      <dgm:spPr/>
    </dgm:pt>
    <dgm:pt modelId="{085F92DE-61D0-4961-AB9F-292E91F96053}" type="pres">
      <dgm:prSet presAssocID="{803A140F-F010-4B6F-8553-7B0C7527C85D}" presName="tx1" presStyleLbl="revTx" presStyleIdx="3" presStyleCnt="10"/>
      <dgm:spPr/>
    </dgm:pt>
    <dgm:pt modelId="{D8C0690B-D304-4556-808F-8C7DA170B5C2}" type="pres">
      <dgm:prSet presAssocID="{803A140F-F010-4B6F-8553-7B0C7527C85D}" presName="vert1" presStyleCnt="0"/>
      <dgm:spPr/>
    </dgm:pt>
    <dgm:pt modelId="{7283B207-BCFB-4A2B-9FB6-6CF1657A72F6}" type="pres">
      <dgm:prSet presAssocID="{D8440E8C-A777-453C-978D-C88118CDE84F}" presName="thickLine" presStyleLbl="alignNode1" presStyleIdx="4" presStyleCnt="10"/>
      <dgm:spPr/>
    </dgm:pt>
    <dgm:pt modelId="{075FF7F7-0AE8-4FCA-99FD-3A802E93FD85}" type="pres">
      <dgm:prSet presAssocID="{D8440E8C-A777-453C-978D-C88118CDE84F}" presName="horz1" presStyleCnt="0"/>
      <dgm:spPr/>
    </dgm:pt>
    <dgm:pt modelId="{F28B760D-133C-495E-9AD3-40E21B95B2EC}" type="pres">
      <dgm:prSet presAssocID="{D8440E8C-A777-453C-978D-C88118CDE84F}" presName="tx1" presStyleLbl="revTx" presStyleIdx="4" presStyleCnt="10"/>
      <dgm:spPr/>
    </dgm:pt>
    <dgm:pt modelId="{43BD0AF8-A905-4569-98ED-C8B9A52B9FA4}" type="pres">
      <dgm:prSet presAssocID="{D8440E8C-A777-453C-978D-C88118CDE84F}" presName="vert1" presStyleCnt="0"/>
      <dgm:spPr/>
    </dgm:pt>
    <dgm:pt modelId="{75627502-24C2-4F10-8737-AC084459CC23}" type="pres">
      <dgm:prSet presAssocID="{2AEA8FD5-C9F6-47D4-ACCA-7CABE95D0A67}" presName="thickLine" presStyleLbl="alignNode1" presStyleIdx="5" presStyleCnt="10"/>
      <dgm:spPr/>
    </dgm:pt>
    <dgm:pt modelId="{818147D9-A8A6-47DC-9D1C-5A03C4AD1077}" type="pres">
      <dgm:prSet presAssocID="{2AEA8FD5-C9F6-47D4-ACCA-7CABE95D0A67}" presName="horz1" presStyleCnt="0"/>
      <dgm:spPr/>
    </dgm:pt>
    <dgm:pt modelId="{20C6A27B-9A88-4D94-83B8-B8A15F235652}" type="pres">
      <dgm:prSet presAssocID="{2AEA8FD5-C9F6-47D4-ACCA-7CABE95D0A67}" presName="tx1" presStyleLbl="revTx" presStyleIdx="5" presStyleCnt="10"/>
      <dgm:spPr/>
    </dgm:pt>
    <dgm:pt modelId="{0D1C60A1-4D82-4DF8-A118-788D1D35FD06}" type="pres">
      <dgm:prSet presAssocID="{2AEA8FD5-C9F6-47D4-ACCA-7CABE95D0A67}" presName="vert1" presStyleCnt="0"/>
      <dgm:spPr/>
    </dgm:pt>
    <dgm:pt modelId="{29DAD878-2608-45B5-A9CC-504411E16E83}" type="pres">
      <dgm:prSet presAssocID="{EEC62130-2E2D-4492-87E1-6CAAEDF3F8F1}" presName="thickLine" presStyleLbl="alignNode1" presStyleIdx="6" presStyleCnt="10"/>
      <dgm:spPr/>
    </dgm:pt>
    <dgm:pt modelId="{BB867DDE-8258-4579-8BD9-0E5EF5A397D7}" type="pres">
      <dgm:prSet presAssocID="{EEC62130-2E2D-4492-87E1-6CAAEDF3F8F1}" presName="horz1" presStyleCnt="0"/>
      <dgm:spPr/>
    </dgm:pt>
    <dgm:pt modelId="{B42FB64D-DB39-404A-9EB3-45F1E2E27423}" type="pres">
      <dgm:prSet presAssocID="{EEC62130-2E2D-4492-87E1-6CAAEDF3F8F1}" presName="tx1" presStyleLbl="revTx" presStyleIdx="6" presStyleCnt="10"/>
      <dgm:spPr/>
    </dgm:pt>
    <dgm:pt modelId="{E48D405B-7A12-4571-A490-1385EA66A65F}" type="pres">
      <dgm:prSet presAssocID="{EEC62130-2E2D-4492-87E1-6CAAEDF3F8F1}" presName="vert1" presStyleCnt="0"/>
      <dgm:spPr/>
    </dgm:pt>
    <dgm:pt modelId="{E638C253-3DD2-4A87-9E68-37ABD957533D}" type="pres">
      <dgm:prSet presAssocID="{C1D5C06B-861E-4D15-AF3F-4DC4CA63BDE1}" presName="thickLine" presStyleLbl="alignNode1" presStyleIdx="7" presStyleCnt="10"/>
      <dgm:spPr/>
    </dgm:pt>
    <dgm:pt modelId="{82BB305A-45BF-476C-AB7E-E9B160466B46}" type="pres">
      <dgm:prSet presAssocID="{C1D5C06B-861E-4D15-AF3F-4DC4CA63BDE1}" presName="horz1" presStyleCnt="0"/>
      <dgm:spPr/>
    </dgm:pt>
    <dgm:pt modelId="{4F707353-75AD-4ADE-AFB8-0E6735B8180A}" type="pres">
      <dgm:prSet presAssocID="{C1D5C06B-861E-4D15-AF3F-4DC4CA63BDE1}" presName="tx1" presStyleLbl="revTx" presStyleIdx="7" presStyleCnt="10"/>
      <dgm:spPr/>
    </dgm:pt>
    <dgm:pt modelId="{9DDED137-D342-42DB-8AAA-77E1C4BF4C8A}" type="pres">
      <dgm:prSet presAssocID="{C1D5C06B-861E-4D15-AF3F-4DC4CA63BDE1}" presName="vert1" presStyleCnt="0"/>
      <dgm:spPr/>
    </dgm:pt>
    <dgm:pt modelId="{95EAACF9-A5DE-47E4-8EB1-4EB1E6045C6A}" type="pres">
      <dgm:prSet presAssocID="{E04E1615-1562-4B6A-B742-044646F2D718}" presName="thickLine" presStyleLbl="alignNode1" presStyleIdx="8" presStyleCnt="10"/>
      <dgm:spPr/>
    </dgm:pt>
    <dgm:pt modelId="{1C5F4450-E5A8-421A-B80D-2869801AF070}" type="pres">
      <dgm:prSet presAssocID="{E04E1615-1562-4B6A-B742-044646F2D718}" presName="horz1" presStyleCnt="0"/>
      <dgm:spPr/>
    </dgm:pt>
    <dgm:pt modelId="{B40D7051-31B9-45DC-9B03-3A386E8A89A9}" type="pres">
      <dgm:prSet presAssocID="{E04E1615-1562-4B6A-B742-044646F2D718}" presName="tx1" presStyleLbl="revTx" presStyleIdx="8" presStyleCnt="10"/>
      <dgm:spPr/>
    </dgm:pt>
    <dgm:pt modelId="{3B706668-6056-470A-9690-5C2FAF7A72ED}" type="pres">
      <dgm:prSet presAssocID="{E04E1615-1562-4B6A-B742-044646F2D718}" presName="vert1" presStyleCnt="0"/>
      <dgm:spPr/>
    </dgm:pt>
    <dgm:pt modelId="{2138AC95-0C18-49BF-AA60-C035C33B20DD}" type="pres">
      <dgm:prSet presAssocID="{8363D423-CEE8-4E40-BFD1-D5E44FD67415}" presName="thickLine" presStyleLbl="alignNode1" presStyleIdx="9" presStyleCnt="10"/>
      <dgm:spPr/>
    </dgm:pt>
    <dgm:pt modelId="{6B39EFCC-1F59-4213-974D-24183573E149}" type="pres">
      <dgm:prSet presAssocID="{8363D423-CEE8-4E40-BFD1-D5E44FD67415}" presName="horz1" presStyleCnt="0"/>
      <dgm:spPr/>
    </dgm:pt>
    <dgm:pt modelId="{86B4A62F-F40D-4A6D-947F-D0593C950F18}" type="pres">
      <dgm:prSet presAssocID="{8363D423-CEE8-4E40-BFD1-D5E44FD67415}" presName="tx1" presStyleLbl="revTx" presStyleIdx="9" presStyleCnt="10"/>
      <dgm:spPr/>
    </dgm:pt>
    <dgm:pt modelId="{9EB4F75A-AB8F-47A8-A917-698BD7EEBDA6}" type="pres">
      <dgm:prSet presAssocID="{8363D423-CEE8-4E40-BFD1-D5E44FD67415}" presName="vert1" presStyleCnt="0"/>
      <dgm:spPr/>
    </dgm:pt>
  </dgm:ptLst>
  <dgm:cxnLst>
    <dgm:cxn modelId="{C048FA0A-9FF0-48E9-89DB-08ADB6A7B53C}" srcId="{0B488552-D785-4208-AA91-C178C8E3F2A7}" destId="{E04E1615-1562-4B6A-B742-044646F2D718}" srcOrd="8" destOrd="0" parTransId="{87582838-3BDB-4DA0-BBB0-A35A9D6ACB64}" sibTransId="{6C57B4BB-7241-40C6-A6C3-E7B48FBAA3FB}"/>
    <dgm:cxn modelId="{A0C6A012-C4F3-4CF6-8A94-B33F652C1E9A}" type="presOf" srcId="{0B488552-D785-4208-AA91-C178C8E3F2A7}" destId="{75730CDD-A6BB-4E86-B73C-FFF53A384AFA}" srcOrd="0" destOrd="0" presId="urn:microsoft.com/office/officeart/2008/layout/LinedList"/>
    <dgm:cxn modelId="{A7E4B31F-54A1-46E7-B3C2-1D47F519E2E3}" srcId="{0B488552-D785-4208-AA91-C178C8E3F2A7}" destId="{8363D423-CEE8-4E40-BFD1-D5E44FD67415}" srcOrd="9" destOrd="0" parTransId="{3247B27D-934F-4821-BAC2-C1B07A48087E}" sibTransId="{23472285-037D-464C-B112-738CF7936AA1}"/>
    <dgm:cxn modelId="{1862CA2C-14F3-4A27-97B5-BA0E316CB13C}" srcId="{0B488552-D785-4208-AA91-C178C8E3F2A7}" destId="{B909390A-C1C8-40A3-9C6C-8E9DBA7BAA96}" srcOrd="2" destOrd="0" parTransId="{E54932E2-587C-4361-A3E8-13F951FED781}" sibTransId="{C5328756-10D3-43F2-9F74-3465989A2825}"/>
    <dgm:cxn modelId="{A65AB63F-CDE3-44B4-845F-4FDF1F5DF5DB}" srcId="{0B488552-D785-4208-AA91-C178C8E3F2A7}" destId="{EEC62130-2E2D-4492-87E1-6CAAEDF3F8F1}" srcOrd="6" destOrd="0" parTransId="{ED7D76BB-0DB9-4641-A084-EE59C433B833}" sibTransId="{F1E8AF5F-ABC6-4058-A5A0-D9D1AA38E2E8}"/>
    <dgm:cxn modelId="{D952DE44-3BD7-46A7-A71D-12EC696EFE13}" srcId="{0B488552-D785-4208-AA91-C178C8E3F2A7}" destId="{803A140F-F010-4B6F-8553-7B0C7527C85D}" srcOrd="3" destOrd="0" parTransId="{A7583C34-4297-4801-826A-D3FD26DCFBEA}" sibTransId="{2B4E7E8C-265B-492D-B48B-0A94170B7B7D}"/>
    <dgm:cxn modelId="{9B951A49-C982-428D-A3C7-3EB414100D4B}" type="presOf" srcId="{B909390A-C1C8-40A3-9C6C-8E9DBA7BAA96}" destId="{7ECC6DC0-715B-473F-B118-82E4B6F91786}" srcOrd="0" destOrd="0" presId="urn:microsoft.com/office/officeart/2008/layout/LinedList"/>
    <dgm:cxn modelId="{8C65676A-859D-4EBC-BB88-0FAAAC76B084}" type="presOf" srcId="{D8440E8C-A777-453C-978D-C88118CDE84F}" destId="{F28B760D-133C-495E-9AD3-40E21B95B2EC}" srcOrd="0" destOrd="0" presId="urn:microsoft.com/office/officeart/2008/layout/LinedList"/>
    <dgm:cxn modelId="{26A96574-6B7C-478B-9782-D06D1C49C20A}" type="presOf" srcId="{6DB79AAD-ED2D-4D50-B6C7-55E7DD38D011}" destId="{62EE48A0-3F9B-459D-9F5D-3E3CA64C884D}" srcOrd="0" destOrd="0" presId="urn:microsoft.com/office/officeart/2008/layout/LinedList"/>
    <dgm:cxn modelId="{1615CA75-EB2D-4866-8FE4-0AC44DB2A4F4}" srcId="{0B488552-D785-4208-AA91-C178C8E3F2A7}" destId="{D8440E8C-A777-453C-978D-C88118CDE84F}" srcOrd="4" destOrd="0" parTransId="{A13FE982-D684-4089-AB5A-2239477B9002}" sibTransId="{A0FB6ED9-1E1C-4B22-A0AB-982B1F4CC932}"/>
    <dgm:cxn modelId="{F0838957-7332-43FF-9D7D-283DF9D0A9B6}" srcId="{0B488552-D785-4208-AA91-C178C8E3F2A7}" destId="{98A99013-15ED-4658-80F7-A35CFC81BBF1}" srcOrd="1" destOrd="0" parTransId="{D7BC6CB2-BA0D-4D98-8E31-78C065BD0E49}" sibTransId="{556E7541-42A2-4B5B-9177-907854F741F5}"/>
    <dgm:cxn modelId="{A370CC84-0FE6-4E76-8644-D46134C24FBE}" srcId="{0B488552-D785-4208-AA91-C178C8E3F2A7}" destId="{6DB79AAD-ED2D-4D50-B6C7-55E7DD38D011}" srcOrd="0" destOrd="0" parTransId="{2FC3BCC2-F26F-41EA-AD51-57DA807FA6F8}" sibTransId="{83129AF8-67F7-4C69-B9F7-AA43DD83136F}"/>
    <dgm:cxn modelId="{337EA787-7749-4159-BF5F-C6D0464BDBD9}" type="presOf" srcId="{EEC62130-2E2D-4492-87E1-6CAAEDF3F8F1}" destId="{B42FB64D-DB39-404A-9EB3-45F1E2E27423}" srcOrd="0" destOrd="0" presId="urn:microsoft.com/office/officeart/2008/layout/LinedList"/>
    <dgm:cxn modelId="{A3D6EFA0-5C74-4169-9A28-0F6533E8117C}" type="presOf" srcId="{98A99013-15ED-4658-80F7-A35CFC81BBF1}" destId="{8706E4A0-A155-4BC0-A54F-2227CECC7F3A}" srcOrd="0" destOrd="0" presId="urn:microsoft.com/office/officeart/2008/layout/LinedList"/>
    <dgm:cxn modelId="{BEA323A1-237C-485B-89EB-533270BEF6B5}" type="presOf" srcId="{E04E1615-1562-4B6A-B742-044646F2D718}" destId="{B40D7051-31B9-45DC-9B03-3A386E8A89A9}" srcOrd="0" destOrd="0" presId="urn:microsoft.com/office/officeart/2008/layout/LinedList"/>
    <dgm:cxn modelId="{E571CFAC-8C3B-410C-B2A5-5064EF1764F6}" type="presOf" srcId="{C1D5C06B-861E-4D15-AF3F-4DC4CA63BDE1}" destId="{4F707353-75AD-4ADE-AFB8-0E6735B8180A}" srcOrd="0" destOrd="0" presId="urn:microsoft.com/office/officeart/2008/layout/LinedList"/>
    <dgm:cxn modelId="{73E910B7-FD09-4789-A8A4-3E130B163354}" type="presOf" srcId="{8363D423-CEE8-4E40-BFD1-D5E44FD67415}" destId="{86B4A62F-F40D-4A6D-947F-D0593C950F18}" srcOrd="0" destOrd="0" presId="urn:microsoft.com/office/officeart/2008/layout/LinedList"/>
    <dgm:cxn modelId="{EDC7C3B7-9B15-4A34-999C-47FF32CAB408}" srcId="{0B488552-D785-4208-AA91-C178C8E3F2A7}" destId="{2AEA8FD5-C9F6-47D4-ACCA-7CABE95D0A67}" srcOrd="5" destOrd="0" parTransId="{85AB2FF1-F756-40BC-8477-C7DD766CD3ED}" sibTransId="{6AAA1704-F5F2-4849-889D-789AC4933C93}"/>
    <dgm:cxn modelId="{B03094BB-6038-470C-A64D-CF306EACBE0E}" type="presOf" srcId="{803A140F-F010-4B6F-8553-7B0C7527C85D}" destId="{085F92DE-61D0-4961-AB9F-292E91F96053}" srcOrd="0" destOrd="0" presId="urn:microsoft.com/office/officeart/2008/layout/LinedList"/>
    <dgm:cxn modelId="{72E79ACA-5B3C-47A3-9645-2619F2E7D394}" type="presOf" srcId="{2AEA8FD5-C9F6-47D4-ACCA-7CABE95D0A67}" destId="{20C6A27B-9A88-4D94-83B8-B8A15F235652}" srcOrd="0" destOrd="0" presId="urn:microsoft.com/office/officeart/2008/layout/LinedList"/>
    <dgm:cxn modelId="{3DB6D5D2-6342-4EFA-B41C-1A5CE17A4439}" srcId="{0B488552-D785-4208-AA91-C178C8E3F2A7}" destId="{C1D5C06B-861E-4D15-AF3F-4DC4CA63BDE1}" srcOrd="7" destOrd="0" parTransId="{2E51241E-9DC9-4C16-B975-AB6E13517026}" sibTransId="{4973A9A5-3241-4ACA-92FA-14FE4A9C2F98}"/>
    <dgm:cxn modelId="{9AA42CFE-E9F0-4FBD-AAED-BEFDCCB79376}" type="presParOf" srcId="{75730CDD-A6BB-4E86-B73C-FFF53A384AFA}" destId="{55F102A7-9423-485B-9E39-B84B8C92DE66}" srcOrd="0" destOrd="0" presId="urn:microsoft.com/office/officeart/2008/layout/LinedList"/>
    <dgm:cxn modelId="{A77FB141-DBB2-4110-A69C-428E1F66717A}" type="presParOf" srcId="{75730CDD-A6BB-4E86-B73C-FFF53A384AFA}" destId="{6A5BBD11-F855-405D-B691-1800D7147ACC}" srcOrd="1" destOrd="0" presId="urn:microsoft.com/office/officeart/2008/layout/LinedList"/>
    <dgm:cxn modelId="{F0F4E192-09DD-4FE8-ABAB-459B0E56A3F5}" type="presParOf" srcId="{6A5BBD11-F855-405D-B691-1800D7147ACC}" destId="{62EE48A0-3F9B-459D-9F5D-3E3CA64C884D}" srcOrd="0" destOrd="0" presId="urn:microsoft.com/office/officeart/2008/layout/LinedList"/>
    <dgm:cxn modelId="{7555B73B-5947-410A-A258-E155A0C8E4CB}" type="presParOf" srcId="{6A5BBD11-F855-405D-B691-1800D7147ACC}" destId="{715265FB-FE23-4093-9AAC-0B528F87C182}" srcOrd="1" destOrd="0" presId="urn:microsoft.com/office/officeart/2008/layout/LinedList"/>
    <dgm:cxn modelId="{EF006B15-3BE0-4E67-B67D-3D4846D0AECD}" type="presParOf" srcId="{75730CDD-A6BB-4E86-B73C-FFF53A384AFA}" destId="{F2A54827-A842-4533-B73A-A413A23D4EDA}" srcOrd="2" destOrd="0" presId="urn:microsoft.com/office/officeart/2008/layout/LinedList"/>
    <dgm:cxn modelId="{8E50AE14-CCCA-4CFC-9CA1-6493596A2484}" type="presParOf" srcId="{75730CDD-A6BB-4E86-B73C-FFF53A384AFA}" destId="{86D7A6B6-B544-4C05-B265-5AA28056C9C1}" srcOrd="3" destOrd="0" presId="urn:microsoft.com/office/officeart/2008/layout/LinedList"/>
    <dgm:cxn modelId="{E7287A0F-5F38-4F40-BBCC-AA85EB4F6D4B}" type="presParOf" srcId="{86D7A6B6-B544-4C05-B265-5AA28056C9C1}" destId="{8706E4A0-A155-4BC0-A54F-2227CECC7F3A}" srcOrd="0" destOrd="0" presId="urn:microsoft.com/office/officeart/2008/layout/LinedList"/>
    <dgm:cxn modelId="{738777A3-758E-4BC2-AA1C-CDA143DD77DC}" type="presParOf" srcId="{86D7A6B6-B544-4C05-B265-5AA28056C9C1}" destId="{465EFC4C-5369-4D73-845F-52EBEB3512D1}" srcOrd="1" destOrd="0" presId="urn:microsoft.com/office/officeart/2008/layout/LinedList"/>
    <dgm:cxn modelId="{6E0BDC2D-9D74-429D-8260-3249AE15BF3F}" type="presParOf" srcId="{75730CDD-A6BB-4E86-B73C-FFF53A384AFA}" destId="{2BCD643F-1BEC-4FF5-BFAF-F641385B3B80}" srcOrd="4" destOrd="0" presId="urn:microsoft.com/office/officeart/2008/layout/LinedList"/>
    <dgm:cxn modelId="{8119F8B9-A60F-444F-B619-A853332B044C}" type="presParOf" srcId="{75730CDD-A6BB-4E86-B73C-FFF53A384AFA}" destId="{4D945A94-5967-43BF-B43E-7ACA6C26DD9E}" srcOrd="5" destOrd="0" presId="urn:microsoft.com/office/officeart/2008/layout/LinedList"/>
    <dgm:cxn modelId="{647A5CC6-95CA-4D30-AFE9-E0D4DC1ACF37}" type="presParOf" srcId="{4D945A94-5967-43BF-B43E-7ACA6C26DD9E}" destId="{7ECC6DC0-715B-473F-B118-82E4B6F91786}" srcOrd="0" destOrd="0" presId="urn:microsoft.com/office/officeart/2008/layout/LinedList"/>
    <dgm:cxn modelId="{01B293C3-6805-4B6B-A5C9-51D589E46668}" type="presParOf" srcId="{4D945A94-5967-43BF-B43E-7ACA6C26DD9E}" destId="{DA3B9F31-DE06-4E56-9B61-21698FEBDAFC}" srcOrd="1" destOrd="0" presId="urn:microsoft.com/office/officeart/2008/layout/LinedList"/>
    <dgm:cxn modelId="{90DD6513-CC67-458A-8A50-FB0685136A23}" type="presParOf" srcId="{75730CDD-A6BB-4E86-B73C-FFF53A384AFA}" destId="{5A7F0EF3-2C39-4F06-BB17-2E54136E2F33}" srcOrd="6" destOrd="0" presId="urn:microsoft.com/office/officeart/2008/layout/LinedList"/>
    <dgm:cxn modelId="{19136351-14DB-4543-9331-655D1490A672}" type="presParOf" srcId="{75730CDD-A6BB-4E86-B73C-FFF53A384AFA}" destId="{4A21A304-E6F4-4AF8-A03F-E1A9CBDAB8D1}" srcOrd="7" destOrd="0" presId="urn:microsoft.com/office/officeart/2008/layout/LinedList"/>
    <dgm:cxn modelId="{EE4AE0F0-EBAD-49FE-BE82-76BCCCFE03B6}" type="presParOf" srcId="{4A21A304-E6F4-4AF8-A03F-E1A9CBDAB8D1}" destId="{085F92DE-61D0-4961-AB9F-292E91F96053}" srcOrd="0" destOrd="0" presId="urn:microsoft.com/office/officeart/2008/layout/LinedList"/>
    <dgm:cxn modelId="{32C325D4-BC87-413D-8B17-7C79BC90DF1C}" type="presParOf" srcId="{4A21A304-E6F4-4AF8-A03F-E1A9CBDAB8D1}" destId="{D8C0690B-D304-4556-808F-8C7DA170B5C2}" srcOrd="1" destOrd="0" presId="urn:microsoft.com/office/officeart/2008/layout/LinedList"/>
    <dgm:cxn modelId="{93075FD4-678C-4270-9FA0-2CD586F7FD90}" type="presParOf" srcId="{75730CDD-A6BB-4E86-B73C-FFF53A384AFA}" destId="{7283B207-BCFB-4A2B-9FB6-6CF1657A72F6}" srcOrd="8" destOrd="0" presId="urn:microsoft.com/office/officeart/2008/layout/LinedList"/>
    <dgm:cxn modelId="{A1ED88DA-3564-4CE9-923A-E10903E9AF85}" type="presParOf" srcId="{75730CDD-A6BB-4E86-B73C-FFF53A384AFA}" destId="{075FF7F7-0AE8-4FCA-99FD-3A802E93FD85}" srcOrd="9" destOrd="0" presId="urn:microsoft.com/office/officeart/2008/layout/LinedList"/>
    <dgm:cxn modelId="{1D7352A8-AC04-4657-88B7-40A58C70A1C1}" type="presParOf" srcId="{075FF7F7-0AE8-4FCA-99FD-3A802E93FD85}" destId="{F28B760D-133C-495E-9AD3-40E21B95B2EC}" srcOrd="0" destOrd="0" presId="urn:microsoft.com/office/officeart/2008/layout/LinedList"/>
    <dgm:cxn modelId="{6A8A5111-2DCC-4E93-944C-03FE1022394E}" type="presParOf" srcId="{075FF7F7-0AE8-4FCA-99FD-3A802E93FD85}" destId="{43BD0AF8-A905-4569-98ED-C8B9A52B9FA4}" srcOrd="1" destOrd="0" presId="urn:microsoft.com/office/officeart/2008/layout/LinedList"/>
    <dgm:cxn modelId="{85B67627-3095-4FF4-9131-14BA6AF2FBE7}" type="presParOf" srcId="{75730CDD-A6BB-4E86-B73C-FFF53A384AFA}" destId="{75627502-24C2-4F10-8737-AC084459CC23}" srcOrd="10" destOrd="0" presId="urn:microsoft.com/office/officeart/2008/layout/LinedList"/>
    <dgm:cxn modelId="{A1291AF6-0262-4131-BA39-82DF355427D0}" type="presParOf" srcId="{75730CDD-A6BB-4E86-B73C-FFF53A384AFA}" destId="{818147D9-A8A6-47DC-9D1C-5A03C4AD1077}" srcOrd="11" destOrd="0" presId="urn:microsoft.com/office/officeart/2008/layout/LinedList"/>
    <dgm:cxn modelId="{B388CBBD-7A2B-4110-9700-098FF1677913}" type="presParOf" srcId="{818147D9-A8A6-47DC-9D1C-5A03C4AD1077}" destId="{20C6A27B-9A88-4D94-83B8-B8A15F235652}" srcOrd="0" destOrd="0" presId="urn:microsoft.com/office/officeart/2008/layout/LinedList"/>
    <dgm:cxn modelId="{111E4D96-9B7A-42AA-95A8-9F5FEC967269}" type="presParOf" srcId="{818147D9-A8A6-47DC-9D1C-5A03C4AD1077}" destId="{0D1C60A1-4D82-4DF8-A118-788D1D35FD06}" srcOrd="1" destOrd="0" presId="urn:microsoft.com/office/officeart/2008/layout/LinedList"/>
    <dgm:cxn modelId="{F17D0BDA-F43A-46D8-A766-171E7F97D6F4}" type="presParOf" srcId="{75730CDD-A6BB-4E86-B73C-FFF53A384AFA}" destId="{29DAD878-2608-45B5-A9CC-504411E16E83}" srcOrd="12" destOrd="0" presId="urn:microsoft.com/office/officeart/2008/layout/LinedList"/>
    <dgm:cxn modelId="{BC140481-E871-435E-A671-E96ECFC6C042}" type="presParOf" srcId="{75730CDD-A6BB-4E86-B73C-FFF53A384AFA}" destId="{BB867DDE-8258-4579-8BD9-0E5EF5A397D7}" srcOrd="13" destOrd="0" presId="urn:microsoft.com/office/officeart/2008/layout/LinedList"/>
    <dgm:cxn modelId="{F186CAF2-F0F0-4EB9-845A-89BC58339F3C}" type="presParOf" srcId="{BB867DDE-8258-4579-8BD9-0E5EF5A397D7}" destId="{B42FB64D-DB39-404A-9EB3-45F1E2E27423}" srcOrd="0" destOrd="0" presId="urn:microsoft.com/office/officeart/2008/layout/LinedList"/>
    <dgm:cxn modelId="{7D6840D7-1762-409D-ACF7-536C9B6880EE}" type="presParOf" srcId="{BB867DDE-8258-4579-8BD9-0E5EF5A397D7}" destId="{E48D405B-7A12-4571-A490-1385EA66A65F}" srcOrd="1" destOrd="0" presId="urn:microsoft.com/office/officeart/2008/layout/LinedList"/>
    <dgm:cxn modelId="{4938CCB4-2786-48AB-8DE3-5CAC6E3AC010}" type="presParOf" srcId="{75730CDD-A6BB-4E86-B73C-FFF53A384AFA}" destId="{E638C253-3DD2-4A87-9E68-37ABD957533D}" srcOrd="14" destOrd="0" presId="urn:microsoft.com/office/officeart/2008/layout/LinedList"/>
    <dgm:cxn modelId="{8EF101C9-C879-43DC-80F3-C9C5D278D233}" type="presParOf" srcId="{75730CDD-A6BB-4E86-B73C-FFF53A384AFA}" destId="{82BB305A-45BF-476C-AB7E-E9B160466B46}" srcOrd="15" destOrd="0" presId="urn:microsoft.com/office/officeart/2008/layout/LinedList"/>
    <dgm:cxn modelId="{828D01F1-4222-4EBF-AA07-2FA77170EDDA}" type="presParOf" srcId="{82BB305A-45BF-476C-AB7E-E9B160466B46}" destId="{4F707353-75AD-4ADE-AFB8-0E6735B8180A}" srcOrd="0" destOrd="0" presId="urn:microsoft.com/office/officeart/2008/layout/LinedList"/>
    <dgm:cxn modelId="{E502C262-7F1B-4162-B693-E90B40E3F095}" type="presParOf" srcId="{82BB305A-45BF-476C-AB7E-E9B160466B46}" destId="{9DDED137-D342-42DB-8AAA-77E1C4BF4C8A}" srcOrd="1" destOrd="0" presId="urn:microsoft.com/office/officeart/2008/layout/LinedList"/>
    <dgm:cxn modelId="{C174FA06-4C10-492B-A12F-458E3E16E757}" type="presParOf" srcId="{75730CDD-A6BB-4E86-B73C-FFF53A384AFA}" destId="{95EAACF9-A5DE-47E4-8EB1-4EB1E6045C6A}" srcOrd="16" destOrd="0" presId="urn:microsoft.com/office/officeart/2008/layout/LinedList"/>
    <dgm:cxn modelId="{AD31D09F-85A4-4BE0-9959-59E6FC80E0EA}" type="presParOf" srcId="{75730CDD-A6BB-4E86-B73C-FFF53A384AFA}" destId="{1C5F4450-E5A8-421A-B80D-2869801AF070}" srcOrd="17" destOrd="0" presId="urn:microsoft.com/office/officeart/2008/layout/LinedList"/>
    <dgm:cxn modelId="{152CB4DC-B8A0-4D68-8ECF-3B27A47D8111}" type="presParOf" srcId="{1C5F4450-E5A8-421A-B80D-2869801AF070}" destId="{B40D7051-31B9-45DC-9B03-3A386E8A89A9}" srcOrd="0" destOrd="0" presId="urn:microsoft.com/office/officeart/2008/layout/LinedList"/>
    <dgm:cxn modelId="{38BC3A89-E132-49A6-ADFC-361C914F950A}" type="presParOf" srcId="{1C5F4450-E5A8-421A-B80D-2869801AF070}" destId="{3B706668-6056-470A-9690-5C2FAF7A72ED}" srcOrd="1" destOrd="0" presId="urn:microsoft.com/office/officeart/2008/layout/LinedList"/>
    <dgm:cxn modelId="{081E328F-AD97-40A3-8BB6-6ABAEFF47238}" type="presParOf" srcId="{75730CDD-A6BB-4E86-B73C-FFF53A384AFA}" destId="{2138AC95-0C18-49BF-AA60-C035C33B20DD}" srcOrd="18" destOrd="0" presId="urn:microsoft.com/office/officeart/2008/layout/LinedList"/>
    <dgm:cxn modelId="{96D067AD-8592-49EE-B849-E627FFD14CE9}" type="presParOf" srcId="{75730CDD-A6BB-4E86-B73C-FFF53A384AFA}" destId="{6B39EFCC-1F59-4213-974D-24183573E149}" srcOrd="19" destOrd="0" presId="urn:microsoft.com/office/officeart/2008/layout/LinedList"/>
    <dgm:cxn modelId="{A58A5823-C9AE-48BF-96AF-03C3FBBA986E}" type="presParOf" srcId="{6B39EFCC-1F59-4213-974D-24183573E149}" destId="{86B4A62F-F40D-4A6D-947F-D0593C950F18}" srcOrd="0" destOrd="0" presId="urn:microsoft.com/office/officeart/2008/layout/LinedList"/>
    <dgm:cxn modelId="{38F1518D-2D09-4C3F-A60F-25D59F129931}" type="presParOf" srcId="{6B39EFCC-1F59-4213-974D-24183573E149}" destId="{9EB4F75A-AB8F-47A8-A917-698BD7EEBDA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F102A7-9423-485B-9E39-B84B8C92DE66}">
      <dsp:nvSpPr>
        <dsp:cNvPr id="0" name=""/>
        <dsp:cNvSpPr/>
      </dsp:nvSpPr>
      <dsp:spPr>
        <a:xfrm>
          <a:off x="0" y="545"/>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EE48A0-3F9B-459D-9F5D-3E3CA64C884D}">
      <dsp:nvSpPr>
        <dsp:cNvPr id="0" name=""/>
        <dsp:cNvSpPr/>
      </dsp:nvSpPr>
      <dsp:spPr>
        <a:xfrm>
          <a:off x="0" y="545"/>
          <a:ext cx="10515600" cy="447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Youthful</a:t>
          </a:r>
          <a:r>
            <a:rPr lang="en-IN" sz="2400" kern="1200" dirty="0"/>
            <a:t>     </a:t>
          </a:r>
          <a:endParaRPr lang="en-US" sz="2400" kern="1200" dirty="0"/>
        </a:p>
      </dsp:txBody>
      <dsp:txXfrm>
        <a:off x="0" y="545"/>
        <a:ext cx="10515600" cy="447128"/>
      </dsp:txXfrm>
    </dsp:sp>
    <dsp:sp modelId="{F2A54827-A842-4533-B73A-A413A23D4EDA}">
      <dsp:nvSpPr>
        <dsp:cNvPr id="0" name=""/>
        <dsp:cNvSpPr/>
      </dsp:nvSpPr>
      <dsp:spPr>
        <a:xfrm>
          <a:off x="0" y="44767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06E4A0-A155-4BC0-A54F-2227CECC7F3A}">
      <dsp:nvSpPr>
        <dsp:cNvPr id="0" name=""/>
        <dsp:cNvSpPr/>
      </dsp:nvSpPr>
      <dsp:spPr>
        <a:xfrm>
          <a:off x="0" y="447674"/>
          <a:ext cx="10515600" cy="447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Student</a:t>
          </a:r>
        </a:p>
      </dsp:txBody>
      <dsp:txXfrm>
        <a:off x="0" y="447674"/>
        <a:ext cx="10515600" cy="447128"/>
      </dsp:txXfrm>
    </dsp:sp>
    <dsp:sp modelId="{2BCD643F-1BEC-4FF5-BFAF-F641385B3B80}">
      <dsp:nvSpPr>
        <dsp:cNvPr id="0" name=""/>
        <dsp:cNvSpPr/>
      </dsp:nvSpPr>
      <dsp:spPr>
        <a:xfrm>
          <a:off x="0" y="89480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CC6DC0-715B-473F-B118-82E4B6F91786}">
      <dsp:nvSpPr>
        <dsp:cNvPr id="0" name=""/>
        <dsp:cNvSpPr/>
      </dsp:nvSpPr>
      <dsp:spPr>
        <a:xfrm>
          <a:off x="0" y="894803"/>
          <a:ext cx="10515600" cy="447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Look</a:t>
          </a:r>
        </a:p>
      </dsp:txBody>
      <dsp:txXfrm>
        <a:off x="0" y="894803"/>
        <a:ext cx="10515600" cy="447128"/>
      </dsp:txXfrm>
    </dsp:sp>
    <dsp:sp modelId="{5A7F0EF3-2C39-4F06-BB17-2E54136E2F33}">
      <dsp:nvSpPr>
        <dsp:cNvPr id="0" name=""/>
        <dsp:cNvSpPr/>
      </dsp:nvSpPr>
      <dsp:spPr>
        <a:xfrm>
          <a:off x="0" y="134193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5F92DE-61D0-4961-AB9F-292E91F96053}">
      <dsp:nvSpPr>
        <dsp:cNvPr id="0" name=""/>
        <dsp:cNvSpPr/>
      </dsp:nvSpPr>
      <dsp:spPr>
        <a:xfrm>
          <a:off x="0" y="1341931"/>
          <a:ext cx="10515600" cy="447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Rest</a:t>
          </a:r>
        </a:p>
      </dsp:txBody>
      <dsp:txXfrm>
        <a:off x="0" y="1341931"/>
        <a:ext cx="10515600" cy="447128"/>
      </dsp:txXfrm>
    </dsp:sp>
    <dsp:sp modelId="{7283B207-BCFB-4A2B-9FB6-6CF1657A72F6}">
      <dsp:nvSpPr>
        <dsp:cNvPr id="0" name=""/>
        <dsp:cNvSpPr/>
      </dsp:nvSpPr>
      <dsp:spPr>
        <a:xfrm>
          <a:off x="0" y="178906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8B760D-133C-495E-9AD3-40E21B95B2EC}">
      <dsp:nvSpPr>
        <dsp:cNvPr id="0" name=""/>
        <dsp:cNvSpPr/>
      </dsp:nvSpPr>
      <dsp:spPr>
        <a:xfrm>
          <a:off x="0" y="1789060"/>
          <a:ext cx="10515600" cy="447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Sit</a:t>
          </a:r>
        </a:p>
      </dsp:txBody>
      <dsp:txXfrm>
        <a:off x="0" y="1789060"/>
        <a:ext cx="10515600" cy="447128"/>
      </dsp:txXfrm>
    </dsp:sp>
    <dsp:sp modelId="{75627502-24C2-4F10-8737-AC084459CC23}">
      <dsp:nvSpPr>
        <dsp:cNvPr id="0" name=""/>
        <dsp:cNvSpPr/>
      </dsp:nvSpPr>
      <dsp:spPr>
        <a:xfrm>
          <a:off x="0" y="223618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C6A27B-9A88-4D94-83B8-B8A15F235652}">
      <dsp:nvSpPr>
        <dsp:cNvPr id="0" name=""/>
        <dsp:cNvSpPr/>
      </dsp:nvSpPr>
      <dsp:spPr>
        <a:xfrm>
          <a:off x="0" y="2236188"/>
          <a:ext cx="10515600" cy="447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Kind</a:t>
          </a:r>
        </a:p>
      </dsp:txBody>
      <dsp:txXfrm>
        <a:off x="0" y="2236188"/>
        <a:ext cx="10515600" cy="447128"/>
      </dsp:txXfrm>
    </dsp:sp>
    <dsp:sp modelId="{29DAD878-2608-45B5-A9CC-504411E16E83}">
      <dsp:nvSpPr>
        <dsp:cNvPr id="0" name=""/>
        <dsp:cNvSpPr/>
      </dsp:nvSpPr>
      <dsp:spPr>
        <a:xfrm>
          <a:off x="0" y="268331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2FB64D-DB39-404A-9EB3-45F1E2E27423}">
      <dsp:nvSpPr>
        <dsp:cNvPr id="0" name=""/>
        <dsp:cNvSpPr/>
      </dsp:nvSpPr>
      <dsp:spPr>
        <a:xfrm>
          <a:off x="0" y="2683317"/>
          <a:ext cx="10515600" cy="447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Fortune</a:t>
          </a:r>
        </a:p>
      </dsp:txBody>
      <dsp:txXfrm>
        <a:off x="0" y="2683317"/>
        <a:ext cx="10515600" cy="447128"/>
      </dsp:txXfrm>
    </dsp:sp>
    <dsp:sp modelId="{E638C253-3DD2-4A87-9E68-37ABD957533D}">
      <dsp:nvSpPr>
        <dsp:cNvPr id="0" name=""/>
        <dsp:cNvSpPr/>
      </dsp:nvSpPr>
      <dsp:spPr>
        <a:xfrm>
          <a:off x="0" y="313044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707353-75AD-4ADE-AFB8-0E6735B8180A}">
      <dsp:nvSpPr>
        <dsp:cNvPr id="0" name=""/>
        <dsp:cNvSpPr/>
      </dsp:nvSpPr>
      <dsp:spPr>
        <a:xfrm>
          <a:off x="0" y="3130446"/>
          <a:ext cx="10515600" cy="447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Legal</a:t>
          </a:r>
        </a:p>
      </dsp:txBody>
      <dsp:txXfrm>
        <a:off x="0" y="3130446"/>
        <a:ext cx="10515600" cy="447128"/>
      </dsp:txXfrm>
    </dsp:sp>
    <dsp:sp modelId="{95EAACF9-A5DE-47E4-8EB1-4EB1E6045C6A}">
      <dsp:nvSpPr>
        <dsp:cNvPr id="0" name=""/>
        <dsp:cNvSpPr/>
      </dsp:nvSpPr>
      <dsp:spPr>
        <a:xfrm>
          <a:off x="0" y="357757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0D7051-31B9-45DC-9B03-3A386E8A89A9}">
      <dsp:nvSpPr>
        <dsp:cNvPr id="0" name=""/>
        <dsp:cNvSpPr/>
      </dsp:nvSpPr>
      <dsp:spPr>
        <a:xfrm>
          <a:off x="0" y="3577574"/>
          <a:ext cx="10515600" cy="447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Praise</a:t>
          </a:r>
        </a:p>
      </dsp:txBody>
      <dsp:txXfrm>
        <a:off x="0" y="3577574"/>
        <a:ext cx="10515600" cy="447128"/>
      </dsp:txXfrm>
    </dsp:sp>
    <dsp:sp modelId="{2138AC95-0C18-49BF-AA60-C035C33B20DD}">
      <dsp:nvSpPr>
        <dsp:cNvPr id="0" name=""/>
        <dsp:cNvSpPr/>
      </dsp:nvSpPr>
      <dsp:spPr>
        <a:xfrm>
          <a:off x="0" y="402470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B4A62F-F40D-4A6D-947F-D0593C950F18}">
      <dsp:nvSpPr>
        <dsp:cNvPr id="0" name=""/>
        <dsp:cNvSpPr/>
      </dsp:nvSpPr>
      <dsp:spPr>
        <a:xfrm>
          <a:off x="0" y="4024703"/>
          <a:ext cx="10515600" cy="447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dirty="0"/>
            <a:t>Capable</a:t>
          </a:r>
          <a:endParaRPr lang="en-US" sz="2400" kern="1200" dirty="0"/>
        </a:p>
      </dsp:txBody>
      <dsp:txXfrm>
        <a:off x="0" y="4024703"/>
        <a:ext cx="10515600" cy="44712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5A1A7-E638-CF14-D218-C0D888E065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C459F0-AE54-D876-391D-C9DDF7619F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BD987E8-B761-6103-577B-FBD61C070EF7}"/>
              </a:ext>
            </a:extLst>
          </p:cNvPr>
          <p:cNvSpPr>
            <a:spLocks noGrp="1"/>
          </p:cNvSpPr>
          <p:nvPr>
            <p:ph type="dt" sz="half" idx="10"/>
          </p:nvPr>
        </p:nvSpPr>
        <p:spPr/>
        <p:txBody>
          <a:bodyPr/>
          <a:lstStyle/>
          <a:p>
            <a:fld id="{027B4B47-D765-459A-85EB-D3B8DAB932DF}" type="datetimeFigureOut">
              <a:rPr lang="en-IN" smtClean="0"/>
              <a:t>20-04-2023</a:t>
            </a:fld>
            <a:endParaRPr lang="en-IN"/>
          </a:p>
        </p:txBody>
      </p:sp>
      <p:sp>
        <p:nvSpPr>
          <p:cNvPr id="5" name="Footer Placeholder 4">
            <a:extLst>
              <a:ext uri="{FF2B5EF4-FFF2-40B4-BE49-F238E27FC236}">
                <a16:creationId xmlns:a16="http://schemas.microsoft.com/office/drawing/2014/main" id="{EB9C5C32-8D94-B9AA-7D46-B4F006F8AB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8E968F-0D0B-33E0-14B5-3A5AAD6C4215}"/>
              </a:ext>
            </a:extLst>
          </p:cNvPr>
          <p:cNvSpPr>
            <a:spLocks noGrp="1"/>
          </p:cNvSpPr>
          <p:nvPr>
            <p:ph type="sldNum" sz="quarter" idx="12"/>
          </p:nvPr>
        </p:nvSpPr>
        <p:spPr/>
        <p:txBody>
          <a:bodyPr/>
          <a:lstStyle/>
          <a:p>
            <a:fld id="{23FC3FB3-A99B-4AA1-BB6E-EF5AA1B68EDE}" type="slidenum">
              <a:rPr lang="en-IN" smtClean="0"/>
              <a:t>‹#›</a:t>
            </a:fld>
            <a:endParaRPr lang="en-IN"/>
          </a:p>
        </p:txBody>
      </p:sp>
    </p:spTree>
    <p:extLst>
      <p:ext uri="{BB962C8B-B14F-4D97-AF65-F5344CB8AC3E}">
        <p14:creationId xmlns:p14="http://schemas.microsoft.com/office/powerpoint/2010/main" val="629560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EE66-8F4D-F8F9-64DB-BBF7AAF0F99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ACBDD8-7CAF-58EF-D571-8CE611536D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6DEF77-235F-EE82-6D47-215D7BBFAA4E}"/>
              </a:ext>
            </a:extLst>
          </p:cNvPr>
          <p:cNvSpPr>
            <a:spLocks noGrp="1"/>
          </p:cNvSpPr>
          <p:nvPr>
            <p:ph type="dt" sz="half" idx="10"/>
          </p:nvPr>
        </p:nvSpPr>
        <p:spPr/>
        <p:txBody>
          <a:bodyPr/>
          <a:lstStyle/>
          <a:p>
            <a:fld id="{027B4B47-D765-459A-85EB-D3B8DAB932DF}" type="datetimeFigureOut">
              <a:rPr lang="en-IN" smtClean="0"/>
              <a:t>20-04-2023</a:t>
            </a:fld>
            <a:endParaRPr lang="en-IN"/>
          </a:p>
        </p:txBody>
      </p:sp>
      <p:sp>
        <p:nvSpPr>
          <p:cNvPr id="5" name="Footer Placeholder 4">
            <a:extLst>
              <a:ext uri="{FF2B5EF4-FFF2-40B4-BE49-F238E27FC236}">
                <a16:creationId xmlns:a16="http://schemas.microsoft.com/office/drawing/2014/main" id="{3A15FE94-07FE-8055-83CE-6A5172D8C9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E4A3B0-CF93-D963-2BE0-F6563A85990B}"/>
              </a:ext>
            </a:extLst>
          </p:cNvPr>
          <p:cNvSpPr>
            <a:spLocks noGrp="1"/>
          </p:cNvSpPr>
          <p:nvPr>
            <p:ph type="sldNum" sz="quarter" idx="12"/>
          </p:nvPr>
        </p:nvSpPr>
        <p:spPr/>
        <p:txBody>
          <a:bodyPr/>
          <a:lstStyle/>
          <a:p>
            <a:fld id="{23FC3FB3-A99B-4AA1-BB6E-EF5AA1B68EDE}" type="slidenum">
              <a:rPr lang="en-IN" smtClean="0"/>
              <a:t>‹#›</a:t>
            </a:fld>
            <a:endParaRPr lang="en-IN"/>
          </a:p>
        </p:txBody>
      </p:sp>
    </p:spTree>
    <p:extLst>
      <p:ext uri="{BB962C8B-B14F-4D97-AF65-F5344CB8AC3E}">
        <p14:creationId xmlns:p14="http://schemas.microsoft.com/office/powerpoint/2010/main" val="1579940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7851B1-3622-E994-A38D-90FAEFE642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2B4D37-FD72-5FB5-C546-AEAC2D3BB3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4FDBF4-DA68-EE16-AA63-8210583E3C63}"/>
              </a:ext>
            </a:extLst>
          </p:cNvPr>
          <p:cNvSpPr>
            <a:spLocks noGrp="1"/>
          </p:cNvSpPr>
          <p:nvPr>
            <p:ph type="dt" sz="half" idx="10"/>
          </p:nvPr>
        </p:nvSpPr>
        <p:spPr/>
        <p:txBody>
          <a:bodyPr/>
          <a:lstStyle/>
          <a:p>
            <a:fld id="{027B4B47-D765-459A-85EB-D3B8DAB932DF}" type="datetimeFigureOut">
              <a:rPr lang="en-IN" smtClean="0"/>
              <a:t>20-04-2023</a:t>
            </a:fld>
            <a:endParaRPr lang="en-IN"/>
          </a:p>
        </p:txBody>
      </p:sp>
      <p:sp>
        <p:nvSpPr>
          <p:cNvPr id="5" name="Footer Placeholder 4">
            <a:extLst>
              <a:ext uri="{FF2B5EF4-FFF2-40B4-BE49-F238E27FC236}">
                <a16:creationId xmlns:a16="http://schemas.microsoft.com/office/drawing/2014/main" id="{BFA92742-9668-4577-E750-4B2B5FFF04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9C644B-B34C-4BB6-068D-D4467EBB559E}"/>
              </a:ext>
            </a:extLst>
          </p:cNvPr>
          <p:cNvSpPr>
            <a:spLocks noGrp="1"/>
          </p:cNvSpPr>
          <p:nvPr>
            <p:ph type="sldNum" sz="quarter" idx="12"/>
          </p:nvPr>
        </p:nvSpPr>
        <p:spPr/>
        <p:txBody>
          <a:bodyPr/>
          <a:lstStyle/>
          <a:p>
            <a:fld id="{23FC3FB3-A99B-4AA1-BB6E-EF5AA1B68EDE}" type="slidenum">
              <a:rPr lang="en-IN" smtClean="0"/>
              <a:t>‹#›</a:t>
            </a:fld>
            <a:endParaRPr lang="en-IN"/>
          </a:p>
        </p:txBody>
      </p:sp>
    </p:spTree>
    <p:extLst>
      <p:ext uri="{BB962C8B-B14F-4D97-AF65-F5344CB8AC3E}">
        <p14:creationId xmlns:p14="http://schemas.microsoft.com/office/powerpoint/2010/main" val="230632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6D40E-BFE5-AC9A-EBEF-6A87A28F92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E26456-76D5-9FD4-8AD6-A1F62496DB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1F1460-68EE-B2E7-61E6-CF3E212FB427}"/>
              </a:ext>
            </a:extLst>
          </p:cNvPr>
          <p:cNvSpPr>
            <a:spLocks noGrp="1"/>
          </p:cNvSpPr>
          <p:nvPr>
            <p:ph type="dt" sz="half" idx="10"/>
          </p:nvPr>
        </p:nvSpPr>
        <p:spPr/>
        <p:txBody>
          <a:bodyPr/>
          <a:lstStyle/>
          <a:p>
            <a:fld id="{027B4B47-D765-459A-85EB-D3B8DAB932DF}" type="datetimeFigureOut">
              <a:rPr lang="en-IN" smtClean="0"/>
              <a:t>20-04-2023</a:t>
            </a:fld>
            <a:endParaRPr lang="en-IN"/>
          </a:p>
        </p:txBody>
      </p:sp>
      <p:sp>
        <p:nvSpPr>
          <p:cNvPr id="5" name="Footer Placeholder 4">
            <a:extLst>
              <a:ext uri="{FF2B5EF4-FFF2-40B4-BE49-F238E27FC236}">
                <a16:creationId xmlns:a16="http://schemas.microsoft.com/office/drawing/2014/main" id="{F9F79230-02B6-7A80-347D-553B9C5A96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6A5675-3032-F130-7192-C5EED9D40C1F}"/>
              </a:ext>
            </a:extLst>
          </p:cNvPr>
          <p:cNvSpPr>
            <a:spLocks noGrp="1"/>
          </p:cNvSpPr>
          <p:nvPr>
            <p:ph type="sldNum" sz="quarter" idx="12"/>
          </p:nvPr>
        </p:nvSpPr>
        <p:spPr/>
        <p:txBody>
          <a:bodyPr/>
          <a:lstStyle/>
          <a:p>
            <a:fld id="{23FC3FB3-A99B-4AA1-BB6E-EF5AA1B68EDE}" type="slidenum">
              <a:rPr lang="en-IN" smtClean="0"/>
              <a:t>‹#›</a:t>
            </a:fld>
            <a:endParaRPr lang="en-IN"/>
          </a:p>
        </p:txBody>
      </p:sp>
    </p:spTree>
    <p:extLst>
      <p:ext uri="{BB962C8B-B14F-4D97-AF65-F5344CB8AC3E}">
        <p14:creationId xmlns:p14="http://schemas.microsoft.com/office/powerpoint/2010/main" val="2061303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27A67-1794-C85F-F226-A3F9E4AE30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346B4A5-14E4-6F52-828B-04550CC250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29FBF1-7E89-35A0-DF09-A23C35CE5E5C}"/>
              </a:ext>
            </a:extLst>
          </p:cNvPr>
          <p:cNvSpPr>
            <a:spLocks noGrp="1"/>
          </p:cNvSpPr>
          <p:nvPr>
            <p:ph type="dt" sz="half" idx="10"/>
          </p:nvPr>
        </p:nvSpPr>
        <p:spPr/>
        <p:txBody>
          <a:bodyPr/>
          <a:lstStyle/>
          <a:p>
            <a:fld id="{027B4B47-D765-459A-85EB-D3B8DAB932DF}" type="datetimeFigureOut">
              <a:rPr lang="en-IN" smtClean="0"/>
              <a:t>20-04-2023</a:t>
            </a:fld>
            <a:endParaRPr lang="en-IN"/>
          </a:p>
        </p:txBody>
      </p:sp>
      <p:sp>
        <p:nvSpPr>
          <p:cNvPr id="5" name="Footer Placeholder 4">
            <a:extLst>
              <a:ext uri="{FF2B5EF4-FFF2-40B4-BE49-F238E27FC236}">
                <a16:creationId xmlns:a16="http://schemas.microsoft.com/office/drawing/2014/main" id="{8FA6155A-0C19-621F-5CE5-87603EFA52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8F94B1-472E-A1EE-E2CF-C4A5B6E94563}"/>
              </a:ext>
            </a:extLst>
          </p:cNvPr>
          <p:cNvSpPr>
            <a:spLocks noGrp="1"/>
          </p:cNvSpPr>
          <p:nvPr>
            <p:ph type="sldNum" sz="quarter" idx="12"/>
          </p:nvPr>
        </p:nvSpPr>
        <p:spPr/>
        <p:txBody>
          <a:bodyPr/>
          <a:lstStyle/>
          <a:p>
            <a:fld id="{23FC3FB3-A99B-4AA1-BB6E-EF5AA1B68EDE}" type="slidenum">
              <a:rPr lang="en-IN" smtClean="0"/>
              <a:t>‹#›</a:t>
            </a:fld>
            <a:endParaRPr lang="en-IN"/>
          </a:p>
        </p:txBody>
      </p:sp>
    </p:spTree>
    <p:extLst>
      <p:ext uri="{BB962C8B-B14F-4D97-AF65-F5344CB8AC3E}">
        <p14:creationId xmlns:p14="http://schemas.microsoft.com/office/powerpoint/2010/main" val="1344077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B2415-80EC-0CB6-41F2-59B4274203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1159BF-839B-8D12-3DE0-9D34C6A160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7D4818-493E-3BA9-0BBB-BC5DB59BD5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63698F-A8C9-C79E-CAE9-22B5B25FA34E}"/>
              </a:ext>
            </a:extLst>
          </p:cNvPr>
          <p:cNvSpPr>
            <a:spLocks noGrp="1"/>
          </p:cNvSpPr>
          <p:nvPr>
            <p:ph type="dt" sz="half" idx="10"/>
          </p:nvPr>
        </p:nvSpPr>
        <p:spPr/>
        <p:txBody>
          <a:bodyPr/>
          <a:lstStyle/>
          <a:p>
            <a:fld id="{027B4B47-D765-459A-85EB-D3B8DAB932DF}" type="datetimeFigureOut">
              <a:rPr lang="en-IN" smtClean="0"/>
              <a:t>20-04-2023</a:t>
            </a:fld>
            <a:endParaRPr lang="en-IN"/>
          </a:p>
        </p:txBody>
      </p:sp>
      <p:sp>
        <p:nvSpPr>
          <p:cNvPr id="6" name="Footer Placeholder 5">
            <a:extLst>
              <a:ext uri="{FF2B5EF4-FFF2-40B4-BE49-F238E27FC236}">
                <a16:creationId xmlns:a16="http://schemas.microsoft.com/office/drawing/2014/main" id="{FD26D2E4-D4CE-E0B5-B651-88D5AE3739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14E039-B31C-F709-A6BA-B6FDD8977DA8}"/>
              </a:ext>
            </a:extLst>
          </p:cNvPr>
          <p:cNvSpPr>
            <a:spLocks noGrp="1"/>
          </p:cNvSpPr>
          <p:nvPr>
            <p:ph type="sldNum" sz="quarter" idx="12"/>
          </p:nvPr>
        </p:nvSpPr>
        <p:spPr/>
        <p:txBody>
          <a:bodyPr/>
          <a:lstStyle/>
          <a:p>
            <a:fld id="{23FC3FB3-A99B-4AA1-BB6E-EF5AA1B68EDE}" type="slidenum">
              <a:rPr lang="en-IN" smtClean="0"/>
              <a:t>‹#›</a:t>
            </a:fld>
            <a:endParaRPr lang="en-IN"/>
          </a:p>
        </p:txBody>
      </p:sp>
    </p:spTree>
    <p:extLst>
      <p:ext uri="{BB962C8B-B14F-4D97-AF65-F5344CB8AC3E}">
        <p14:creationId xmlns:p14="http://schemas.microsoft.com/office/powerpoint/2010/main" val="2747364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26001-5388-DF3E-75EB-FCB6210846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7663C2-94AD-5D0C-AB1D-F145DD8FEF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EC4DB7-76D6-A7A7-1B44-D2ECB5ADE6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C5BA066-4580-FAD1-F646-9260017757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D87872-9D52-8A41-7E78-423B07F818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0078A0-E1E1-A47B-CBC5-52613E7F064B}"/>
              </a:ext>
            </a:extLst>
          </p:cNvPr>
          <p:cNvSpPr>
            <a:spLocks noGrp="1"/>
          </p:cNvSpPr>
          <p:nvPr>
            <p:ph type="dt" sz="half" idx="10"/>
          </p:nvPr>
        </p:nvSpPr>
        <p:spPr/>
        <p:txBody>
          <a:bodyPr/>
          <a:lstStyle/>
          <a:p>
            <a:fld id="{027B4B47-D765-459A-85EB-D3B8DAB932DF}" type="datetimeFigureOut">
              <a:rPr lang="en-IN" smtClean="0"/>
              <a:t>20-04-2023</a:t>
            </a:fld>
            <a:endParaRPr lang="en-IN"/>
          </a:p>
        </p:txBody>
      </p:sp>
      <p:sp>
        <p:nvSpPr>
          <p:cNvPr id="8" name="Footer Placeholder 7">
            <a:extLst>
              <a:ext uri="{FF2B5EF4-FFF2-40B4-BE49-F238E27FC236}">
                <a16:creationId xmlns:a16="http://schemas.microsoft.com/office/drawing/2014/main" id="{73D22101-9E94-C6D0-BF1D-47A14C036D0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06980CD-3E74-A25D-3AA7-8261FE09DE76}"/>
              </a:ext>
            </a:extLst>
          </p:cNvPr>
          <p:cNvSpPr>
            <a:spLocks noGrp="1"/>
          </p:cNvSpPr>
          <p:nvPr>
            <p:ph type="sldNum" sz="quarter" idx="12"/>
          </p:nvPr>
        </p:nvSpPr>
        <p:spPr/>
        <p:txBody>
          <a:bodyPr/>
          <a:lstStyle/>
          <a:p>
            <a:fld id="{23FC3FB3-A99B-4AA1-BB6E-EF5AA1B68EDE}" type="slidenum">
              <a:rPr lang="en-IN" smtClean="0"/>
              <a:t>‹#›</a:t>
            </a:fld>
            <a:endParaRPr lang="en-IN"/>
          </a:p>
        </p:txBody>
      </p:sp>
    </p:spTree>
    <p:extLst>
      <p:ext uri="{BB962C8B-B14F-4D97-AF65-F5344CB8AC3E}">
        <p14:creationId xmlns:p14="http://schemas.microsoft.com/office/powerpoint/2010/main" val="3663320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439B4-0BEE-56CC-DDC1-0DFAABF7F8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BF81FC-02E1-732E-BE90-8BF888792702}"/>
              </a:ext>
            </a:extLst>
          </p:cNvPr>
          <p:cNvSpPr>
            <a:spLocks noGrp="1"/>
          </p:cNvSpPr>
          <p:nvPr>
            <p:ph type="dt" sz="half" idx="10"/>
          </p:nvPr>
        </p:nvSpPr>
        <p:spPr/>
        <p:txBody>
          <a:bodyPr/>
          <a:lstStyle/>
          <a:p>
            <a:fld id="{027B4B47-D765-459A-85EB-D3B8DAB932DF}" type="datetimeFigureOut">
              <a:rPr lang="en-IN" smtClean="0"/>
              <a:t>20-04-2023</a:t>
            </a:fld>
            <a:endParaRPr lang="en-IN"/>
          </a:p>
        </p:txBody>
      </p:sp>
      <p:sp>
        <p:nvSpPr>
          <p:cNvPr id="4" name="Footer Placeholder 3">
            <a:extLst>
              <a:ext uri="{FF2B5EF4-FFF2-40B4-BE49-F238E27FC236}">
                <a16:creationId xmlns:a16="http://schemas.microsoft.com/office/drawing/2014/main" id="{BCDDD051-3A06-73DE-DA58-482FEEBE78F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90572A-4A1F-9C82-9AC4-C68552FFCE11}"/>
              </a:ext>
            </a:extLst>
          </p:cNvPr>
          <p:cNvSpPr>
            <a:spLocks noGrp="1"/>
          </p:cNvSpPr>
          <p:nvPr>
            <p:ph type="sldNum" sz="quarter" idx="12"/>
          </p:nvPr>
        </p:nvSpPr>
        <p:spPr/>
        <p:txBody>
          <a:bodyPr/>
          <a:lstStyle/>
          <a:p>
            <a:fld id="{23FC3FB3-A99B-4AA1-BB6E-EF5AA1B68EDE}" type="slidenum">
              <a:rPr lang="en-IN" smtClean="0"/>
              <a:t>‹#›</a:t>
            </a:fld>
            <a:endParaRPr lang="en-IN"/>
          </a:p>
        </p:txBody>
      </p:sp>
    </p:spTree>
    <p:extLst>
      <p:ext uri="{BB962C8B-B14F-4D97-AF65-F5344CB8AC3E}">
        <p14:creationId xmlns:p14="http://schemas.microsoft.com/office/powerpoint/2010/main" val="3552452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51C220-44DF-62DD-8F01-DAA3781C5D3E}"/>
              </a:ext>
            </a:extLst>
          </p:cNvPr>
          <p:cNvSpPr>
            <a:spLocks noGrp="1"/>
          </p:cNvSpPr>
          <p:nvPr>
            <p:ph type="dt" sz="half" idx="10"/>
          </p:nvPr>
        </p:nvSpPr>
        <p:spPr/>
        <p:txBody>
          <a:bodyPr/>
          <a:lstStyle/>
          <a:p>
            <a:fld id="{027B4B47-D765-459A-85EB-D3B8DAB932DF}" type="datetimeFigureOut">
              <a:rPr lang="en-IN" smtClean="0"/>
              <a:t>20-04-2023</a:t>
            </a:fld>
            <a:endParaRPr lang="en-IN"/>
          </a:p>
        </p:txBody>
      </p:sp>
      <p:sp>
        <p:nvSpPr>
          <p:cNvPr id="3" name="Footer Placeholder 2">
            <a:extLst>
              <a:ext uri="{FF2B5EF4-FFF2-40B4-BE49-F238E27FC236}">
                <a16:creationId xmlns:a16="http://schemas.microsoft.com/office/drawing/2014/main" id="{9BE35585-516E-ED05-7A6E-DDD3EF9D06F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275B08-7202-7378-BCE5-3DA4F64905EA}"/>
              </a:ext>
            </a:extLst>
          </p:cNvPr>
          <p:cNvSpPr>
            <a:spLocks noGrp="1"/>
          </p:cNvSpPr>
          <p:nvPr>
            <p:ph type="sldNum" sz="quarter" idx="12"/>
          </p:nvPr>
        </p:nvSpPr>
        <p:spPr/>
        <p:txBody>
          <a:bodyPr/>
          <a:lstStyle/>
          <a:p>
            <a:fld id="{23FC3FB3-A99B-4AA1-BB6E-EF5AA1B68EDE}" type="slidenum">
              <a:rPr lang="en-IN" smtClean="0"/>
              <a:t>‹#›</a:t>
            </a:fld>
            <a:endParaRPr lang="en-IN"/>
          </a:p>
        </p:txBody>
      </p:sp>
    </p:spTree>
    <p:extLst>
      <p:ext uri="{BB962C8B-B14F-4D97-AF65-F5344CB8AC3E}">
        <p14:creationId xmlns:p14="http://schemas.microsoft.com/office/powerpoint/2010/main" val="3706665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962B6-376F-26D6-1368-5F8BF90E56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DC519A-B702-4029-94C9-FA1172B551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B2133CF-24EA-272C-28F2-7316BFAC37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76C4BA-118A-DDD5-FA41-08ADF22E12B4}"/>
              </a:ext>
            </a:extLst>
          </p:cNvPr>
          <p:cNvSpPr>
            <a:spLocks noGrp="1"/>
          </p:cNvSpPr>
          <p:nvPr>
            <p:ph type="dt" sz="half" idx="10"/>
          </p:nvPr>
        </p:nvSpPr>
        <p:spPr/>
        <p:txBody>
          <a:bodyPr/>
          <a:lstStyle/>
          <a:p>
            <a:fld id="{027B4B47-D765-459A-85EB-D3B8DAB932DF}" type="datetimeFigureOut">
              <a:rPr lang="en-IN" smtClean="0"/>
              <a:t>20-04-2023</a:t>
            </a:fld>
            <a:endParaRPr lang="en-IN"/>
          </a:p>
        </p:txBody>
      </p:sp>
      <p:sp>
        <p:nvSpPr>
          <p:cNvPr id="6" name="Footer Placeholder 5">
            <a:extLst>
              <a:ext uri="{FF2B5EF4-FFF2-40B4-BE49-F238E27FC236}">
                <a16:creationId xmlns:a16="http://schemas.microsoft.com/office/drawing/2014/main" id="{9ECF8A6E-3AF9-2D34-97CA-5ACBA4002B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3AB6F7-F53F-E6FD-F3E4-D25B1FC67F88}"/>
              </a:ext>
            </a:extLst>
          </p:cNvPr>
          <p:cNvSpPr>
            <a:spLocks noGrp="1"/>
          </p:cNvSpPr>
          <p:nvPr>
            <p:ph type="sldNum" sz="quarter" idx="12"/>
          </p:nvPr>
        </p:nvSpPr>
        <p:spPr/>
        <p:txBody>
          <a:bodyPr/>
          <a:lstStyle/>
          <a:p>
            <a:fld id="{23FC3FB3-A99B-4AA1-BB6E-EF5AA1B68EDE}" type="slidenum">
              <a:rPr lang="en-IN" smtClean="0"/>
              <a:t>‹#›</a:t>
            </a:fld>
            <a:endParaRPr lang="en-IN"/>
          </a:p>
        </p:txBody>
      </p:sp>
    </p:spTree>
    <p:extLst>
      <p:ext uri="{BB962C8B-B14F-4D97-AF65-F5344CB8AC3E}">
        <p14:creationId xmlns:p14="http://schemas.microsoft.com/office/powerpoint/2010/main" val="4156887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EF5B9-FCC5-B46E-77BB-10B8727A71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A97AE7E-4614-2E38-60BF-BAE2C63AC0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90AC132-4162-15BF-8E76-FB5BB5EF05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75F2D9-F13F-9660-52F5-EFEAF7A22E47}"/>
              </a:ext>
            </a:extLst>
          </p:cNvPr>
          <p:cNvSpPr>
            <a:spLocks noGrp="1"/>
          </p:cNvSpPr>
          <p:nvPr>
            <p:ph type="dt" sz="half" idx="10"/>
          </p:nvPr>
        </p:nvSpPr>
        <p:spPr/>
        <p:txBody>
          <a:bodyPr/>
          <a:lstStyle/>
          <a:p>
            <a:fld id="{027B4B47-D765-459A-85EB-D3B8DAB932DF}" type="datetimeFigureOut">
              <a:rPr lang="en-IN" smtClean="0"/>
              <a:t>20-04-2023</a:t>
            </a:fld>
            <a:endParaRPr lang="en-IN"/>
          </a:p>
        </p:txBody>
      </p:sp>
      <p:sp>
        <p:nvSpPr>
          <p:cNvPr id="6" name="Footer Placeholder 5">
            <a:extLst>
              <a:ext uri="{FF2B5EF4-FFF2-40B4-BE49-F238E27FC236}">
                <a16:creationId xmlns:a16="http://schemas.microsoft.com/office/drawing/2014/main" id="{78CF665C-23B1-323A-65DB-92E089E416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868DAC-F613-D840-017D-EC889D49678E}"/>
              </a:ext>
            </a:extLst>
          </p:cNvPr>
          <p:cNvSpPr>
            <a:spLocks noGrp="1"/>
          </p:cNvSpPr>
          <p:nvPr>
            <p:ph type="sldNum" sz="quarter" idx="12"/>
          </p:nvPr>
        </p:nvSpPr>
        <p:spPr/>
        <p:txBody>
          <a:bodyPr/>
          <a:lstStyle/>
          <a:p>
            <a:fld id="{23FC3FB3-A99B-4AA1-BB6E-EF5AA1B68EDE}" type="slidenum">
              <a:rPr lang="en-IN" smtClean="0"/>
              <a:t>‹#›</a:t>
            </a:fld>
            <a:endParaRPr lang="en-IN"/>
          </a:p>
        </p:txBody>
      </p:sp>
    </p:spTree>
    <p:extLst>
      <p:ext uri="{BB962C8B-B14F-4D97-AF65-F5344CB8AC3E}">
        <p14:creationId xmlns:p14="http://schemas.microsoft.com/office/powerpoint/2010/main" val="365491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290B12-0848-5AB6-D8B3-18D7607DE1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16A412-403D-D3F6-2AFC-2C4E64DE1A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B8927C-4C95-7E0F-4A34-65DF625B27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7B4B47-D765-459A-85EB-D3B8DAB932DF}" type="datetimeFigureOut">
              <a:rPr lang="en-IN" smtClean="0"/>
              <a:t>20-04-2023</a:t>
            </a:fld>
            <a:endParaRPr lang="en-IN"/>
          </a:p>
        </p:txBody>
      </p:sp>
      <p:sp>
        <p:nvSpPr>
          <p:cNvPr id="5" name="Footer Placeholder 4">
            <a:extLst>
              <a:ext uri="{FF2B5EF4-FFF2-40B4-BE49-F238E27FC236}">
                <a16:creationId xmlns:a16="http://schemas.microsoft.com/office/drawing/2014/main" id="{D019BCFD-DF87-1C86-2DC1-289EBD5BD5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92DD311-E963-88D6-3EC1-0251741AE1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FC3FB3-A99B-4AA1-BB6E-EF5AA1B68EDE}" type="slidenum">
              <a:rPr lang="en-IN" smtClean="0"/>
              <a:t>‹#›</a:t>
            </a:fld>
            <a:endParaRPr lang="en-IN"/>
          </a:p>
        </p:txBody>
      </p:sp>
    </p:spTree>
    <p:extLst>
      <p:ext uri="{BB962C8B-B14F-4D97-AF65-F5344CB8AC3E}">
        <p14:creationId xmlns:p14="http://schemas.microsoft.com/office/powerpoint/2010/main" val="3154289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en.wikipedia.org/wiki/Adjective" TargetMode="External"/><Relationship Id="rId3" Type="http://schemas.openxmlformats.org/officeDocument/2006/relationships/hyperlink" Target="http://en.wiktionary.org/wiki/%CF%83%CF%8D%CE%BD" TargetMode="External"/><Relationship Id="rId7" Type="http://schemas.openxmlformats.org/officeDocument/2006/relationships/hyperlink" Target="http://en.wikipedia.org/wiki/Verbs" TargetMode="External"/><Relationship Id="rId2" Type="http://schemas.openxmlformats.org/officeDocument/2006/relationships/hyperlink" Target="http://en.wikipedia.org/wiki/Ancient_Greek_language" TargetMode="External"/><Relationship Id="rId1" Type="http://schemas.openxmlformats.org/officeDocument/2006/relationships/slideLayout" Target="../slideLayouts/slideLayout2.xml"/><Relationship Id="rId6" Type="http://schemas.openxmlformats.org/officeDocument/2006/relationships/hyperlink" Target="http://en.wikipedia.org/wiki/Noun" TargetMode="External"/><Relationship Id="rId5" Type="http://schemas.openxmlformats.org/officeDocument/2006/relationships/hyperlink" Target="http://en.wikipedia.org/wiki/Part_of_speech" TargetMode="External"/><Relationship Id="rId10" Type="http://schemas.openxmlformats.org/officeDocument/2006/relationships/hyperlink" Target="http://en.wikipedia.org/wiki/Preposition" TargetMode="External"/><Relationship Id="rId4" Type="http://schemas.openxmlformats.org/officeDocument/2006/relationships/hyperlink" Target="http://en.wiktionary.org/wiki/%E1%BD%84%CE%BD%CE%BF%CE%BC%CE%B1" TargetMode="External"/><Relationship Id="rId9" Type="http://schemas.openxmlformats.org/officeDocument/2006/relationships/hyperlink" Target="http://en.wikipedia.org/wiki/Adverb"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yourdictionary.com/industrious"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dictionary.reference.com/browse/word"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en.wikipedia.org/wiki/Function_word"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0AF406B6-BE63-C511-8102-203C0A80A9E4}"/>
              </a:ext>
            </a:extLst>
          </p:cNvPr>
          <p:cNvPicPr>
            <a:picLocks noChangeAspect="1"/>
          </p:cNvPicPr>
          <p:nvPr/>
        </p:nvPicPr>
        <p:blipFill rotWithShape="1">
          <a:blip r:embed="rId2"/>
          <a:srcRect l="3418" t="9091" r="29823" b="-3"/>
          <a:stretch/>
        </p:blipFill>
        <p:spPr>
          <a:xfrm>
            <a:off x="20" y="1302606"/>
            <a:ext cx="4413566" cy="4252313"/>
          </a:xfrm>
          <a:custGeom>
            <a:avLst/>
            <a:gdLst/>
            <a:ahLst/>
            <a:cxnLst/>
            <a:rect l="l" t="t" r="r" b="b"/>
            <a:pathLst>
              <a:path w="4413586" h="4252313">
                <a:moveTo>
                  <a:pt x="0" y="0"/>
                </a:moveTo>
                <a:lnTo>
                  <a:pt x="2062856" y="0"/>
                </a:lnTo>
                <a:lnTo>
                  <a:pt x="2063084" y="493"/>
                </a:lnTo>
                <a:lnTo>
                  <a:pt x="2450944" y="493"/>
                </a:lnTo>
                <a:lnTo>
                  <a:pt x="4413586" y="4252313"/>
                </a:lnTo>
                <a:lnTo>
                  <a:pt x="388087" y="4252313"/>
                </a:lnTo>
                <a:lnTo>
                  <a:pt x="388087" y="4251820"/>
                </a:lnTo>
                <a:lnTo>
                  <a:pt x="0" y="4251820"/>
                </a:lnTo>
                <a:close/>
              </a:path>
            </a:pathLst>
          </a:custGeom>
        </p:spPr>
      </p:pic>
      <p:sp>
        <p:nvSpPr>
          <p:cNvPr id="34" name="Freeform: Shape 33">
            <a:extLst>
              <a:ext uri="{FF2B5EF4-FFF2-40B4-BE49-F238E27FC236}">
                <a16:creationId xmlns:a16="http://schemas.microsoft.com/office/drawing/2014/main" id="{0CBF71E6-C54A-4E15-90AD-354C39435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65697" y="1303083"/>
            <a:ext cx="9226303" cy="4251821"/>
          </a:xfrm>
          <a:custGeom>
            <a:avLst/>
            <a:gdLst>
              <a:gd name="connsiteX0" fmla="*/ 0 w 9226303"/>
              <a:gd name="connsiteY0" fmla="*/ 0 h 4251821"/>
              <a:gd name="connsiteX1" fmla="*/ 9226303 w 9226303"/>
              <a:gd name="connsiteY1" fmla="*/ 0 h 4251821"/>
              <a:gd name="connsiteX2" fmla="*/ 7263661 w 9226303"/>
              <a:gd name="connsiteY2" fmla="*/ 4251821 h 4251821"/>
              <a:gd name="connsiteX3" fmla="*/ 0 w 9226303"/>
              <a:gd name="connsiteY3" fmla="*/ 4251821 h 4251821"/>
            </a:gdLst>
            <a:ahLst/>
            <a:cxnLst>
              <a:cxn ang="0">
                <a:pos x="connsiteX0" y="connsiteY0"/>
              </a:cxn>
              <a:cxn ang="0">
                <a:pos x="connsiteX1" y="connsiteY1"/>
              </a:cxn>
              <a:cxn ang="0">
                <a:pos x="connsiteX2" y="connsiteY2"/>
              </a:cxn>
              <a:cxn ang="0">
                <a:pos x="connsiteX3" y="connsiteY3"/>
              </a:cxn>
            </a:cxnLst>
            <a:rect l="l" t="t" r="r" b="b"/>
            <a:pathLst>
              <a:path w="9226303" h="4251821">
                <a:moveTo>
                  <a:pt x="0" y="0"/>
                </a:moveTo>
                <a:lnTo>
                  <a:pt x="9226303" y="0"/>
                </a:lnTo>
                <a:lnTo>
                  <a:pt x="7263661" y="4251821"/>
                </a:lnTo>
                <a:lnTo>
                  <a:pt x="0" y="425182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3" name="Subtitle 2">
            <a:extLst>
              <a:ext uri="{FF2B5EF4-FFF2-40B4-BE49-F238E27FC236}">
                <a16:creationId xmlns:a16="http://schemas.microsoft.com/office/drawing/2014/main" id="{354B9AD5-52FE-845C-688D-B0456F417E96}"/>
              </a:ext>
            </a:extLst>
          </p:cNvPr>
          <p:cNvSpPr>
            <a:spLocks noGrp="1"/>
          </p:cNvSpPr>
          <p:nvPr>
            <p:ph type="subTitle" idx="1"/>
          </p:nvPr>
        </p:nvSpPr>
        <p:spPr>
          <a:xfrm>
            <a:off x="5326912" y="3863697"/>
            <a:ext cx="6029936" cy="911117"/>
          </a:xfrm>
        </p:spPr>
        <p:txBody>
          <a:bodyPr>
            <a:normAutofit/>
          </a:bodyPr>
          <a:lstStyle/>
          <a:p>
            <a:pPr algn="l"/>
            <a:r>
              <a:rPr lang="en-US" sz="2000" b="1" i="0" u="none" strike="noStrike" baseline="0">
                <a:solidFill>
                  <a:srgbClr val="FFFFFF"/>
                </a:solidFill>
                <a:latin typeface="TimesNewRoman"/>
              </a:rPr>
              <a:t>CO1- </a:t>
            </a:r>
            <a:r>
              <a:rPr lang="en-US" sz="2000" b="1">
                <a:solidFill>
                  <a:srgbClr val="FFFFFF"/>
                </a:solidFill>
              </a:rPr>
              <a:t>Write professionally in simple and correct English.</a:t>
            </a:r>
            <a:endParaRPr lang="en-US" sz="2000" b="1" i="0" u="none" strike="noStrike" baseline="0">
              <a:solidFill>
                <a:srgbClr val="FFFFFF"/>
              </a:solidFill>
              <a:latin typeface="TimesNewRoman"/>
            </a:endParaRPr>
          </a:p>
          <a:p>
            <a:pPr algn="l"/>
            <a:endParaRPr lang="en-IN" sz="2000">
              <a:solidFill>
                <a:srgbClr val="FFFFFF"/>
              </a:solidFill>
            </a:endParaRPr>
          </a:p>
        </p:txBody>
      </p:sp>
      <p:sp>
        <p:nvSpPr>
          <p:cNvPr id="2" name="Title 1">
            <a:extLst>
              <a:ext uri="{FF2B5EF4-FFF2-40B4-BE49-F238E27FC236}">
                <a16:creationId xmlns:a16="http://schemas.microsoft.com/office/drawing/2014/main" id="{3EC82486-84B0-126A-B179-F8DF75A73AD6}"/>
              </a:ext>
            </a:extLst>
          </p:cNvPr>
          <p:cNvSpPr>
            <a:spLocks noGrp="1"/>
          </p:cNvSpPr>
          <p:nvPr>
            <p:ph type="ctrTitle"/>
          </p:nvPr>
        </p:nvSpPr>
        <p:spPr>
          <a:xfrm>
            <a:off x="4978589" y="1828800"/>
            <a:ext cx="6378259" cy="2027941"/>
          </a:xfrm>
        </p:spPr>
        <p:txBody>
          <a:bodyPr>
            <a:normAutofit/>
          </a:bodyPr>
          <a:lstStyle/>
          <a:p>
            <a:pPr algn="l"/>
            <a:r>
              <a:rPr lang="en-IN" sz="5600" b="1">
                <a:solidFill>
                  <a:srgbClr val="FFFFFF"/>
                </a:solidFill>
              </a:rPr>
              <a:t>Unit-1 </a:t>
            </a:r>
            <a:r>
              <a:rPr lang="en-IN" sz="5600" b="1" i="0" u="none" strike="noStrike" baseline="0">
                <a:solidFill>
                  <a:srgbClr val="FFFFFF"/>
                </a:solidFill>
                <a:latin typeface="TimesNewRoman,Bold"/>
              </a:rPr>
              <a:t> </a:t>
            </a:r>
            <a:r>
              <a:rPr lang="en-IN" sz="5600" b="1">
                <a:solidFill>
                  <a:srgbClr val="FFFFFF"/>
                </a:solidFill>
              </a:rPr>
              <a:t>Applied Grammar and Usage: </a:t>
            </a:r>
            <a:endParaRPr lang="en-IN" sz="5600">
              <a:solidFill>
                <a:srgbClr val="FFFFFF"/>
              </a:solidFill>
            </a:endParaRPr>
          </a:p>
        </p:txBody>
      </p:sp>
    </p:spTree>
    <p:extLst>
      <p:ext uri="{BB962C8B-B14F-4D97-AF65-F5344CB8AC3E}">
        <p14:creationId xmlns:p14="http://schemas.microsoft.com/office/powerpoint/2010/main" val="1952861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 y="1219200"/>
            <a:ext cx="4510838" cy="380455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585C042-F350-3DE7-25B2-7D0C86778BCB}"/>
              </a:ext>
            </a:extLst>
          </p:cNvPr>
          <p:cNvSpPr>
            <a:spLocks noGrp="1"/>
          </p:cNvSpPr>
          <p:nvPr>
            <p:ph type="title"/>
          </p:nvPr>
        </p:nvSpPr>
        <p:spPr>
          <a:xfrm>
            <a:off x="1139044" y="2090114"/>
            <a:ext cx="3382890" cy="2481886"/>
          </a:xfrm>
        </p:spPr>
        <p:txBody>
          <a:bodyPr>
            <a:normAutofit/>
          </a:bodyPr>
          <a:lstStyle/>
          <a:p>
            <a:pPr algn="ctr"/>
            <a:r>
              <a:rPr lang="en-US" b="1" i="1" dirty="0"/>
              <a:t>“Along With”, “As Well As”, “Besides”</a:t>
            </a:r>
            <a:endParaRPr lang="en-IN"/>
          </a:p>
        </p:txBody>
      </p:sp>
      <p:sp>
        <p:nvSpPr>
          <p:cNvPr id="3" name="Content Placeholder 2">
            <a:extLst>
              <a:ext uri="{FF2B5EF4-FFF2-40B4-BE49-F238E27FC236}">
                <a16:creationId xmlns:a16="http://schemas.microsoft.com/office/drawing/2014/main" id="{17AEAA2B-4E6D-F0D4-E9CE-86A3328C20C8}"/>
              </a:ext>
            </a:extLst>
          </p:cNvPr>
          <p:cNvSpPr>
            <a:spLocks noGrp="1"/>
          </p:cNvSpPr>
          <p:nvPr>
            <p:ph idx="1"/>
          </p:nvPr>
        </p:nvSpPr>
        <p:spPr>
          <a:xfrm>
            <a:off x="5285014" y="964850"/>
            <a:ext cx="6068786" cy="4928300"/>
          </a:xfrm>
        </p:spPr>
        <p:txBody>
          <a:bodyPr anchor="ctr">
            <a:normAutofit lnSpcReduction="10000"/>
          </a:bodyPr>
          <a:lstStyle/>
          <a:p>
            <a:r>
              <a:rPr lang="en-US" b="1" i="1" dirty="0"/>
              <a:t>Sometimes the subject is separated from the verb by such words as “along with”, “as well as”, “besides”, not, etc. These words and phrases are not part of the subject. Ignore them and use a singular verb when the subject is singular.</a:t>
            </a:r>
          </a:p>
          <a:p>
            <a:r>
              <a:rPr lang="en-US" b="1" i="1" u="sng" dirty="0"/>
              <a:t>Examples:</a:t>
            </a:r>
            <a:endParaRPr lang="en-US" u="sng" dirty="0"/>
          </a:p>
          <a:p>
            <a:pPr lvl="1"/>
            <a:r>
              <a:rPr lang="en-US" sz="2800" i="1" dirty="0"/>
              <a:t>The politician, along with the newsmen, </a:t>
            </a:r>
            <a:r>
              <a:rPr lang="en-US" sz="2800" i="1" u="sng" dirty="0"/>
              <a:t>is expected</a:t>
            </a:r>
            <a:r>
              <a:rPr lang="en-US" sz="2800" i="1" dirty="0"/>
              <a:t> shortly.</a:t>
            </a:r>
          </a:p>
          <a:p>
            <a:pPr lvl="1"/>
            <a:r>
              <a:rPr lang="en-US" sz="2800" i="1" dirty="0"/>
              <a:t>Excitement, as well as nervousness, </a:t>
            </a:r>
            <a:r>
              <a:rPr lang="en-US" sz="2800" i="1" u="sng" dirty="0"/>
              <a:t>is</a:t>
            </a:r>
            <a:r>
              <a:rPr lang="en-US" sz="2800" i="1" dirty="0"/>
              <a:t> the cause of her shaking.</a:t>
            </a:r>
            <a:endParaRPr lang="en-US" sz="2800" dirty="0"/>
          </a:p>
          <a:p>
            <a:endParaRPr lang="en-IN" sz="2000" dirty="0"/>
          </a:p>
        </p:txBody>
      </p:sp>
    </p:spTree>
    <p:extLst>
      <p:ext uri="{BB962C8B-B14F-4D97-AF65-F5344CB8AC3E}">
        <p14:creationId xmlns:p14="http://schemas.microsoft.com/office/powerpoint/2010/main" val="3900465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8EAF2A-63EC-1A7D-A68A-6C6F52A22D77}"/>
              </a:ext>
            </a:extLst>
          </p:cNvPr>
          <p:cNvSpPr>
            <a:spLocks noGrp="1"/>
          </p:cNvSpPr>
          <p:nvPr>
            <p:ph type="title"/>
          </p:nvPr>
        </p:nvSpPr>
        <p:spPr>
          <a:xfrm>
            <a:off x="6513788" y="365125"/>
            <a:ext cx="4840010" cy="1807305"/>
          </a:xfrm>
        </p:spPr>
        <p:txBody>
          <a:bodyPr>
            <a:normAutofit/>
          </a:bodyPr>
          <a:lstStyle/>
          <a:p>
            <a:r>
              <a:rPr lang="en-US" b="1" dirty="0"/>
              <a:t>Nouns in plural form</a:t>
            </a:r>
            <a:endParaRPr lang="en-IN"/>
          </a:p>
        </p:txBody>
      </p:sp>
      <p:pic>
        <p:nvPicPr>
          <p:cNvPr id="12" name="Picture 11" descr="Sea of white umbrellas with one blue one in the crowd">
            <a:extLst>
              <a:ext uri="{FF2B5EF4-FFF2-40B4-BE49-F238E27FC236}">
                <a16:creationId xmlns:a16="http://schemas.microsoft.com/office/drawing/2014/main" id="{74F04BE1-95C3-E9BC-3E0E-977FC127A314}"/>
              </a:ext>
            </a:extLst>
          </p:cNvPr>
          <p:cNvPicPr>
            <a:picLocks noChangeAspect="1"/>
          </p:cNvPicPr>
          <p:nvPr/>
        </p:nvPicPr>
        <p:blipFill rotWithShape="1">
          <a:blip r:embed="rId2"/>
          <a:srcRect l="36556" r="12384"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219E0979-E94A-5012-ED7B-62007C8CD81D}"/>
              </a:ext>
            </a:extLst>
          </p:cNvPr>
          <p:cNvSpPr>
            <a:spLocks noGrp="1"/>
          </p:cNvSpPr>
          <p:nvPr>
            <p:ph idx="1"/>
          </p:nvPr>
        </p:nvSpPr>
        <p:spPr>
          <a:xfrm>
            <a:off x="6513788" y="2333297"/>
            <a:ext cx="4840010" cy="3843666"/>
          </a:xfrm>
        </p:spPr>
        <p:txBody>
          <a:bodyPr>
            <a:normAutofit/>
          </a:bodyPr>
          <a:lstStyle/>
          <a:p>
            <a:r>
              <a:rPr lang="en-US" b="1" i="1" dirty="0"/>
              <a:t>Some nouns which are plural in form but singular in meaning, take a singular verb.</a:t>
            </a:r>
          </a:p>
          <a:p>
            <a:pPr lvl="1"/>
            <a:r>
              <a:rPr lang="en-US" sz="2800" dirty="0"/>
              <a:t>The news is false.</a:t>
            </a:r>
          </a:p>
          <a:p>
            <a:pPr lvl="1"/>
            <a:r>
              <a:rPr lang="en-US" sz="2800" dirty="0"/>
              <a:t>Mathematics is my </a:t>
            </a:r>
            <a:r>
              <a:rPr lang="en-US" sz="2800" dirty="0" err="1"/>
              <a:t>favourite</a:t>
            </a:r>
            <a:r>
              <a:rPr lang="en-US" sz="2800" dirty="0"/>
              <a:t> subject</a:t>
            </a:r>
            <a:r>
              <a:rPr lang="en-US" sz="2000" dirty="0"/>
              <a:t>.</a:t>
            </a:r>
            <a:endParaRPr lang="en-IN" sz="2000" dirty="0"/>
          </a:p>
        </p:txBody>
      </p:sp>
    </p:spTree>
    <p:extLst>
      <p:ext uri="{BB962C8B-B14F-4D97-AF65-F5344CB8AC3E}">
        <p14:creationId xmlns:p14="http://schemas.microsoft.com/office/powerpoint/2010/main" val="172813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ld wrinkled hands with some coins">
            <a:extLst>
              <a:ext uri="{FF2B5EF4-FFF2-40B4-BE49-F238E27FC236}">
                <a16:creationId xmlns:a16="http://schemas.microsoft.com/office/drawing/2014/main" id="{21ED1EE2-1E65-5B65-8D01-3B5B7F6FAAF3}"/>
              </a:ext>
            </a:extLst>
          </p:cNvPr>
          <p:cNvPicPr>
            <a:picLocks noChangeAspect="1"/>
          </p:cNvPicPr>
          <p:nvPr/>
        </p:nvPicPr>
        <p:blipFill rotWithShape="1">
          <a:blip r:embed="rId2"/>
          <a:srcRect r="5882" b="-1"/>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9C0A08-0C12-2B75-C9F7-BB520CDE4899}"/>
              </a:ext>
            </a:extLst>
          </p:cNvPr>
          <p:cNvSpPr>
            <a:spLocks noGrp="1"/>
          </p:cNvSpPr>
          <p:nvPr>
            <p:ph type="title"/>
          </p:nvPr>
        </p:nvSpPr>
        <p:spPr>
          <a:xfrm>
            <a:off x="7531610" y="365125"/>
            <a:ext cx="3822189" cy="1899912"/>
          </a:xfrm>
        </p:spPr>
        <p:txBody>
          <a:bodyPr>
            <a:noAutofit/>
          </a:bodyPr>
          <a:lstStyle/>
          <a:p>
            <a:r>
              <a:rPr lang="en-US" sz="4000" b="1" i="1" dirty="0"/>
              <a:t>Agreement with distance, period of time, sum of money…</a:t>
            </a:r>
            <a:endParaRPr lang="en-IN" sz="4000" dirty="0"/>
          </a:p>
        </p:txBody>
      </p:sp>
      <p:sp>
        <p:nvSpPr>
          <p:cNvPr id="3" name="Content Placeholder 2">
            <a:extLst>
              <a:ext uri="{FF2B5EF4-FFF2-40B4-BE49-F238E27FC236}">
                <a16:creationId xmlns:a16="http://schemas.microsoft.com/office/drawing/2014/main" id="{F12754BA-6AF9-8D40-5FE9-CBC348469D9E}"/>
              </a:ext>
            </a:extLst>
          </p:cNvPr>
          <p:cNvSpPr>
            <a:spLocks noGrp="1"/>
          </p:cNvSpPr>
          <p:nvPr>
            <p:ph idx="1"/>
          </p:nvPr>
        </p:nvSpPr>
        <p:spPr>
          <a:xfrm>
            <a:off x="7531610" y="2434201"/>
            <a:ext cx="3822189" cy="4058674"/>
          </a:xfrm>
        </p:spPr>
        <p:txBody>
          <a:bodyPr>
            <a:noAutofit/>
          </a:bodyPr>
          <a:lstStyle/>
          <a:p>
            <a:r>
              <a:rPr lang="en-US" sz="2400" b="1" i="1" dirty="0"/>
              <a:t>Use a singular verb with distances, period of time, sum of money, etc., when considered as a unit.</a:t>
            </a:r>
          </a:p>
          <a:p>
            <a:r>
              <a:rPr lang="en-US" sz="2400" b="1" i="1" dirty="0"/>
              <a:t>Examples:</a:t>
            </a:r>
            <a:br>
              <a:rPr lang="en-US" sz="2400" dirty="0"/>
            </a:br>
            <a:r>
              <a:rPr lang="en-US" sz="2400" dirty="0"/>
              <a:t>- </a:t>
            </a:r>
            <a:r>
              <a:rPr lang="en-US" sz="2400" i="1" dirty="0"/>
              <a:t>Three miles </a:t>
            </a:r>
            <a:r>
              <a:rPr lang="en-US" sz="2400" b="1" i="1" dirty="0"/>
              <a:t>is</a:t>
            </a:r>
            <a:r>
              <a:rPr lang="en-US" sz="2400" i="1" dirty="0"/>
              <a:t> too far to walk.</a:t>
            </a:r>
            <a:br>
              <a:rPr lang="en-US" sz="2400" i="1" dirty="0"/>
            </a:br>
            <a:r>
              <a:rPr lang="en-US" sz="2400" i="1" dirty="0"/>
              <a:t>- Five years </a:t>
            </a:r>
            <a:r>
              <a:rPr lang="en-US" sz="2400" b="1" i="1" dirty="0"/>
              <a:t>is</a:t>
            </a:r>
            <a:r>
              <a:rPr lang="en-US" sz="2400" i="1" dirty="0"/>
              <a:t> the maximum sentence for that offense.</a:t>
            </a:r>
            <a:br>
              <a:rPr lang="en-US" sz="2400" i="1" dirty="0"/>
            </a:br>
            <a:r>
              <a:rPr lang="en-US" sz="2400" i="1" dirty="0"/>
              <a:t>- Ten dollars </a:t>
            </a:r>
            <a:r>
              <a:rPr lang="en-US" sz="2400" b="1" i="1" dirty="0"/>
              <a:t>is</a:t>
            </a:r>
            <a:r>
              <a:rPr lang="en-US" sz="2400" i="1" dirty="0"/>
              <a:t> a high price to pay.</a:t>
            </a:r>
            <a:endParaRPr lang="en-IN" sz="2400" dirty="0"/>
          </a:p>
        </p:txBody>
      </p:sp>
    </p:spTree>
    <p:extLst>
      <p:ext uri="{BB962C8B-B14F-4D97-AF65-F5344CB8AC3E}">
        <p14:creationId xmlns:p14="http://schemas.microsoft.com/office/powerpoint/2010/main" val="1968355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 y="1219200"/>
            <a:ext cx="4510838" cy="380455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B43A685D-72B9-869A-3997-CE935E9B6ABD}"/>
              </a:ext>
            </a:extLst>
          </p:cNvPr>
          <p:cNvSpPr>
            <a:spLocks noGrp="1"/>
          </p:cNvSpPr>
          <p:nvPr>
            <p:ph type="title"/>
          </p:nvPr>
        </p:nvSpPr>
        <p:spPr>
          <a:xfrm>
            <a:off x="1139044" y="2090114"/>
            <a:ext cx="3382890" cy="2481886"/>
          </a:xfrm>
        </p:spPr>
        <p:txBody>
          <a:bodyPr>
            <a:normAutofit/>
          </a:bodyPr>
          <a:lstStyle/>
          <a:p>
            <a:pPr algn="ctr"/>
            <a:r>
              <a:rPr lang="en-US" sz="4100" b="1"/>
              <a:t>Agreement with Collective Nouns</a:t>
            </a:r>
            <a:endParaRPr lang="en-IN" sz="4100"/>
          </a:p>
        </p:txBody>
      </p:sp>
      <p:sp>
        <p:nvSpPr>
          <p:cNvPr id="3" name="Content Placeholder 2">
            <a:extLst>
              <a:ext uri="{FF2B5EF4-FFF2-40B4-BE49-F238E27FC236}">
                <a16:creationId xmlns:a16="http://schemas.microsoft.com/office/drawing/2014/main" id="{77BB97F6-B63F-1FD4-A591-B29E2548BC2C}"/>
              </a:ext>
            </a:extLst>
          </p:cNvPr>
          <p:cNvSpPr>
            <a:spLocks noGrp="1"/>
          </p:cNvSpPr>
          <p:nvPr>
            <p:ph idx="1"/>
          </p:nvPr>
        </p:nvSpPr>
        <p:spPr>
          <a:xfrm>
            <a:off x="5285014" y="964850"/>
            <a:ext cx="6068786" cy="4928300"/>
          </a:xfrm>
        </p:spPr>
        <p:txBody>
          <a:bodyPr anchor="ctr">
            <a:normAutofit/>
          </a:bodyPr>
          <a:lstStyle/>
          <a:p>
            <a:r>
              <a:rPr lang="en-US" b="1" i="1" dirty="0"/>
              <a:t>Some collective nouns, such as family, couple, staff, audience, etc., may take either a singular or a plural verb, depending on their use in the sentence.</a:t>
            </a:r>
          </a:p>
          <a:p>
            <a:r>
              <a:rPr lang="en-US" b="1" i="1" u="sng" dirty="0"/>
              <a:t>Examples:</a:t>
            </a:r>
            <a:endParaRPr lang="en-US" dirty="0"/>
          </a:p>
          <a:p>
            <a:pPr lvl="1"/>
            <a:r>
              <a:rPr lang="en-US" sz="2800" i="1" dirty="0"/>
              <a:t>Mr. Kamlesh is our administrative staff.</a:t>
            </a:r>
          </a:p>
          <a:p>
            <a:pPr lvl="1"/>
            <a:r>
              <a:rPr lang="en-US" sz="2800" i="1" dirty="0"/>
              <a:t>The staff of ABES also need to learn the skills of communication.</a:t>
            </a:r>
          </a:p>
          <a:p>
            <a:endParaRPr lang="en-IN" sz="2000" dirty="0"/>
          </a:p>
        </p:txBody>
      </p:sp>
    </p:spTree>
    <p:extLst>
      <p:ext uri="{BB962C8B-B14F-4D97-AF65-F5344CB8AC3E}">
        <p14:creationId xmlns:p14="http://schemas.microsoft.com/office/powerpoint/2010/main" val="2618904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 y="1219200"/>
            <a:ext cx="4510838" cy="380455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479DF4B-92AE-ED56-51C3-1209D6E178D4}"/>
              </a:ext>
            </a:extLst>
          </p:cNvPr>
          <p:cNvSpPr>
            <a:spLocks noGrp="1"/>
          </p:cNvSpPr>
          <p:nvPr>
            <p:ph type="title"/>
          </p:nvPr>
        </p:nvSpPr>
        <p:spPr>
          <a:xfrm>
            <a:off x="1139044" y="2090114"/>
            <a:ext cx="3382890" cy="2481886"/>
          </a:xfrm>
        </p:spPr>
        <p:txBody>
          <a:bodyPr>
            <a:normAutofit/>
          </a:bodyPr>
          <a:lstStyle/>
          <a:p>
            <a:pPr algn="ctr"/>
            <a:r>
              <a:rPr lang="en-US" sz="4100" b="1"/>
              <a:t>Agreement with words that indicate portions</a:t>
            </a:r>
            <a:endParaRPr lang="en-IN" sz="4100"/>
          </a:p>
        </p:txBody>
      </p:sp>
      <p:sp>
        <p:nvSpPr>
          <p:cNvPr id="3" name="Content Placeholder 2">
            <a:extLst>
              <a:ext uri="{FF2B5EF4-FFF2-40B4-BE49-F238E27FC236}">
                <a16:creationId xmlns:a16="http://schemas.microsoft.com/office/drawing/2014/main" id="{F0DD6B76-F220-5D82-F950-B8A5C2FD8D8B}"/>
              </a:ext>
            </a:extLst>
          </p:cNvPr>
          <p:cNvSpPr>
            <a:spLocks noGrp="1"/>
          </p:cNvSpPr>
          <p:nvPr>
            <p:ph idx="1"/>
          </p:nvPr>
        </p:nvSpPr>
        <p:spPr>
          <a:xfrm>
            <a:off x="5285014" y="964850"/>
            <a:ext cx="6068786" cy="4928300"/>
          </a:xfrm>
        </p:spPr>
        <p:txBody>
          <a:bodyPr anchor="ctr">
            <a:normAutofit/>
          </a:bodyPr>
          <a:lstStyle/>
          <a:p>
            <a:r>
              <a:rPr lang="en-US" sz="2400" b="1" i="1" dirty="0"/>
              <a:t>With words that indicate portions—a lot, a majority, some, all, etc. we are guided by the noun after of. If the noun after of is singular, use a singular verb. If it is plural, use a plural verb.</a:t>
            </a:r>
          </a:p>
          <a:p>
            <a:r>
              <a:rPr lang="en-US" sz="2400" b="1" i="1" u="sng" dirty="0"/>
              <a:t>Examples:</a:t>
            </a:r>
            <a:br>
              <a:rPr lang="en-US" sz="2400" i="1" dirty="0"/>
            </a:br>
            <a:r>
              <a:rPr lang="en-US" sz="2400" i="1" dirty="0"/>
              <a:t>A lot of the </a:t>
            </a:r>
            <a:r>
              <a:rPr lang="en-US" sz="2400" b="1" i="1" dirty="0"/>
              <a:t>pie </a:t>
            </a:r>
            <a:r>
              <a:rPr lang="en-US" sz="2400" i="1" u="sng" dirty="0"/>
              <a:t>has disappeared</a:t>
            </a:r>
            <a:r>
              <a:rPr lang="en-US" sz="2400" i="1" dirty="0"/>
              <a:t>.</a:t>
            </a:r>
            <a:br>
              <a:rPr lang="en-US" sz="2400" i="1" dirty="0"/>
            </a:br>
            <a:r>
              <a:rPr lang="en-US" sz="2400" i="1" dirty="0"/>
              <a:t>A lot of the </a:t>
            </a:r>
            <a:r>
              <a:rPr lang="en-US" sz="2400" b="1" i="1" dirty="0"/>
              <a:t>pies</a:t>
            </a:r>
            <a:r>
              <a:rPr lang="en-US" sz="2400" i="1" dirty="0"/>
              <a:t> </a:t>
            </a:r>
            <a:r>
              <a:rPr lang="en-US" sz="2400" i="1" u="sng" dirty="0"/>
              <a:t>have disappeared</a:t>
            </a:r>
            <a:r>
              <a:rPr lang="en-US" sz="2400" i="1" dirty="0"/>
              <a:t>.</a:t>
            </a:r>
            <a:br>
              <a:rPr lang="en-US" sz="2400" i="1" dirty="0"/>
            </a:br>
            <a:r>
              <a:rPr lang="en-US" sz="2400" i="1" dirty="0"/>
              <a:t>A third of the </a:t>
            </a:r>
            <a:r>
              <a:rPr lang="en-US" sz="2400" b="1" i="1" dirty="0"/>
              <a:t>city</a:t>
            </a:r>
            <a:r>
              <a:rPr lang="en-US" sz="2400" i="1" dirty="0"/>
              <a:t> </a:t>
            </a:r>
            <a:r>
              <a:rPr lang="en-US" sz="2400" i="1" u="sng" dirty="0"/>
              <a:t>is</a:t>
            </a:r>
            <a:r>
              <a:rPr lang="en-US" sz="2400" i="1" dirty="0"/>
              <a:t> unemployed.</a:t>
            </a:r>
            <a:br>
              <a:rPr lang="en-US" sz="2400" i="1" dirty="0"/>
            </a:br>
            <a:r>
              <a:rPr lang="en-US" sz="2400" i="1" dirty="0"/>
              <a:t>A third of the </a:t>
            </a:r>
            <a:r>
              <a:rPr lang="en-US" sz="2400" b="1" i="1" dirty="0"/>
              <a:t>people</a:t>
            </a:r>
            <a:r>
              <a:rPr lang="en-US" sz="2400" i="1" dirty="0"/>
              <a:t> </a:t>
            </a:r>
            <a:r>
              <a:rPr lang="en-US" sz="2400" i="1" u="sng" dirty="0"/>
              <a:t>are</a:t>
            </a:r>
            <a:r>
              <a:rPr lang="en-US" sz="2400" i="1" dirty="0"/>
              <a:t> unemployed.</a:t>
            </a:r>
            <a:br>
              <a:rPr lang="en-US" sz="2400" i="1" dirty="0"/>
            </a:br>
            <a:r>
              <a:rPr lang="en-US" sz="2400" i="1" dirty="0"/>
              <a:t>All of the </a:t>
            </a:r>
            <a:r>
              <a:rPr lang="en-US" sz="2400" b="1" i="1" dirty="0"/>
              <a:t>pie</a:t>
            </a:r>
            <a:r>
              <a:rPr lang="en-US" sz="2400" i="1" dirty="0"/>
              <a:t> </a:t>
            </a:r>
            <a:r>
              <a:rPr lang="en-US" sz="2400" i="1" u="sng" dirty="0"/>
              <a:t>is</a:t>
            </a:r>
            <a:r>
              <a:rPr lang="en-US" sz="2400" i="1" dirty="0"/>
              <a:t> gone.</a:t>
            </a:r>
            <a:br>
              <a:rPr lang="en-US" sz="2400" i="1" dirty="0"/>
            </a:br>
            <a:r>
              <a:rPr lang="en-US" sz="2400" i="1" dirty="0"/>
              <a:t>All of the </a:t>
            </a:r>
            <a:r>
              <a:rPr lang="en-US" sz="2400" b="1" i="1" dirty="0"/>
              <a:t>pies</a:t>
            </a:r>
            <a:r>
              <a:rPr lang="en-US" sz="2400" i="1" dirty="0"/>
              <a:t> </a:t>
            </a:r>
            <a:r>
              <a:rPr lang="en-US" sz="2400" i="1" u="sng" dirty="0"/>
              <a:t>are</a:t>
            </a:r>
            <a:r>
              <a:rPr lang="en-US" sz="2400" i="1" dirty="0"/>
              <a:t> gone.</a:t>
            </a:r>
            <a:endParaRPr lang="en-US" sz="2400" dirty="0"/>
          </a:p>
          <a:p>
            <a:pPr marL="0" indent="0">
              <a:buNone/>
            </a:pPr>
            <a:endParaRPr lang="en-IN" sz="2000" dirty="0"/>
          </a:p>
        </p:txBody>
      </p:sp>
    </p:spTree>
    <p:extLst>
      <p:ext uri="{BB962C8B-B14F-4D97-AF65-F5344CB8AC3E}">
        <p14:creationId xmlns:p14="http://schemas.microsoft.com/office/powerpoint/2010/main" val="834946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68F70-0CA9-B35D-90EA-216C0AAE9902}"/>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b="1" kern="1200" spc="-135" dirty="0">
                <a:solidFill>
                  <a:schemeClr val="tx1"/>
                </a:solidFill>
                <a:latin typeface="+mj-lt"/>
                <a:ea typeface="+mj-ea"/>
                <a:cs typeface="+mj-cs"/>
              </a:rPr>
              <a:t>Prefixes </a:t>
            </a:r>
            <a:r>
              <a:rPr lang="en-US" sz="4800" b="1" kern="1200" spc="-55" dirty="0">
                <a:solidFill>
                  <a:schemeClr val="tx1"/>
                </a:solidFill>
                <a:latin typeface="+mj-lt"/>
                <a:ea typeface="+mj-ea"/>
                <a:cs typeface="+mj-cs"/>
              </a:rPr>
              <a:t>and</a:t>
            </a:r>
            <a:r>
              <a:rPr lang="en-US" sz="4800" b="1" kern="1200" spc="95" dirty="0">
                <a:solidFill>
                  <a:schemeClr val="tx1"/>
                </a:solidFill>
                <a:latin typeface="+mj-lt"/>
                <a:ea typeface="+mj-ea"/>
                <a:cs typeface="+mj-cs"/>
              </a:rPr>
              <a:t> </a:t>
            </a:r>
            <a:r>
              <a:rPr lang="en-US" sz="4800" b="1" kern="1200" spc="-185" dirty="0">
                <a:solidFill>
                  <a:schemeClr val="tx1"/>
                </a:solidFill>
                <a:latin typeface="+mj-lt"/>
                <a:ea typeface="+mj-ea"/>
                <a:cs typeface="+mj-cs"/>
              </a:rPr>
              <a:t>Suffixes</a:t>
            </a:r>
            <a:endParaRPr lang="en-US" sz="4800" b="1" kern="1200" dirty="0">
              <a:solidFill>
                <a:schemeClr val="tx1"/>
              </a:solidFill>
              <a:latin typeface="+mj-lt"/>
              <a:ea typeface="+mj-ea"/>
              <a:cs typeface="+mj-cs"/>
            </a:endParaRPr>
          </a:p>
        </p:txBody>
      </p:sp>
      <p:sp>
        <p:nvSpPr>
          <p:cNvPr id="7"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3"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8940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 y="1219200"/>
            <a:ext cx="4510838" cy="380455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2437E48D-D01A-45B2-4AD9-0A06206E22FC}"/>
              </a:ext>
            </a:extLst>
          </p:cNvPr>
          <p:cNvSpPr>
            <a:spLocks noGrp="1"/>
          </p:cNvSpPr>
          <p:nvPr>
            <p:ph type="title"/>
          </p:nvPr>
        </p:nvSpPr>
        <p:spPr>
          <a:xfrm>
            <a:off x="1139044" y="2090114"/>
            <a:ext cx="3382890" cy="2481886"/>
          </a:xfrm>
        </p:spPr>
        <p:txBody>
          <a:bodyPr>
            <a:normAutofit/>
          </a:bodyPr>
          <a:lstStyle/>
          <a:p>
            <a:pPr algn="ctr"/>
            <a:r>
              <a:rPr lang="en-IN" sz="4800" b="1" spc="-150" dirty="0"/>
              <a:t>Suffixes</a:t>
            </a:r>
            <a:endParaRPr lang="en-IN" sz="4800" b="1" dirty="0"/>
          </a:p>
        </p:txBody>
      </p:sp>
      <p:sp>
        <p:nvSpPr>
          <p:cNvPr id="3" name="Content Placeholder 2">
            <a:extLst>
              <a:ext uri="{FF2B5EF4-FFF2-40B4-BE49-F238E27FC236}">
                <a16:creationId xmlns:a16="http://schemas.microsoft.com/office/drawing/2014/main" id="{B42D85D1-9B86-8C06-41D8-FFC0C1FC5F20}"/>
              </a:ext>
            </a:extLst>
          </p:cNvPr>
          <p:cNvSpPr>
            <a:spLocks noGrp="1"/>
          </p:cNvSpPr>
          <p:nvPr>
            <p:ph idx="1"/>
          </p:nvPr>
        </p:nvSpPr>
        <p:spPr>
          <a:xfrm>
            <a:off x="5285014" y="964850"/>
            <a:ext cx="6068786" cy="4928300"/>
          </a:xfrm>
        </p:spPr>
        <p:txBody>
          <a:bodyPr anchor="ctr">
            <a:normAutofit/>
          </a:bodyPr>
          <a:lstStyle/>
          <a:p>
            <a:pPr marL="299085" marR="5080" indent="-287020">
              <a:spcBef>
                <a:spcPts val="100"/>
              </a:spcBef>
              <a:buClr>
                <a:srgbClr val="83992A"/>
              </a:buClr>
              <a:buSzPct val="114583"/>
              <a:buFont typeface="Arial"/>
              <a:buChar char="•"/>
              <a:tabLst>
                <a:tab pos="299085" algn="l"/>
                <a:tab pos="299720" algn="l"/>
              </a:tabLst>
            </a:pPr>
            <a:r>
              <a:rPr lang="en-US" spc="-80" dirty="0">
                <a:latin typeface="Times New Roman"/>
                <a:cs typeface="Times New Roman"/>
              </a:rPr>
              <a:t>Suffixes </a:t>
            </a:r>
            <a:r>
              <a:rPr lang="en-US" spc="-55" dirty="0">
                <a:latin typeface="Times New Roman"/>
                <a:cs typeface="Times New Roman"/>
              </a:rPr>
              <a:t>are </a:t>
            </a:r>
            <a:r>
              <a:rPr lang="en-US" spc="-40" dirty="0">
                <a:latin typeface="Times New Roman"/>
                <a:cs typeface="Times New Roman"/>
              </a:rPr>
              <a:t>added </a:t>
            </a:r>
            <a:r>
              <a:rPr lang="en-US" spc="25" dirty="0">
                <a:latin typeface="Times New Roman"/>
                <a:cs typeface="Times New Roman"/>
              </a:rPr>
              <a:t>to </a:t>
            </a:r>
            <a:r>
              <a:rPr lang="en-US" spc="-10" dirty="0">
                <a:latin typeface="Times New Roman"/>
                <a:cs typeface="Times New Roman"/>
              </a:rPr>
              <a:t>the </a:t>
            </a:r>
            <a:r>
              <a:rPr lang="en-US" b="1" u="heavy" spc="10" dirty="0">
                <a:uFill>
                  <a:solidFill>
                    <a:srgbClr val="252525"/>
                  </a:solidFill>
                </a:uFill>
                <a:latin typeface="Times New Roman"/>
                <a:cs typeface="Times New Roman"/>
              </a:rPr>
              <a:t>end</a:t>
            </a:r>
            <a:r>
              <a:rPr lang="en-US" b="1" spc="10" dirty="0">
                <a:latin typeface="Times New Roman"/>
                <a:cs typeface="Times New Roman"/>
              </a:rPr>
              <a:t> </a:t>
            </a:r>
            <a:r>
              <a:rPr lang="en-US" spc="-5" dirty="0">
                <a:latin typeface="Times New Roman"/>
                <a:cs typeface="Times New Roman"/>
              </a:rPr>
              <a:t>of </a:t>
            </a:r>
            <a:r>
              <a:rPr lang="en-US" spc="-95" dirty="0">
                <a:latin typeface="Times New Roman"/>
                <a:cs typeface="Times New Roman"/>
              </a:rPr>
              <a:t>a </a:t>
            </a:r>
            <a:r>
              <a:rPr lang="en-US" spc="-50" dirty="0">
                <a:latin typeface="Times New Roman"/>
                <a:cs typeface="Times New Roman"/>
              </a:rPr>
              <a:t>main </a:t>
            </a:r>
            <a:r>
              <a:rPr lang="en-US" spc="-55" dirty="0">
                <a:latin typeface="Times New Roman"/>
                <a:cs typeface="Times New Roman"/>
              </a:rPr>
              <a:t>word. </a:t>
            </a:r>
            <a:r>
              <a:rPr lang="en-US" spc="-35" dirty="0">
                <a:latin typeface="Times New Roman"/>
                <a:cs typeface="Times New Roman"/>
              </a:rPr>
              <a:t>This </a:t>
            </a:r>
            <a:r>
              <a:rPr lang="en-US" spc="-5" dirty="0">
                <a:latin typeface="Times New Roman"/>
                <a:cs typeface="Times New Roman"/>
              </a:rPr>
              <a:t>often </a:t>
            </a:r>
            <a:r>
              <a:rPr lang="en-US" spc="-55" dirty="0">
                <a:latin typeface="Times New Roman"/>
                <a:cs typeface="Times New Roman"/>
              </a:rPr>
              <a:t>changes </a:t>
            </a:r>
            <a:r>
              <a:rPr lang="en-US" spc="-5" dirty="0">
                <a:latin typeface="Times New Roman"/>
                <a:cs typeface="Times New Roman"/>
              </a:rPr>
              <a:t>the </a:t>
            </a:r>
            <a:r>
              <a:rPr lang="en-US" spc="-50" dirty="0">
                <a:latin typeface="Times New Roman"/>
                <a:cs typeface="Times New Roman"/>
              </a:rPr>
              <a:t>word  </a:t>
            </a:r>
            <a:r>
              <a:rPr lang="en-US" spc="25" dirty="0">
                <a:latin typeface="Times New Roman"/>
                <a:cs typeface="Times New Roman"/>
              </a:rPr>
              <a:t>to </a:t>
            </a:r>
            <a:r>
              <a:rPr lang="en-US" spc="-95" dirty="0">
                <a:latin typeface="Times New Roman"/>
                <a:cs typeface="Times New Roman"/>
              </a:rPr>
              <a:t>a </a:t>
            </a:r>
            <a:r>
              <a:rPr lang="en-US" spc="-30" dirty="0">
                <a:latin typeface="Times New Roman"/>
                <a:cs typeface="Times New Roman"/>
              </a:rPr>
              <a:t>different </a:t>
            </a:r>
            <a:r>
              <a:rPr lang="en-US" dirty="0">
                <a:latin typeface="Times New Roman"/>
                <a:cs typeface="Times New Roman"/>
              </a:rPr>
              <a:t>part </a:t>
            </a:r>
            <a:r>
              <a:rPr lang="en-US" spc="-5" dirty="0">
                <a:latin typeface="Times New Roman"/>
                <a:cs typeface="Times New Roman"/>
              </a:rPr>
              <a:t>of </a:t>
            </a:r>
            <a:r>
              <a:rPr lang="en-US" spc="-50" dirty="0">
                <a:latin typeface="Times New Roman"/>
                <a:cs typeface="Times New Roman"/>
              </a:rPr>
              <a:t>speech. </a:t>
            </a:r>
            <a:r>
              <a:rPr lang="en-US" spc="-20" dirty="0">
                <a:latin typeface="Times New Roman"/>
                <a:cs typeface="Times New Roman"/>
              </a:rPr>
              <a:t>For </a:t>
            </a:r>
            <a:r>
              <a:rPr lang="en-US" spc="-70" dirty="0">
                <a:latin typeface="Times New Roman"/>
                <a:cs typeface="Times New Roman"/>
              </a:rPr>
              <a:t>example, </a:t>
            </a:r>
            <a:r>
              <a:rPr lang="en-US" spc="-95" dirty="0">
                <a:latin typeface="Times New Roman"/>
                <a:cs typeface="Times New Roman"/>
              </a:rPr>
              <a:t>a </a:t>
            </a:r>
            <a:r>
              <a:rPr lang="en-US" spc="-45" dirty="0">
                <a:latin typeface="Times New Roman"/>
                <a:cs typeface="Times New Roman"/>
              </a:rPr>
              <a:t>verb </a:t>
            </a:r>
            <a:r>
              <a:rPr lang="en-US" spc="25" dirty="0">
                <a:latin typeface="Times New Roman"/>
                <a:cs typeface="Times New Roman"/>
              </a:rPr>
              <a:t>to </a:t>
            </a:r>
            <a:r>
              <a:rPr lang="en-US" spc="-40" dirty="0">
                <a:latin typeface="Times New Roman"/>
                <a:cs typeface="Times New Roman"/>
              </a:rPr>
              <a:t>an</a:t>
            </a:r>
            <a:r>
              <a:rPr lang="en-US" spc="90" dirty="0">
                <a:latin typeface="Times New Roman"/>
                <a:cs typeface="Times New Roman"/>
              </a:rPr>
              <a:t> </a:t>
            </a:r>
            <a:r>
              <a:rPr lang="en-US" spc="-85" dirty="0">
                <a:latin typeface="Times New Roman"/>
                <a:cs typeface="Times New Roman"/>
              </a:rPr>
              <a:t>adjective.</a:t>
            </a:r>
            <a:endParaRPr lang="en-US" dirty="0">
              <a:latin typeface="Times New Roman"/>
              <a:cs typeface="Times New Roman"/>
            </a:endParaRPr>
          </a:p>
          <a:p>
            <a:pPr marL="299085" indent="-287020">
              <a:spcBef>
                <a:spcPts val="1175"/>
              </a:spcBef>
              <a:buClr>
                <a:srgbClr val="83992A"/>
              </a:buClr>
              <a:buSzPct val="114583"/>
              <a:buFont typeface="Arial"/>
              <a:buChar char="•"/>
              <a:tabLst>
                <a:tab pos="299085" algn="l"/>
                <a:tab pos="299720" algn="l"/>
              </a:tabLst>
            </a:pPr>
            <a:r>
              <a:rPr lang="en-US" spc="-35" dirty="0">
                <a:latin typeface="Times New Roman"/>
                <a:cs typeface="Times New Roman"/>
              </a:rPr>
              <a:t>Harmless</a:t>
            </a:r>
            <a:endParaRPr lang="en-US" dirty="0">
              <a:latin typeface="Times New Roman"/>
              <a:cs typeface="Times New Roman"/>
            </a:endParaRPr>
          </a:p>
          <a:p>
            <a:pPr marL="299085" indent="-287020">
              <a:spcBef>
                <a:spcPts val="1180"/>
              </a:spcBef>
              <a:buClr>
                <a:srgbClr val="83992A"/>
              </a:buClr>
              <a:buSzPct val="114583"/>
              <a:buFont typeface="Arial"/>
              <a:buChar char="•"/>
              <a:tabLst>
                <a:tab pos="299085" algn="l"/>
                <a:tab pos="299720" algn="l"/>
              </a:tabLst>
            </a:pPr>
            <a:r>
              <a:rPr lang="en-US" spc="-65" dirty="0">
                <a:latin typeface="Times New Roman"/>
                <a:cs typeface="Times New Roman"/>
              </a:rPr>
              <a:t>Restful</a:t>
            </a:r>
            <a:endParaRPr lang="en-US" dirty="0">
              <a:latin typeface="Times New Roman"/>
              <a:cs typeface="Times New Roman"/>
            </a:endParaRPr>
          </a:p>
          <a:p>
            <a:pPr marL="299085" indent="-287020">
              <a:spcBef>
                <a:spcPts val="1175"/>
              </a:spcBef>
              <a:buClr>
                <a:srgbClr val="83992A"/>
              </a:buClr>
              <a:buSzPct val="114583"/>
              <a:buFont typeface="Arial"/>
              <a:buChar char="•"/>
              <a:tabLst>
                <a:tab pos="299085" algn="l"/>
                <a:tab pos="299720" algn="l"/>
              </a:tabLst>
            </a:pPr>
            <a:r>
              <a:rPr lang="en-US" spc="-60" dirty="0">
                <a:latin typeface="Times New Roman"/>
                <a:cs typeface="Times New Roman"/>
              </a:rPr>
              <a:t>Childish</a:t>
            </a:r>
            <a:endParaRPr lang="en-US" dirty="0">
              <a:latin typeface="Times New Roman"/>
              <a:cs typeface="Times New Roman"/>
            </a:endParaRPr>
          </a:p>
          <a:p>
            <a:pPr marL="299085" indent="-287020">
              <a:spcBef>
                <a:spcPts val="1180"/>
              </a:spcBef>
              <a:buClr>
                <a:srgbClr val="83992A"/>
              </a:buClr>
              <a:buSzPct val="114583"/>
              <a:buFont typeface="Arial"/>
              <a:buChar char="•"/>
              <a:tabLst>
                <a:tab pos="299085" algn="l"/>
                <a:tab pos="299720" algn="l"/>
              </a:tabLst>
            </a:pPr>
            <a:r>
              <a:rPr lang="en-US" spc="-85" dirty="0">
                <a:latin typeface="Times New Roman"/>
                <a:cs typeface="Times New Roman"/>
              </a:rPr>
              <a:t>Likeable</a:t>
            </a:r>
            <a:endParaRPr lang="en-US" dirty="0">
              <a:latin typeface="Times New Roman"/>
              <a:cs typeface="Times New Roman"/>
            </a:endParaRPr>
          </a:p>
          <a:p>
            <a:endParaRPr lang="en-IN" sz="2000" dirty="0"/>
          </a:p>
        </p:txBody>
      </p:sp>
    </p:spTree>
    <p:extLst>
      <p:ext uri="{BB962C8B-B14F-4D97-AF65-F5344CB8AC3E}">
        <p14:creationId xmlns:p14="http://schemas.microsoft.com/office/powerpoint/2010/main" val="848991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rking space background">
            <a:extLst>
              <a:ext uri="{FF2B5EF4-FFF2-40B4-BE49-F238E27FC236}">
                <a16:creationId xmlns:a16="http://schemas.microsoft.com/office/drawing/2014/main" id="{9F876485-288C-E448-C00E-9DCAC60D65EE}"/>
              </a:ext>
            </a:extLst>
          </p:cNvPr>
          <p:cNvPicPr>
            <a:picLocks noChangeAspect="1"/>
          </p:cNvPicPr>
          <p:nvPr/>
        </p:nvPicPr>
        <p:blipFill rotWithShape="1">
          <a:blip r:embed="rId2"/>
          <a:srcRect l="40467" r="-1"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C8ACFA38-55B4-5661-0B08-5EE0DCD44235}"/>
              </a:ext>
            </a:extLst>
          </p:cNvPr>
          <p:cNvSpPr>
            <a:spLocks noGrp="1"/>
          </p:cNvSpPr>
          <p:nvPr>
            <p:ph idx="1"/>
          </p:nvPr>
        </p:nvSpPr>
        <p:spPr>
          <a:xfrm>
            <a:off x="6513788" y="400050"/>
            <a:ext cx="4840010" cy="5776913"/>
          </a:xfrm>
        </p:spPr>
        <p:txBody>
          <a:bodyPr>
            <a:normAutofit/>
          </a:bodyPr>
          <a:lstStyle/>
          <a:p>
            <a:pPr marL="299085" marR="395605" indent="-287020">
              <a:spcBef>
                <a:spcPts val="425"/>
              </a:spcBef>
              <a:buClr>
                <a:srgbClr val="83992A"/>
              </a:buClr>
              <a:buSzPct val="114583"/>
              <a:buFont typeface="Arial"/>
              <a:buChar char="•"/>
              <a:tabLst>
                <a:tab pos="299085" algn="l"/>
                <a:tab pos="299720" algn="l"/>
              </a:tabLst>
            </a:pPr>
            <a:r>
              <a:rPr lang="en-US" sz="2400" spc="-65" dirty="0">
                <a:latin typeface="Times New Roman"/>
                <a:cs typeface="Times New Roman"/>
              </a:rPr>
              <a:t>Some suffixes </a:t>
            </a:r>
            <a:r>
              <a:rPr lang="en-US" sz="2400" spc="-30" dirty="0">
                <a:latin typeface="Times New Roman"/>
                <a:cs typeface="Times New Roman"/>
              </a:rPr>
              <a:t>and </a:t>
            </a:r>
            <a:r>
              <a:rPr lang="en-US" sz="2400" spc="-60" dirty="0">
                <a:latin typeface="Times New Roman"/>
                <a:cs typeface="Times New Roman"/>
              </a:rPr>
              <a:t>prefixes </a:t>
            </a:r>
            <a:r>
              <a:rPr lang="en-US" sz="2400" spc="-55" dirty="0">
                <a:latin typeface="Times New Roman"/>
                <a:cs typeface="Times New Roman"/>
              </a:rPr>
              <a:t>are </a:t>
            </a:r>
            <a:r>
              <a:rPr lang="en-US" sz="2400" dirty="0">
                <a:latin typeface="Times New Roman"/>
                <a:cs typeface="Times New Roman"/>
              </a:rPr>
              <a:t>part </a:t>
            </a:r>
            <a:r>
              <a:rPr lang="en-US" sz="2400" spc="-5" dirty="0">
                <a:latin typeface="Times New Roman"/>
                <a:cs typeface="Times New Roman"/>
              </a:rPr>
              <a:t>of our </a:t>
            </a:r>
            <a:r>
              <a:rPr lang="en-US" sz="2400" spc="-95" dirty="0">
                <a:latin typeface="Times New Roman"/>
                <a:cs typeface="Times New Roman"/>
              </a:rPr>
              <a:t>living </a:t>
            </a:r>
            <a:r>
              <a:rPr lang="en-US" sz="2400" spc="-75" dirty="0">
                <a:latin typeface="Times New Roman"/>
                <a:cs typeface="Times New Roman"/>
              </a:rPr>
              <a:t>language </a:t>
            </a:r>
            <a:r>
              <a:rPr lang="en-US" sz="2400" spc="-50" dirty="0">
                <a:latin typeface="Times New Roman"/>
                <a:cs typeface="Times New Roman"/>
              </a:rPr>
              <a:t>in </a:t>
            </a:r>
            <a:r>
              <a:rPr lang="en-US" sz="2400" spc="-5" dirty="0">
                <a:latin typeface="Times New Roman"/>
                <a:cs typeface="Times New Roman"/>
              </a:rPr>
              <a:t>that </a:t>
            </a:r>
            <a:r>
              <a:rPr lang="en-US" sz="2400" spc="-35" dirty="0">
                <a:latin typeface="Times New Roman"/>
                <a:cs typeface="Times New Roman"/>
              </a:rPr>
              <a:t>people  </a:t>
            </a:r>
            <a:r>
              <a:rPr lang="en-US" sz="2400" spc="-90" dirty="0">
                <a:latin typeface="Times New Roman"/>
                <a:cs typeface="Times New Roman"/>
              </a:rPr>
              <a:t>regularly </a:t>
            </a:r>
            <a:r>
              <a:rPr lang="en-US" sz="2400" spc="-50" dirty="0">
                <a:latin typeface="Times New Roman"/>
                <a:cs typeface="Times New Roman"/>
              </a:rPr>
              <a:t>use </a:t>
            </a:r>
            <a:r>
              <a:rPr lang="en-US" sz="2400" spc="-10" dirty="0">
                <a:latin typeface="Times New Roman"/>
                <a:cs typeface="Times New Roman"/>
              </a:rPr>
              <a:t>them </a:t>
            </a:r>
            <a:r>
              <a:rPr lang="en-US" sz="2400" spc="25" dirty="0">
                <a:latin typeface="Times New Roman"/>
                <a:cs typeface="Times New Roman"/>
              </a:rPr>
              <a:t>to </a:t>
            </a:r>
            <a:r>
              <a:rPr lang="en-US" sz="2400" spc="-45" dirty="0">
                <a:latin typeface="Times New Roman"/>
                <a:cs typeface="Times New Roman"/>
              </a:rPr>
              <a:t>create </a:t>
            </a:r>
            <a:r>
              <a:rPr lang="en-US" sz="2400" spc="-65" dirty="0">
                <a:latin typeface="Times New Roman"/>
                <a:cs typeface="Times New Roman"/>
              </a:rPr>
              <a:t>new </a:t>
            </a:r>
            <a:r>
              <a:rPr lang="en-US" sz="2400" spc="-50" dirty="0">
                <a:latin typeface="Times New Roman"/>
                <a:cs typeface="Times New Roman"/>
              </a:rPr>
              <a:t>words </a:t>
            </a:r>
            <a:r>
              <a:rPr lang="en-US" sz="2400" dirty="0">
                <a:latin typeface="Times New Roman"/>
                <a:cs typeface="Times New Roman"/>
              </a:rPr>
              <a:t>for </a:t>
            </a:r>
            <a:r>
              <a:rPr lang="en-US" sz="2400" spc="-5" dirty="0">
                <a:latin typeface="Times New Roman"/>
                <a:cs typeface="Times New Roman"/>
              </a:rPr>
              <a:t>modern </a:t>
            </a:r>
            <a:r>
              <a:rPr lang="en-US" sz="2400" spc="-30" dirty="0">
                <a:latin typeface="Times New Roman"/>
                <a:cs typeface="Times New Roman"/>
              </a:rPr>
              <a:t>products, </a:t>
            </a:r>
            <a:r>
              <a:rPr lang="en-US" sz="2400" spc="-20" dirty="0">
                <a:latin typeface="Times New Roman"/>
                <a:cs typeface="Times New Roman"/>
              </a:rPr>
              <a:t>concepts </a:t>
            </a:r>
            <a:r>
              <a:rPr lang="en-US" sz="2400" spc="5" dirty="0">
                <a:latin typeface="Times New Roman"/>
                <a:cs typeface="Times New Roman"/>
              </a:rPr>
              <a:t>or  </a:t>
            </a:r>
            <a:r>
              <a:rPr lang="en-US" sz="2400" spc="-50" dirty="0">
                <a:latin typeface="Times New Roman"/>
                <a:cs typeface="Times New Roman"/>
              </a:rPr>
              <a:t>situations.</a:t>
            </a:r>
            <a:endParaRPr lang="en-US" sz="2400" dirty="0">
              <a:latin typeface="Times New Roman"/>
              <a:cs typeface="Times New Roman"/>
            </a:endParaRPr>
          </a:p>
          <a:p>
            <a:pPr marL="299085" marR="5080" indent="-287020">
              <a:spcBef>
                <a:spcPts val="1185"/>
              </a:spcBef>
              <a:buClr>
                <a:srgbClr val="83992A"/>
              </a:buClr>
              <a:buSzPct val="114583"/>
              <a:buFont typeface="Arial"/>
              <a:buChar char="•"/>
              <a:tabLst>
                <a:tab pos="299085" algn="l"/>
                <a:tab pos="299720" algn="l"/>
              </a:tabLst>
            </a:pPr>
            <a:r>
              <a:rPr lang="en-US" sz="2400" spc="-20" dirty="0">
                <a:latin typeface="Times New Roman"/>
                <a:cs typeface="Times New Roman"/>
              </a:rPr>
              <a:t>For </a:t>
            </a:r>
            <a:r>
              <a:rPr lang="en-US" sz="2400" spc="-65" dirty="0">
                <a:latin typeface="Times New Roman"/>
                <a:cs typeface="Times New Roman"/>
              </a:rPr>
              <a:t>example, </a:t>
            </a:r>
            <a:r>
              <a:rPr lang="en-US" sz="2400" spc="-85" dirty="0">
                <a:latin typeface="Times New Roman"/>
                <a:cs typeface="Times New Roman"/>
              </a:rPr>
              <a:t>email. </a:t>
            </a:r>
            <a:r>
              <a:rPr lang="en-US" sz="2400" spc="-5" dirty="0">
                <a:latin typeface="Times New Roman"/>
                <a:cs typeface="Times New Roman"/>
              </a:rPr>
              <a:t>The </a:t>
            </a:r>
            <a:r>
              <a:rPr lang="en-US" sz="2400" spc="-55" dirty="0">
                <a:latin typeface="Times New Roman"/>
                <a:cs typeface="Times New Roman"/>
              </a:rPr>
              <a:t>prefix </a:t>
            </a:r>
            <a:r>
              <a:rPr lang="en-US" sz="2400" spc="-70" dirty="0">
                <a:latin typeface="Times New Roman"/>
                <a:cs typeface="Times New Roman"/>
              </a:rPr>
              <a:t>e </a:t>
            </a:r>
            <a:r>
              <a:rPr lang="en-US" sz="2400" spc="-30" dirty="0">
                <a:latin typeface="Times New Roman"/>
                <a:cs typeface="Times New Roman"/>
              </a:rPr>
              <a:t>stands </a:t>
            </a:r>
            <a:r>
              <a:rPr lang="en-US" sz="2400" dirty="0">
                <a:latin typeface="Times New Roman"/>
                <a:cs typeface="Times New Roman"/>
              </a:rPr>
              <a:t>for </a:t>
            </a:r>
            <a:r>
              <a:rPr lang="en-US" sz="2400" spc="-45" dirty="0">
                <a:latin typeface="Times New Roman"/>
                <a:cs typeface="Times New Roman"/>
              </a:rPr>
              <a:t>electronic </a:t>
            </a:r>
            <a:r>
              <a:rPr lang="en-US" sz="2400" spc="-30" dirty="0">
                <a:latin typeface="Times New Roman"/>
                <a:cs typeface="Times New Roman"/>
              </a:rPr>
              <a:t>and </a:t>
            </a:r>
            <a:r>
              <a:rPr lang="en-US" sz="2400" spc="-20" dirty="0">
                <a:latin typeface="Times New Roman"/>
                <a:cs typeface="Times New Roman"/>
              </a:rPr>
              <a:t>so </a:t>
            </a:r>
            <a:r>
              <a:rPr lang="en-US" sz="2400" spc="-120" dirty="0">
                <a:latin typeface="Times New Roman"/>
                <a:cs typeface="Times New Roman"/>
              </a:rPr>
              <a:t>we </a:t>
            </a:r>
            <a:r>
              <a:rPr lang="en-US" sz="2400" spc="-65" dirty="0">
                <a:latin typeface="Times New Roman"/>
                <a:cs typeface="Times New Roman"/>
              </a:rPr>
              <a:t>see </a:t>
            </a:r>
            <a:r>
              <a:rPr lang="en-US" sz="2400" spc="-95" dirty="0">
                <a:latin typeface="Times New Roman"/>
                <a:cs typeface="Times New Roman"/>
              </a:rPr>
              <a:t>a  </a:t>
            </a:r>
            <a:r>
              <a:rPr lang="en-US" sz="2400" spc="-65" dirty="0">
                <a:latin typeface="Times New Roman"/>
                <a:cs typeface="Times New Roman"/>
              </a:rPr>
              <a:t>growing </a:t>
            </a:r>
            <a:r>
              <a:rPr lang="en-US" sz="2400" spc="-20" dirty="0">
                <a:latin typeface="Times New Roman"/>
                <a:cs typeface="Times New Roman"/>
              </a:rPr>
              <a:t>number </a:t>
            </a:r>
            <a:r>
              <a:rPr lang="en-US" sz="2400" spc="-5" dirty="0">
                <a:latin typeface="Times New Roman"/>
                <a:cs typeface="Times New Roman"/>
              </a:rPr>
              <a:t>of </a:t>
            </a:r>
            <a:r>
              <a:rPr lang="en-US" sz="2400" spc="-15" dirty="0">
                <a:latin typeface="Times New Roman"/>
                <a:cs typeface="Times New Roman"/>
              </a:rPr>
              <a:t>internet </a:t>
            </a:r>
            <a:r>
              <a:rPr lang="en-US" sz="2400" spc="-50" dirty="0">
                <a:latin typeface="Times New Roman"/>
                <a:cs typeface="Times New Roman"/>
              </a:rPr>
              <a:t>related words </a:t>
            </a:r>
            <a:r>
              <a:rPr lang="en-US" sz="2400" spc="-60" dirty="0">
                <a:latin typeface="Times New Roman"/>
                <a:cs typeface="Times New Roman"/>
              </a:rPr>
              <a:t>being </a:t>
            </a:r>
            <a:r>
              <a:rPr lang="en-US" sz="2400" spc="-5" dirty="0">
                <a:latin typeface="Times New Roman"/>
                <a:cs typeface="Times New Roman"/>
              </a:rPr>
              <a:t>formed </a:t>
            </a:r>
            <a:r>
              <a:rPr lang="en-US" sz="2400" spc="-45" dirty="0">
                <a:latin typeface="Times New Roman"/>
                <a:cs typeface="Times New Roman"/>
              </a:rPr>
              <a:t>such </a:t>
            </a:r>
            <a:r>
              <a:rPr lang="en-US" sz="2400" spc="-80" dirty="0">
                <a:latin typeface="Times New Roman"/>
                <a:cs typeface="Times New Roman"/>
              </a:rPr>
              <a:t>as </a:t>
            </a:r>
            <a:r>
              <a:rPr lang="en-US" sz="2400" spc="-40" dirty="0">
                <a:latin typeface="Times New Roman"/>
                <a:cs typeface="Times New Roman"/>
              </a:rPr>
              <a:t>e</a:t>
            </a:r>
            <a:r>
              <a:rPr lang="en-US" sz="2400" spc="-40" dirty="0">
                <a:latin typeface="Arial"/>
                <a:cs typeface="Arial"/>
              </a:rPr>
              <a:t>–</a:t>
            </a:r>
            <a:r>
              <a:rPr lang="en-US" sz="2400" spc="-40" dirty="0">
                <a:latin typeface="Times New Roman"/>
                <a:cs typeface="Times New Roman"/>
              </a:rPr>
              <a:t>book </a:t>
            </a:r>
            <a:r>
              <a:rPr lang="en-US" sz="2400" spc="-30" dirty="0">
                <a:latin typeface="Times New Roman"/>
                <a:cs typeface="Times New Roman"/>
              </a:rPr>
              <a:t>and  </a:t>
            </a:r>
            <a:r>
              <a:rPr lang="en-US" sz="2400" spc="-50" dirty="0">
                <a:latin typeface="Times New Roman"/>
                <a:cs typeface="Times New Roman"/>
              </a:rPr>
              <a:t>e-commerce.</a:t>
            </a:r>
            <a:endParaRPr lang="en-US" sz="2400" dirty="0">
              <a:latin typeface="Times New Roman"/>
              <a:cs typeface="Times New Roman"/>
            </a:endParaRPr>
          </a:p>
          <a:p>
            <a:pPr marL="299085" indent="-287020">
              <a:spcBef>
                <a:spcPts val="855"/>
              </a:spcBef>
              <a:buClr>
                <a:srgbClr val="83992A"/>
              </a:buClr>
              <a:buSzPct val="114583"/>
              <a:buFont typeface="Arial"/>
              <a:buChar char="•"/>
              <a:tabLst>
                <a:tab pos="299085" algn="l"/>
                <a:tab pos="299720" algn="l"/>
              </a:tabLst>
            </a:pPr>
            <a:r>
              <a:rPr lang="en-US" sz="2400" b="1" spc="-20" dirty="0">
                <a:latin typeface="Times New Roman"/>
                <a:cs typeface="Times New Roman"/>
              </a:rPr>
              <a:t>It </a:t>
            </a:r>
            <a:r>
              <a:rPr lang="en-US" sz="2400" b="1" spc="35" dirty="0">
                <a:latin typeface="Times New Roman"/>
                <a:cs typeface="Times New Roman"/>
              </a:rPr>
              <a:t>is </a:t>
            </a:r>
            <a:r>
              <a:rPr lang="en-US" sz="2400" b="1" spc="-25" dirty="0">
                <a:latin typeface="Times New Roman"/>
                <a:cs typeface="Times New Roman"/>
              </a:rPr>
              <a:t>helpful </a:t>
            </a:r>
            <a:r>
              <a:rPr lang="en-US" sz="2400" b="1" dirty="0">
                <a:latin typeface="Times New Roman"/>
                <a:cs typeface="Times New Roman"/>
              </a:rPr>
              <a:t>to </a:t>
            </a:r>
            <a:r>
              <a:rPr lang="en-US" sz="2400" b="1" spc="-25" dirty="0">
                <a:latin typeface="Times New Roman"/>
                <a:cs typeface="Times New Roman"/>
              </a:rPr>
              <a:t>know </a:t>
            </a:r>
            <a:r>
              <a:rPr lang="en-US" sz="2400" b="1" dirty="0">
                <a:latin typeface="Times New Roman"/>
                <a:cs typeface="Times New Roman"/>
              </a:rPr>
              <a:t>the </a:t>
            </a:r>
            <a:r>
              <a:rPr lang="en-US" sz="2400" b="1" spc="20" dirty="0">
                <a:latin typeface="Times New Roman"/>
                <a:cs typeface="Times New Roman"/>
              </a:rPr>
              <a:t>meanings </a:t>
            </a:r>
            <a:r>
              <a:rPr lang="en-US" sz="2400" b="1" spc="-15" dirty="0">
                <a:latin typeface="Times New Roman"/>
                <a:cs typeface="Times New Roman"/>
              </a:rPr>
              <a:t>of </a:t>
            </a:r>
            <a:r>
              <a:rPr lang="en-US" sz="2400" b="1" dirty="0">
                <a:latin typeface="Times New Roman"/>
                <a:cs typeface="Times New Roman"/>
              </a:rPr>
              <a:t>the </a:t>
            </a:r>
            <a:r>
              <a:rPr lang="en-US" sz="2400" b="1" spc="-25" dirty="0">
                <a:latin typeface="Times New Roman"/>
                <a:cs typeface="Times New Roman"/>
              </a:rPr>
              <a:t>prefixes </a:t>
            </a:r>
            <a:r>
              <a:rPr lang="en-US" sz="2400" b="1" spc="-30" dirty="0">
                <a:latin typeface="Times New Roman"/>
                <a:cs typeface="Times New Roman"/>
              </a:rPr>
              <a:t>and </a:t>
            </a:r>
            <a:r>
              <a:rPr lang="en-US" sz="2400" b="1" dirty="0">
                <a:latin typeface="Times New Roman"/>
                <a:cs typeface="Times New Roman"/>
              </a:rPr>
              <a:t>suffixes </a:t>
            </a:r>
            <a:r>
              <a:rPr lang="en-US" sz="2400" b="1" spc="5" dirty="0">
                <a:latin typeface="Times New Roman"/>
                <a:cs typeface="Times New Roman"/>
              </a:rPr>
              <a:t>to</a:t>
            </a:r>
            <a:r>
              <a:rPr lang="en-US" sz="2400" b="1" spc="-110" dirty="0">
                <a:latin typeface="Times New Roman"/>
                <a:cs typeface="Times New Roman"/>
              </a:rPr>
              <a:t> </a:t>
            </a:r>
            <a:r>
              <a:rPr lang="en-US" sz="2400" b="1" spc="-5" dirty="0">
                <a:latin typeface="Times New Roman"/>
                <a:cs typeface="Times New Roman"/>
              </a:rPr>
              <a:t>then</a:t>
            </a:r>
            <a:endParaRPr lang="en-US" sz="2400" dirty="0">
              <a:latin typeface="Times New Roman"/>
              <a:cs typeface="Times New Roman"/>
            </a:endParaRPr>
          </a:p>
          <a:p>
            <a:pPr marL="299085"/>
            <a:r>
              <a:rPr lang="en-US" sz="2400" b="1" spc="-30" dirty="0">
                <a:latin typeface="Times New Roman"/>
                <a:cs typeface="Times New Roman"/>
              </a:rPr>
              <a:t>understand </a:t>
            </a:r>
            <a:r>
              <a:rPr lang="en-US" sz="2400" b="1" dirty="0">
                <a:latin typeface="Times New Roman"/>
                <a:cs typeface="Times New Roman"/>
              </a:rPr>
              <a:t>the </a:t>
            </a:r>
            <a:r>
              <a:rPr lang="en-US" sz="2400" b="1" spc="10" dirty="0">
                <a:latin typeface="Times New Roman"/>
                <a:cs typeface="Times New Roman"/>
              </a:rPr>
              <a:t>meaning </a:t>
            </a:r>
            <a:r>
              <a:rPr lang="en-US" sz="2400" b="1" spc="-15" dirty="0">
                <a:latin typeface="Times New Roman"/>
                <a:cs typeface="Times New Roman"/>
              </a:rPr>
              <a:t>of</a:t>
            </a:r>
            <a:r>
              <a:rPr lang="en-US" sz="2400" b="1" spc="395" dirty="0">
                <a:latin typeface="Times New Roman"/>
                <a:cs typeface="Times New Roman"/>
              </a:rPr>
              <a:t> </a:t>
            </a:r>
            <a:r>
              <a:rPr lang="en-US" sz="2400" b="1" spc="-35" dirty="0">
                <a:latin typeface="Times New Roman"/>
                <a:cs typeface="Times New Roman"/>
              </a:rPr>
              <a:t>words.</a:t>
            </a:r>
            <a:endParaRPr lang="en-US" sz="2400" dirty="0">
              <a:latin typeface="Times New Roman"/>
              <a:cs typeface="Times New Roman"/>
            </a:endParaRPr>
          </a:p>
          <a:p>
            <a:endParaRPr lang="en-IN" sz="2000" dirty="0"/>
          </a:p>
        </p:txBody>
      </p:sp>
    </p:spTree>
    <p:extLst>
      <p:ext uri="{BB962C8B-B14F-4D97-AF65-F5344CB8AC3E}">
        <p14:creationId xmlns:p14="http://schemas.microsoft.com/office/powerpoint/2010/main" val="3430662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 y="1219200"/>
            <a:ext cx="4510838" cy="380455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F8CD4D1-F254-E8A9-AD24-A4FD25826FE9}"/>
              </a:ext>
            </a:extLst>
          </p:cNvPr>
          <p:cNvSpPr>
            <a:spLocks noGrp="1"/>
          </p:cNvSpPr>
          <p:nvPr>
            <p:ph type="title"/>
          </p:nvPr>
        </p:nvSpPr>
        <p:spPr>
          <a:xfrm>
            <a:off x="1139044" y="2090114"/>
            <a:ext cx="3382890" cy="2481886"/>
          </a:xfrm>
        </p:spPr>
        <p:txBody>
          <a:bodyPr>
            <a:normAutofit/>
          </a:bodyPr>
          <a:lstStyle/>
          <a:p>
            <a:pPr algn="ctr"/>
            <a:r>
              <a:rPr lang="en-IN" sz="4800" b="1" spc="-110" dirty="0"/>
              <a:t>Prefixes</a:t>
            </a:r>
            <a:endParaRPr lang="en-IN" sz="4800" b="1" dirty="0"/>
          </a:p>
        </p:txBody>
      </p:sp>
      <p:sp>
        <p:nvSpPr>
          <p:cNvPr id="3" name="Content Placeholder 2">
            <a:extLst>
              <a:ext uri="{FF2B5EF4-FFF2-40B4-BE49-F238E27FC236}">
                <a16:creationId xmlns:a16="http://schemas.microsoft.com/office/drawing/2014/main" id="{F4851890-F5A8-713F-E993-28937C8567E4}"/>
              </a:ext>
            </a:extLst>
          </p:cNvPr>
          <p:cNvSpPr>
            <a:spLocks noGrp="1"/>
          </p:cNvSpPr>
          <p:nvPr>
            <p:ph idx="1"/>
          </p:nvPr>
        </p:nvSpPr>
        <p:spPr>
          <a:xfrm>
            <a:off x="5285014" y="964850"/>
            <a:ext cx="6068786" cy="4928300"/>
          </a:xfrm>
        </p:spPr>
        <p:txBody>
          <a:bodyPr anchor="ctr">
            <a:normAutofit/>
          </a:bodyPr>
          <a:lstStyle/>
          <a:p>
            <a:pPr marL="299085" marR="5080" indent="-287020">
              <a:spcBef>
                <a:spcPts val="100"/>
              </a:spcBef>
              <a:buClr>
                <a:srgbClr val="83992A"/>
              </a:buClr>
              <a:buSzPct val="114583"/>
              <a:buFont typeface="Arial"/>
              <a:buChar char="•"/>
              <a:tabLst>
                <a:tab pos="299085" algn="l"/>
                <a:tab pos="299720" algn="l"/>
              </a:tabLst>
            </a:pPr>
            <a:r>
              <a:rPr lang="en-US" spc="-60" dirty="0">
                <a:latin typeface="Times New Roman"/>
                <a:cs typeface="Times New Roman"/>
              </a:rPr>
              <a:t>Prefixes </a:t>
            </a:r>
            <a:r>
              <a:rPr lang="en-US" spc="-55" dirty="0">
                <a:latin typeface="Times New Roman"/>
                <a:cs typeface="Times New Roman"/>
              </a:rPr>
              <a:t>are </a:t>
            </a:r>
            <a:r>
              <a:rPr lang="en-US" spc="-40" dirty="0">
                <a:latin typeface="Times New Roman"/>
                <a:cs typeface="Times New Roman"/>
              </a:rPr>
              <a:t>added </a:t>
            </a:r>
            <a:r>
              <a:rPr lang="en-US" spc="25" dirty="0">
                <a:latin typeface="Times New Roman"/>
                <a:cs typeface="Times New Roman"/>
              </a:rPr>
              <a:t>to </a:t>
            </a:r>
            <a:r>
              <a:rPr lang="en-US" spc="-10" dirty="0">
                <a:latin typeface="Times New Roman"/>
                <a:cs typeface="Times New Roman"/>
              </a:rPr>
              <a:t>the </a:t>
            </a:r>
            <a:r>
              <a:rPr lang="en-US" b="1" u="heavy" spc="20" dirty="0">
                <a:uFill>
                  <a:solidFill>
                    <a:srgbClr val="252525"/>
                  </a:solidFill>
                </a:uFill>
                <a:latin typeface="Times New Roman"/>
                <a:cs typeface="Times New Roman"/>
              </a:rPr>
              <a:t>beginning</a:t>
            </a:r>
            <a:r>
              <a:rPr lang="en-US" b="1" spc="20" dirty="0">
                <a:latin typeface="Times New Roman"/>
                <a:cs typeface="Times New Roman"/>
              </a:rPr>
              <a:t> </a:t>
            </a:r>
            <a:r>
              <a:rPr lang="en-US" spc="-5" dirty="0">
                <a:latin typeface="Times New Roman"/>
                <a:cs typeface="Times New Roman"/>
              </a:rPr>
              <a:t>of </a:t>
            </a:r>
            <a:r>
              <a:rPr lang="en-US" spc="-95" dirty="0">
                <a:latin typeface="Times New Roman"/>
                <a:cs typeface="Times New Roman"/>
              </a:rPr>
              <a:t>a </a:t>
            </a:r>
            <a:r>
              <a:rPr lang="en-US" spc="-50" dirty="0">
                <a:latin typeface="Times New Roman"/>
                <a:cs typeface="Times New Roman"/>
              </a:rPr>
              <a:t>word </a:t>
            </a:r>
            <a:r>
              <a:rPr lang="en-US" spc="25" dirty="0">
                <a:latin typeface="Times New Roman"/>
                <a:cs typeface="Times New Roman"/>
              </a:rPr>
              <a:t>to </a:t>
            </a:r>
            <a:r>
              <a:rPr lang="en-US" spc="-75" dirty="0">
                <a:latin typeface="Times New Roman"/>
                <a:cs typeface="Times New Roman"/>
              </a:rPr>
              <a:t>make </a:t>
            </a:r>
            <a:r>
              <a:rPr lang="en-US" spc="-95" dirty="0">
                <a:latin typeface="Times New Roman"/>
                <a:cs typeface="Times New Roman"/>
              </a:rPr>
              <a:t>a </a:t>
            </a:r>
            <a:r>
              <a:rPr lang="en-US" spc="-65" dirty="0">
                <a:latin typeface="Times New Roman"/>
                <a:cs typeface="Times New Roman"/>
              </a:rPr>
              <a:t>new </a:t>
            </a:r>
            <a:r>
              <a:rPr lang="en-US" spc="-50" dirty="0">
                <a:latin typeface="Times New Roman"/>
                <a:cs typeface="Times New Roman"/>
              </a:rPr>
              <a:t>word with </a:t>
            </a:r>
            <a:r>
              <a:rPr lang="en-US" spc="-95" dirty="0">
                <a:latin typeface="Times New Roman"/>
                <a:cs typeface="Times New Roman"/>
              </a:rPr>
              <a:t>a  </a:t>
            </a:r>
            <a:r>
              <a:rPr lang="en-US" spc="-30" dirty="0">
                <a:latin typeface="Times New Roman"/>
                <a:cs typeface="Times New Roman"/>
              </a:rPr>
              <a:t>different </a:t>
            </a:r>
            <a:r>
              <a:rPr lang="en-US" spc="-75" dirty="0">
                <a:latin typeface="Times New Roman"/>
                <a:cs typeface="Times New Roman"/>
              </a:rPr>
              <a:t>meaning. </a:t>
            </a:r>
            <a:r>
              <a:rPr lang="en-US" spc="-20" dirty="0">
                <a:latin typeface="Times New Roman"/>
                <a:cs typeface="Times New Roman"/>
              </a:rPr>
              <a:t>For</a:t>
            </a:r>
            <a:r>
              <a:rPr lang="en-US" spc="100" dirty="0">
                <a:latin typeface="Times New Roman"/>
                <a:cs typeface="Times New Roman"/>
              </a:rPr>
              <a:t> </a:t>
            </a:r>
            <a:r>
              <a:rPr lang="en-US" spc="-75" dirty="0">
                <a:latin typeface="Times New Roman"/>
                <a:cs typeface="Times New Roman"/>
              </a:rPr>
              <a:t>example:</a:t>
            </a:r>
            <a:endParaRPr lang="en-US" dirty="0">
              <a:latin typeface="Times New Roman"/>
              <a:cs typeface="Times New Roman"/>
            </a:endParaRPr>
          </a:p>
          <a:p>
            <a:pPr marL="299085" indent="-287020">
              <a:spcBef>
                <a:spcPts val="1175"/>
              </a:spcBef>
              <a:buClr>
                <a:srgbClr val="83992A"/>
              </a:buClr>
              <a:buSzPct val="114583"/>
              <a:buFont typeface="Arial"/>
              <a:buChar char="•"/>
              <a:tabLst>
                <a:tab pos="299085" algn="l"/>
                <a:tab pos="299720" algn="l"/>
              </a:tabLst>
            </a:pPr>
            <a:r>
              <a:rPr lang="en-US" spc="-40" dirty="0">
                <a:latin typeface="Times New Roman"/>
                <a:cs typeface="Times New Roman"/>
              </a:rPr>
              <a:t>Unhappy</a:t>
            </a:r>
            <a:endParaRPr lang="en-US" dirty="0">
              <a:latin typeface="Times New Roman"/>
              <a:cs typeface="Times New Roman"/>
            </a:endParaRPr>
          </a:p>
          <a:p>
            <a:pPr marL="299085" indent="-287020">
              <a:spcBef>
                <a:spcPts val="1180"/>
              </a:spcBef>
              <a:buClr>
                <a:srgbClr val="83992A"/>
              </a:buClr>
              <a:buSzPct val="114583"/>
              <a:buFont typeface="Arial"/>
              <a:buChar char="•"/>
              <a:tabLst>
                <a:tab pos="299085" algn="l"/>
                <a:tab pos="299720" algn="l"/>
              </a:tabLst>
            </a:pPr>
            <a:r>
              <a:rPr lang="en-US" spc="-80" dirty="0">
                <a:latin typeface="Times New Roman"/>
                <a:cs typeface="Times New Roman"/>
              </a:rPr>
              <a:t>Illegal</a:t>
            </a:r>
            <a:endParaRPr lang="en-US" dirty="0">
              <a:latin typeface="Times New Roman"/>
              <a:cs typeface="Times New Roman"/>
            </a:endParaRPr>
          </a:p>
          <a:p>
            <a:pPr marL="299085" indent="-287020">
              <a:spcBef>
                <a:spcPts val="1175"/>
              </a:spcBef>
              <a:buClr>
                <a:srgbClr val="83992A"/>
              </a:buClr>
              <a:buSzPct val="114583"/>
              <a:buFont typeface="Arial"/>
              <a:buChar char="•"/>
              <a:tabLst>
                <a:tab pos="299085" algn="l"/>
                <a:tab pos="299720" algn="l"/>
              </a:tabLst>
            </a:pPr>
            <a:r>
              <a:rPr lang="en-US" spc="-40" dirty="0">
                <a:latin typeface="Times New Roman"/>
                <a:cs typeface="Times New Roman"/>
              </a:rPr>
              <a:t>Impossible</a:t>
            </a:r>
            <a:endParaRPr lang="en-US" dirty="0">
              <a:latin typeface="Times New Roman"/>
              <a:cs typeface="Times New Roman"/>
            </a:endParaRPr>
          </a:p>
          <a:p>
            <a:pPr marL="299085" indent="-287020">
              <a:spcBef>
                <a:spcPts val="1180"/>
              </a:spcBef>
              <a:buClr>
                <a:srgbClr val="83992A"/>
              </a:buClr>
              <a:buSzPct val="114583"/>
              <a:buFont typeface="Arial"/>
              <a:buChar char="•"/>
              <a:tabLst>
                <a:tab pos="299085" algn="l"/>
                <a:tab pos="299720" algn="l"/>
              </a:tabLst>
            </a:pPr>
            <a:r>
              <a:rPr lang="en-US" spc="-65" dirty="0">
                <a:latin typeface="Times New Roman"/>
                <a:cs typeface="Times New Roman"/>
              </a:rPr>
              <a:t>Multicultural</a:t>
            </a:r>
            <a:endParaRPr lang="en-US" dirty="0">
              <a:latin typeface="Times New Roman"/>
              <a:cs typeface="Times New Roman"/>
            </a:endParaRPr>
          </a:p>
          <a:p>
            <a:endParaRPr lang="en-IN" sz="2000" dirty="0"/>
          </a:p>
        </p:txBody>
      </p:sp>
    </p:spTree>
    <p:extLst>
      <p:ext uri="{BB962C8B-B14F-4D97-AF65-F5344CB8AC3E}">
        <p14:creationId xmlns:p14="http://schemas.microsoft.com/office/powerpoint/2010/main" val="3057989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xclamation mark on a yellow background">
            <a:extLst>
              <a:ext uri="{FF2B5EF4-FFF2-40B4-BE49-F238E27FC236}">
                <a16:creationId xmlns:a16="http://schemas.microsoft.com/office/drawing/2014/main" id="{2BA7E974-CEBD-AAAA-9FEE-7BE1BCAE6435}"/>
              </a:ext>
            </a:extLst>
          </p:cNvPr>
          <p:cNvPicPr>
            <a:picLocks noChangeAspect="1"/>
          </p:cNvPicPr>
          <p:nvPr/>
        </p:nvPicPr>
        <p:blipFill rotWithShape="1">
          <a:blip r:embed="rId2"/>
          <a:srcRect l="23013" r="10096"/>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30AABE98-8C05-F5B2-A15A-7C2690B5E0FE}"/>
              </a:ext>
            </a:extLst>
          </p:cNvPr>
          <p:cNvSpPr>
            <a:spLocks noGrp="1"/>
          </p:cNvSpPr>
          <p:nvPr>
            <p:ph idx="1"/>
          </p:nvPr>
        </p:nvSpPr>
        <p:spPr>
          <a:xfrm>
            <a:off x="6513788" y="1045029"/>
            <a:ext cx="4840010" cy="5131934"/>
          </a:xfrm>
        </p:spPr>
        <p:txBody>
          <a:bodyPr>
            <a:normAutofit/>
          </a:bodyPr>
          <a:lstStyle/>
          <a:p>
            <a:pPr marL="299085">
              <a:tabLst>
                <a:tab pos="3466465" algn="l"/>
                <a:tab pos="7956550" algn="l"/>
              </a:tabLst>
            </a:pPr>
            <a:r>
              <a:rPr lang="en-US" spc="-130" dirty="0">
                <a:latin typeface="Times New Roman"/>
                <a:cs typeface="Times New Roman"/>
              </a:rPr>
              <a:t>A </a:t>
            </a:r>
            <a:r>
              <a:rPr lang="en-US" b="1" spc="-50" dirty="0">
                <a:latin typeface="Times New Roman"/>
                <a:cs typeface="Times New Roman"/>
              </a:rPr>
              <a:t>prefix </a:t>
            </a:r>
            <a:r>
              <a:rPr lang="en-US" spc="-105" dirty="0">
                <a:latin typeface="Times New Roman"/>
                <a:cs typeface="Times New Roman"/>
              </a:rPr>
              <a:t>is </a:t>
            </a:r>
            <a:r>
              <a:rPr lang="en-US" spc="-110" dirty="0">
                <a:latin typeface="Times New Roman"/>
                <a:cs typeface="Times New Roman"/>
              </a:rPr>
              <a:t>a</a:t>
            </a:r>
            <a:r>
              <a:rPr lang="en-US" spc="320" dirty="0">
                <a:latin typeface="Times New Roman"/>
                <a:cs typeface="Times New Roman"/>
              </a:rPr>
              <a:t> </a:t>
            </a:r>
            <a:r>
              <a:rPr lang="en-US" spc="-20" dirty="0">
                <a:latin typeface="Times New Roman"/>
                <a:cs typeface="Times New Roman"/>
              </a:rPr>
              <a:t>group</a:t>
            </a:r>
            <a:r>
              <a:rPr lang="en-US" spc="15" dirty="0">
                <a:latin typeface="Times New Roman"/>
                <a:cs typeface="Times New Roman"/>
              </a:rPr>
              <a:t> </a:t>
            </a:r>
            <a:r>
              <a:rPr lang="en-US" spc="-5" dirty="0">
                <a:latin typeface="Times New Roman"/>
                <a:cs typeface="Times New Roman"/>
              </a:rPr>
              <a:t>of </a:t>
            </a:r>
            <a:r>
              <a:rPr lang="en-US" spc="-45" dirty="0">
                <a:latin typeface="Times New Roman"/>
                <a:cs typeface="Times New Roman"/>
              </a:rPr>
              <a:t>letters </a:t>
            </a:r>
            <a:r>
              <a:rPr lang="en-US" spc="-70" dirty="0">
                <a:latin typeface="Times New Roman"/>
                <a:cs typeface="Times New Roman"/>
              </a:rPr>
              <a:t>placed </a:t>
            </a:r>
            <a:r>
              <a:rPr lang="en-US" spc="-30" dirty="0">
                <a:latin typeface="Times New Roman"/>
                <a:cs typeface="Times New Roman"/>
              </a:rPr>
              <a:t>before </a:t>
            </a:r>
            <a:r>
              <a:rPr lang="en-US" spc="-5" dirty="0">
                <a:latin typeface="Times New Roman"/>
                <a:cs typeface="Times New Roman"/>
              </a:rPr>
              <a:t>the</a:t>
            </a:r>
            <a:r>
              <a:rPr lang="en-US" spc="145" dirty="0">
                <a:latin typeface="Times New Roman"/>
                <a:cs typeface="Times New Roman"/>
              </a:rPr>
              <a:t> </a:t>
            </a:r>
            <a:r>
              <a:rPr lang="en-US" spc="20" dirty="0">
                <a:latin typeface="Times New Roman"/>
                <a:cs typeface="Times New Roman"/>
              </a:rPr>
              <a:t>root</a:t>
            </a:r>
            <a:r>
              <a:rPr lang="en-US" spc="10" dirty="0">
                <a:latin typeface="Times New Roman"/>
                <a:cs typeface="Times New Roman"/>
              </a:rPr>
              <a:t> </a:t>
            </a:r>
            <a:r>
              <a:rPr lang="en-US" spc="-5" dirty="0">
                <a:latin typeface="Times New Roman"/>
                <a:cs typeface="Times New Roman"/>
              </a:rPr>
              <a:t>of </a:t>
            </a:r>
            <a:r>
              <a:rPr lang="en-US" spc="-110" dirty="0">
                <a:latin typeface="Times New Roman"/>
                <a:cs typeface="Times New Roman"/>
              </a:rPr>
              <a:t>a</a:t>
            </a:r>
            <a:r>
              <a:rPr lang="en-US" spc="-20" dirty="0">
                <a:latin typeface="Times New Roman"/>
                <a:cs typeface="Times New Roman"/>
              </a:rPr>
              <a:t> </a:t>
            </a:r>
            <a:r>
              <a:rPr lang="en-US" spc="-65" dirty="0">
                <a:latin typeface="Times New Roman"/>
                <a:cs typeface="Times New Roman"/>
              </a:rPr>
              <a:t>word.</a:t>
            </a:r>
            <a:endParaRPr lang="en-US" dirty="0">
              <a:latin typeface="Times New Roman"/>
              <a:cs typeface="Times New Roman"/>
            </a:endParaRPr>
          </a:p>
          <a:p>
            <a:pPr marL="299085"/>
            <a:r>
              <a:rPr lang="en-US" spc="-25" dirty="0">
                <a:latin typeface="Times New Roman"/>
                <a:cs typeface="Times New Roman"/>
              </a:rPr>
              <a:t>For </a:t>
            </a:r>
            <a:r>
              <a:rPr lang="en-US" spc="-70" dirty="0">
                <a:latin typeface="Times New Roman"/>
                <a:cs typeface="Times New Roman"/>
              </a:rPr>
              <a:t>example, </a:t>
            </a:r>
            <a:r>
              <a:rPr lang="en-US" spc="-5" dirty="0">
                <a:latin typeface="Times New Roman"/>
                <a:cs typeface="Times New Roman"/>
              </a:rPr>
              <a:t>the </a:t>
            </a:r>
            <a:r>
              <a:rPr lang="en-US" spc="-50" dirty="0">
                <a:latin typeface="Times New Roman"/>
                <a:cs typeface="Times New Roman"/>
              </a:rPr>
              <a:t>word </a:t>
            </a:r>
            <a:r>
              <a:rPr lang="en-US" spc="-30" dirty="0">
                <a:latin typeface="Times New Roman"/>
                <a:cs typeface="Times New Roman"/>
              </a:rPr>
              <a:t>"unhappy" </a:t>
            </a:r>
            <a:r>
              <a:rPr lang="en-US" spc="-40" dirty="0">
                <a:latin typeface="Times New Roman"/>
                <a:cs typeface="Times New Roman"/>
              </a:rPr>
              <a:t>consists </a:t>
            </a:r>
            <a:r>
              <a:rPr lang="en-US" spc="-5" dirty="0">
                <a:latin typeface="Times New Roman"/>
                <a:cs typeface="Times New Roman"/>
              </a:rPr>
              <a:t>of the </a:t>
            </a:r>
            <a:r>
              <a:rPr lang="en-US" spc="-55" dirty="0">
                <a:latin typeface="Times New Roman"/>
                <a:cs typeface="Times New Roman"/>
              </a:rPr>
              <a:t>prefix </a:t>
            </a:r>
            <a:r>
              <a:rPr lang="en-US" spc="-10" dirty="0">
                <a:latin typeface="Times New Roman"/>
                <a:cs typeface="Times New Roman"/>
              </a:rPr>
              <a:t>"un-" </a:t>
            </a:r>
            <a:r>
              <a:rPr lang="en-US" spc="-65" dirty="0">
                <a:latin typeface="Times New Roman"/>
                <a:cs typeface="Times New Roman"/>
              </a:rPr>
              <a:t>which</a:t>
            </a:r>
            <a:r>
              <a:rPr lang="en-US" spc="65" dirty="0">
                <a:latin typeface="Times New Roman"/>
                <a:cs typeface="Times New Roman"/>
              </a:rPr>
              <a:t> </a:t>
            </a:r>
            <a:r>
              <a:rPr lang="en-US" spc="-45" dirty="0">
                <a:latin typeface="Times New Roman"/>
                <a:cs typeface="Times New Roman"/>
              </a:rPr>
              <a:t>means</a:t>
            </a:r>
            <a:endParaRPr lang="en-US" dirty="0">
              <a:latin typeface="Times New Roman"/>
              <a:cs typeface="Times New Roman"/>
            </a:endParaRPr>
          </a:p>
          <a:p>
            <a:pPr marL="299085" marR="269240">
              <a:spcBef>
                <a:spcPts val="30"/>
              </a:spcBef>
            </a:pPr>
            <a:r>
              <a:rPr lang="en-US" spc="5" dirty="0">
                <a:latin typeface="Times New Roman"/>
                <a:cs typeface="Times New Roman"/>
              </a:rPr>
              <a:t>"not" </a:t>
            </a:r>
            <a:r>
              <a:rPr lang="en-US" spc="-30" dirty="0">
                <a:latin typeface="Times New Roman"/>
                <a:cs typeface="Times New Roman"/>
              </a:rPr>
              <a:t>combined </a:t>
            </a:r>
            <a:r>
              <a:rPr lang="en-US" spc="-50" dirty="0">
                <a:latin typeface="Times New Roman"/>
                <a:cs typeface="Times New Roman"/>
              </a:rPr>
              <a:t>with </a:t>
            </a:r>
            <a:r>
              <a:rPr lang="en-US" spc="-5" dirty="0">
                <a:latin typeface="Times New Roman"/>
                <a:cs typeface="Times New Roman"/>
              </a:rPr>
              <a:t>the </a:t>
            </a:r>
            <a:r>
              <a:rPr lang="en-US" spc="15" dirty="0">
                <a:latin typeface="Times New Roman"/>
                <a:cs typeface="Times New Roman"/>
              </a:rPr>
              <a:t>root </a:t>
            </a:r>
            <a:r>
              <a:rPr lang="en-US" spc="10" dirty="0">
                <a:latin typeface="Times New Roman"/>
                <a:cs typeface="Times New Roman"/>
              </a:rPr>
              <a:t>or </a:t>
            </a:r>
            <a:r>
              <a:rPr lang="en-US" spc="-30" dirty="0">
                <a:latin typeface="Times New Roman"/>
                <a:cs typeface="Times New Roman"/>
              </a:rPr>
              <a:t>stem </a:t>
            </a:r>
            <a:r>
              <a:rPr lang="en-US" spc="-50" dirty="0">
                <a:latin typeface="Times New Roman"/>
                <a:cs typeface="Times New Roman"/>
              </a:rPr>
              <a:t>word </a:t>
            </a:r>
            <a:r>
              <a:rPr lang="en-US" spc="-55" dirty="0">
                <a:latin typeface="Times New Roman"/>
                <a:cs typeface="Times New Roman"/>
              </a:rPr>
              <a:t>"happy"; </a:t>
            </a:r>
            <a:r>
              <a:rPr lang="en-US" spc="-5" dirty="0">
                <a:latin typeface="Times New Roman"/>
                <a:cs typeface="Times New Roman"/>
              </a:rPr>
              <a:t>the </a:t>
            </a:r>
            <a:r>
              <a:rPr lang="en-US" spc="-50" dirty="0">
                <a:latin typeface="Times New Roman"/>
                <a:cs typeface="Times New Roman"/>
              </a:rPr>
              <a:t>word </a:t>
            </a:r>
            <a:r>
              <a:rPr lang="en-US" spc="-30" dirty="0">
                <a:latin typeface="Times New Roman"/>
                <a:cs typeface="Times New Roman"/>
              </a:rPr>
              <a:t>"unhappy"  </a:t>
            </a:r>
            <a:r>
              <a:rPr lang="en-US" spc="-50" dirty="0">
                <a:latin typeface="Times New Roman"/>
                <a:cs typeface="Times New Roman"/>
              </a:rPr>
              <a:t>means </a:t>
            </a:r>
            <a:r>
              <a:rPr lang="en-US" spc="15" dirty="0">
                <a:latin typeface="Times New Roman"/>
                <a:cs typeface="Times New Roman"/>
              </a:rPr>
              <a:t>"not</a:t>
            </a:r>
            <a:r>
              <a:rPr lang="en-US" spc="40" dirty="0">
                <a:latin typeface="Times New Roman"/>
                <a:cs typeface="Times New Roman"/>
              </a:rPr>
              <a:t> </a:t>
            </a:r>
            <a:r>
              <a:rPr lang="en-US" spc="-75" dirty="0">
                <a:latin typeface="Times New Roman"/>
                <a:cs typeface="Times New Roman"/>
              </a:rPr>
              <a:t>happy."</a:t>
            </a:r>
            <a:endParaRPr lang="en-US" dirty="0">
              <a:latin typeface="Times New Roman"/>
              <a:cs typeface="Times New Roman"/>
            </a:endParaRPr>
          </a:p>
          <a:p>
            <a:endParaRPr lang="en-IN" sz="2000" dirty="0"/>
          </a:p>
        </p:txBody>
      </p:sp>
    </p:spTree>
    <p:extLst>
      <p:ext uri="{BB962C8B-B14F-4D97-AF65-F5344CB8AC3E}">
        <p14:creationId xmlns:p14="http://schemas.microsoft.com/office/powerpoint/2010/main" val="3066087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1B2441C-7AFE-43A7-87FE-3356A8078B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Freeform: Shape 11">
            <a:extLst>
              <a:ext uri="{FF2B5EF4-FFF2-40B4-BE49-F238E27FC236}">
                <a16:creationId xmlns:a16="http://schemas.microsoft.com/office/drawing/2014/main" id="{49F1A7E4-819D-4D21-8E8B-32671A9F9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C18DE7D7-943F-3355-D29F-8FA95B19BB3D}"/>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4800" b="1" kern="1200" dirty="0">
                <a:solidFill>
                  <a:srgbClr val="080808"/>
                </a:solidFill>
                <a:latin typeface="+mj-lt"/>
                <a:ea typeface="+mj-ea"/>
                <a:cs typeface="+mj-cs"/>
              </a:rPr>
              <a:t>Subject-Verb Agreement</a:t>
            </a:r>
          </a:p>
        </p:txBody>
      </p:sp>
      <p:sp>
        <p:nvSpPr>
          <p:cNvPr id="3" name="Content Placeholder 2">
            <a:extLst>
              <a:ext uri="{FF2B5EF4-FFF2-40B4-BE49-F238E27FC236}">
                <a16:creationId xmlns:a16="http://schemas.microsoft.com/office/drawing/2014/main" id="{C4355B25-7876-0297-0A47-C4F89EF04F8B}"/>
              </a:ext>
            </a:extLst>
          </p:cNvPr>
          <p:cNvSpPr>
            <a:spLocks noGrp="1"/>
          </p:cNvSpPr>
          <p:nvPr>
            <p:ph idx="1"/>
          </p:nvPr>
        </p:nvSpPr>
        <p:spPr>
          <a:xfrm>
            <a:off x="1991745" y="4557900"/>
            <a:ext cx="2442690" cy="915772"/>
          </a:xfrm>
          <a:noFill/>
        </p:spPr>
        <p:txBody>
          <a:bodyPr vert="horz" lIns="91440" tIns="45720" rIns="91440" bIns="45720" rtlCol="0">
            <a:normAutofit/>
          </a:bodyPr>
          <a:lstStyle/>
          <a:p>
            <a:pPr marL="0" indent="0" algn="ctr">
              <a:buNone/>
            </a:pPr>
            <a:r>
              <a:rPr lang="en-US" sz="2000" i="1" kern="1200">
                <a:solidFill>
                  <a:srgbClr val="080808"/>
                </a:solidFill>
                <a:latin typeface="+mn-lt"/>
                <a:ea typeface="+mn-ea"/>
                <a:cs typeface="+mn-cs"/>
              </a:rPr>
              <a:t>Agreement of a verb with its subject.</a:t>
            </a:r>
            <a:endParaRPr lang="en-US" sz="2000" kern="1200">
              <a:solidFill>
                <a:srgbClr val="080808"/>
              </a:solidFill>
              <a:latin typeface="+mn-lt"/>
              <a:ea typeface="+mn-ea"/>
              <a:cs typeface="+mn-cs"/>
            </a:endParaRPr>
          </a:p>
        </p:txBody>
      </p:sp>
      <p:sp>
        <p:nvSpPr>
          <p:cNvPr id="14" name="Rectangle 13">
            <a:extLst>
              <a:ext uri="{FF2B5EF4-FFF2-40B4-BE49-F238E27FC236}">
                <a16:creationId xmlns:a16="http://schemas.microsoft.com/office/drawing/2014/main" id="{EEF31B1A-1BB2-47DE-B18A-424413A9D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172051" y="1189367"/>
            <a:ext cx="1827638" cy="182763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B9FDBB0E-6648-40FA-8EA9-F5E39D798C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599177" y="1361513"/>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B1ECBAC9-8FF8-4D44-BD49-6B81C381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951582" y="-621194"/>
            <a:ext cx="2495927" cy="1767670"/>
          </a:xfrm>
          <a:custGeom>
            <a:avLst/>
            <a:gdLst>
              <a:gd name="connsiteX0" fmla="*/ 0 w 2495927"/>
              <a:gd name="connsiteY0" fmla="*/ 1767670 h 1767670"/>
              <a:gd name="connsiteX1" fmla="*/ 1767670 w 2495927"/>
              <a:gd name="connsiteY1" fmla="*/ 0 h 1767670"/>
              <a:gd name="connsiteX2" fmla="*/ 2495927 w 2495927"/>
              <a:gd name="connsiteY2" fmla="*/ 728256 h 1767670"/>
              <a:gd name="connsiteX3" fmla="*/ 2495927 w 2495927"/>
              <a:gd name="connsiteY3" fmla="*/ 1767670 h 1767670"/>
            </a:gdLst>
            <a:ahLst/>
            <a:cxnLst>
              <a:cxn ang="0">
                <a:pos x="connsiteX0" y="connsiteY0"/>
              </a:cxn>
              <a:cxn ang="0">
                <a:pos x="connsiteX1" y="connsiteY1"/>
              </a:cxn>
              <a:cxn ang="0">
                <a:pos x="connsiteX2" y="connsiteY2"/>
              </a:cxn>
              <a:cxn ang="0">
                <a:pos x="connsiteX3" y="connsiteY3"/>
              </a:cxn>
            </a:cxnLst>
            <a:rect l="l" t="t" r="r" b="b"/>
            <a:pathLst>
              <a:path w="2495927" h="1767670">
                <a:moveTo>
                  <a:pt x="0" y="1767670"/>
                </a:moveTo>
                <a:lnTo>
                  <a:pt x="1767670" y="0"/>
                </a:lnTo>
                <a:lnTo>
                  <a:pt x="2495927" y="728256"/>
                </a:lnTo>
                <a:lnTo>
                  <a:pt x="2495927" y="176767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530F234A-713C-4B90-B43E-8F10C8B67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136578" y="419910"/>
            <a:ext cx="1130961" cy="113096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ectangle 21">
            <a:extLst>
              <a:ext uri="{FF2B5EF4-FFF2-40B4-BE49-F238E27FC236}">
                <a16:creationId xmlns:a16="http://schemas.microsoft.com/office/drawing/2014/main" id="{3D9E8922-1B3D-4020-A05C-C539C0C55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135024" y="4167722"/>
            <a:ext cx="1079965" cy="107996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A8064EBB-920B-4259-AC3A-6F286FAF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011922" y="4095164"/>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25">
            <a:extLst>
              <a:ext uri="{FF2B5EF4-FFF2-40B4-BE49-F238E27FC236}">
                <a16:creationId xmlns:a16="http://schemas.microsoft.com/office/drawing/2014/main" id="{52329D9A-3D48-4B69-939D-2A480F14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5097" y="3345077"/>
            <a:ext cx="1316404" cy="1316404"/>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D5CC4CB-7B78-480A-A0AE-A8A35C08E1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417113" y="4226109"/>
            <a:ext cx="586534" cy="586534"/>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C580C66-5435-4F00-873E-679D3D504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241090" y="5965012"/>
            <a:ext cx="696678" cy="69667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B4AFD177-1A38-4FAE-87D4-840AE22C86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85870" y="5837885"/>
            <a:ext cx="2055357" cy="102767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0816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563EC8E-FA91-F4ED-7606-0F6931FF5C22}"/>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spc="-110">
                <a:solidFill>
                  <a:schemeClr val="tx1"/>
                </a:solidFill>
                <a:latin typeface="+mj-lt"/>
                <a:ea typeface="+mj-ea"/>
                <a:cs typeface="+mj-cs"/>
              </a:rPr>
              <a:t>Prefixes</a:t>
            </a:r>
            <a:endParaRPr lang="en-US" sz="3600" kern="1200">
              <a:solidFill>
                <a:schemeClr val="tx1"/>
              </a:solidFill>
              <a:latin typeface="+mj-lt"/>
              <a:ea typeface="+mj-ea"/>
              <a:cs typeface="+mj-cs"/>
            </a:endParaRPr>
          </a:p>
        </p:txBody>
      </p:sp>
      <p:pic>
        <p:nvPicPr>
          <p:cNvPr id="5" name="Content Placeholder 4">
            <a:extLst>
              <a:ext uri="{FF2B5EF4-FFF2-40B4-BE49-F238E27FC236}">
                <a16:creationId xmlns:a16="http://schemas.microsoft.com/office/drawing/2014/main" id="{33D106CF-6D2B-273B-CAD8-7CD4E4DA929F}"/>
              </a:ext>
            </a:extLst>
          </p:cNvPr>
          <p:cNvPicPr>
            <a:picLocks noGrp="1" noChangeAspect="1"/>
          </p:cNvPicPr>
          <p:nvPr>
            <p:ph idx="1"/>
          </p:nvPr>
        </p:nvPicPr>
        <p:blipFill>
          <a:blip r:embed="rId2"/>
          <a:stretch>
            <a:fillRect/>
          </a:stretch>
        </p:blipFill>
        <p:spPr>
          <a:xfrm>
            <a:off x="723900" y="2083506"/>
            <a:ext cx="10744200" cy="4459533"/>
          </a:xfrm>
          <a:prstGeom prst="rect">
            <a:avLst/>
          </a:prstGeom>
        </p:spPr>
      </p:pic>
    </p:spTree>
    <p:extLst>
      <p:ext uri="{BB962C8B-B14F-4D97-AF65-F5344CB8AC3E}">
        <p14:creationId xmlns:p14="http://schemas.microsoft.com/office/powerpoint/2010/main" val="107525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FE5178-885D-4A2A-542D-AF4388596AD9}"/>
              </a:ext>
            </a:extLst>
          </p:cNvPr>
          <p:cNvSpPr>
            <a:spLocks noGrp="1"/>
          </p:cNvSpPr>
          <p:nvPr>
            <p:ph type="title"/>
          </p:nvPr>
        </p:nvSpPr>
        <p:spPr>
          <a:xfrm>
            <a:off x="7320466" y="609600"/>
            <a:ext cx="4140014" cy="1330839"/>
          </a:xfrm>
        </p:spPr>
        <p:txBody>
          <a:bodyPr>
            <a:normAutofit/>
          </a:bodyPr>
          <a:lstStyle/>
          <a:p>
            <a:r>
              <a:rPr lang="en-IN" spc="-150" dirty="0"/>
              <a:t>Suffixes</a:t>
            </a:r>
            <a:endParaRPr lang="en-IN" dirty="0"/>
          </a:p>
        </p:txBody>
      </p:sp>
      <p:pic>
        <p:nvPicPr>
          <p:cNvPr id="5" name="Picture 4" descr="Exclamation mark on a yellow background">
            <a:extLst>
              <a:ext uri="{FF2B5EF4-FFF2-40B4-BE49-F238E27FC236}">
                <a16:creationId xmlns:a16="http://schemas.microsoft.com/office/drawing/2014/main" id="{E4BD4470-787B-C329-0940-7D104254A641}"/>
              </a:ext>
            </a:extLst>
          </p:cNvPr>
          <p:cNvPicPr>
            <a:picLocks noChangeAspect="1"/>
          </p:cNvPicPr>
          <p:nvPr/>
        </p:nvPicPr>
        <p:blipFill rotWithShape="1">
          <a:blip r:embed="rId2"/>
          <a:srcRect l="18720" r="5802"/>
          <a:stretch/>
        </p:blipFill>
        <p:spPr>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3" name="Content Placeholder 2">
            <a:extLst>
              <a:ext uri="{FF2B5EF4-FFF2-40B4-BE49-F238E27FC236}">
                <a16:creationId xmlns:a16="http://schemas.microsoft.com/office/drawing/2014/main" id="{20694695-A496-15DD-88A5-84BA12DE9C88}"/>
              </a:ext>
            </a:extLst>
          </p:cNvPr>
          <p:cNvSpPr>
            <a:spLocks noGrp="1"/>
          </p:cNvSpPr>
          <p:nvPr>
            <p:ph idx="1"/>
          </p:nvPr>
        </p:nvSpPr>
        <p:spPr>
          <a:xfrm>
            <a:off x="7320465" y="2194102"/>
            <a:ext cx="4140013" cy="3908586"/>
          </a:xfrm>
        </p:spPr>
        <p:txBody>
          <a:bodyPr>
            <a:normAutofit/>
          </a:bodyPr>
          <a:lstStyle/>
          <a:p>
            <a:r>
              <a:rPr lang="en-US" sz="2000" spc="-110">
                <a:latin typeface="Times New Roman"/>
                <a:cs typeface="Times New Roman"/>
              </a:rPr>
              <a:t>A </a:t>
            </a:r>
            <a:r>
              <a:rPr lang="en-US" sz="2000" b="1" spc="-15">
                <a:latin typeface="Times New Roman"/>
                <a:cs typeface="Times New Roman"/>
              </a:rPr>
              <a:t>suffix </a:t>
            </a:r>
            <a:r>
              <a:rPr lang="en-US" sz="2000" spc="-90">
                <a:latin typeface="Times New Roman"/>
                <a:cs typeface="Times New Roman"/>
              </a:rPr>
              <a:t>is </a:t>
            </a:r>
            <a:r>
              <a:rPr lang="en-US" sz="2000" spc="-95">
                <a:latin typeface="Times New Roman"/>
                <a:cs typeface="Times New Roman"/>
              </a:rPr>
              <a:t>a </a:t>
            </a:r>
            <a:r>
              <a:rPr lang="en-US" sz="2000" spc="-15">
                <a:latin typeface="Times New Roman"/>
                <a:cs typeface="Times New Roman"/>
              </a:rPr>
              <a:t>group </a:t>
            </a:r>
            <a:r>
              <a:rPr lang="en-US" sz="2000" spc="-5">
                <a:latin typeface="Times New Roman"/>
                <a:cs typeface="Times New Roman"/>
              </a:rPr>
              <a:t>of </a:t>
            </a:r>
            <a:r>
              <a:rPr lang="en-US" sz="2000" spc="-40">
                <a:latin typeface="Times New Roman"/>
                <a:cs typeface="Times New Roman"/>
              </a:rPr>
              <a:t>letters </a:t>
            </a:r>
            <a:r>
              <a:rPr lang="en-US" sz="2000" spc="-60">
                <a:latin typeface="Times New Roman"/>
                <a:cs typeface="Times New Roman"/>
              </a:rPr>
              <a:t>placed </a:t>
            </a:r>
            <a:r>
              <a:rPr lang="en-US" sz="2000" spc="-35">
                <a:latin typeface="Times New Roman"/>
                <a:cs typeface="Times New Roman"/>
              </a:rPr>
              <a:t>after </a:t>
            </a:r>
            <a:r>
              <a:rPr lang="en-US" sz="2000" spc="-5">
                <a:latin typeface="Times New Roman"/>
                <a:cs typeface="Times New Roman"/>
              </a:rPr>
              <a:t>the </a:t>
            </a:r>
            <a:r>
              <a:rPr lang="en-US" sz="2000" spc="15">
                <a:latin typeface="Times New Roman"/>
                <a:cs typeface="Times New Roman"/>
              </a:rPr>
              <a:t>root </a:t>
            </a:r>
            <a:r>
              <a:rPr lang="en-US" sz="2000" spc="-5">
                <a:latin typeface="Times New Roman"/>
                <a:cs typeface="Times New Roman"/>
              </a:rPr>
              <a:t>of </a:t>
            </a:r>
            <a:r>
              <a:rPr lang="en-US" sz="2000" spc="-95">
                <a:latin typeface="Times New Roman"/>
                <a:cs typeface="Times New Roman"/>
              </a:rPr>
              <a:t>a </a:t>
            </a:r>
            <a:r>
              <a:rPr lang="en-US" sz="2000" spc="-55">
                <a:latin typeface="Times New Roman"/>
                <a:cs typeface="Times New Roman"/>
              </a:rPr>
              <a:t>word. </a:t>
            </a:r>
            <a:r>
              <a:rPr lang="en-US" sz="2000" spc="-20">
                <a:latin typeface="Times New Roman"/>
                <a:cs typeface="Times New Roman"/>
              </a:rPr>
              <a:t>For </a:t>
            </a:r>
            <a:r>
              <a:rPr lang="en-US" sz="2000" spc="-75">
                <a:latin typeface="Times New Roman"/>
                <a:cs typeface="Times New Roman"/>
              </a:rPr>
              <a:t>example,  </a:t>
            </a:r>
            <a:r>
              <a:rPr lang="en-US" sz="2000" spc="-5">
                <a:latin typeface="Times New Roman"/>
                <a:cs typeface="Times New Roman"/>
              </a:rPr>
              <a:t>the </a:t>
            </a:r>
            <a:r>
              <a:rPr lang="en-US" sz="2000" spc="-50">
                <a:latin typeface="Times New Roman"/>
                <a:cs typeface="Times New Roman"/>
              </a:rPr>
              <a:t>word </a:t>
            </a:r>
            <a:r>
              <a:rPr lang="en-US" sz="2000" spc="-65">
                <a:latin typeface="Times New Roman"/>
                <a:cs typeface="Times New Roman"/>
              </a:rPr>
              <a:t>flavorless </a:t>
            </a:r>
            <a:r>
              <a:rPr lang="en-US" sz="2000" spc="-40">
                <a:latin typeface="Times New Roman"/>
                <a:cs typeface="Times New Roman"/>
              </a:rPr>
              <a:t>consists </a:t>
            </a:r>
            <a:r>
              <a:rPr lang="en-US" sz="2000" spc="-5">
                <a:latin typeface="Times New Roman"/>
                <a:cs typeface="Times New Roman"/>
              </a:rPr>
              <a:t>of the </a:t>
            </a:r>
            <a:r>
              <a:rPr lang="en-US" sz="2000" spc="15">
                <a:latin typeface="Times New Roman"/>
                <a:cs typeface="Times New Roman"/>
              </a:rPr>
              <a:t>root </a:t>
            </a:r>
            <a:r>
              <a:rPr lang="en-US" sz="2000" spc="-50">
                <a:latin typeface="Times New Roman"/>
                <a:cs typeface="Times New Roman"/>
              </a:rPr>
              <a:t>word </a:t>
            </a:r>
            <a:r>
              <a:rPr lang="en-US" sz="2000" spc="-40">
                <a:latin typeface="Times New Roman"/>
                <a:cs typeface="Times New Roman"/>
              </a:rPr>
              <a:t>"flavor" </a:t>
            </a:r>
            <a:r>
              <a:rPr lang="en-US" sz="2000" spc="-30">
                <a:latin typeface="Times New Roman"/>
                <a:cs typeface="Times New Roman"/>
              </a:rPr>
              <a:t>combined </a:t>
            </a:r>
            <a:r>
              <a:rPr lang="en-US" sz="2000" spc="-50">
                <a:latin typeface="Times New Roman"/>
                <a:cs typeface="Times New Roman"/>
              </a:rPr>
              <a:t>with </a:t>
            </a:r>
            <a:r>
              <a:rPr lang="en-US" sz="2000" spc="-5">
                <a:latin typeface="Times New Roman"/>
                <a:cs typeface="Times New Roman"/>
              </a:rPr>
              <a:t>the  </a:t>
            </a:r>
            <a:r>
              <a:rPr lang="en-US" sz="2000" spc="-60">
                <a:latin typeface="Times New Roman"/>
                <a:cs typeface="Times New Roman"/>
              </a:rPr>
              <a:t>suffix </a:t>
            </a:r>
            <a:r>
              <a:rPr lang="en-US" sz="2000" spc="-55">
                <a:latin typeface="Times New Roman"/>
                <a:cs typeface="Times New Roman"/>
              </a:rPr>
              <a:t>"-less" </a:t>
            </a:r>
            <a:r>
              <a:rPr lang="en-US" sz="2000" spc="-65">
                <a:latin typeface="Times New Roman"/>
                <a:cs typeface="Times New Roman"/>
              </a:rPr>
              <a:t>which </a:t>
            </a:r>
            <a:r>
              <a:rPr lang="en-US" sz="2000" spc="-45">
                <a:latin typeface="Times New Roman"/>
                <a:cs typeface="Times New Roman"/>
              </a:rPr>
              <a:t>means </a:t>
            </a:r>
            <a:r>
              <a:rPr lang="en-US" sz="2000" spc="-40">
                <a:latin typeface="Times New Roman"/>
                <a:cs typeface="Times New Roman"/>
              </a:rPr>
              <a:t>"without"; </a:t>
            </a:r>
            <a:r>
              <a:rPr lang="en-US" sz="2000" spc="-5">
                <a:latin typeface="Times New Roman"/>
                <a:cs typeface="Times New Roman"/>
              </a:rPr>
              <a:t>the </a:t>
            </a:r>
            <a:r>
              <a:rPr lang="en-US" sz="2000" spc="-50">
                <a:latin typeface="Times New Roman"/>
                <a:cs typeface="Times New Roman"/>
              </a:rPr>
              <a:t>word </a:t>
            </a:r>
            <a:r>
              <a:rPr lang="en-US" sz="2000" spc="-55">
                <a:latin typeface="Times New Roman"/>
                <a:cs typeface="Times New Roman"/>
              </a:rPr>
              <a:t>"flavorless" </a:t>
            </a:r>
            <a:r>
              <a:rPr lang="en-US" sz="2000" spc="-50">
                <a:latin typeface="Times New Roman"/>
                <a:cs typeface="Times New Roman"/>
              </a:rPr>
              <a:t>means </a:t>
            </a:r>
            <a:r>
              <a:rPr lang="en-US" sz="2000" spc="-60">
                <a:latin typeface="Times New Roman"/>
                <a:cs typeface="Times New Roman"/>
              </a:rPr>
              <a:t>"having  </a:t>
            </a:r>
            <a:r>
              <a:rPr lang="en-US" sz="2000" spc="20">
                <a:latin typeface="Times New Roman"/>
                <a:cs typeface="Times New Roman"/>
              </a:rPr>
              <a:t>no</a:t>
            </a:r>
            <a:r>
              <a:rPr lang="en-US" sz="2000" spc="-5">
                <a:latin typeface="Times New Roman"/>
                <a:cs typeface="Times New Roman"/>
              </a:rPr>
              <a:t> </a:t>
            </a:r>
            <a:r>
              <a:rPr lang="en-US" sz="2000" spc="-65">
                <a:latin typeface="Times New Roman"/>
                <a:cs typeface="Times New Roman"/>
              </a:rPr>
              <a:t>flavor."</a:t>
            </a:r>
            <a:endParaRPr lang="en-US" sz="2000">
              <a:latin typeface="Times New Roman"/>
              <a:cs typeface="Times New Roman"/>
            </a:endParaRPr>
          </a:p>
          <a:p>
            <a:endParaRPr lang="en-IN" sz="2000"/>
          </a:p>
        </p:txBody>
      </p:sp>
    </p:spTree>
    <p:extLst>
      <p:ext uri="{BB962C8B-B14F-4D97-AF65-F5344CB8AC3E}">
        <p14:creationId xmlns:p14="http://schemas.microsoft.com/office/powerpoint/2010/main" val="76530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BECDFDD-FDAE-2578-7B05-E5A6FDC8A98F}"/>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spc="-150">
                <a:solidFill>
                  <a:schemeClr val="tx1"/>
                </a:solidFill>
                <a:latin typeface="+mj-lt"/>
                <a:ea typeface="+mj-ea"/>
                <a:cs typeface="+mj-cs"/>
              </a:rPr>
              <a:t>Suffixes</a:t>
            </a:r>
            <a:endParaRPr lang="en-US" sz="3600" kern="1200">
              <a:solidFill>
                <a:schemeClr val="tx1"/>
              </a:solidFill>
              <a:latin typeface="+mj-lt"/>
              <a:ea typeface="+mj-ea"/>
              <a:cs typeface="+mj-cs"/>
            </a:endParaRPr>
          </a:p>
        </p:txBody>
      </p:sp>
      <p:pic>
        <p:nvPicPr>
          <p:cNvPr id="5" name="Content Placeholder 4">
            <a:extLst>
              <a:ext uri="{FF2B5EF4-FFF2-40B4-BE49-F238E27FC236}">
                <a16:creationId xmlns:a16="http://schemas.microsoft.com/office/drawing/2014/main" id="{6E65F145-938B-B953-C909-19E14E43D973}"/>
              </a:ext>
            </a:extLst>
          </p:cNvPr>
          <p:cNvPicPr>
            <a:picLocks noGrp="1" noChangeAspect="1"/>
          </p:cNvPicPr>
          <p:nvPr>
            <p:ph idx="1"/>
          </p:nvPr>
        </p:nvPicPr>
        <p:blipFill>
          <a:blip r:embed="rId2"/>
          <a:stretch>
            <a:fillRect/>
          </a:stretch>
        </p:blipFill>
        <p:spPr>
          <a:xfrm>
            <a:off x="723900" y="2421186"/>
            <a:ext cx="10744200" cy="3814191"/>
          </a:xfrm>
          <a:prstGeom prst="rect">
            <a:avLst/>
          </a:prstGeom>
        </p:spPr>
      </p:pic>
    </p:spTree>
    <p:extLst>
      <p:ext uri="{BB962C8B-B14F-4D97-AF65-F5344CB8AC3E}">
        <p14:creationId xmlns:p14="http://schemas.microsoft.com/office/powerpoint/2010/main" val="3910965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70D17F-00E1-83D9-FCCB-2C2ABE7BD180}"/>
              </a:ext>
            </a:extLst>
          </p:cNvPr>
          <p:cNvSpPr>
            <a:spLocks noGrp="1"/>
          </p:cNvSpPr>
          <p:nvPr>
            <p:ph idx="1"/>
          </p:nvPr>
        </p:nvSpPr>
        <p:spPr>
          <a:xfrm>
            <a:off x="838200" y="2333297"/>
            <a:ext cx="4619621" cy="3843666"/>
          </a:xfrm>
        </p:spPr>
        <p:txBody>
          <a:bodyPr>
            <a:normAutofit/>
          </a:bodyPr>
          <a:lstStyle/>
          <a:p>
            <a:r>
              <a:rPr lang="en-US" sz="2000" spc="-50">
                <a:latin typeface="Times New Roman"/>
                <a:cs typeface="Times New Roman"/>
              </a:rPr>
              <a:t>Remember </a:t>
            </a:r>
            <a:r>
              <a:rPr lang="en-US" sz="2000" spc="-5">
                <a:latin typeface="Times New Roman"/>
                <a:cs typeface="Times New Roman"/>
              </a:rPr>
              <a:t>that </a:t>
            </a:r>
            <a:r>
              <a:rPr lang="en-US" sz="2000" spc="-30">
                <a:latin typeface="Times New Roman"/>
                <a:cs typeface="Times New Roman"/>
              </a:rPr>
              <a:t>these </a:t>
            </a:r>
            <a:r>
              <a:rPr lang="en-US" sz="2000" spc="-65">
                <a:latin typeface="Times New Roman"/>
                <a:cs typeface="Times New Roman"/>
              </a:rPr>
              <a:t>lists </a:t>
            </a:r>
            <a:r>
              <a:rPr lang="en-US" sz="2000" spc="-5">
                <a:latin typeface="Times New Roman"/>
                <a:cs typeface="Times New Roman"/>
              </a:rPr>
              <a:t>of </a:t>
            </a:r>
            <a:r>
              <a:rPr lang="en-US" sz="2000" spc="-60">
                <a:latin typeface="Times New Roman"/>
                <a:cs typeface="Times New Roman"/>
              </a:rPr>
              <a:t>prefixes </a:t>
            </a:r>
            <a:r>
              <a:rPr lang="en-US" sz="2000" spc="-30">
                <a:latin typeface="Times New Roman"/>
                <a:cs typeface="Times New Roman"/>
              </a:rPr>
              <a:t>and </a:t>
            </a:r>
            <a:r>
              <a:rPr lang="en-US" sz="2000" spc="-65">
                <a:latin typeface="Times New Roman"/>
                <a:cs typeface="Times New Roman"/>
              </a:rPr>
              <a:t>suffixes </a:t>
            </a:r>
            <a:r>
              <a:rPr lang="en-US" sz="2000" spc="10">
                <a:latin typeface="Times New Roman"/>
                <a:cs typeface="Times New Roman"/>
              </a:rPr>
              <a:t>do </a:t>
            </a:r>
            <a:r>
              <a:rPr lang="en-US" sz="2000" spc="20">
                <a:latin typeface="Times New Roman"/>
                <a:cs typeface="Times New Roman"/>
              </a:rPr>
              <a:t>not </a:t>
            </a:r>
            <a:r>
              <a:rPr lang="en-US" sz="2000" spc="-60">
                <a:latin typeface="Times New Roman"/>
                <a:cs typeface="Times New Roman"/>
              </a:rPr>
              <a:t>cover </a:t>
            </a:r>
            <a:r>
              <a:rPr lang="en-US" sz="2000" b="1" spc="-45">
                <a:latin typeface="Times New Roman"/>
                <a:cs typeface="Times New Roman"/>
              </a:rPr>
              <a:t>all </a:t>
            </a:r>
            <a:r>
              <a:rPr lang="en-US" sz="2000" spc="-65">
                <a:latin typeface="Times New Roman"/>
                <a:cs typeface="Times New Roman"/>
              </a:rPr>
              <a:t>suffixes  </a:t>
            </a:r>
            <a:r>
              <a:rPr lang="en-US" sz="2000" spc="-30">
                <a:latin typeface="Times New Roman"/>
                <a:cs typeface="Times New Roman"/>
              </a:rPr>
              <a:t>and </a:t>
            </a:r>
            <a:r>
              <a:rPr lang="en-US" sz="2000" spc="-75">
                <a:latin typeface="Times New Roman"/>
                <a:cs typeface="Times New Roman"/>
              </a:rPr>
              <a:t>prefixes. </a:t>
            </a:r>
            <a:r>
              <a:rPr lang="en-US" sz="2000" spc="-20">
                <a:latin typeface="Times New Roman"/>
                <a:cs typeface="Times New Roman"/>
              </a:rPr>
              <a:t>There </a:t>
            </a:r>
            <a:r>
              <a:rPr lang="en-US" sz="2000" spc="-60">
                <a:latin typeface="Times New Roman"/>
                <a:cs typeface="Times New Roman"/>
              </a:rPr>
              <a:t>are </a:t>
            </a:r>
            <a:r>
              <a:rPr lang="en-US" sz="2000" spc="-75">
                <a:latin typeface="Times New Roman"/>
                <a:cs typeface="Times New Roman"/>
              </a:rPr>
              <a:t>many</a:t>
            </a:r>
            <a:r>
              <a:rPr lang="en-US" sz="2000" spc="180">
                <a:latin typeface="Times New Roman"/>
                <a:cs typeface="Times New Roman"/>
              </a:rPr>
              <a:t> </a:t>
            </a:r>
            <a:r>
              <a:rPr lang="en-US" sz="2000" spc="-40">
                <a:latin typeface="Times New Roman"/>
                <a:cs typeface="Times New Roman"/>
              </a:rPr>
              <a:t>others.</a:t>
            </a:r>
            <a:endParaRPr lang="en-US" sz="2000">
              <a:latin typeface="Times New Roman"/>
              <a:cs typeface="Times New Roman"/>
            </a:endParaRPr>
          </a:p>
          <a:p>
            <a:endParaRPr lang="en-IN" sz="2000"/>
          </a:p>
        </p:txBody>
      </p:sp>
      <p:pic>
        <p:nvPicPr>
          <p:cNvPr id="14" name="Picture 4" descr="Bubble sheet test paper and pencil">
            <a:extLst>
              <a:ext uri="{FF2B5EF4-FFF2-40B4-BE49-F238E27FC236}">
                <a16:creationId xmlns:a16="http://schemas.microsoft.com/office/drawing/2014/main" id="{085519D8-C781-4F58-91A2-F5B1E51CB2E2}"/>
              </a:ext>
            </a:extLst>
          </p:cNvPr>
          <p:cNvPicPr>
            <a:picLocks noChangeAspect="1"/>
          </p:cNvPicPr>
          <p:nvPr/>
        </p:nvPicPr>
        <p:blipFill rotWithShape="1">
          <a:blip r:embed="rId2"/>
          <a:srcRect l="43485"/>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132855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23C439-1ABD-1D2A-5135-93F3FB2B8A4C}"/>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Synonyms</a:t>
            </a:r>
          </a:p>
        </p:txBody>
      </p:sp>
      <p:sp>
        <p:nvSpPr>
          <p:cNvPr id="3" name="Content Placeholder 2">
            <a:extLst>
              <a:ext uri="{FF2B5EF4-FFF2-40B4-BE49-F238E27FC236}">
                <a16:creationId xmlns:a16="http://schemas.microsoft.com/office/drawing/2014/main" id="{D719C410-9B14-0759-F2A0-2276E7ADF29D}"/>
              </a:ext>
            </a:extLst>
          </p:cNvPr>
          <p:cNvSpPr>
            <a:spLocks noGrp="1"/>
          </p:cNvSpPr>
          <p:nvPr>
            <p:ph idx="1"/>
          </p:nvPr>
        </p:nvSpPr>
        <p:spPr>
          <a:xfrm>
            <a:off x="838200" y="2438400"/>
            <a:ext cx="10515600" cy="3738562"/>
          </a:xfrm>
        </p:spPr>
        <p:txBody>
          <a:bodyPr>
            <a:normAutofit/>
          </a:bodyPr>
          <a:lstStyle/>
          <a:p>
            <a:pPr marL="12700" marR="5080">
              <a:spcBef>
                <a:spcPts val="95"/>
              </a:spcBef>
            </a:pPr>
            <a:r>
              <a:rPr lang="en-US" sz="2600" b="1" spc="-10" dirty="0">
                <a:latin typeface="Century Gothic"/>
                <a:cs typeface="Century Gothic"/>
              </a:rPr>
              <a:t>Synonyms </a:t>
            </a:r>
            <a:r>
              <a:rPr lang="en-US" sz="2600" spc="-10" dirty="0">
                <a:latin typeface="Century Gothic"/>
                <a:cs typeface="Century Gothic"/>
              </a:rPr>
              <a:t>are </a:t>
            </a:r>
            <a:r>
              <a:rPr lang="en-US" sz="2600" spc="-5" dirty="0">
                <a:latin typeface="Century Gothic"/>
                <a:cs typeface="Century Gothic"/>
              </a:rPr>
              <a:t>words with </a:t>
            </a:r>
            <a:r>
              <a:rPr lang="en-US" sz="2600" spc="-10" dirty="0">
                <a:latin typeface="Century Gothic"/>
                <a:cs typeface="Century Gothic"/>
              </a:rPr>
              <a:t>the same </a:t>
            </a:r>
            <a:r>
              <a:rPr lang="en-US" sz="2600" spc="-5" dirty="0">
                <a:latin typeface="Century Gothic"/>
                <a:cs typeface="Century Gothic"/>
              </a:rPr>
              <a:t>or similar  meanings.</a:t>
            </a:r>
            <a:endParaRPr lang="en-US" sz="2600" dirty="0">
              <a:latin typeface="Century Gothic"/>
              <a:cs typeface="Century Gothic"/>
            </a:endParaRPr>
          </a:p>
          <a:p>
            <a:pPr marL="12700">
              <a:spcBef>
                <a:spcPts val="670"/>
              </a:spcBef>
            </a:pPr>
            <a:r>
              <a:rPr lang="en-US" sz="2600" spc="-15" dirty="0">
                <a:latin typeface="Century Gothic"/>
                <a:cs typeface="Century Gothic"/>
              </a:rPr>
              <a:t>Words </a:t>
            </a:r>
            <a:r>
              <a:rPr lang="en-US" sz="2600" spc="-5" dirty="0">
                <a:latin typeface="Century Gothic"/>
                <a:cs typeface="Century Gothic"/>
              </a:rPr>
              <a:t>that </a:t>
            </a:r>
            <a:r>
              <a:rPr lang="en-US" sz="2600" spc="-10" dirty="0">
                <a:latin typeface="Century Gothic"/>
                <a:cs typeface="Century Gothic"/>
              </a:rPr>
              <a:t>are synonyms are </a:t>
            </a:r>
            <a:r>
              <a:rPr lang="en-US" sz="2600" spc="-5" dirty="0">
                <a:latin typeface="Century Gothic"/>
                <a:cs typeface="Century Gothic"/>
              </a:rPr>
              <a:t>said</a:t>
            </a:r>
            <a:r>
              <a:rPr lang="en-US" sz="2600" spc="105" dirty="0">
                <a:latin typeface="Century Gothic"/>
                <a:cs typeface="Century Gothic"/>
              </a:rPr>
              <a:t> </a:t>
            </a:r>
            <a:r>
              <a:rPr lang="en-US" sz="2600" spc="-5" dirty="0">
                <a:latin typeface="Century Gothic"/>
                <a:cs typeface="Century Gothic"/>
              </a:rPr>
              <a:t>to</a:t>
            </a:r>
            <a:endParaRPr lang="en-US" sz="2600" dirty="0">
              <a:latin typeface="Century Gothic"/>
              <a:cs typeface="Century Gothic"/>
            </a:endParaRPr>
          </a:p>
          <a:p>
            <a:pPr marL="0" marR="494665" indent="0">
              <a:spcBef>
                <a:spcPts val="5"/>
              </a:spcBef>
              <a:buNone/>
            </a:pPr>
            <a:r>
              <a:rPr lang="en-US" sz="2600" spc="-5" dirty="0">
                <a:latin typeface="Century Gothic"/>
                <a:cs typeface="Century Gothic"/>
              </a:rPr>
              <a:t>be </a:t>
            </a:r>
            <a:r>
              <a:rPr lang="en-US" sz="2600" b="1" spc="-5" dirty="0">
                <a:latin typeface="Century Gothic"/>
                <a:cs typeface="Century Gothic"/>
              </a:rPr>
              <a:t>synonymous</a:t>
            </a:r>
            <a:r>
              <a:rPr lang="en-US" sz="2600" spc="-5" dirty="0">
                <a:latin typeface="Century Gothic"/>
                <a:cs typeface="Century Gothic"/>
              </a:rPr>
              <a:t>, and the state of being a  </a:t>
            </a:r>
            <a:r>
              <a:rPr lang="en-US" sz="2600" spc="-10" dirty="0">
                <a:latin typeface="Century Gothic"/>
                <a:cs typeface="Century Gothic"/>
              </a:rPr>
              <a:t>synonym </a:t>
            </a:r>
            <a:r>
              <a:rPr lang="en-US" sz="2600" dirty="0">
                <a:latin typeface="Century Gothic"/>
                <a:cs typeface="Century Gothic"/>
              </a:rPr>
              <a:t>is </a:t>
            </a:r>
            <a:r>
              <a:rPr lang="en-US" sz="2600" spc="-5" dirty="0">
                <a:latin typeface="Century Gothic"/>
                <a:cs typeface="Century Gothic"/>
              </a:rPr>
              <a:t>called</a:t>
            </a:r>
            <a:r>
              <a:rPr lang="en-US" sz="2600" spc="25" dirty="0">
                <a:latin typeface="Century Gothic"/>
                <a:cs typeface="Century Gothic"/>
              </a:rPr>
              <a:t> </a:t>
            </a:r>
            <a:r>
              <a:rPr lang="en-US" sz="2600" b="1" spc="-5" dirty="0">
                <a:latin typeface="Century Gothic"/>
                <a:cs typeface="Century Gothic"/>
              </a:rPr>
              <a:t>synonymy.</a:t>
            </a:r>
            <a:endParaRPr lang="en-US" sz="2600" dirty="0">
              <a:latin typeface="Century Gothic"/>
              <a:cs typeface="Century Gothic"/>
            </a:endParaRPr>
          </a:p>
          <a:p>
            <a:pPr marL="12700">
              <a:spcBef>
                <a:spcPts val="670"/>
              </a:spcBef>
            </a:pPr>
            <a:r>
              <a:rPr lang="en-US" sz="2600" spc="-5" dirty="0">
                <a:latin typeface="Century Gothic"/>
                <a:cs typeface="Century Gothic"/>
              </a:rPr>
              <a:t>The word comes from</a:t>
            </a:r>
            <a:r>
              <a:rPr lang="en-US" sz="2600" spc="10" dirty="0">
                <a:latin typeface="Century Gothic"/>
                <a:cs typeface="Century Gothic"/>
              </a:rPr>
              <a:t> </a:t>
            </a:r>
            <a:r>
              <a:rPr lang="en-US" sz="2600" u="heavy" spc="-5" dirty="0">
                <a:uFill>
                  <a:solidFill>
                    <a:srgbClr val="E68200"/>
                  </a:solidFill>
                </a:uFill>
                <a:latin typeface="Century Gothic"/>
                <a:cs typeface="Century Gothic"/>
                <a:hlinkClick r:id="rId2"/>
              </a:rPr>
              <a:t>Ancient</a:t>
            </a:r>
            <a:r>
              <a:rPr lang="en-US" sz="2600" u="heavy" dirty="0">
                <a:uFill>
                  <a:solidFill>
                    <a:srgbClr val="E68200"/>
                  </a:solidFill>
                </a:uFill>
                <a:latin typeface="Century Gothic"/>
                <a:cs typeface="Century Gothic"/>
                <a:hlinkClick r:id="rId2"/>
              </a:rPr>
              <a:t> </a:t>
            </a:r>
            <a:r>
              <a:rPr lang="en-US" sz="2600" spc="-10" dirty="0">
                <a:latin typeface="Century Gothic"/>
                <a:cs typeface="Century Gothic"/>
                <a:hlinkClick r:id="rId2"/>
              </a:rPr>
              <a:t>Greek</a:t>
            </a:r>
            <a:r>
              <a:rPr lang="en-US" sz="2600" dirty="0">
                <a:latin typeface="Century Gothic"/>
                <a:cs typeface="Century Gothic"/>
                <a:hlinkClick r:id="rId2"/>
              </a:rPr>
              <a:t> </a:t>
            </a:r>
            <a:r>
              <a:rPr lang="en-US" sz="2600" i="1" spc="-10" dirty="0">
                <a:latin typeface="Century Gothic"/>
                <a:cs typeface="Century Gothic"/>
              </a:rPr>
              <a:t>syn</a:t>
            </a:r>
            <a:r>
              <a:rPr lang="en-US" sz="2600" i="1" spc="15" dirty="0">
                <a:latin typeface="Century Gothic"/>
                <a:cs typeface="Century Gothic"/>
              </a:rPr>
              <a:t> </a:t>
            </a:r>
            <a:r>
              <a:rPr lang="en-US" sz="2600" dirty="0">
                <a:latin typeface="Century Gothic"/>
                <a:cs typeface="Century Gothic"/>
              </a:rPr>
              <a:t>(</a:t>
            </a:r>
            <a:r>
              <a:rPr lang="en-US" sz="2600" u="heavy" spc="-5" dirty="0" err="1">
                <a:uFill>
                  <a:solidFill>
                    <a:srgbClr val="E68200"/>
                  </a:solidFill>
                </a:uFill>
                <a:latin typeface="Century Gothic"/>
                <a:cs typeface="Century Gothic"/>
                <a:hlinkClick r:id="rId3"/>
              </a:rPr>
              <a:t>σύν</a:t>
            </a:r>
            <a:r>
              <a:rPr lang="en-US" sz="2600" spc="-5" dirty="0">
                <a:latin typeface="Century Gothic"/>
                <a:cs typeface="Century Gothic"/>
              </a:rPr>
              <a:t>)</a:t>
            </a:r>
            <a:r>
              <a:rPr lang="en-US" sz="2600" spc="5" dirty="0">
                <a:latin typeface="Century Gothic"/>
                <a:cs typeface="Century Gothic"/>
              </a:rPr>
              <a:t> </a:t>
            </a:r>
            <a:r>
              <a:rPr lang="en-US" sz="2600" spc="-5" dirty="0">
                <a:latin typeface="Century Gothic"/>
                <a:cs typeface="Century Gothic"/>
              </a:rPr>
              <a:t>("with")</a:t>
            </a:r>
            <a:r>
              <a:rPr lang="en-US" sz="2600" spc="-10" dirty="0">
                <a:latin typeface="Century Gothic"/>
                <a:cs typeface="Century Gothic"/>
              </a:rPr>
              <a:t> and</a:t>
            </a:r>
            <a:r>
              <a:rPr lang="en-US" sz="2600" spc="20" dirty="0">
                <a:latin typeface="Century Gothic"/>
                <a:cs typeface="Century Gothic"/>
              </a:rPr>
              <a:t> </a:t>
            </a:r>
            <a:r>
              <a:rPr lang="en-US" sz="2600" i="1" spc="-5" dirty="0" err="1">
                <a:latin typeface="Century Gothic"/>
                <a:cs typeface="Century Gothic"/>
              </a:rPr>
              <a:t>onoma</a:t>
            </a:r>
            <a:r>
              <a:rPr lang="en-US" sz="2600" i="1" spc="20" dirty="0">
                <a:latin typeface="Century Gothic"/>
                <a:cs typeface="Century Gothic"/>
              </a:rPr>
              <a:t> </a:t>
            </a:r>
            <a:r>
              <a:rPr lang="en-US" sz="2600" spc="-5" dirty="0">
                <a:latin typeface="Century Gothic"/>
                <a:cs typeface="Century Gothic"/>
              </a:rPr>
              <a:t>(</a:t>
            </a:r>
            <a:r>
              <a:rPr lang="en-US" sz="2600" u="heavy" spc="-775" dirty="0">
                <a:uFill>
                  <a:solidFill>
                    <a:srgbClr val="E68200"/>
                  </a:solidFill>
                </a:uFill>
                <a:latin typeface="Century Gothic"/>
                <a:cs typeface="Century Gothic"/>
              </a:rPr>
              <a:t> </a:t>
            </a:r>
            <a:r>
              <a:rPr lang="en-US" sz="2600" u="heavy" spc="-5" dirty="0" err="1">
                <a:uFill>
                  <a:solidFill>
                    <a:srgbClr val="E68200"/>
                  </a:solidFill>
                </a:uFill>
                <a:latin typeface="Tahoma"/>
                <a:cs typeface="Tahoma"/>
                <a:hlinkClick r:id="rId4"/>
              </a:rPr>
              <a:t>ὄ</a:t>
            </a:r>
            <a:r>
              <a:rPr lang="en-US" sz="2600" u="heavy" spc="-5" dirty="0" err="1">
                <a:uFill>
                  <a:solidFill>
                    <a:srgbClr val="E68200"/>
                  </a:solidFill>
                </a:uFill>
                <a:latin typeface="Century Gothic"/>
                <a:cs typeface="Century Gothic"/>
                <a:hlinkClick r:id="rId4"/>
              </a:rPr>
              <a:t>νομ</a:t>
            </a:r>
            <a:r>
              <a:rPr lang="en-US" sz="2600" u="heavy" spc="-5" dirty="0">
                <a:uFill>
                  <a:solidFill>
                    <a:srgbClr val="E68200"/>
                  </a:solidFill>
                </a:uFill>
                <a:latin typeface="Century Gothic"/>
                <a:cs typeface="Century Gothic"/>
                <a:hlinkClick r:id="rId4"/>
              </a:rPr>
              <a:t>α</a:t>
            </a:r>
            <a:r>
              <a:rPr lang="en-US" sz="2600" spc="-5" dirty="0">
                <a:latin typeface="Century Gothic"/>
                <a:cs typeface="Century Gothic"/>
              </a:rPr>
              <a:t>)  </a:t>
            </a:r>
            <a:r>
              <a:rPr lang="en-US" sz="2600" spc="-10" dirty="0">
                <a:latin typeface="Century Gothic"/>
                <a:cs typeface="Century Gothic"/>
              </a:rPr>
              <a:t>("name").</a:t>
            </a:r>
            <a:endParaRPr lang="en-US" sz="2600" dirty="0">
              <a:latin typeface="Century Gothic"/>
              <a:cs typeface="Century Gothic"/>
            </a:endParaRPr>
          </a:p>
          <a:p>
            <a:pPr marL="12700" marR="78105">
              <a:spcBef>
                <a:spcPts val="660"/>
              </a:spcBef>
            </a:pPr>
            <a:r>
              <a:rPr lang="en-US" sz="2600" spc="-10" dirty="0">
                <a:latin typeface="Century Gothic"/>
                <a:cs typeface="Century Gothic"/>
              </a:rPr>
              <a:t>Synonyms </a:t>
            </a:r>
            <a:r>
              <a:rPr lang="en-US" sz="2600" spc="-5" dirty="0">
                <a:latin typeface="Century Gothic"/>
                <a:cs typeface="Century Gothic"/>
              </a:rPr>
              <a:t>can </a:t>
            </a:r>
            <a:r>
              <a:rPr lang="en-US" sz="2600" spc="-10" dirty="0">
                <a:latin typeface="Century Gothic"/>
                <a:cs typeface="Century Gothic"/>
              </a:rPr>
              <a:t>be any </a:t>
            </a:r>
            <a:r>
              <a:rPr lang="en-US" sz="2600" u="heavy" spc="-10" dirty="0">
                <a:uFill>
                  <a:solidFill>
                    <a:srgbClr val="E68200"/>
                  </a:solidFill>
                </a:uFill>
                <a:latin typeface="Century Gothic"/>
                <a:cs typeface="Century Gothic"/>
                <a:hlinkClick r:id="rId5"/>
              </a:rPr>
              <a:t>part </a:t>
            </a:r>
            <a:r>
              <a:rPr lang="en-US" sz="2600" u="heavy" spc="-5" dirty="0">
                <a:uFill>
                  <a:solidFill>
                    <a:srgbClr val="E68200"/>
                  </a:solidFill>
                </a:uFill>
                <a:latin typeface="Century Gothic"/>
                <a:cs typeface="Century Gothic"/>
                <a:hlinkClick r:id="rId5"/>
              </a:rPr>
              <a:t>of </a:t>
            </a:r>
            <a:r>
              <a:rPr lang="en-US" sz="2600" u="heavy" spc="-10" dirty="0">
                <a:uFill>
                  <a:solidFill>
                    <a:srgbClr val="E68200"/>
                  </a:solidFill>
                </a:uFill>
                <a:latin typeface="Century Gothic"/>
                <a:cs typeface="Century Gothic"/>
                <a:hlinkClick r:id="rId5"/>
              </a:rPr>
              <a:t>speech</a:t>
            </a:r>
            <a:r>
              <a:rPr lang="en-US" sz="2600" spc="-10" dirty="0">
                <a:latin typeface="Century Gothic"/>
                <a:cs typeface="Century Gothic"/>
                <a:hlinkClick r:id="rId5"/>
              </a:rPr>
              <a:t> </a:t>
            </a:r>
            <a:r>
              <a:rPr lang="en-US" sz="2600" spc="-10" dirty="0">
                <a:latin typeface="Century Gothic"/>
                <a:cs typeface="Century Gothic"/>
              </a:rPr>
              <a:t>(such  </a:t>
            </a:r>
            <a:r>
              <a:rPr lang="en-US" sz="2600" spc="-5" dirty="0">
                <a:latin typeface="Century Gothic"/>
                <a:cs typeface="Century Gothic"/>
              </a:rPr>
              <a:t>as </a:t>
            </a:r>
            <a:r>
              <a:rPr lang="en-US" sz="2600" u="heavy" spc="-5" dirty="0">
                <a:uFill>
                  <a:solidFill>
                    <a:srgbClr val="E68200"/>
                  </a:solidFill>
                </a:uFill>
                <a:latin typeface="Century Gothic"/>
                <a:cs typeface="Century Gothic"/>
                <a:hlinkClick r:id="rId6"/>
              </a:rPr>
              <a:t>nouns</a:t>
            </a:r>
            <a:r>
              <a:rPr lang="en-US" sz="2600" spc="-5" dirty="0">
                <a:latin typeface="Century Gothic"/>
                <a:cs typeface="Century Gothic"/>
              </a:rPr>
              <a:t>, </a:t>
            </a:r>
            <a:r>
              <a:rPr lang="en-US" sz="2600" u="heavy" spc="-10" dirty="0">
                <a:uFill>
                  <a:solidFill>
                    <a:srgbClr val="E68200"/>
                  </a:solidFill>
                </a:uFill>
                <a:latin typeface="Century Gothic"/>
                <a:cs typeface="Century Gothic"/>
                <a:hlinkClick r:id="rId7"/>
              </a:rPr>
              <a:t>verbs</a:t>
            </a:r>
            <a:r>
              <a:rPr lang="en-US" sz="2600" spc="-10" dirty="0">
                <a:latin typeface="Century Gothic"/>
                <a:cs typeface="Century Gothic"/>
              </a:rPr>
              <a:t>, </a:t>
            </a:r>
            <a:r>
              <a:rPr lang="en-US" sz="2600" u="heavy" spc="-5" dirty="0">
                <a:uFill>
                  <a:solidFill>
                    <a:srgbClr val="E68200"/>
                  </a:solidFill>
                </a:uFill>
                <a:latin typeface="Century Gothic"/>
                <a:cs typeface="Century Gothic"/>
                <a:hlinkClick r:id="rId8"/>
              </a:rPr>
              <a:t>adjectives</a:t>
            </a:r>
            <a:r>
              <a:rPr lang="en-US" sz="2600" spc="-5" dirty="0">
                <a:latin typeface="Century Gothic"/>
                <a:cs typeface="Century Gothic"/>
              </a:rPr>
              <a:t>, </a:t>
            </a:r>
            <a:r>
              <a:rPr lang="en-US" sz="2600" u="heavy" spc="-10" dirty="0">
                <a:uFill>
                  <a:solidFill>
                    <a:srgbClr val="E68200"/>
                  </a:solidFill>
                </a:uFill>
                <a:latin typeface="Century Gothic"/>
                <a:cs typeface="Century Gothic"/>
                <a:hlinkClick r:id="rId9"/>
              </a:rPr>
              <a:t>adverbs</a:t>
            </a:r>
            <a:r>
              <a:rPr lang="en-US" sz="2600" spc="-10" dirty="0">
                <a:latin typeface="Century Gothic"/>
                <a:cs typeface="Century Gothic"/>
                <a:hlinkClick r:id="rId9"/>
              </a:rPr>
              <a:t> </a:t>
            </a:r>
            <a:r>
              <a:rPr lang="en-US" sz="2600" dirty="0">
                <a:latin typeface="Century Gothic"/>
                <a:cs typeface="Century Gothic"/>
              </a:rPr>
              <a:t>or </a:t>
            </a:r>
            <a:r>
              <a:rPr lang="en-US" sz="2600" spc="-10" dirty="0">
                <a:latin typeface="Century Gothic"/>
                <a:cs typeface="Century Gothic"/>
                <a:hlinkClick r:id="rId10"/>
              </a:rPr>
              <a:t>prep</a:t>
            </a:r>
            <a:r>
              <a:rPr lang="en-US" sz="2600" spc="-5" dirty="0">
                <a:latin typeface="Century Gothic"/>
                <a:cs typeface="Century Gothic"/>
                <a:hlinkClick r:id="rId10"/>
              </a:rPr>
              <a:t>ositions</a:t>
            </a:r>
            <a:r>
              <a:rPr lang="en-US" sz="2600" spc="-5" dirty="0">
                <a:latin typeface="Century Gothic"/>
                <a:cs typeface="Century Gothic"/>
              </a:rPr>
              <a:t>), as </a:t>
            </a:r>
            <a:r>
              <a:rPr lang="en-US" sz="2600" dirty="0">
                <a:latin typeface="Century Gothic"/>
                <a:cs typeface="Century Gothic"/>
              </a:rPr>
              <a:t>long </a:t>
            </a:r>
            <a:r>
              <a:rPr lang="en-US" sz="2600" spc="-5" dirty="0">
                <a:latin typeface="Century Gothic"/>
                <a:cs typeface="Century Gothic"/>
              </a:rPr>
              <a:t>as both words are the  </a:t>
            </a:r>
            <a:r>
              <a:rPr lang="en-US" sz="2600" spc="-10" dirty="0">
                <a:latin typeface="Century Gothic"/>
                <a:cs typeface="Century Gothic"/>
              </a:rPr>
              <a:t>same part </a:t>
            </a:r>
            <a:r>
              <a:rPr lang="en-US" sz="2600" spc="-5" dirty="0">
                <a:latin typeface="Century Gothic"/>
                <a:cs typeface="Century Gothic"/>
              </a:rPr>
              <a:t>of</a:t>
            </a:r>
            <a:r>
              <a:rPr lang="en-US" sz="2600" spc="20" dirty="0">
                <a:latin typeface="Century Gothic"/>
                <a:cs typeface="Century Gothic"/>
              </a:rPr>
              <a:t> </a:t>
            </a:r>
            <a:r>
              <a:rPr lang="en-US" sz="2600" spc="-10" dirty="0">
                <a:latin typeface="Century Gothic"/>
                <a:cs typeface="Century Gothic"/>
              </a:rPr>
              <a:t>speech.</a:t>
            </a:r>
            <a:endParaRPr lang="en-US" sz="2600" dirty="0">
              <a:latin typeface="Century Gothic"/>
              <a:cs typeface="Century Gothic"/>
            </a:endParaRPr>
          </a:p>
          <a:p>
            <a:endParaRPr lang="en-IN" sz="2600" dirty="0"/>
          </a:p>
        </p:txBody>
      </p:sp>
    </p:spTree>
    <p:extLst>
      <p:ext uri="{BB962C8B-B14F-4D97-AF65-F5344CB8AC3E}">
        <p14:creationId xmlns:p14="http://schemas.microsoft.com/office/powerpoint/2010/main" val="1175501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6C474E-C65E-62A1-CDBE-E751E93125BB}"/>
              </a:ext>
            </a:extLst>
          </p:cNvPr>
          <p:cNvSpPr>
            <a:spLocks noGrp="1"/>
          </p:cNvSpPr>
          <p:nvPr>
            <p:ph type="title"/>
          </p:nvPr>
        </p:nvSpPr>
        <p:spPr>
          <a:xfrm>
            <a:off x="7320466" y="609600"/>
            <a:ext cx="4140014" cy="1330839"/>
          </a:xfrm>
        </p:spPr>
        <p:txBody>
          <a:bodyPr>
            <a:normAutofit/>
          </a:bodyPr>
          <a:lstStyle/>
          <a:p>
            <a:r>
              <a:rPr lang="en-US" sz="3100" spc="-10"/>
              <a:t>Here are </a:t>
            </a:r>
            <a:r>
              <a:rPr lang="en-US" sz="3100" spc="-5"/>
              <a:t>more examples of </a:t>
            </a:r>
            <a:r>
              <a:rPr lang="en-US" sz="3100"/>
              <a:t>English</a:t>
            </a:r>
            <a:r>
              <a:rPr lang="en-US" sz="3100" spc="75"/>
              <a:t> </a:t>
            </a:r>
            <a:r>
              <a:rPr lang="en-US" sz="3100" spc="-10"/>
              <a:t>synonyms:</a:t>
            </a:r>
            <a:endParaRPr lang="en-IN" sz="3100"/>
          </a:p>
        </p:txBody>
      </p:sp>
      <p:pic>
        <p:nvPicPr>
          <p:cNvPr id="5" name="Picture 4" descr="Two swings on a playground in sunlight">
            <a:extLst>
              <a:ext uri="{FF2B5EF4-FFF2-40B4-BE49-F238E27FC236}">
                <a16:creationId xmlns:a16="http://schemas.microsoft.com/office/drawing/2014/main" id="{7C88F475-F912-18C1-492F-37001DF64261}"/>
              </a:ext>
            </a:extLst>
          </p:cNvPr>
          <p:cNvPicPr>
            <a:picLocks noChangeAspect="1"/>
          </p:cNvPicPr>
          <p:nvPr/>
        </p:nvPicPr>
        <p:blipFill rotWithShape="1">
          <a:blip r:embed="rId2"/>
          <a:srcRect l="8073" r="24750" b="-1"/>
          <a:stretch/>
        </p:blipFill>
        <p:spPr>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3" name="Content Placeholder 2">
            <a:extLst>
              <a:ext uri="{FF2B5EF4-FFF2-40B4-BE49-F238E27FC236}">
                <a16:creationId xmlns:a16="http://schemas.microsoft.com/office/drawing/2014/main" id="{F228E76F-00D9-9AF7-BAFC-04A6E983BDEB}"/>
              </a:ext>
            </a:extLst>
          </p:cNvPr>
          <p:cNvSpPr>
            <a:spLocks noGrp="1"/>
          </p:cNvSpPr>
          <p:nvPr>
            <p:ph idx="1"/>
          </p:nvPr>
        </p:nvSpPr>
        <p:spPr>
          <a:xfrm>
            <a:off x="7320465" y="2194102"/>
            <a:ext cx="4140013" cy="3908586"/>
          </a:xfrm>
        </p:spPr>
        <p:txBody>
          <a:bodyPr>
            <a:normAutofit/>
          </a:bodyPr>
          <a:lstStyle/>
          <a:p>
            <a:pPr marL="0" indent="0">
              <a:spcBef>
                <a:spcPts val="785"/>
              </a:spcBef>
              <a:buNone/>
            </a:pPr>
            <a:r>
              <a:rPr lang="en-US" sz="2000" spc="-265" dirty="0">
                <a:latin typeface="Times New Roman"/>
                <a:cs typeface="Times New Roman"/>
              </a:rPr>
              <a:t> </a:t>
            </a:r>
            <a:r>
              <a:rPr lang="en-US" sz="2000" spc="-10" dirty="0"/>
              <a:t>verb</a:t>
            </a:r>
            <a:endParaRPr lang="en-US" sz="2000" dirty="0">
              <a:latin typeface="Times New Roman"/>
              <a:cs typeface="Times New Roman"/>
            </a:endParaRPr>
          </a:p>
          <a:p>
            <a:pPr marL="309880">
              <a:spcBef>
                <a:spcPts val="590"/>
              </a:spcBef>
            </a:pPr>
            <a:r>
              <a:rPr lang="en-US" sz="2000" spc="-5" dirty="0"/>
              <a:t>"buy" and</a:t>
            </a:r>
            <a:r>
              <a:rPr lang="en-US" sz="2000" spc="20" dirty="0"/>
              <a:t> </a:t>
            </a:r>
            <a:r>
              <a:rPr lang="en-US" sz="2000" spc="-5" dirty="0"/>
              <a:t>"purchase“</a:t>
            </a:r>
            <a:endParaRPr lang="en-US" sz="2000" dirty="0">
              <a:latin typeface="Times New Roman"/>
              <a:cs typeface="Times New Roman"/>
            </a:endParaRPr>
          </a:p>
          <a:p>
            <a:pPr>
              <a:spcBef>
                <a:spcPts val="30"/>
              </a:spcBef>
            </a:pPr>
            <a:endParaRPr lang="en-US" sz="2000" dirty="0">
              <a:latin typeface="Times New Roman"/>
              <a:cs typeface="Times New Roman"/>
            </a:endParaRPr>
          </a:p>
          <a:p>
            <a:pPr marL="0" indent="0">
              <a:buNone/>
            </a:pPr>
            <a:r>
              <a:rPr lang="en-US" sz="2000" spc="-5" dirty="0"/>
              <a:t>adjective</a:t>
            </a:r>
            <a:endParaRPr lang="en-US" sz="2000" dirty="0">
              <a:latin typeface="Times New Roman"/>
              <a:cs typeface="Times New Roman"/>
            </a:endParaRPr>
          </a:p>
          <a:p>
            <a:pPr marL="309880">
              <a:spcBef>
                <a:spcPts val="595"/>
              </a:spcBef>
            </a:pPr>
            <a:r>
              <a:rPr lang="en-US" sz="2000" dirty="0"/>
              <a:t>"big" </a:t>
            </a:r>
            <a:r>
              <a:rPr lang="en-US" sz="2000" spc="-5" dirty="0"/>
              <a:t>and</a:t>
            </a:r>
            <a:r>
              <a:rPr lang="en-US" sz="2000" spc="-15" dirty="0"/>
              <a:t> </a:t>
            </a:r>
            <a:r>
              <a:rPr lang="en-US" sz="2000" spc="-5" dirty="0"/>
              <a:t>"large“</a:t>
            </a:r>
            <a:endParaRPr lang="en-US" sz="2000" dirty="0">
              <a:latin typeface="Times New Roman"/>
              <a:cs typeface="Times New Roman"/>
            </a:endParaRPr>
          </a:p>
          <a:p>
            <a:pPr marL="0" indent="0">
              <a:spcBef>
                <a:spcPts val="2240"/>
              </a:spcBef>
              <a:buNone/>
            </a:pPr>
            <a:r>
              <a:rPr lang="en-US" sz="2000" spc="-265" dirty="0">
                <a:latin typeface="Times New Roman"/>
                <a:cs typeface="Times New Roman"/>
              </a:rPr>
              <a:t> </a:t>
            </a:r>
            <a:r>
              <a:rPr lang="en-US" sz="2000" spc="-10" dirty="0"/>
              <a:t>adverb</a:t>
            </a:r>
            <a:endParaRPr lang="en-US" sz="2000" dirty="0">
              <a:latin typeface="Times New Roman"/>
              <a:cs typeface="Times New Roman"/>
            </a:endParaRPr>
          </a:p>
          <a:p>
            <a:pPr marL="309880">
              <a:spcBef>
                <a:spcPts val="590"/>
              </a:spcBef>
            </a:pPr>
            <a:r>
              <a:rPr lang="en-US" sz="2000" spc="-5" dirty="0"/>
              <a:t>"quickly" and</a:t>
            </a:r>
            <a:r>
              <a:rPr lang="en-US" sz="2000" spc="-30" dirty="0"/>
              <a:t> </a:t>
            </a:r>
            <a:r>
              <a:rPr lang="en-US" sz="2000" spc="-5" dirty="0"/>
              <a:t>"speedily“</a:t>
            </a:r>
            <a:endParaRPr lang="en-US" sz="2000" dirty="0">
              <a:latin typeface="Times New Roman"/>
              <a:cs typeface="Times New Roman"/>
            </a:endParaRPr>
          </a:p>
          <a:p>
            <a:pPr>
              <a:spcBef>
                <a:spcPts val="30"/>
              </a:spcBef>
            </a:pPr>
            <a:endParaRPr lang="en-US" sz="2000" dirty="0">
              <a:latin typeface="Times New Roman"/>
              <a:cs typeface="Times New Roman"/>
            </a:endParaRPr>
          </a:p>
          <a:p>
            <a:pPr marL="0" indent="0">
              <a:spcBef>
                <a:spcPts val="5"/>
              </a:spcBef>
              <a:buNone/>
            </a:pPr>
            <a:r>
              <a:rPr lang="en-US" sz="2000" spc="-265" dirty="0">
                <a:latin typeface="Times New Roman"/>
                <a:cs typeface="Times New Roman"/>
              </a:rPr>
              <a:t> </a:t>
            </a:r>
            <a:r>
              <a:rPr lang="en-US" sz="2000" spc="-5" dirty="0"/>
              <a:t>preposition</a:t>
            </a:r>
            <a:endParaRPr lang="en-US" sz="2000" dirty="0">
              <a:latin typeface="Times New Roman"/>
              <a:cs typeface="Times New Roman"/>
            </a:endParaRPr>
          </a:p>
          <a:p>
            <a:pPr marL="309880">
              <a:spcBef>
                <a:spcPts val="590"/>
              </a:spcBef>
            </a:pPr>
            <a:r>
              <a:rPr lang="en-US" sz="2000" spc="-5" dirty="0"/>
              <a:t>"on" and</a:t>
            </a:r>
            <a:r>
              <a:rPr lang="en-US" sz="2000" spc="20" dirty="0"/>
              <a:t> </a:t>
            </a:r>
            <a:r>
              <a:rPr lang="en-US" sz="2000" spc="-5" dirty="0"/>
              <a:t>"upon"</a:t>
            </a:r>
            <a:endParaRPr lang="en-IN" sz="2000" dirty="0"/>
          </a:p>
        </p:txBody>
      </p:sp>
    </p:spTree>
    <p:extLst>
      <p:ext uri="{BB962C8B-B14F-4D97-AF65-F5344CB8AC3E}">
        <p14:creationId xmlns:p14="http://schemas.microsoft.com/office/powerpoint/2010/main" val="3344733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0763E08-5BC7-8D1E-E4B0-85D45B189B31}"/>
              </a:ext>
            </a:extLst>
          </p:cNvPr>
          <p:cNvSpPr>
            <a:spLocks noGrp="1"/>
          </p:cNvSpPr>
          <p:nvPr>
            <p:ph idx="1"/>
          </p:nvPr>
        </p:nvSpPr>
        <p:spPr>
          <a:xfrm>
            <a:off x="1957987" y="2431767"/>
            <a:ext cx="8276026" cy="3685156"/>
          </a:xfrm>
        </p:spPr>
        <p:txBody>
          <a:bodyPr anchor="ctr">
            <a:normAutofit/>
          </a:bodyPr>
          <a:lstStyle/>
          <a:p>
            <a:pPr marL="287020" marR="102870" indent="-274320">
              <a:spcBef>
                <a:spcPts val="105"/>
              </a:spcBef>
            </a:pPr>
            <a:r>
              <a:rPr lang="en-US" spc="-10" dirty="0">
                <a:solidFill>
                  <a:schemeClr val="tx1">
                    <a:lumMod val="85000"/>
                    <a:lumOff val="15000"/>
                  </a:schemeClr>
                </a:solidFill>
                <a:latin typeface="Calibri"/>
                <a:cs typeface="Calibri"/>
              </a:rPr>
              <a:t>Note that </a:t>
            </a:r>
            <a:r>
              <a:rPr lang="en-US" spc="-20" dirty="0">
                <a:solidFill>
                  <a:schemeClr val="tx1">
                    <a:lumMod val="85000"/>
                    <a:lumOff val="15000"/>
                  </a:schemeClr>
                </a:solidFill>
                <a:latin typeface="Calibri"/>
                <a:cs typeface="Calibri"/>
              </a:rPr>
              <a:t>synonyms </a:t>
            </a:r>
            <a:r>
              <a:rPr lang="en-US" spc="-25" dirty="0">
                <a:solidFill>
                  <a:schemeClr val="tx1">
                    <a:lumMod val="85000"/>
                    <a:lumOff val="15000"/>
                  </a:schemeClr>
                </a:solidFill>
                <a:latin typeface="Calibri"/>
                <a:cs typeface="Calibri"/>
              </a:rPr>
              <a:t>are </a:t>
            </a:r>
            <a:r>
              <a:rPr lang="en-US" spc="-10" dirty="0">
                <a:solidFill>
                  <a:schemeClr val="tx1">
                    <a:lumMod val="85000"/>
                    <a:lumOff val="15000"/>
                  </a:schemeClr>
                </a:solidFill>
                <a:latin typeface="Calibri"/>
                <a:cs typeface="Calibri"/>
              </a:rPr>
              <a:t>defined  </a:t>
            </a:r>
            <a:r>
              <a:rPr lang="en-US" dirty="0">
                <a:solidFill>
                  <a:schemeClr val="tx1">
                    <a:lumMod val="85000"/>
                    <a:lumOff val="15000"/>
                  </a:schemeClr>
                </a:solidFill>
                <a:latin typeface="Calibri"/>
                <a:cs typeface="Calibri"/>
              </a:rPr>
              <a:t>with </a:t>
            </a:r>
            <a:r>
              <a:rPr lang="en-US" spc="-10" dirty="0">
                <a:solidFill>
                  <a:schemeClr val="tx1">
                    <a:lumMod val="85000"/>
                    <a:lumOff val="15000"/>
                  </a:schemeClr>
                </a:solidFill>
                <a:latin typeface="Calibri"/>
                <a:cs typeface="Calibri"/>
              </a:rPr>
              <a:t>respect </a:t>
            </a:r>
            <a:r>
              <a:rPr lang="en-US" spc="-25" dirty="0">
                <a:solidFill>
                  <a:schemeClr val="tx1">
                    <a:lumMod val="85000"/>
                    <a:lumOff val="15000"/>
                  </a:schemeClr>
                </a:solidFill>
                <a:latin typeface="Calibri"/>
                <a:cs typeface="Calibri"/>
              </a:rPr>
              <a:t>to </a:t>
            </a:r>
            <a:r>
              <a:rPr lang="en-US" spc="-5" dirty="0">
                <a:solidFill>
                  <a:schemeClr val="tx1">
                    <a:lumMod val="85000"/>
                    <a:lumOff val="15000"/>
                  </a:schemeClr>
                </a:solidFill>
                <a:latin typeface="Calibri"/>
                <a:cs typeface="Calibri"/>
              </a:rPr>
              <a:t>certain senses of  </a:t>
            </a:r>
            <a:r>
              <a:rPr lang="en-US" spc="-20" dirty="0">
                <a:solidFill>
                  <a:schemeClr val="tx1">
                    <a:lumMod val="85000"/>
                    <a:lumOff val="15000"/>
                  </a:schemeClr>
                </a:solidFill>
                <a:latin typeface="Calibri"/>
                <a:cs typeface="Calibri"/>
              </a:rPr>
              <a:t>words; </a:t>
            </a:r>
            <a:r>
              <a:rPr lang="en-US" spc="-40" dirty="0">
                <a:solidFill>
                  <a:schemeClr val="tx1">
                    <a:lumMod val="85000"/>
                    <a:lumOff val="15000"/>
                  </a:schemeClr>
                </a:solidFill>
                <a:latin typeface="Calibri"/>
                <a:cs typeface="Calibri"/>
              </a:rPr>
              <a:t>for </a:t>
            </a:r>
            <a:r>
              <a:rPr lang="en-US" spc="-10" dirty="0">
                <a:solidFill>
                  <a:schemeClr val="tx1">
                    <a:lumMod val="85000"/>
                    <a:lumOff val="15000"/>
                  </a:schemeClr>
                </a:solidFill>
                <a:latin typeface="Calibri"/>
                <a:cs typeface="Calibri"/>
              </a:rPr>
              <a:t>instance, </a:t>
            </a:r>
            <a:r>
              <a:rPr lang="en-US" i="1" spc="-5" dirty="0">
                <a:solidFill>
                  <a:schemeClr val="tx1">
                    <a:lumMod val="85000"/>
                    <a:lumOff val="15000"/>
                  </a:schemeClr>
                </a:solidFill>
                <a:latin typeface="Calibri"/>
                <a:cs typeface="Calibri"/>
              </a:rPr>
              <a:t>pupil </a:t>
            </a:r>
            <a:r>
              <a:rPr lang="en-US" dirty="0">
                <a:solidFill>
                  <a:schemeClr val="tx1">
                    <a:lumMod val="85000"/>
                    <a:lumOff val="15000"/>
                  </a:schemeClr>
                </a:solidFill>
                <a:latin typeface="Calibri"/>
                <a:cs typeface="Calibri"/>
              </a:rPr>
              <a:t>is not  </a:t>
            </a:r>
            <a:r>
              <a:rPr lang="en-US" spc="-15" dirty="0">
                <a:solidFill>
                  <a:schemeClr val="tx1">
                    <a:lumMod val="85000"/>
                    <a:lumOff val="15000"/>
                  </a:schemeClr>
                </a:solidFill>
                <a:latin typeface="Calibri"/>
                <a:cs typeface="Calibri"/>
              </a:rPr>
              <a:t>synonymous </a:t>
            </a:r>
            <a:r>
              <a:rPr lang="en-US" dirty="0">
                <a:solidFill>
                  <a:schemeClr val="tx1">
                    <a:lumMod val="85000"/>
                    <a:lumOff val="15000"/>
                  </a:schemeClr>
                </a:solidFill>
                <a:latin typeface="Calibri"/>
                <a:cs typeface="Calibri"/>
              </a:rPr>
              <a:t>with</a:t>
            </a:r>
            <a:r>
              <a:rPr lang="en-US" spc="-35" dirty="0">
                <a:solidFill>
                  <a:schemeClr val="tx1">
                    <a:lumMod val="85000"/>
                    <a:lumOff val="15000"/>
                  </a:schemeClr>
                </a:solidFill>
                <a:latin typeface="Calibri"/>
                <a:cs typeface="Calibri"/>
              </a:rPr>
              <a:t> </a:t>
            </a:r>
            <a:r>
              <a:rPr lang="en-US" i="1" spc="-10" dirty="0">
                <a:solidFill>
                  <a:schemeClr val="tx1">
                    <a:lumMod val="85000"/>
                    <a:lumOff val="15000"/>
                  </a:schemeClr>
                </a:solidFill>
                <a:latin typeface="Calibri"/>
                <a:cs typeface="Calibri"/>
              </a:rPr>
              <a:t>student</a:t>
            </a:r>
            <a:r>
              <a:rPr lang="en-US" spc="-10" dirty="0">
                <a:solidFill>
                  <a:schemeClr val="tx1">
                    <a:lumMod val="85000"/>
                    <a:lumOff val="15000"/>
                  </a:schemeClr>
                </a:solidFill>
                <a:latin typeface="Calibri"/>
                <a:cs typeface="Calibri"/>
              </a:rPr>
              <a:t>.</a:t>
            </a:r>
            <a:endParaRPr lang="en-US" dirty="0">
              <a:solidFill>
                <a:schemeClr val="tx1">
                  <a:lumMod val="85000"/>
                  <a:lumOff val="15000"/>
                </a:schemeClr>
              </a:solidFill>
              <a:latin typeface="Calibri"/>
              <a:cs typeface="Calibri"/>
            </a:endParaRPr>
          </a:p>
          <a:p>
            <a:pPr marL="287020" marR="5080"/>
            <a:r>
              <a:rPr lang="en-US" spc="-20" dirty="0">
                <a:solidFill>
                  <a:schemeClr val="tx1">
                    <a:lumMod val="85000"/>
                    <a:lumOff val="15000"/>
                  </a:schemeClr>
                </a:solidFill>
                <a:latin typeface="Calibri"/>
                <a:cs typeface="Calibri"/>
              </a:rPr>
              <a:t>Likewise, </a:t>
            </a:r>
            <a:r>
              <a:rPr lang="en-US" i="1" dirty="0">
                <a:solidFill>
                  <a:schemeClr val="tx1">
                    <a:lumMod val="85000"/>
                    <a:lumOff val="15000"/>
                  </a:schemeClr>
                </a:solidFill>
                <a:latin typeface="Calibri"/>
                <a:cs typeface="Calibri"/>
              </a:rPr>
              <a:t>he </a:t>
            </a:r>
            <a:r>
              <a:rPr lang="en-US" i="1" spc="-15" dirty="0">
                <a:solidFill>
                  <a:schemeClr val="tx1">
                    <a:lumMod val="85000"/>
                    <a:lumOff val="15000"/>
                  </a:schemeClr>
                </a:solidFill>
                <a:latin typeface="Calibri"/>
                <a:cs typeface="Calibri"/>
              </a:rPr>
              <a:t>expired </a:t>
            </a:r>
            <a:r>
              <a:rPr lang="en-US" dirty="0">
                <a:solidFill>
                  <a:schemeClr val="tx1">
                    <a:lumMod val="85000"/>
                    <a:lumOff val="15000"/>
                  </a:schemeClr>
                </a:solidFill>
                <a:latin typeface="Calibri"/>
                <a:cs typeface="Calibri"/>
              </a:rPr>
              <a:t>means the  </a:t>
            </a:r>
            <a:r>
              <a:rPr lang="en-US" spc="-5" dirty="0">
                <a:solidFill>
                  <a:schemeClr val="tx1">
                    <a:lumMod val="85000"/>
                    <a:lumOff val="15000"/>
                  </a:schemeClr>
                </a:solidFill>
                <a:latin typeface="Calibri"/>
                <a:cs typeface="Calibri"/>
              </a:rPr>
              <a:t>same </a:t>
            </a:r>
            <a:r>
              <a:rPr lang="en-US" dirty="0">
                <a:solidFill>
                  <a:schemeClr val="tx1">
                    <a:lumMod val="85000"/>
                    <a:lumOff val="15000"/>
                  </a:schemeClr>
                </a:solidFill>
                <a:latin typeface="Calibri"/>
                <a:cs typeface="Calibri"/>
              </a:rPr>
              <a:t>as </a:t>
            </a:r>
            <a:r>
              <a:rPr lang="en-US" i="1" spc="-5" dirty="0">
                <a:solidFill>
                  <a:schemeClr val="tx1">
                    <a:lumMod val="85000"/>
                    <a:lumOff val="15000"/>
                  </a:schemeClr>
                </a:solidFill>
                <a:latin typeface="Calibri"/>
                <a:cs typeface="Calibri"/>
              </a:rPr>
              <a:t>he </a:t>
            </a:r>
            <a:r>
              <a:rPr lang="en-US" i="1" dirty="0">
                <a:solidFill>
                  <a:schemeClr val="tx1">
                    <a:lumMod val="85000"/>
                    <a:lumOff val="15000"/>
                  </a:schemeClr>
                </a:solidFill>
                <a:latin typeface="Calibri"/>
                <a:cs typeface="Calibri"/>
              </a:rPr>
              <a:t>died</a:t>
            </a:r>
            <a:r>
              <a:rPr lang="en-US" dirty="0">
                <a:solidFill>
                  <a:schemeClr val="tx1">
                    <a:lumMod val="85000"/>
                    <a:lumOff val="15000"/>
                  </a:schemeClr>
                </a:solidFill>
                <a:latin typeface="Calibri"/>
                <a:cs typeface="Calibri"/>
              </a:rPr>
              <a:t>, </a:t>
            </a:r>
            <a:r>
              <a:rPr lang="en-US" spc="-25" dirty="0">
                <a:solidFill>
                  <a:schemeClr val="tx1">
                    <a:lumMod val="85000"/>
                    <a:lumOff val="15000"/>
                  </a:schemeClr>
                </a:solidFill>
                <a:latin typeface="Calibri"/>
                <a:cs typeface="Calibri"/>
              </a:rPr>
              <a:t>yet </a:t>
            </a:r>
            <a:r>
              <a:rPr lang="en-US" i="1" spc="-45" dirty="0">
                <a:solidFill>
                  <a:schemeClr val="tx1">
                    <a:lumMod val="85000"/>
                    <a:lumOff val="15000"/>
                  </a:schemeClr>
                </a:solidFill>
                <a:latin typeface="Calibri"/>
                <a:cs typeface="Calibri"/>
              </a:rPr>
              <a:t>my </a:t>
            </a:r>
            <a:r>
              <a:rPr lang="en-US" i="1" spc="-5" dirty="0">
                <a:solidFill>
                  <a:schemeClr val="tx1">
                    <a:lumMod val="85000"/>
                    <a:lumOff val="15000"/>
                  </a:schemeClr>
                </a:solidFill>
                <a:latin typeface="Calibri"/>
                <a:cs typeface="Calibri"/>
              </a:rPr>
              <a:t>passport  has </a:t>
            </a:r>
            <a:r>
              <a:rPr lang="en-US" i="1" spc="-20" dirty="0">
                <a:solidFill>
                  <a:schemeClr val="tx1">
                    <a:lumMod val="85000"/>
                    <a:lumOff val="15000"/>
                  </a:schemeClr>
                </a:solidFill>
                <a:latin typeface="Calibri"/>
                <a:cs typeface="Calibri"/>
              </a:rPr>
              <a:t>expired </a:t>
            </a:r>
            <a:r>
              <a:rPr lang="en-US" spc="-5" dirty="0">
                <a:solidFill>
                  <a:schemeClr val="tx1">
                    <a:lumMod val="85000"/>
                    <a:lumOff val="15000"/>
                  </a:schemeClr>
                </a:solidFill>
                <a:latin typeface="Calibri"/>
                <a:cs typeface="Calibri"/>
              </a:rPr>
              <a:t>cannot be </a:t>
            </a:r>
            <a:r>
              <a:rPr lang="en-US" spc="-10" dirty="0">
                <a:solidFill>
                  <a:schemeClr val="tx1">
                    <a:lumMod val="85000"/>
                    <a:lumOff val="15000"/>
                  </a:schemeClr>
                </a:solidFill>
                <a:latin typeface="Calibri"/>
                <a:cs typeface="Calibri"/>
              </a:rPr>
              <a:t>replaced  </a:t>
            </a:r>
            <a:r>
              <a:rPr lang="en-US" spc="-15" dirty="0">
                <a:solidFill>
                  <a:schemeClr val="tx1">
                    <a:lumMod val="85000"/>
                    <a:lumOff val="15000"/>
                  </a:schemeClr>
                </a:solidFill>
                <a:latin typeface="Calibri"/>
                <a:cs typeface="Calibri"/>
              </a:rPr>
              <a:t>by </a:t>
            </a:r>
            <a:r>
              <a:rPr lang="en-US" i="1" spc="-45" dirty="0">
                <a:solidFill>
                  <a:schemeClr val="tx1">
                    <a:lumMod val="85000"/>
                    <a:lumOff val="15000"/>
                  </a:schemeClr>
                </a:solidFill>
                <a:latin typeface="Calibri"/>
                <a:cs typeface="Calibri"/>
              </a:rPr>
              <a:t>my </a:t>
            </a:r>
            <a:r>
              <a:rPr lang="en-US" i="1" spc="-5" dirty="0">
                <a:solidFill>
                  <a:schemeClr val="tx1">
                    <a:lumMod val="85000"/>
                    <a:lumOff val="15000"/>
                  </a:schemeClr>
                </a:solidFill>
                <a:latin typeface="Calibri"/>
                <a:cs typeface="Calibri"/>
              </a:rPr>
              <a:t>passport has</a:t>
            </a:r>
            <a:r>
              <a:rPr lang="en-US" i="1" spc="25" dirty="0">
                <a:solidFill>
                  <a:schemeClr val="tx1">
                    <a:lumMod val="85000"/>
                    <a:lumOff val="15000"/>
                  </a:schemeClr>
                </a:solidFill>
                <a:latin typeface="Calibri"/>
                <a:cs typeface="Calibri"/>
              </a:rPr>
              <a:t> </a:t>
            </a:r>
            <a:r>
              <a:rPr lang="en-US" i="1" dirty="0">
                <a:solidFill>
                  <a:schemeClr val="tx1">
                    <a:lumMod val="85000"/>
                    <a:lumOff val="15000"/>
                  </a:schemeClr>
                </a:solidFill>
                <a:latin typeface="Calibri"/>
                <a:cs typeface="Calibri"/>
              </a:rPr>
              <a:t>died</a:t>
            </a:r>
            <a:r>
              <a:rPr lang="en-US" dirty="0">
                <a:solidFill>
                  <a:schemeClr val="tx1">
                    <a:lumMod val="85000"/>
                    <a:lumOff val="15000"/>
                  </a:schemeClr>
                </a:solidFill>
                <a:latin typeface="Calibri"/>
                <a:cs typeface="Calibri"/>
              </a:rPr>
              <a:t>.</a:t>
            </a:r>
          </a:p>
          <a:p>
            <a:endParaRPr lang="en-IN" sz="2000" dirty="0">
              <a:solidFill>
                <a:schemeClr val="tx1">
                  <a:lumMod val="85000"/>
                  <a:lumOff val="15000"/>
                </a:schemeClr>
              </a:solidFill>
            </a:endParaRPr>
          </a:p>
        </p:txBody>
      </p:sp>
    </p:spTree>
    <p:extLst>
      <p:ext uri="{BB962C8B-B14F-4D97-AF65-F5344CB8AC3E}">
        <p14:creationId xmlns:p14="http://schemas.microsoft.com/office/powerpoint/2010/main" val="2355998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862102C7-F04C-32E7-9BA0-D10C6BA16639}"/>
              </a:ext>
            </a:extLst>
          </p:cNvPr>
          <p:cNvPicPr>
            <a:picLocks noChangeAspect="1"/>
          </p:cNvPicPr>
          <p:nvPr/>
        </p:nvPicPr>
        <p:blipFill rotWithShape="1">
          <a:blip r:embed="rId2"/>
          <a:srcRect l="53487" r="8636"/>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2" name="Title 1">
            <a:extLst>
              <a:ext uri="{FF2B5EF4-FFF2-40B4-BE49-F238E27FC236}">
                <a16:creationId xmlns:a16="http://schemas.microsoft.com/office/drawing/2014/main" id="{26CF28C3-9BF1-0F3D-4508-EC9653DFB80E}"/>
              </a:ext>
            </a:extLst>
          </p:cNvPr>
          <p:cNvSpPr>
            <a:spLocks noGrp="1"/>
          </p:cNvSpPr>
          <p:nvPr>
            <p:ph type="title"/>
          </p:nvPr>
        </p:nvSpPr>
        <p:spPr>
          <a:xfrm>
            <a:off x="1137034" y="609600"/>
            <a:ext cx="6831188" cy="1322887"/>
          </a:xfrm>
        </p:spPr>
        <p:txBody>
          <a:bodyPr>
            <a:normAutofit/>
          </a:bodyPr>
          <a:lstStyle/>
          <a:p>
            <a:r>
              <a:rPr lang="en-IN" b="1" spc="-10" dirty="0"/>
              <a:t>Examples:</a:t>
            </a:r>
            <a:endParaRPr lang="en-IN" b="1" dirty="0"/>
          </a:p>
        </p:txBody>
      </p:sp>
      <p:sp>
        <p:nvSpPr>
          <p:cNvPr id="3" name="Content Placeholder 2">
            <a:extLst>
              <a:ext uri="{FF2B5EF4-FFF2-40B4-BE49-F238E27FC236}">
                <a16:creationId xmlns:a16="http://schemas.microsoft.com/office/drawing/2014/main" id="{A631D171-1915-433C-D50B-EA9B94A79E4A}"/>
              </a:ext>
            </a:extLst>
          </p:cNvPr>
          <p:cNvSpPr>
            <a:spLocks noGrp="1"/>
          </p:cNvSpPr>
          <p:nvPr>
            <p:ph idx="1"/>
          </p:nvPr>
        </p:nvSpPr>
        <p:spPr>
          <a:xfrm>
            <a:off x="1137035" y="2194102"/>
            <a:ext cx="6516216" cy="3908585"/>
          </a:xfrm>
        </p:spPr>
        <p:txBody>
          <a:bodyPr>
            <a:normAutofit/>
          </a:bodyPr>
          <a:lstStyle/>
          <a:p>
            <a:pPr marL="12700">
              <a:spcBef>
                <a:spcPts val="720"/>
              </a:spcBef>
            </a:pPr>
            <a:r>
              <a:rPr lang="en-IN" sz="2000" spc="-5" dirty="0">
                <a:latin typeface="Century Gothic"/>
                <a:cs typeface="Century Gothic"/>
              </a:rPr>
              <a:t>Beautiful: </a:t>
            </a:r>
            <a:r>
              <a:rPr lang="en-IN" sz="2000" dirty="0">
                <a:latin typeface="Century Gothic"/>
                <a:cs typeface="Century Gothic"/>
              </a:rPr>
              <a:t>Attractive, Pretty, </a:t>
            </a:r>
            <a:r>
              <a:rPr lang="en-IN" sz="2000" spc="-5" dirty="0">
                <a:latin typeface="Century Gothic"/>
                <a:cs typeface="Century Gothic"/>
              </a:rPr>
              <a:t>Lovely,</a:t>
            </a:r>
            <a:r>
              <a:rPr lang="en-IN" sz="2000" spc="-180" dirty="0">
                <a:latin typeface="Century Gothic"/>
                <a:cs typeface="Century Gothic"/>
              </a:rPr>
              <a:t> </a:t>
            </a:r>
            <a:r>
              <a:rPr lang="en-IN" sz="2000" spc="-5" dirty="0">
                <a:latin typeface="Century Gothic"/>
                <a:cs typeface="Century Gothic"/>
              </a:rPr>
              <a:t>Stunning</a:t>
            </a:r>
            <a:endParaRPr lang="en-IN" sz="2000" dirty="0">
              <a:latin typeface="Century Gothic"/>
              <a:cs typeface="Century Gothic"/>
            </a:endParaRPr>
          </a:p>
          <a:p>
            <a:pPr marL="12700">
              <a:spcBef>
                <a:spcPts val="625"/>
              </a:spcBef>
            </a:pPr>
            <a:r>
              <a:rPr lang="en-IN" sz="2000" spc="-5" dirty="0">
                <a:latin typeface="Century Gothic"/>
                <a:cs typeface="Century Gothic"/>
              </a:rPr>
              <a:t>Fair: </a:t>
            </a:r>
            <a:r>
              <a:rPr lang="en-IN" sz="2000" dirty="0">
                <a:latin typeface="Century Gothic"/>
                <a:cs typeface="Century Gothic"/>
              </a:rPr>
              <a:t>Just, Objective, Impartial,</a:t>
            </a:r>
            <a:r>
              <a:rPr lang="en-IN" sz="2000" spc="-195" dirty="0">
                <a:latin typeface="Century Gothic"/>
                <a:cs typeface="Century Gothic"/>
              </a:rPr>
              <a:t> </a:t>
            </a:r>
            <a:r>
              <a:rPr lang="en-IN" sz="2000" spc="-5" dirty="0">
                <a:latin typeface="Century Gothic"/>
                <a:cs typeface="Century Gothic"/>
              </a:rPr>
              <a:t>Unbiased</a:t>
            </a:r>
            <a:endParaRPr lang="en-IN" sz="2000" dirty="0">
              <a:latin typeface="Century Gothic"/>
              <a:cs typeface="Century Gothic"/>
            </a:endParaRPr>
          </a:p>
          <a:p>
            <a:pPr marL="12700">
              <a:spcBef>
                <a:spcPts val="630"/>
              </a:spcBef>
            </a:pPr>
            <a:r>
              <a:rPr lang="en-IN" sz="2000" spc="-5" dirty="0">
                <a:latin typeface="Century Gothic"/>
                <a:cs typeface="Century Gothic"/>
              </a:rPr>
              <a:t>Funny: Humorous, Comical, Hilarious,</a:t>
            </a:r>
            <a:r>
              <a:rPr lang="en-IN" sz="2000" spc="-60" dirty="0">
                <a:latin typeface="Century Gothic"/>
                <a:cs typeface="Century Gothic"/>
              </a:rPr>
              <a:t> </a:t>
            </a:r>
            <a:r>
              <a:rPr lang="en-IN" sz="2000" spc="-5" dirty="0">
                <a:latin typeface="Century Gothic"/>
                <a:cs typeface="Century Gothic"/>
              </a:rPr>
              <a:t>Hysterical</a:t>
            </a:r>
          </a:p>
          <a:p>
            <a:pPr marL="12700">
              <a:spcBef>
                <a:spcPts val="630"/>
              </a:spcBef>
            </a:pPr>
            <a:r>
              <a:rPr lang="en-IN" sz="2000" spc="-5" dirty="0">
                <a:latin typeface="Century Gothic"/>
                <a:cs typeface="Century Gothic"/>
              </a:rPr>
              <a:t>Happy: </a:t>
            </a:r>
            <a:r>
              <a:rPr lang="en-IN" sz="2000" dirty="0">
                <a:latin typeface="Century Gothic"/>
                <a:cs typeface="Century Gothic"/>
              </a:rPr>
              <a:t>Content, Joyful, Mirthful,</a:t>
            </a:r>
            <a:r>
              <a:rPr lang="en-IN" sz="2000" spc="-155" dirty="0">
                <a:latin typeface="Century Gothic"/>
                <a:cs typeface="Century Gothic"/>
              </a:rPr>
              <a:t> </a:t>
            </a:r>
            <a:r>
              <a:rPr lang="en-IN" sz="2000" dirty="0">
                <a:latin typeface="Century Gothic"/>
                <a:cs typeface="Century Gothic"/>
              </a:rPr>
              <a:t>Upbeat</a:t>
            </a:r>
          </a:p>
          <a:p>
            <a:pPr marL="287020" marR="43815" indent="-274955">
              <a:spcBef>
                <a:spcPts val="625"/>
              </a:spcBef>
            </a:pPr>
            <a:r>
              <a:rPr lang="en-IN" sz="2000" spc="25" dirty="0">
                <a:latin typeface="Times New Roman"/>
                <a:cs typeface="Times New Roman"/>
              </a:rPr>
              <a:t> </a:t>
            </a:r>
            <a:r>
              <a:rPr lang="en-IN" sz="2000" spc="-5" dirty="0">
                <a:latin typeface="Century Gothic"/>
                <a:cs typeface="Century Gothic"/>
              </a:rPr>
              <a:t>Hardworking: Diligent, Determined, </a:t>
            </a:r>
            <a:r>
              <a:rPr lang="en-IN" sz="2000" dirty="0">
                <a:latin typeface="Century Gothic"/>
                <a:cs typeface="Century Gothic"/>
                <a:hlinkClick r:id="rId3"/>
              </a:rPr>
              <a:t>Industrious</a:t>
            </a:r>
            <a:r>
              <a:rPr lang="en-IN" sz="2000" dirty="0">
                <a:latin typeface="Century Gothic"/>
                <a:cs typeface="Century Gothic"/>
              </a:rPr>
              <a:t>,  </a:t>
            </a:r>
            <a:r>
              <a:rPr lang="en-IN" sz="2000" spc="-5" dirty="0">
                <a:latin typeface="Century Gothic"/>
                <a:cs typeface="Century Gothic"/>
              </a:rPr>
              <a:t>Enterprising</a:t>
            </a:r>
            <a:endParaRPr lang="en-IN" sz="2000" dirty="0">
              <a:latin typeface="Century Gothic"/>
              <a:cs typeface="Century Gothic"/>
            </a:endParaRPr>
          </a:p>
          <a:p>
            <a:pPr marL="12700">
              <a:spcBef>
                <a:spcPts val="625"/>
              </a:spcBef>
            </a:pPr>
            <a:r>
              <a:rPr lang="en-IN" sz="2000" spc="-5" dirty="0">
                <a:latin typeface="Century Gothic"/>
                <a:cs typeface="Century Gothic"/>
              </a:rPr>
              <a:t>Honest: Honourable, Fair, Sincere,</a:t>
            </a:r>
            <a:r>
              <a:rPr lang="en-IN" sz="2000" spc="-60" dirty="0">
                <a:latin typeface="Century Gothic"/>
                <a:cs typeface="Century Gothic"/>
              </a:rPr>
              <a:t> </a:t>
            </a:r>
            <a:r>
              <a:rPr lang="en-IN" sz="2000" dirty="0">
                <a:latin typeface="Century Gothic"/>
                <a:cs typeface="Century Gothic"/>
              </a:rPr>
              <a:t>Trustworthy</a:t>
            </a:r>
          </a:p>
          <a:p>
            <a:pPr marL="12700">
              <a:spcBef>
                <a:spcPts val="625"/>
              </a:spcBef>
            </a:pPr>
            <a:r>
              <a:rPr lang="en-IN" sz="2000" spc="-5" dirty="0">
                <a:latin typeface="Century Gothic"/>
                <a:cs typeface="Century Gothic"/>
              </a:rPr>
              <a:t>Intelligent: Smart, Bright, Brilliant,</a:t>
            </a:r>
            <a:r>
              <a:rPr lang="en-IN" sz="2000" spc="-100" dirty="0">
                <a:latin typeface="Century Gothic"/>
                <a:cs typeface="Century Gothic"/>
              </a:rPr>
              <a:t> </a:t>
            </a:r>
            <a:r>
              <a:rPr lang="en-IN" sz="2000" spc="-5" dirty="0">
                <a:latin typeface="Century Gothic"/>
                <a:cs typeface="Century Gothic"/>
              </a:rPr>
              <a:t>Sharp</a:t>
            </a:r>
            <a:endParaRPr lang="en-IN" sz="2000" dirty="0">
              <a:latin typeface="Century Gothic"/>
              <a:cs typeface="Century Gothic"/>
            </a:endParaRPr>
          </a:p>
          <a:p>
            <a:pPr marL="12700">
              <a:spcBef>
                <a:spcPts val="625"/>
              </a:spcBef>
            </a:pPr>
            <a:r>
              <a:rPr lang="en-IN" sz="2000" dirty="0">
                <a:latin typeface="Century Gothic"/>
                <a:cs typeface="Century Gothic"/>
              </a:rPr>
              <a:t>Introverted: </a:t>
            </a:r>
            <a:r>
              <a:rPr lang="en-IN" sz="2000" spc="-5" dirty="0">
                <a:latin typeface="Century Gothic"/>
                <a:cs typeface="Century Gothic"/>
              </a:rPr>
              <a:t>Shy, Bashful, Quiet,</a:t>
            </a:r>
            <a:r>
              <a:rPr lang="en-IN" sz="2000" spc="-145" dirty="0">
                <a:latin typeface="Century Gothic"/>
                <a:cs typeface="Century Gothic"/>
              </a:rPr>
              <a:t> </a:t>
            </a:r>
            <a:r>
              <a:rPr lang="en-IN" sz="2000" spc="-10" dirty="0">
                <a:latin typeface="Century Gothic"/>
                <a:cs typeface="Century Gothic"/>
              </a:rPr>
              <a:t>Withdrawn</a:t>
            </a:r>
            <a:endParaRPr lang="en-IN" sz="2000" dirty="0">
              <a:latin typeface="Century Gothic"/>
              <a:cs typeface="Century Gothic"/>
            </a:endParaRPr>
          </a:p>
          <a:p>
            <a:pPr marL="287020" marR="1144270" indent="-274955">
              <a:spcBef>
                <a:spcPts val="625"/>
              </a:spcBef>
            </a:pPr>
            <a:r>
              <a:rPr lang="en-IN" sz="2000" dirty="0">
                <a:latin typeface="Century Gothic"/>
                <a:cs typeface="Century Gothic"/>
              </a:rPr>
              <a:t>Kind: Thoughtful, </a:t>
            </a:r>
            <a:r>
              <a:rPr lang="en-IN" sz="2000" spc="-5" dirty="0">
                <a:latin typeface="Century Gothic"/>
                <a:cs typeface="Century Gothic"/>
              </a:rPr>
              <a:t>Considerate,</a:t>
            </a:r>
            <a:r>
              <a:rPr lang="en-IN" sz="2000" spc="-175" dirty="0">
                <a:latin typeface="Century Gothic"/>
                <a:cs typeface="Century Gothic"/>
              </a:rPr>
              <a:t> </a:t>
            </a:r>
            <a:r>
              <a:rPr lang="en-IN" sz="2000" dirty="0">
                <a:latin typeface="Century Gothic"/>
                <a:cs typeface="Century Gothic"/>
              </a:rPr>
              <a:t>Amiable,  </a:t>
            </a:r>
            <a:r>
              <a:rPr lang="en-IN" sz="2000" spc="-5" dirty="0">
                <a:latin typeface="Century Gothic"/>
                <a:cs typeface="Century Gothic"/>
              </a:rPr>
              <a:t>Gracious</a:t>
            </a:r>
            <a:endParaRPr lang="en-IN" sz="2000" dirty="0">
              <a:latin typeface="Century Gothic"/>
              <a:cs typeface="Century Gothic"/>
            </a:endParaRPr>
          </a:p>
          <a:p>
            <a:endParaRPr lang="en-IN" sz="2000" dirty="0"/>
          </a:p>
        </p:txBody>
      </p:sp>
    </p:spTree>
    <p:extLst>
      <p:ext uri="{BB962C8B-B14F-4D97-AF65-F5344CB8AC3E}">
        <p14:creationId xmlns:p14="http://schemas.microsoft.com/office/powerpoint/2010/main" val="3125974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object 3">
            <a:extLst>
              <a:ext uri="{FF2B5EF4-FFF2-40B4-BE49-F238E27FC236}">
                <a16:creationId xmlns:a16="http://schemas.microsoft.com/office/drawing/2014/main" id="{00487FC6-2325-2545-A4FB-47D2EBD18FD1}"/>
              </a:ext>
            </a:extLst>
          </p:cNvPr>
          <p:cNvSpPr txBox="1">
            <a:spLocks noGrp="1"/>
          </p:cNvSpPr>
          <p:nvPr>
            <p:ph sz="half" idx="1"/>
          </p:nvPr>
        </p:nvSpPr>
        <p:spPr>
          <a:xfrm>
            <a:off x="4380855" y="1412489"/>
            <a:ext cx="3427283" cy="4363844"/>
          </a:xfrm>
          <a:prstGeom prst="rect">
            <a:avLst/>
          </a:prstGeom>
        </p:spPr>
        <p:txBody>
          <a:bodyPr vert="horz" lIns="0" tIns="85725" rIns="0" bIns="0" rtlCol="0">
            <a:normAutofit/>
          </a:bodyPr>
          <a:lstStyle/>
          <a:p>
            <a:pPr marL="0" indent="0">
              <a:spcBef>
                <a:spcPts val="675"/>
              </a:spcBef>
              <a:buNone/>
            </a:pPr>
            <a:r>
              <a:rPr lang="en-IN" sz="2000" spc="20" dirty="0">
                <a:latin typeface="Wingdings 2"/>
                <a:cs typeface="Wingdings 2"/>
              </a:rPr>
              <a:t></a:t>
            </a:r>
            <a:r>
              <a:rPr lang="en-IN" sz="2000" spc="20" dirty="0">
                <a:latin typeface="Times New Roman"/>
                <a:cs typeface="Times New Roman"/>
              </a:rPr>
              <a:t> </a:t>
            </a:r>
            <a:r>
              <a:rPr lang="en-IN" sz="2000" dirty="0">
                <a:latin typeface="Century Gothic"/>
                <a:cs typeface="Century Gothic"/>
              </a:rPr>
              <a:t>thrilled</a:t>
            </a:r>
            <a:r>
              <a:rPr lang="en-IN" sz="2000" spc="10" dirty="0">
                <a:latin typeface="Century Gothic"/>
                <a:cs typeface="Century Gothic"/>
              </a:rPr>
              <a:t> </a:t>
            </a:r>
            <a:r>
              <a:rPr lang="en-IN" sz="2000" dirty="0">
                <a:latin typeface="Century Gothic"/>
                <a:cs typeface="Century Gothic"/>
              </a:rPr>
              <a:t>-excited</a:t>
            </a:r>
          </a:p>
          <a:p>
            <a:pPr marL="0" indent="0">
              <a:spcBef>
                <a:spcPts val="575"/>
              </a:spcBef>
              <a:buNone/>
            </a:pPr>
            <a:r>
              <a:rPr lang="en-IN" sz="2000" spc="20" dirty="0">
                <a:latin typeface="Wingdings 2"/>
                <a:cs typeface="Wingdings 2"/>
              </a:rPr>
              <a:t></a:t>
            </a:r>
            <a:r>
              <a:rPr lang="en-IN" sz="2000" spc="20" dirty="0">
                <a:latin typeface="Times New Roman"/>
                <a:cs typeface="Times New Roman"/>
              </a:rPr>
              <a:t> </a:t>
            </a:r>
            <a:r>
              <a:rPr lang="en-IN" sz="2000" dirty="0">
                <a:latin typeface="Century Gothic"/>
                <a:cs typeface="Century Gothic"/>
              </a:rPr>
              <a:t>melancholy -</a:t>
            </a:r>
            <a:r>
              <a:rPr lang="en-IN" sz="2000" spc="-5" dirty="0">
                <a:latin typeface="Century Gothic"/>
                <a:cs typeface="Century Gothic"/>
              </a:rPr>
              <a:t> </a:t>
            </a:r>
            <a:r>
              <a:rPr lang="en-IN" sz="2000" dirty="0">
                <a:latin typeface="Century Gothic"/>
                <a:cs typeface="Century Gothic"/>
              </a:rPr>
              <a:t>sad</a:t>
            </a:r>
          </a:p>
          <a:p>
            <a:pPr marL="0" indent="0">
              <a:spcBef>
                <a:spcPts val="575"/>
              </a:spcBef>
              <a:buNone/>
            </a:pPr>
            <a:r>
              <a:rPr lang="en-IN" sz="2000" spc="20" dirty="0">
                <a:latin typeface="Wingdings 2"/>
                <a:cs typeface="Wingdings 2"/>
              </a:rPr>
              <a:t></a:t>
            </a:r>
            <a:r>
              <a:rPr lang="en-IN" sz="2000" spc="20" dirty="0">
                <a:latin typeface="Times New Roman"/>
                <a:cs typeface="Times New Roman"/>
              </a:rPr>
              <a:t> </a:t>
            </a:r>
            <a:r>
              <a:rPr lang="en-IN" sz="2000" spc="-5" dirty="0">
                <a:latin typeface="Century Gothic"/>
                <a:cs typeface="Century Gothic"/>
              </a:rPr>
              <a:t>scream </a:t>
            </a:r>
            <a:r>
              <a:rPr lang="en-IN" sz="2000" dirty="0">
                <a:latin typeface="Century Gothic"/>
                <a:cs typeface="Century Gothic"/>
              </a:rPr>
              <a:t>-</a:t>
            </a:r>
            <a:r>
              <a:rPr lang="en-IN" sz="2000" spc="45" dirty="0">
                <a:latin typeface="Century Gothic"/>
                <a:cs typeface="Century Gothic"/>
              </a:rPr>
              <a:t> </a:t>
            </a:r>
            <a:r>
              <a:rPr lang="en-IN" sz="2000" spc="-5" dirty="0">
                <a:latin typeface="Century Gothic"/>
                <a:cs typeface="Century Gothic"/>
              </a:rPr>
              <a:t>yell</a:t>
            </a:r>
            <a:endParaRPr lang="en-IN" sz="2000" dirty="0">
              <a:latin typeface="Century Gothic"/>
              <a:cs typeface="Century Gothic"/>
            </a:endParaRPr>
          </a:p>
          <a:p>
            <a:pPr marL="0" indent="0">
              <a:spcBef>
                <a:spcPts val="580"/>
              </a:spcBef>
              <a:buNone/>
            </a:pPr>
            <a:r>
              <a:rPr lang="en-IN" sz="2000" spc="20" dirty="0">
                <a:latin typeface="Wingdings 2"/>
                <a:cs typeface="Wingdings 2"/>
              </a:rPr>
              <a:t></a:t>
            </a:r>
            <a:r>
              <a:rPr lang="en-IN" sz="2000" spc="20" dirty="0">
                <a:latin typeface="Times New Roman"/>
                <a:cs typeface="Times New Roman"/>
              </a:rPr>
              <a:t> </a:t>
            </a:r>
            <a:r>
              <a:rPr lang="en-IN" sz="2000" dirty="0">
                <a:latin typeface="Century Gothic"/>
                <a:cs typeface="Century Gothic"/>
              </a:rPr>
              <a:t>huge -</a:t>
            </a:r>
            <a:r>
              <a:rPr lang="en-IN" sz="2000" spc="15" dirty="0">
                <a:latin typeface="Century Gothic"/>
                <a:cs typeface="Century Gothic"/>
              </a:rPr>
              <a:t> </a:t>
            </a:r>
            <a:r>
              <a:rPr lang="en-IN" sz="2000" dirty="0">
                <a:latin typeface="Century Gothic"/>
                <a:cs typeface="Century Gothic"/>
              </a:rPr>
              <a:t>gigantic</a:t>
            </a:r>
          </a:p>
          <a:p>
            <a:pPr marL="0" indent="0">
              <a:spcBef>
                <a:spcPts val="575"/>
              </a:spcBef>
              <a:buNone/>
            </a:pPr>
            <a:r>
              <a:rPr lang="en-IN" sz="2000" spc="20" dirty="0">
                <a:latin typeface="Wingdings 2"/>
                <a:cs typeface="Wingdings 2"/>
              </a:rPr>
              <a:t></a:t>
            </a:r>
            <a:r>
              <a:rPr lang="en-IN" sz="2000" spc="20" dirty="0">
                <a:latin typeface="Times New Roman"/>
                <a:cs typeface="Times New Roman"/>
              </a:rPr>
              <a:t> </a:t>
            </a:r>
            <a:r>
              <a:rPr lang="en-IN" sz="2000" spc="-5" dirty="0">
                <a:latin typeface="Century Gothic"/>
                <a:cs typeface="Century Gothic"/>
              </a:rPr>
              <a:t>small </a:t>
            </a:r>
            <a:r>
              <a:rPr lang="en-IN" sz="2000" dirty="0">
                <a:latin typeface="Century Gothic"/>
                <a:cs typeface="Century Gothic"/>
              </a:rPr>
              <a:t>-</a:t>
            </a:r>
            <a:r>
              <a:rPr lang="en-IN" sz="2000" spc="15" dirty="0">
                <a:latin typeface="Century Gothic"/>
                <a:cs typeface="Century Gothic"/>
              </a:rPr>
              <a:t> </a:t>
            </a:r>
            <a:r>
              <a:rPr lang="en-IN" sz="2000" spc="5" dirty="0">
                <a:latin typeface="Century Gothic"/>
                <a:cs typeface="Century Gothic"/>
              </a:rPr>
              <a:t>tiny</a:t>
            </a:r>
            <a:endParaRPr lang="en-IN" sz="2000" dirty="0">
              <a:latin typeface="Century Gothic"/>
              <a:cs typeface="Century Gothic"/>
            </a:endParaRPr>
          </a:p>
          <a:p>
            <a:pPr marL="0" indent="0">
              <a:spcBef>
                <a:spcPts val="575"/>
              </a:spcBef>
              <a:buNone/>
            </a:pPr>
            <a:r>
              <a:rPr lang="en-IN" sz="2000" spc="20" dirty="0">
                <a:latin typeface="Wingdings 2"/>
                <a:cs typeface="Wingdings 2"/>
              </a:rPr>
              <a:t></a:t>
            </a:r>
            <a:r>
              <a:rPr lang="en-IN" sz="2000" spc="20" dirty="0">
                <a:latin typeface="Times New Roman"/>
                <a:cs typeface="Times New Roman"/>
              </a:rPr>
              <a:t> </a:t>
            </a:r>
            <a:r>
              <a:rPr lang="en-IN" sz="2000" spc="-5" dirty="0">
                <a:latin typeface="Century Gothic"/>
                <a:cs typeface="Century Gothic"/>
              </a:rPr>
              <a:t>skilled </a:t>
            </a:r>
            <a:r>
              <a:rPr lang="en-IN" sz="2000" dirty="0">
                <a:latin typeface="Century Gothic"/>
                <a:cs typeface="Century Gothic"/>
              </a:rPr>
              <a:t>-</a:t>
            </a:r>
            <a:r>
              <a:rPr lang="en-IN" sz="2000" spc="10" dirty="0">
                <a:latin typeface="Century Gothic"/>
                <a:cs typeface="Century Gothic"/>
              </a:rPr>
              <a:t> </a:t>
            </a:r>
            <a:r>
              <a:rPr lang="en-IN" sz="2000" dirty="0">
                <a:latin typeface="Century Gothic"/>
                <a:cs typeface="Century Gothic"/>
              </a:rPr>
              <a:t>talented</a:t>
            </a:r>
          </a:p>
          <a:p>
            <a:pPr marL="0" indent="0">
              <a:spcBef>
                <a:spcPts val="580"/>
              </a:spcBef>
              <a:buNone/>
            </a:pPr>
            <a:r>
              <a:rPr lang="en-IN" sz="2000" spc="20" dirty="0">
                <a:latin typeface="Wingdings 2"/>
                <a:cs typeface="Wingdings 2"/>
              </a:rPr>
              <a:t></a:t>
            </a:r>
            <a:r>
              <a:rPr lang="en-IN" sz="2000" spc="20" dirty="0">
                <a:latin typeface="Times New Roman"/>
                <a:cs typeface="Times New Roman"/>
              </a:rPr>
              <a:t> </a:t>
            </a:r>
            <a:r>
              <a:rPr lang="en-IN" sz="2000" dirty="0">
                <a:latin typeface="Century Gothic"/>
                <a:cs typeface="Century Gothic"/>
              </a:rPr>
              <a:t>novice - rookie</a:t>
            </a:r>
          </a:p>
          <a:p>
            <a:pPr marL="0" indent="0">
              <a:spcBef>
                <a:spcPts val="580"/>
              </a:spcBef>
              <a:buNone/>
            </a:pPr>
            <a:r>
              <a:rPr lang="en-IN" sz="2000" spc="20" dirty="0">
                <a:latin typeface="Wingdings 2"/>
                <a:cs typeface="Wingdings 2"/>
              </a:rPr>
              <a:t></a:t>
            </a:r>
            <a:r>
              <a:rPr lang="en-IN" sz="2000" spc="20" dirty="0">
                <a:latin typeface="Times New Roman"/>
                <a:cs typeface="Times New Roman"/>
              </a:rPr>
              <a:t> </a:t>
            </a:r>
            <a:r>
              <a:rPr lang="en-IN" sz="2000" dirty="0">
                <a:latin typeface="Century Gothic"/>
                <a:cs typeface="Century Gothic"/>
              </a:rPr>
              <a:t>often - frequently</a:t>
            </a:r>
          </a:p>
          <a:p>
            <a:pPr marL="0" indent="0">
              <a:spcBef>
                <a:spcPts val="575"/>
              </a:spcBef>
              <a:buNone/>
            </a:pPr>
            <a:r>
              <a:rPr lang="en-IN" sz="2000" spc="20" dirty="0">
                <a:latin typeface="Wingdings 2"/>
                <a:cs typeface="Wingdings 2"/>
              </a:rPr>
              <a:t></a:t>
            </a:r>
            <a:r>
              <a:rPr lang="en-IN" sz="2000" spc="20" dirty="0">
                <a:latin typeface="Times New Roman"/>
                <a:cs typeface="Times New Roman"/>
              </a:rPr>
              <a:t> </a:t>
            </a:r>
            <a:r>
              <a:rPr lang="en-IN" sz="2000" spc="-5" dirty="0">
                <a:latin typeface="Century Gothic"/>
                <a:cs typeface="Century Gothic"/>
              </a:rPr>
              <a:t>start - </a:t>
            </a:r>
            <a:r>
              <a:rPr lang="en-IN" sz="2000" dirty="0">
                <a:latin typeface="Century Gothic"/>
                <a:cs typeface="Century Gothic"/>
              </a:rPr>
              <a:t>begin</a:t>
            </a:r>
          </a:p>
          <a:p>
            <a:pPr marL="0" indent="0">
              <a:spcBef>
                <a:spcPts val="660"/>
              </a:spcBef>
              <a:buNone/>
            </a:pPr>
            <a:r>
              <a:rPr lang="en-IN" sz="2000" spc="20" dirty="0">
                <a:latin typeface="Wingdings 2"/>
                <a:cs typeface="Wingdings 2"/>
              </a:rPr>
              <a:t></a:t>
            </a:r>
            <a:r>
              <a:rPr lang="en-IN" sz="2000" spc="20" dirty="0">
                <a:latin typeface="Times New Roman"/>
                <a:cs typeface="Times New Roman"/>
              </a:rPr>
              <a:t> </a:t>
            </a:r>
            <a:r>
              <a:rPr lang="en-IN" sz="2000" dirty="0">
                <a:latin typeface="Century Gothic"/>
                <a:cs typeface="Century Gothic"/>
              </a:rPr>
              <a:t>ridiculous </a:t>
            </a:r>
            <a:r>
              <a:rPr lang="en-IN" sz="2000" spc="-5" dirty="0">
                <a:latin typeface="Century Gothic"/>
                <a:cs typeface="Century Gothic"/>
              </a:rPr>
              <a:t>-</a:t>
            </a:r>
            <a:r>
              <a:rPr lang="en-IN" sz="2000" spc="-395" dirty="0">
                <a:latin typeface="Century Gothic"/>
                <a:cs typeface="Century Gothic"/>
              </a:rPr>
              <a:t>   </a:t>
            </a:r>
            <a:r>
              <a:rPr lang="en-IN" sz="2000" spc="-10" dirty="0">
                <a:latin typeface="Century Gothic"/>
                <a:cs typeface="Century Gothic"/>
              </a:rPr>
              <a:t>absurd</a:t>
            </a:r>
            <a:endParaRPr lang="en-IN" sz="2000" dirty="0">
              <a:latin typeface="Century Gothic"/>
              <a:cs typeface="Century Gothic"/>
            </a:endParaRPr>
          </a:p>
        </p:txBody>
      </p:sp>
      <p:cxnSp>
        <p:nvCxnSpPr>
          <p:cNvPr id="21" name="Straight Connector 2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object 5">
            <a:extLst>
              <a:ext uri="{FF2B5EF4-FFF2-40B4-BE49-F238E27FC236}">
                <a16:creationId xmlns:a16="http://schemas.microsoft.com/office/drawing/2014/main" id="{B7E3D28F-C0FB-FADA-3788-C9668B2C3339}"/>
              </a:ext>
            </a:extLst>
          </p:cNvPr>
          <p:cNvSpPr txBox="1">
            <a:spLocks noGrp="1"/>
          </p:cNvSpPr>
          <p:nvPr>
            <p:ph sz="half" idx="2"/>
          </p:nvPr>
        </p:nvSpPr>
        <p:spPr>
          <a:xfrm>
            <a:off x="8451604" y="1412489"/>
            <a:ext cx="3197701" cy="4363844"/>
          </a:xfrm>
          <a:prstGeom prst="rect">
            <a:avLst/>
          </a:prstGeom>
        </p:spPr>
        <p:txBody>
          <a:bodyPr vert="horz" lIns="0" tIns="97790" rIns="0" bIns="0" rtlCol="0">
            <a:normAutofit/>
          </a:bodyPr>
          <a:lstStyle/>
          <a:p>
            <a:pPr marL="0" indent="0">
              <a:spcBef>
                <a:spcPts val="770"/>
              </a:spcBef>
              <a:buNone/>
            </a:pPr>
            <a:r>
              <a:rPr lang="en-IN" sz="2000" spc="20" dirty="0">
                <a:latin typeface="Wingdings 2"/>
                <a:cs typeface="Wingdings 2"/>
              </a:rPr>
              <a:t></a:t>
            </a:r>
            <a:r>
              <a:rPr lang="en-IN" sz="2000" spc="20" dirty="0">
                <a:latin typeface="Times New Roman"/>
                <a:cs typeface="Times New Roman"/>
              </a:rPr>
              <a:t> </a:t>
            </a:r>
            <a:r>
              <a:rPr lang="en-IN" sz="2000" spc="-5" dirty="0">
                <a:latin typeface="Century Gothic"/>
                <a:cs typeface="Century Gothic"/>
              </a:rPr>
              <a:t>help -</a:t>
            </a:r>
            <a:r>
              <a:rPr lang="en-IN" sz="2000" spc="-285" dirty="0">
                <a:latin typeface="Century Gothic"/>
                <a:cs typeface="Century Gothic"/>
              </a:rPr>
              <a:t> </a:t>
            </a:r>
            <a:r>
              <a:rPr lang="en-IN" sz="2000" spc="-5" dirty="0">
                <a:latin typeface="Century Gothic"/>
                <a:cs typeface="Century Gothic"/>
              </a:rPr>
              <a:t>aid</a:t>
            </a:r>
            <a:endParaRPr lang="en-IN" sz="2000" dirty="0">
              <a:latin typeface="Century Gothic"/>
              <a:cs typeface="Century Gothic"/>
            </a:endParaRPr>
          </a:p>
          <a:p>
            <a:pPr marL="0" indent="0">
              <a:spcBef>
                <a:spcPts val="675"/>
              </a:spcBef>
              <a:buNone/>
            </a:pPr>
            <a:r>
              <a:rPr lang="en-IN" sz="2000" spc="20" dirty="0">
                <a:latin typeface="Wingdings 2"/>
                <a:cs typeface="Wingdings 2"/>
              </a:rPr>
              <a:t></a:t>
            </a:r>
            <a:r>
              <a:rPr lang="en-IN" sz="2000" spc="20" dirty="0">
                <a:latin typeface="Times New Roman"/>
                <a:cs typeface="Times New Roman"/>
              </a:rPr>
              <a:t> </a:t>
            </a:r>
            <a:r>
              <a:rPr lang="en-IN" sz="2000" dirty="0">
                <a:latin typeface="Century Gothic"/>
                <a:cs typeface="Century Gothic"/>
              </a:rPr>
              <a:t>fight </a:t>
            </a:r>
            <a:r>
              <a:rPr lang="en-IN" sz="2000" spc="-5" dirty="0">
                <a:latin typeface="Century Gothic"/>
                <a:cs typeface="Century Gothic"/>
              </a:rPr>
              <a:t>-</a:t>
            </a:r>
            <a:r>
              <a:rPr lang="en-IN" sz="2000" spc="-315" dirty="0">
                <a:latin typeface="Century Gothic"/>
                <a:cs typeface="Century Gothic"/>
              </a:rPr>
              <a:t> </a:t>
            </a:r>
            <a:r>
              <a:rPr lang="en-IN" sz="2000" spc="-10" dirty="0">
                <a:latin typeface="Century Gothic"/>
                <a:cs typeface="Century Gothic"/>
              </a:rPr>
              <a:t>argue</a:t>
            </a:r>
            <a:endParaRPr lang="en-IN" sz="2000" dirty="0">
              <a:latin typeface="Century Gothic"/>
              <a:cs typeface="Century Gothic"/>
            </a:endParaRPr>
          </a:p>
          <a:p>
            <a:pPr marL="0" indent="0">
              <a:spcBef>
                <a:spcPts val="675"/>
              </a:spcBef>
              <a:buNone/>
            </a:pPr>
            <a:r>
              <a:rPr lang="en-IN" sz="2000" spc="20" dirty="0">
                <a:latin typeface="Wingdings 2"/>
                <a:cs typeface="Wingdings 2"/>
              </a:rPr>
              <a:t></a:t>
            </a:r>
            <a:r>
              <a:rPr lang="en-IN" sz="2000" spc="20" dirty="0">
                <a:latin typeface="Times New Roman"/>
                <a:cs typeface="Times New Roman"/>
              </a:rPr>
              <a:t> </a:t>
            </a:r>
            <a:r>
              <a:rPr lang="en-IN" sz="2000" spc="-5" dirty="0">
                <a:latin typeface="Century Gothic"/>
                <a:cs typeface="Century Gothic"/>
              </a:rPr>
              <a:t>war -</a:t>
            </a:r>
            <a:r>
              <a:rPr lang="en-IN" sz="2000" spc="-310" dirty="0">
                <a:latin typeface="Century Gothic"/>
                <a:cs typeface="Century Gothic"/>
              </a:rPr>
              <a:t> </a:t>
            </a:r>
            <a:r>
              <a:rPr lang="en-IN" sz="2000" spc="-10" dirty="0">
                <a:latin typeface="Century Gothic"/>
                <a:cs typeface="Century Gothic"/>
              </a:rPr>
              <a:t>battle</a:t>
            </a:r>
            <a:endParaRPr lang="en-IN" sz="2000" dirty="0">
              <a:latin typeface="Century Gothic"/>
              <a:cs typeface="Century Gothic"/>
            </a:endParaRPr>
          </a:p>
          <a:p>
            <a:pPr marL="12700" marR="532765" indent="0">
              <a:spcBef>
                <a:spcPts val="670"/>
              </a:spcBef>
              <a:buNone/>
            </a:pPr>
            <a:r>
              <a:rPr lang="en-IN" sz="2000" spc="20" dirty="0">
                <a:latin typeface="Wingdings 2"/>
                <a:cs typeface="Wingdings 2"/>
              </a:rPr>
              <a:t></a:t>
            </a:r>
            <a:r>
              <a:rPr lang="en-IN" sz="2000" spc="20" dirty="0">
                <a:latin typeface="Times New Roman"/>
                <a:cs typeface="Times New Roman"/>
              </a:rPr>
              <a:t> </a:t>
            </a:r>
            <a:r>
              <a:rPr lang="en-IN" sz="2000" spc="-5" dirty="0">
                <a:latin typeface="Century Gothic"/>
                <a:cs typeface="Century Gothic"/>
              </a:rPr>
              <a:t>offbeat - unc</a:t>
            </a:r>
            <a:r>
              <a:rPr lang="en-IN" sz="2000" dirty="0">
                <a:latin typeface="Century Gothic"/>
                <a:cs typeface="Century Gothic"/>
              </a:rPr>
              <a:t>o</a:t>
            </a:r>
            <a:r>
              <a:rPr lang="en-IN" sz="2000" spc="-5" dirty="0">
                <a:latin typeface="Century Gothic"/>
                <a:cs typeface="Century Gothic"/>
              </a:rPr>
              <a:t>nve</a:t>
            </a:r>
            <a:r>
              <a:rPr lang="en-IN" sz="2000" spc="-15" dirty="0">
                <a:latin typeface="Century Gothic"/>
                <a:cs typeface="Century Gothic"/>
              </a:rPr>
              <a:t>n</a:t>
            </a:r>
            <a:r>
              <a:rPr lang="en-IN" sz="2000" spc="-5" dirty="0">
                <a:latin typeface="Century Gothic"/>
                <a:cs typeface="Century Gothic"/>
              </a:rPr>
              <a:t>t</a:t>
            </a:r>
            <a:r>
              <a:rPr lang="en-IN" sz="2000" spc="5" dirty="0">
                <a:latin typeface="Century Gothic"/>
                <a:cs typeface="Century Gothic"/>
              </a:rPr>
              <a:t>i</a:t>
            </a:r>
            <a:r>
              <a:rPr lang="en-IN" sz="2000" spc="-5" dirty="0">
                <a:latin typeface="Century Gothic"/>
                <a:cs typeface="Century Gothic"/>
              </a:rPr>
              <a:t>onal</a:t>
            </a:r>
            <a:endParaRPr lang="en-IN" sz="2000" dirty="0">
              <a:latin typeface="Century Gothic"/>
              <a:cs typeface="Century Gothic"/>
            </a:endParaRPr>
          </a:p>
          <a:p>
            <a:pPr marL="0" indent="0">
              <a:spcBef>
                <a:spcPts val="675"/>
              </a:spcBef>
              <a:buNone/>
            </a:pPr>
            <a:r>
              <a:rPr lang="en-IN" sz="2000" spc="20" dirty="0">
                <a:latin typeface="Wingdings 2"/>
                <a:cs typeface="Wingdings 2"/>
              </a:rPr>
              <a:t></a:t>
            </a:r>
            <a:r>
              <a:rPr lang="en-IN" sz="2000" spc="20" dirty="0">
                <a:latin typeface="Times New Roman"/>
                <a:cs typeface="Times New Roman"/>
              </a:rPr>
              <a:t> </a:t>
            </a:r>
            <a:r>
              <a:rPr lang="en-IN" sz="2000" spc="-5" dirty="0">
                <a:latin typeface="Century Gothic"/>
                <a:cs typeface="Century Gothic"/>
              </a:rPr>
              <a:t>winner -</a:t>
            </a:r>
            <a:r>
              <a:rPr lang="en-IN" sz="2000" spc="-355" dirty="0">
                <a:latin typeface="Century Gothic"/>
                <a:cs typeface="Century Gothic"/>
              </a:rPr>
              <a:t> </a:t>
            </a:r>
            <a:r>
              <a:rPr lang="en-IN" sz="2000" dirty="0">
                <a:latin typeface="Century Gothic"/>
                <a:cs typeface="Century Gothic"/>
              </a:rPr>
              <a:t>champion</a:t>
            </a:r>
          </a:p>
          <a:p>
            <a:pPr marL="0" indent="0">
              <a:spcBef>
                <a:spcPts val="670"/>
              </a:spcBef>
              <a:buNone/>
            </a:pPr>
            <a:r>
              <a:rPr lang="en-IN" sz="2000" spc="20" dirty="0">
                <a:latin typeface="Wingdings 2"/>
                <a:cs typeface="Wingdings 2"/>
              </a:rPr>
              <a:t></a:t>
            </a:r>
            <a:r>
              <a:rPr lang="en-IN" sz="2000" spc="20" dirty="0">
                <a:latin typeface="Times New Roman"/>
                <a:cs typeface="Times New Roman"/>
              </a:rPr>
              <a:t> </a:t>
            </a:r>
            <a:r>
              <a:rPr lang="en-IN" sz="2000" spc="-5" dirty="0">
                <a:latin typeface="Century Gothic"/>
                <a:cs typeface="Century Gothic"/>
              </a:rPr>
              <a:t>moist - </a:t>
            </a:r>
            <a:r>
              <a:rPr lang="en-IN" sz="2000" spc="-375" dirty="0">
                <a:latin typeface="Century Gothic"/>
                <a:cs typeface="Century Gothic"/>
              </a:rPr>
              <a:t> </a:t>
            </a:r>
            <a:r>
              <a:rPr lang="en-IN" sz="2000" spc="-5" dirty="0">
                <a:latin typeface="Century Gothic"/>
                <a:cs typeface="Century Gothic"/>
              </a:rPr>
              <a:t>damp</a:t>
            </a:r>
            <a:endParaRPr lang="en-IN" sz="2000" dirty="0">
              <a:latin typeface="Century Gothic"/>
              <a:cs typeface="Century Gothic"/>
            </a:endParaRPr>
          </a:p>
          <a:p>
            <a:pPr marL="0" indent="0">
              <a:spcBef>
                <a:spcPts val="675"/>
              </a:spcBef>
              <a:buNone/>
            </a:pPr>
            <a:r>
              <a:rPr lang="en-IN" sz="2000" spc="20" dirty="0">
                <a:latin typeface="Wingdings 2"/>
                <a:cs typeface="Wingdings 2"/>
              </a:rPr>
              <a:t></a:t>
            </a:r>
            <a:r>
              <a:rPr lang="en-IN" sz="2000" spc="20" dirty="0">
                <a:latin typeface="Times New Roman"/>
                <a:cs typeface="Times New Roman"/>
              </a:rPr>
              <a:t> </a:t>
            </a:r>
            <a:r>
              <a:rPr lang="en-IN" sz="2000" spc="-5" dirty="0">
                <a:latin typeface="Century Gothic"/>
                <a:cs typeface="Century Gothic"/>
              </a:rPr>
              <a:t>fall -</a:t>
            </a:r>
            <a:r>
              <a:rPr lang="en-IN" sz="2000" spc="-380" dirty="0">
                <a:latin typeface="Century Gothic"/>
                <a:cs typeface="Century Gothic"/>
              </a:rPr>
              <a:t> </a:t>
            </a:r>
            <a:r>
              <a:rPr lang="en-IN" sz="2000" spc="-5" dirty="0">
                <a:latin typeface="Century Gothic"/>
                <a:cs typeface="Century Gothic"/>
              </a:rPr>
              <a:t>autumn</a:t>
            </a:r>
            <a:endParaRPr lang="en-IN" sz="2000" dirty="0">
              <a:latin typeface="Century Gothic"/>
              <a:cs typeface="Century Gothic"/>
            </a:endParaRPr>
          </a:p>
          <a:p>
            <a:pPr marL="0" indent="0">
              <a:spcBef>
                <a:spcPts val="675"/>
              </a:spcBef>
              <a:buNone/>
            </a:pPr>
            <a:r>
              <a:rPr lang="en-IN" sz="2000" spc="20" dirty="0">
                <a:latin typeface="Wingdings 2"/>
                <a:cs typeface="Wingdings 2"/>
              </a:rPr>
              <a:t></a:t>
            </a:r>
            <a:r>
              <a:rPr lang="en-IN" sz="2000" spc="20" dirty="0">
                <a:latin typeface="Times New Roman"/>
                <a:cs typeface="Times New Roman"/>
              </a:rPr>
              <a:t> </a:t>
            </a:r>
            <a:r>
              <a:rPr lang="en-IN" sz="2000" spc="-10" dirty="0">
                <a:latin typeface="Century Gothic"/>
                <a:cs typeface="Century Gothic"/>
              </a:rPr>
              <a:t>strange </a:t>
            </a:r>
            <a:r>
              <a:rPr lang="en-IN" sz="2000" spc="-5" dirty="0">
                <a:latin typeface="Century Gothic"/>
                <a:cs typeface="Century Gothic"/>
              </a:rPr>
              <a:t>-</a:t>
            </a:r>
            <a:r>
              <a:rPr lang="en-IN" sz="2000" spc="-280" dirty="0">
                <a:latin typeface="Century Gothic"/>
                <a:cs typeface="Century Gothic"/>
              </a:rPr>
              <a:t> </a:t>
            </a:r>
            <a:r>
              <a:rPr lang="en-IN" sz="2000" spc="-5" dirty="0">
                <a:latin typeface="Century Gothic"/>
                <a:cs typeface="Century Gothic"/>
              </a:rPr>
              <a:t>odd</a:t>
            </a:r>
            <a:endParaRPr lang="en-IN" sz="2000" dirty="0">
              <a:latin typeface="Century Gothic"/>
              <a:cs typeface="Century Gothic"/>
            </a:endParaRPr>
          </a:p>
          <a:p>
            <a:pPr marL="0" indent="0">
              <a:spcBef>
                <a:spcPts val="670"/>
              </a:spcBef>
              <a:buNone/>
            </a:pPr>
            <a:r>
              <a:rPr lang="en-IN" sz="2000" spc="20" dirty="0">
                <a:latin typeface="Wingdings 2"/>
                <a:cs typeface="Wingdings 2"/>
              </a:rPr>
              <a:t></a:t>
            </a:r>
            <a:r>
              <a:rPr lang="en-IN" sz="2000" spc="20" dirty="0">
                <a:latin typeface="Times New Roman"/>
                <a:cs typeface="Times New Roman"/>
              </a:rPr>
              <a:t> </a:t>
            </a:r>
            <a:r>
              <a:rPr lang="en-IN" sz="2000" spc="-5" dirty="0">
                <a:latin typeface="Century Gothic"/>
                <a:cs typeface="Century Gothic"/>
              </a:rPr>
              <a:t>stinky - </a:t>
            </a:r>
            <a:r>
              <a:rPr lang="en-IN" sz="2000" spc="-10" dirty="0">
                <a:latin typeface="Century Gothic"/>
                <a:cs typeface="Century Gothic"/>
              </a:rPr>
              <a:t>smelly</a:t>
            </a:r>
          </a:p>
          <a:p>
            <a:pPr marL="0" indent="0">
              <a:spcBef>
                <a:spcPts val="670"/>
              </a:spcBef>
              <a:buNone/>
            </a:pPr>
            <a:endParaRPr lang="en-IN" sz="2000" spc="-10" dirty="0">
              <a:latin typeface="Century Gothic"/>
              <a:cs typeface="Century Gothic"/>
            </a:endParaRPr>
          </a:p>
          <a:p>
            <a:pPr marL="0" indent="0">
              <a:spcBef>
                <a:spcPts val="670"/>
              </a:spcBef>
              <a:buNone/>
            </a:pPr>
            <a:endParaRPr lang="en-IN" sz="2000" dirty="0">
              <a:latin typeface="Century Gothic"/>
              <a:cs typeface="Century Gothic"/>
            </a:endParaRPr>
          </a:p>
        </p:txBody>
      </p:sp>
    </p:spTree>
    <p:extLst>
      <p:ext uri="{BB962C8B-B14F-4D97-AF65-F5344CB8AC3E}">
        <p14:creationId xmlns:p14="http://schemas.microsoft.com/office/powerpoint/2010/main" val="1959128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9D676-DED0-7C12-B6B9-27ECC568ADE6}"/>
              </a:ext>
            </a:extLst>
          </p:cNvPr>
          <p:cNvSpPr>
            <a:spLocks noGrp="1"/>
          </p:cNvSpPr>
          <p:nvPr>
            <p:ph type="title"/>
          </p:nvPr>
        </p:nvSpPr>
        <p:spPr>
          <a:xfrm>
            <a:off x="838200" y="212271"/>
            <a:ext cx="10515600" cy="1478417"/>
          </a:xfrm>
        </p:spPr>
        <p:txBody>
          <a:bodyPr>
            <a:normAutofit fontScale="90000"/>
          </a:bodyPr>
          <a:lstStyle/>
          <a:p>
            <a:r>
              <a:rPr lang="en-US" sz="4400" spc="-5" dirty="0">
                <a:solidFill>
                  <a:srgbClr val="363636"/>
                </a:solidFill>
                <a:latin typeface="Arial"/>
                <a:cs typeface="Arial"/>
              </a:rPr>
              <a:t>Which word in each series </a:t>
            </a:r>
            <a:r>
              <a:rPr lang="en-US" sz="4400" dirty="0">
                <a:solidFill>
                  <a:srgbClr val="363636"/>
                </a:solidFill>
                <a:latin typeface="Arial"/>
                <a:cs typeface="Arial"/>
              </a:rPr>
              <a:t>of </a:t>
            </a:r>
            <a:r>
              <a:rPr lang="en-US" sz="4400" spc="-5" dirty="0">
                <a:solidFill>
                  <a:srgbClr val="363636"/>
                </a:solidFill>
                <a:latin typeface="Arial"/>
                <a:cs typeface="Arial"/>
              </a:rPr>
              <a:t>words is </a:t>
            </a:r>
            <a:r>
              <a:rPr lang="en-US" sz="4400" dirty="0">
                <a:solidFill>
                  <a:srgbClr val="363636"/>
                </a:solidFill>
                <a:latin typeface="Arial"/>
                <a:cs typeface="Arial"/>
              </a:rPr>
              <a:t>not </a:t>
            </a:r>
            <a:r>
              <a:rPr lang="en-US" sz="4400" spc="-5" dirty="0">
                <a:solidFill>
                  <a:srgbClr val="363636"/>
                </a:solidFill>
                <a:latin typeface="Arial"/>
                <a:cs typeface="Arial"/>
              </a:rPr>
              <a:t>a  synonym </a:t>
            </a:r>
            <a:r>
              <a:rPr lang="en-US" sz="4400" dirty="0">
                <a:solidFill>
                  <a:srgbClr val="363636"/>
                </a:solidFill>
                <a:latin typeface="Arial"/>
                <a:cs typeface="Arial"/>
              </a:rPr>
              <a:t>for the</a:t>
            </a:r>
            <a:r>
              <a:rPr lang="en-US" sz="4400" spc="-10" dirty="0">
                <a:solidFill>
                  <a:srgbClr val="363636"/>
                </a:solidFill>
                <a:latin typeface="Arial"/>
                <a:cs typeface="Arial"/>
              </a:rPr>
              <a:t> </a:t>
            </a:r>
            <a:r>
              <a:rPr lang="en-US" sz="4400" spc="-5" dirty="0">
                <a:solidFill>
                  <a:srgbClr val="363636"/>
                </a:solidFill>
                <a:latin typeface="Arial"/>
                <a:cs typeface="Arial"/>
              </a:rPr>
              <a:t>others?</a:t>
            </a:r>
            <a:br>
              <a:rPr lang="en-US" sz="4400" dirty="0">
                <a:latin typeface="Arial"/>
                <a:cs typeface="Arial"/>
              </a:rPr>
            </a:br>
            <a:endParaRPr lang="en-IN" dirty="0"/>
          </a:p>
        </p:txBody>
      </p:sp>
      <p:graphicFrame>
        <p:nvGraphicFramePr>
          <p:cNvPr id="8" name="object 26">
            <a:extLst>
              <a:ext uri="{FF2B5EF4-FFF2-40B4-BE49-F238E27FC236}">
                <a16:creationId xmlns:a16="http://schemas.microsoft.com/office/drawing/2014/main" id="{5F271ADA-C005-A701-5944-06DD4C47DAB6}"/>
              </a:ext>
            </a:extLst>
          </p:cNvPr>
          <p:cNvGraphicFramePr>
            <a:graphicFrameLocks noGrp="1"/>
          </p:cNvGraphicFramePr>
          <p:nvPr>
            <p:ph idx="1"/>
            <p:extLst>
              <p:ext uri="{D42A27DB-BD31-4B8C-83A1-F6EECF244321}">
                <p14:modId xmlns:p14="http://schemas.microsoft.com/office/powerpoint/2010/main" val="1200249320"/>
              </p:ext>
            </p:extLst>
          </p:nvPr>
        </p:nvGraphicFramePr>
        <p:xfrm>
          <a:off x="838200" y="1825625"/>
          <a:ext cx="10515600" cy="44723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object 28">
            <a:extLst>
              <a:ext uri="{FF2B5EF4-FFF2-40B4-BE49-F238E27FC236}">
                <a16:creationId xmlns:a16="http://schemas.microsoft.com/office/drawing/2014/main" id="{72B16FE8-2E69-2C76-0958-B4042BE90AC5}"/>
              </a:ext>
            </a:extLst>
          </p:cNvPr>
          <p:cNvSpPr txBox="1"/>
          <p:nvPr/>
        </p:nvSpPr>
        <p:spPr>
          <a:xfrm>
            <a:off x="3432175" y="1957705"/>
            <a:ext cx="1368425" cy="4404026"/>
          </a:xfrm>
          <a:prstGeom prst="rect">
            <a:avLst/>
          </a:prstGeom>
        </p:spPr>
        <p:txBody>
          <a:bodyPr vert="horz" wrap="square" lIns="0" tIns="12700" rIns="0" bIns="0" rtlCol="0">
            <a:spAutoFit/>
          </a:bodyPr>
          <a:lstStyle/>
          <a:p>
            <a:pPr marL="12700" marR="5080">
              <a:lnSpc>
                <a:spcPct val="120000"/>
              </a:lnSpc>
              <a:spcBef>
                <a:spcPts val="100"/>
              </a:spcBef>
            </a:pPr>
            <a:r>
              <a:rPr sz="2400" spc="-5" dirty="0">
                <a:solidFill>
                  <a:srgbClr val="363636"/>
                </a:solidFill>
                <a:latin typeface="Arial"/>
                <a:cs typeface="Arial"/>
              </a:rPr>
              <a:t>juvenile  author  believe  relax  </a:t>
            </a:r>
            <a:r>
              <a:rPr sz="2400" dirty="0">
                <a:solidFill>
                  <a:srgbClr val="363636"/>
                </a:solidFill>
                <a:latin typeface="Arial"/>
                <a:cs typeface="Arial"/>
              </a:rPr>
              <a:t>stroll  </a:t>
            </a:r>
            <a:r>
              <a:rPr lang="en-IN" sz="2400" spc="-10" dirty="0">
                <a:solidFill>
                  <a:srgbClr val="363636"/>
                </a:solidFill>
                <a:latin typeface="Arial"/>
                <a:cs typeface="Arial"/>
              </a:rPr>
              <a:t>caring</a:t>
            </a:r>
            <a:r>
              <a:rPr sz="2400" spc="-10" dirty="0">
                <a:solidFill>
                  <a:srgbClr val="363636"/>
                </a:solidFill>
                <a:latin typeface="Arial"/>
                <a:cs typeface="Arial"/>
              </a:rPr>
              <a:t>  </a:t>
            </a:r>
            <a:r>
              <a:rPr sz="2400" spc="-5" dirty="0">
                <a:solidFill>
                  <a:srgbClr val="363636"/>
                </a:solidFill>
                <a:latin typeface="Arial"/>
                <a:cs typeface="Arial"/>
              </a:rPr>
              <a:t>l</a:t>
            </a:r>
            <a:r>
              <a:rPr lang="en-IN" sz="2400" spc="-5" dirty="0">
                <a:solidFill>
                  <a:srgbClr val="363636"/>
                </a:solidFill>
                <a:latin typeface="Arial"/>
                <a:cs typeface="Arial"/>
              </a:rPr>
              <a:t>u</a:t>
            </a:r>
            <a:r>
              <a:rPr sz="2400" spc="-5" dirty="0">
                <a:solidFill>
                  <a:srgbClr val="363636"/>
                </a:solidFill>
                <a:latin typeface="Arial"/>
                <a:cs typeface="Arial"/>
              </a:rPr>
              <a:t>ck  lawful  invite  able</a:t>
            </a:r>
            <a:endParaRPr sz="2400" dirty="0">
              <a:latin typeface="Arial"/>
              <a:cs typeface="Arial"/>
            </a:endParaRPr>
          </a:p>
        </p:txBody>
      </p:sp>
      <p:pic>
        <p:nvPicPr>
          <p:cNvPr id="6" name="Picture 5">
            <a:extLst>
              <a:ext uri="{FF2B5EF4-FFF2-40B4-BE49-F238E27FC236}">
                <a16:creationId xmlns:a16="http://schemas.microsoft.com/office/drawing/2014/main" id="{EE968DB3-5E2B-6185-6E76-9B74488A051E}"/>
              </a:ext>
            </a:extLst>
          </p:cNvPr>
          <p:cNvPicPr>
            <a:picLocks noChangeAspect="1"/>
          </p:cNvPicPr>
          <p:nvPr/>
        </p:nvPicPr>
        <p:blipFill>
          <a:blip r:embed="rId7"/>
          <a:stretch>
            <a:fillRect/>
          </a:stretch>
        </p:blipFill>
        <p:spPr>
          <a:xfrm>
            <a:off x="5336982" y="1690688"/>
            <a:ext cx="1518036" cy="4671043"/>
          </a:xfrm>
          <a:prstGeom prst="rect">
            <a:avLst/>
          </a:prstGeom>
        </p:spPr>
      </p:pic>
    </p:spTree>
    <p:extLst>
      <p:ext uri="{BB962C8B-B14F-4D97-AF65-F5344CB8AC3E}">
        <p14:creationId xmlns:p14="http://schemas.microsoft.com/office/powerpoint/2010/main" val="3013839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49770-F830-2F4F-4BBF-85BD8FBF96B6}"/>
              </a:ext>
            </a:extLst>
          </p:cNvPr>
          <p:cNvSpPr>
            <a:spLocks noGrp="1"/>
          </p:cNvSpPr>
          <p:nvPr>
            <p:ph type="title"/>
          </p:nvPr>
        </p:nvSpPr>
        <p:spPr>
          <a:xfrm>
            <a:off x="6513788" y="365125"/>
            <a:ext cx="4840010" cy="1807305"/>
          </a:xfrm>
        </p:spPr>
        <p:txBody>
          <a:bodyPr>
            <a:normAutofit/>
          </a:bodyPr>
          <a:lstStyle/>
          <a:p>
            <a:r>
              <a:rPr lang="en-US" b="1" dirty="0"/>
              <a:t>Thumb Rule</a:t>
            </a:r>
            <a:endParaRPr lang="en-IN" dirty="0"/>
          </a:p>
        </p:txBody>
      </p:sp>
      <p:pic>
        <p:nvPicPr>
          <p:cNvPr id="5" name="Picture 4" descr="Glasses on top of a book">
            <a:extLst>
              <a:ext uri="{FF2B5EF4-FFF2-40B4-BE49-F238E27FC236}">
                <a16:creationId xmlns:a16="http://schemas.microsoft.com/office/drawing/2014/main" id="{5017AD6B-98FC-112E-870B-B4C3CAEDAE3D}"/>
              </a:ext>
            </a:extLst>
          </p:cNvPr>
          <p:cNvPicPr>
            <a:picLocks noChangeAspect="1"/>
          </p:cNvPicPr>
          <p:nvPr/>
        </p:nvPicPr>
        <p:blipFill rotWithShape="1">
          <a:blip r:embed="rId2"/>
          <a:srcRect l="8136" r="32776"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C31F5EB3-E3F5-3DCE-F15D-1E7831B6B430}"/>
              </a:ext>
            </a:extLst>
          </p:cNvPr>
          <p:cNvSpPr>
            <a:spLocks noGrp="1"/>
          </p:cNvSpPr>
          <p:nvPr>
            <p:ph idx="1"/>
          </p:nvPr>
        </p:nvSpPr>
        <p:spPr>
          <a:xfrm>
            <a:off x="6513788" y="2333297"/>
            <a:ext cx="4840010" cy="3843666"/>
          </a:xfrm>
        </p:spPr>
        <p:txBody>
          <a:bodyPr>
            <a:normAutofit/>
          </a:bodyPr>
          <a:lstStyle/>
          <a:p>
            <a:pPr marL="0" indent="0">
              <a:buNone/>
            </a:pPr>
            <a:r>
              <a:rPr lang="en-US" sz="2400" b="1" i="1" dirty="0"/>
              <a:t>A singular subject demands a singular verb; a plural subject demands a plural verb. That is the simple principle behind </a:t>
            </a:r>
            <a:r>
              <a:rPr lang="en-US" sz="2400" b="1" i="1" u="sng" dirty="0"/>
              <a:t>subject-verb agreement</a:t>
            </a:r>
            <a:r>
              <a:rPr lang="en-US" sz="2400" b="1" i="1" dirty="0"/>
              <a:t>.</a:t>
            </a:r>
          </a:p>
          <a:p>
            <a:pPr lvl="1"/>
            <a:r>
              <a:rPr lang="en-US" dirty="0"/>
              <a:t>The </a:t>
            </a:r>
            <a:r>
              <a:rPr lang="en-US" b="1" i="1" dirty="0">
                <a:latin typeface="Comic Sans MS" pitchFamily="66" charset="0"/>
              </a:rPr>
              <a:t>list</a:t>
            </a:r>
            <a:r>
              <a:rPr lang="en-US" b="1" dirty="0"/>
              <a:t> </a:t>
            </a:r>
            <a:r>
              <a:rPr lang="en-US" dirty="0"/>
              <a:t>of items </a:t>
            </a:r>
            <a:r>
              <a:rPr lang="en-US" b="1" i="1" dirty="0">
                <a:latin typeface="Comic Sans MS" pitchFamily="66" charset="0"/>
              </a:rPr>
              <a:t>is</a:t>
            </a:r>
            <a:r>
              <a:rPr lang="en-US" dirty="0"/>
              <a:t> on the desk.</a:t>
            </a:r>
          </a:p>
          <a:p>
            <a:pPr lvl="1"/>
            <a:r>
              <a:rPr lang="en-US" dirty="0"/>
              <a:t>The </a:t>
            </a:r>
            <a:r>
              <a:rPr lang="en-US" b="1" i="1" dirty="0">
                <a:latin typeface="Comic Sans MS" pitchFamily="66" charset="0"/>
              </a:rPr>
              <a:t>dog growls</a:t>
            </a:r>
            <a:r>
              <a:rPr lang="en-US" b="1" dirty="0"/>
              <a:t> </a:t>
            </a:r>
            <a:r>
              <a:rPr lang="en-US" dirty="0"/>
              <a:t>when he is angry. </a:t>
            </a:r>
          </a:p>
          <a:p>
            <a:pPr lvl="1"/>
            <a:r>
              <a:rPr lang="en-US" dirty="0"/>
              <a:t>The </a:t>
            </a:r>
            <a:r>
              <a:rPr lang="en-US" b="1" i="1" dirty="0">
                <a:latin typeface="Comic Sans MS" pitchFamily="66" charset="0"/>
              </a:rPr>
              <a:t>dogs growl</a:t>
            </a:r>
            <a:r>
              <a:rPr lang="en-US" dirty="0"/>
              <a:t> when they are angry.</a:t>
            </a:r>
          </a:p>
          <a:p>
            <a:endParaRPr lang="en-IN" sz="2000" dirty="0"/>
          </a:p>
        </p:txBody>
      </p:sp>
    </p:spTree>
    <p:extLst>
      <p:ext uri="{BB962C8B-B14F-4D97-AF65-F5344CB8AC3E}">
        <p14:creationId xmlns:p14="http://schemas.microsoft.com/office/powerpoint/2010/main" val="30317720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3BB858-9B3D-45F0-B8D7-A04B570D5611}"/>
              </a:ext>
            </a:extLst>
          </p:cNvPr>
          <p:cNvSpPr>
            <a:spLocks noGrp="1"/>
          </p:cNvSpPr>
          <p:nvPr>
            <p:ph type="title"/>
          </p:nvPr>
        </p:nvSpPr>
        <p:spPr>
          <a:xfrm>
            <a:off x="6513788" y="365125"/>
            <a:ext cx="4840010" cy="1807305"/>
          </a:xfrm>
        </p:spPr>
        <p:txBody>
          <a:bodyPr>
            <a:normAutofit/>
          </a:bodyPr>
          <a:lstStyle/>
          <a:p>
            <a:r>
              <a:rPr lang="en-IN"/>
              <a:t>ANTONYM</a:t>
            </a:r>
          </a:p>
        </p:txBody>
      </p:sp>
      <p:pic>
        <p:nvPicPr>
          <p:cNvPr id="14" name="Picture 13" descr="Exclamation mark on a yellow background">
            <a:extLst>
              <a:ext uri="{FF2B5EF4-FFF2-40B4-BE49-F238E27FC236}">
                <a16:creationId xmlns:a16="http://schemas.microsoft.com/office/drawing/2014/main" id="{A47AB6D5-4031-6798-0C69-836997DBD38D}"/>
              </a:ext>
            </a:extLst>
          </p:cNvPr>
          <p:cNvPicPr>
            <a:picLocks noChangeAspect="1"/>
          </p:cNvPicPr>
          <p:nvPr/>
        </p:nvPicPr>
        <p:blipFill rotWithShape="1">
          <a:blip r:embed="rId2"/>
          <a:srcRect l="23013" r="10096"/>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DDDC1FA9-5E4C-31EA-782A-D8D84BE3D882}"/>
              </a:ext>
            </a:extLst>
          </p:cNvPr>
          <p:cNvSpPr>
            <a:spLocks noGrp="1"/>
          </p:cNvSpPr>
          <p:nvPr>
            <p:ph idx="1"/>
          </p:nvPr>
        </p:nvSpPr>
        <p:spPr>
          <a:xfrm>
            <a:off x="6513788" y="2333297"/>
            <a:ext cx="4840010" cy="3843666"/>
          </a:xfrm>
        </p:spPr>
        <p:txBody>
          <a:bodyPr>
            <a:normAutofit/>
          </a:bodyPr>
          <a:lstStyle/>
          <a:p>
            <a:pPr marL="12700">
              <a:spcBef>
                <a:spcPts val="855"/>
              </a:spcBef>
            </a:pPr>
            <a:r>
              <a:rPr lang="en-US" sz="2000" b="1" dirty="0">
                <a:latin typeface="Century Gothic"/>
                <a:cs typeface="Century Gothic"/>
              </a:rPr>
              <a:t>AN·TO·NYM</a:t>
            </a:r>
            <a:endParaRPr lang="en-US" sz="2000" dirty="0">
              <a:latin typeface="Century Gothic"/>
              <a:cs typeface="Century Gothic"/>
            </a:endParaRPr>
          </a:p>
          <a:p>
            <a:pPr marL="12700" marR="46990" indent="223520">
              <a:spcBef>
                <a:spcPts val="755"/>
              </a:spcBef>
              <a:tabLst>
                <a:tab pos="1617345" algn="l"/>
              </a:tabLst>
            </a:pPr>
            <a:r>
              <a:rPr lang="en-US" sz="2000" dirty="0">
                <a:latin typeface="Century Gothic"/>
                <a:cs typeface="Century Gothic"/>
              </a:rPr>
              <a:t>a </a:t>
            </a:r>
            <a:r>
              <a:rPr lang="en-US" sz="2000" u="heavy" spc="-5" dirty="0">
                <a:uFill>
                  <a:solidFill>
                    <a:srgbClr val="E68200"/>
                  </a:solidFill>
                </a:uFill>
                <a:latin typeface="Century Gothic"/>
                <a:cs typeface="Century Gothic"/>
                <a:hlinkClick r:id="rId3"/>
              </a:rPr>
              <a:t>word</a:t>
            </a:r>
            <a:r>
              <a:rPr lang="en-US" sz="2000" spc="-5" dirty="0">
                <a:latin typeface="Century Gothic"/>
                <a:cs typeface="Century Gothic"/>
                <a:hlinkClick r:id="rId3"/>
              </a:rPr>
              <a:t> </a:t>
            </a:r>
            <a:r>
              <a:rPr lang="en-US" sz="2000" dirty="0">
                <a:latin typeface="Century Gothic"/>
                <a:cs typeface="Century Gothic"/>
              </a:rPr>
              <a:t>opposite </a:t>
            </a:r>
            <a:r>
              <a:rPr lang="en-US" sz="2000" spc="-5" dirty="0">
                <a:latin typeface="Century Gothic"/>
                <a:cs typeface="Century Gothic"/>
              </a:rPr>
              <a:t>in </a:t>
            </a:r>
            <a:r>
              <a:rPr lang="en-US" sz="2000" dirty="0">
                <a:latin typeface="Century Gothic"/>
                <a:cs typeface="Century Gothic"/>
              </a:rPr>
              <a:t>meaning </a:t>
            </a:r>
            <a:r>
              <a:rPr lang="en-US" sz="2000" spc="-5" dirty="0">
                <a:latin typeface="Century Gothic"/>
                <a:cs typeface="Century Gothic"/>
              </a:rPr>
              <a:t>to anoth</a:t>
            </a:r>
            <a:r>
              <a:rPr lang="en-US" sz="2000" dirty="0">
                <a:latin typeface="Century Gothic"/>
                <a:cs typeface="Century Gothic"/>
              </a:rPr>
              <a:t>er.</a:t>
            </a:r>
            <a:r>
              <a:rPr lang="en-US" sz="2000" spc="-20" dirty="0">
                <a:latin typeface="Century Gothic"/>
                <a:cs typeface="Century Gothic"/>
              </a:rPr>
              <a:t> </a:t>
            </a:r>
            <a:r>
              <a:rPr lang="en-US" sz="2000" i="1" spc="-5" dirty="0">
                <a:latin typeface="Century Gothic"/>
                <a:cs typeface="Century Gothic"/>
              </a:rPr>
              <a:t>Fast </a:t>
            </a:r>
            <a:r>
              <a:rPr lang="en-US" sz="2000" spc="-5" dirty="0">
                <a:latin typeface="Century Gothic"/>
                <a:cs typeface="Century Gothic"/>
              </a:rPr>
              <a:t>is an </a:t>
            </a:r>
            <a:r>
              <a:rPr lang="en-US" sz="2000" dirty="0">
                <a:latin typeface="Century Gothic"/>
                <a:cs typeface="Century Gothic"/>
              </a:rPr>
              <a:t>antonym of</a:t>
            </a:r>
            <a:r>
              <a:rPr lang="en-US" sz="2000" spc="-30" dirty="0">
                <a:latin typeface="Century Gothic"/>
                <a:cs typeface="Century Gothic"/>
              </a:rPr>
              <a:t> </a:t>
            </a:r>
            <a:r>
              <a:rPr lang="en-US" sz="2000" i="1" spc="-5" dirty="0">
                <a:latin typeface="Century Gothic"/>
                <a:cs typeface="Century Gothic"/>
              </a:rPr>
              <a:t>slow.</a:t>
            </a:r>
            <a:endParaRPr lang="en-US" sz="2000" dirty="0">
              <a:latin typeface="Century Gothic"/>
              <a:cs typeface="Century Gothic"/>
            </a:endParaRPr>
          </a:p>
          <a:p>
            <a:pPr>
              <a:spcBef>
                <a:spcPts val="30"/>
              </a:spcBef>
            </a:pPr>
            <a:endParaRPr lang="en-US" sz="2000" dirty="0">
              <a:latin typeface="Times New Roman"/>
              <a:cs typeface="Times New Roman"/>
            </a:endParaRPr>
          </a:p>
          <a:p>
            <a:pPr marL="0" indent="0">
              <a:spcBef>
                <a:spcPts val="5"/>
              </a:spcBef>
              <a:buNone/>
            </a:pPr>
            <a:r>
              <a:rPr lang="en-US" sz="2000" b="1" dirty="0">
                <a:latin typeface="Century Gothic"/>
                <a:cs typeface="Century Gothic"/>
              </a:rPr>
              <a:t>Categories </a:t>
            </a:r>
            <a:r>
              <a:rPr lang="en-US" sz="2000" b="1" spc="-5" dirty="0">
                <a:latin typeface="Century Gothic"/>
                <a:cs typeface="Century Gothic"/>
              </a:rPr>
              <a:t>Of</a:t>
            </a:r>
            <a:r>
              <a:rPr lang="en-US" sz="2000" b="1" spc="-55" dirty="0">
                <a:latin typeface="Century Gothic"/>
                <a:cs typeface="Century Gothic"/>
              </a:rPr>
              <a:t> </a:t>
            </a:r>
            <a:r>
              <a:rPr lang="en-US" sz="2000" b="1" dirty="0">
                <a:latin typeface="Century Gothic"/>
                <a:cs typeface="Century Gothic"/>
              </a:rPr>
              <a:t>Antonym</a:t>
            </a:r>
          </a:p>
          <a:p>
            <a:pPr marL="12700" marR="5080">
              <a:spcBef>
                <a:spcPts val="2785"/>
              </a:spcBef>
            </a:pPr>
            <a:r>
              <a:rPr lang="en-US" sz="2000" b="1" spc="-5" dirty="0">
                <a:latin typeface="Century Gothic"/>
                <a:cs typeface="Century Gothic"/>
              </a:rPr>
              <a:t>Graded antonyms </a:t>
            </a:r>
            <a:r>
              <a:rPr lang="en-US" sz="2000" spc="-5" dirty="0">
                <a:latin typeface="Century Gothic"/>
                <a:cs typeface="Century Gothic"/>
              </a:rPr>
              <a:t>deal with levels </a:t>
            </a:r>
            <a:r>
              <a:rPr lang="en-US" sz="2000" dirty="0">
                <a:latin typeface="Century Gothic"/>
                <a:cs typeface="Century Gothic"/>
              </a:rPr>
              <a:t>of  the meaning of the </a:t>
            </a:r>
            <a:r>
              <a:rPr lang="en-US" sz="2000" spc="-5" dirty="0">
                <a:latin typeface="Century Gothic"/>
                <a:cs typeface="Century Gothic"/>
              </a:rPr>
              <a:t>words, like if  something is </a:t>
            </a:r>
            <a:r>
              <a:rPr lang="en-US" sz="2000" dirty="0">
                <a:latin typeface="Century Gothic"/>
                <a:cs typeface="Century Gothic"/>
              </a:rPr>
              <a:t>not “good”, </a:t>
            </a:r>
            <a:r>
              <a:rPr lang="en-US" sz="2000" spc="-5" dirty="0">
                <a:latin typeface="Century Gothic"/>
                <a:cs typeface="Century Gothic"/>
              </a:rPr>
              <a:t>is may still </a:t>
            </a:r>
            <a:r>
              <a:rPr lang="en-US" sz="2000" dirty="0">
                <a:latin typeface="Century Gothic"/>
                <a:cs typeface="Century Gothic"/>
              </a:rPr>
              <a:t>not  be</a:t>
            </a:r>
            <a:r>
              <a:rPr lang="en-US" sz="2000" spc="-25" dirty="0">
                <a:latin typeface="Century Gothic"/>
                <a:cs typeface="Century Gothic"/>
              </a:rPr>
              <a:t> </a:t>
            </a:r>
            <a:r>
              <a:rPr lang="en-US" sz="2000" dirty="0">
                <a:latin typeface="Century Gothic"/>
                <a:cs typeface="Century Gothic"/>
              </a:rPr>
              <a:t>“bad.”</a:t>
            </a:r>
          </a:p>
          <a:p>
            <a:endParaRPr lang="en-IN" sz="2000" dirty="0"/>
          </a:p>
        </p:txBody>
      </p:sp>
    </p:spTree>
    <p:extLst>
      <p:ext uri="{BB962C8B-B14F-4D97-AF65-F5344CB8AC3E}">
        <p14:creationId xmlns:p14="http://schemas.microsoft.com/office/powerpoint/2010/main" val="283866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2C2932-E41B-53AF-92D1-BB384E1D875D}"/>
              </a:ext>
            </a:extLst>
          </p:cNvPr>
          <p:cNvSpPr>
            <a:spLocks noGrp="1"/>
          </p:cNvSpPr>
          <p:nvPr>
            <p:ph type="title"/>
          </p:nvPr>
        </p:nvSpPr>
        <p:spPr>
          <a:xfrm>
            <a:off x="6513788" y="365125"/>
            <a:ext cx="4840010" cy="1807305"/>
          </a:xfrm>
        </p:spPr>
        <p:txBody>
          <a:bodyPr>
            <a:normAutofit/>
          </a:bodyPr>
          <a:lstStyle/>
          <a:p>
            <a:r>
              <a:rPr lang="en-IN" dirty="0"/>
              <a:t>Examples:</a:t>
            </a:r>
          </a:p>
        </p:txBody>
      </p:sp>
      <p:pic>
        <p:nvPicPr>
          <p:cNvPr id="21" name="Picture 20" descr="Abstarct lines">
            <a:extLst>
              <a:ext uri="{FF2B5EF4-FFF2-40B4-BE49-F238E27FC236}">
                <a16:creationId xmlns:a16="http://schemas.microsoft.com/office/drawing/2014/main" id="{A5A7E6F7-9455-57AD-BB51-184B8B73C26C}"/>
              </a:ext>
            </a:extLst>
          </p:cNvPr>
          <p:cNvPicPr>
            <a:picLocks noChangeAspect="1"/>
          </p:cNvPicPr>
          <p:nvPr/>
        </p:nvPicPr>
        <p:blipFill rotWithShape="1">
          <a:blip r:embed="rId2"/>
          <a:srcRect l="10666" r="2244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B83D13D3-7A6B-3C71-BEA8-344B66F48728}"/>
              </a:ext>
            </a:extLst>
          </p:cNvPr>
          <p:cNvSpPr>
            <a:spLocks noGrp="1"/>
          </p:cNvSpPr>
          <p:nvPr>
            <p:ph idx="1"/>
          </p:nvPr>
        </p:nvSpPr>
        <p:spPr>
          <a:xfrm>
            <a:off x="6004560" y="1727200"/>
            <a:ext cx="6035040" cy="4998719"/>
          </a:xfrm>
        </p:spPr>
        <p:txBody>
          <a:bodyPr>
            <a:normAutofit/>
          </a:bodyPr>
          <a:lstStyle/>
          <a:p>
            <a:pPr marL="0" indent="0">
              <a:spcBef>
                <a:spcPts val="105"/>
              </a:spcBef>
              <a:buNone/>
            </a:pPr>
            <a:endParaRPr lang="en-US" sz="1100" dirty="0">
              <a:latin typeface="Century Gothic"/>
              <a:cs typeface="Century Gothic"/>
            </a:endParaRPr>
          </a:p>
          <a:p>
            <a:pPr marL="0" indent="0">
              <a:buNone/>
            </a:pPr>
            <a:r>
              <a:rPr lang="en-US" sz="1600" spc="2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Young </a:t>
            </a:r>
            <a:r>
              <a:rPr lang="en-US" sz="1600" spc="-5" dirty="0">
                <a:latin typeface="Times New Roman" panose="02020603050405020304" pitchFamily="18" charset="0"/>
                <a:cs typeface="Times New Roman" panose="02020603050405020304" pitchFamily="18" charset="0"/>
              </a:rPr>
              <a:t>and</a:t>
            </a:r>
            <a:r>
              <a:rPr lang="en-US" sz="1600" spc="-2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old</a:t>
            </a:r>
          </a:p>
          <a:p>
            <a:pPr marL="0" indent="0">
              <a:buNone/>
            </a:pPr>
            <a:r>
              <a:rPr lang="en-US" sz="1600" spc="2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Happy and</a:t>
            </a:r>
            <a:r>
              <a:rPr lang="en-US" sz="1600" spc="-150"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sad</a:t>
            </a:r>
            <a:endParaRPr lang="en-US" sz="1600" dirty="0">
              <a:latin typeface="Times New Roman" panose="02020603050405020304" pitchFamily="18" charset="0"/>
              <a:cs typeface="Times New Roman" panose="02020603050405020304" pitchFamily="18" charset="0"/>
            </a:endParaRPr>
          </a:p>
          <a:p>
            <a:pPr marL="0" indent="0">
              <a:buNone/>
            </a:pPr>
            <a:r>
              <a:rPr lang="en-US" sz="1600" spc="2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Hard </a:t>
            </a:r>
            <a:r>
              <a:rPr lang="en-US" sz="1600" spc="-5" dirty="0">
                <a:latin typeface="Times New Roman" panose="02020603050405020304" pitchFamily="18" charset="0"/>
                <a:cs typeface="Times New Roman" panose="02020603050405020304" pitchFamily="18" charset="0"/>
              </a:rPr>
              <a:t>and</a:t>
            </a:r>
            <a:r>
              <a:rPr lang="en-US" sz="1600" spc="-160"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soft</a:t>
            </a:r>
            <a:endParaRPr lang="en-US" sz="1600" dirty="0">
              <a:latin typeface="Times New Roman" panose="02020603050405020304" pitchFamily="18" charset="0"/>
              <a:cs typeface="Times New Roman" panose="02020603050405020304" pitchFamily="18" charset="0"/>
            </a:endParaRPr>
          </a:p>
          <a:p>
            <a:pPr marL="0" indent="0">
              <a:buNone/>
            </a:pPr>
            <a:r>
              <a:rPr lang="en-US" sz="1600" spc="2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Last and</a:t>
            </a:r>
            <a:r>
              <a:rPr lang="en-US" sz="1600" spc="-150"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first</a:t>
            </a:r>
            <a:endParaRPr lang="en-US" sz="1600" dirty="0">
              <a:latin typeface="Times New Roman" panose="02020603050405020304" pitchFamily="18" charset="0"/>
              <a:cs typeface="Times New Roman" panose="02020603050405020304" pitchFamily="18" charset="0"/>
            </a:endParaRPr>
          </a:p>
          <a:p>
            <a:pPr marL="0" indent="0">
              <a:buNone/>
            </a:pPr>
            <a:r>
              <a:rPr lang="en-US" sz="1600" spc="2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Foolish and</a:t>
            </a:r>
            <a:r>
              <a:rPr lang="en-US" sz="1600" spc="-13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wise</a:t>
            </a:r>
            <a:endParaRPr lang="en-US" sz="1600" dirty="0">
              <a:latin typeface="Times New Roman" panose="02020603050405020304" pitchFamily="18" charset="0"/>
              <a:cs typeface="Times New Roman" panose="02020603050405020304" pitchFamily="18" charset="0"/>
            </a:endParaRPr>
          </a:p>
          <a:p>
            <a:pPr marL="0" indent="0">
              <a:buNone/>
            </a:pPr>
            <a:r>
              <a:rPr lang="en-US" sz="1600" spc="2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Fast and</a:t>
            </a:r>
            <a:r>
              <a:rPr lang="en-US" sz="1600" spc="-150"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slow</a:t>
            </a:r>
            <a:endParaRPr lang="en-US" sz="1600" dirty="0">
              <a:latin typeface="Times New Roman" panose="02020603050405020304" pitchFamily="18" charset="0"/>
              <a:cs typeface="Times New Roman" panose="02020603050405020304" pitchFamily="18" charset="0"/>
            </a:endParaRPr>
          </a:p>
          <a:p>
            <a:pPr marL="0" indent="0">
              <a:buNone/>
            </a:pPr>
            <a:r>
              <a:rPr lang="en-US" sz="1600" spc="25" dirty="0">
                <a:latin typeface="Times New Roman" panose="02020603050405020304" pitchFamily="18" charset="0"/>
                <a:cs typeface="Times New Roman" panose="02020603050405020304" pitchFamily="18" charset="0"/>
              </a:rPr>
              <a:t> </a:t>
            </a:r>
            <a:r>
              <a:rPr lang="en-US" sz="1600" spc="-15" dirty="0">
                <a:latin typeface="Times New Roman" panose="02020603050405020304" pitchFamily="18" charset="0"/>
                <a:cs typeface="Times New Roman" panose="02020603050405020304" pitchFamily="18" charset="0"/>
              </a:rPr>
              <a:t>Warm </a:t>
            </a:r>
            <a:r>
              <a:rPr lang="en-US" sz="1600" spc="-5" dirty="0">
                <a:latin typeface="Times New Roman" panose="02020603050405020304" pitchFamily="18" charset="0"/>
                <a:cs typeface="Times New Roman" panose="02020603050405020304" pitchFamily="18" charset="0"/>
              </a:rPr>
              <a:t>and</a:t>
            </a:r>
            <a:r>
              <a:rPr lang="en-US" sz="1600" spc="-9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cool</a:t>
            </a:r>
          </a:p>
          <a:p>
            <a:pPr marL="0" indent="0">
              <a:buNone/>
            </a:pPr>
            <a:r>
              <a:rPr lang="en-US" sz="1600" spc="25" dirty="0">
                <a:latin typeface="Times New Roman" panose="02020603050405020304" pitchFamily="18" charset="0"/>
                <a:cs typeface="Times New Roman" panose="02020603050405020304" pitchFamily="18" charset="0"/>
              </a:rPr>
              <a:t> </a:t>
            </a:r>
            <a:r>
              <a:rPr lang="en-US" sz="1600" spc="-15" dirty="0">
                <a:latin typeface="Times New Roman" panose="02020603050405020304" pitchFamily="18" charset="0"/>
                <a:cs typeface="Times New Roman" panose="02020603050405020304" pitchFamily="18" charset="0"/>
              </a:rPr>
              <a:t>Wide </a:t>
            </a:r>
            <a:r>
              <a:rPr lang="en-US" sz="1600" spc="-5" dirty="0">
                <a:latin typeface="Times New Roman" panose="02020603050405020304" pitchFamily="18" charset="0"/>
                <a:cs typeface="Times New Roman" panose="02020603050405020304" pitchFamily="18" charset="0"/>
              </a:rPr>
              <a:t>and</a:t>
            </a:r>
            <a:r>
              <a:rPr lang="en-US" sz="1600" spc="-9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narrow</a:t>
            </a:r>
            <a:endParaRPr lang="en-US" sz="1600" dirty="0">
              <a:latin typeface="Times New Roman" panose="02020603050405020304" pitchFamily="18" charset="0"/>
              <a:cs typeface="Times New Roman" panose="02020603050405020304" pitchFamily="18" charset="0"/>
            </a:endParaRPr>
          </a:p>
          <a:p>
            <a:pPr marL="0" indent="0">
              <a:buNone/>
            </a:pPr>
            <a:r>
              <a:rPr lang="en-US" sz="1600" spc="2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Abundant </a:t>
            </a:r>
            <a:r>
              <a:rPr lang="en-US" sz="1600" spc="-5" dirty="0">
                <a:latin typeface="Times New Roman" panose="02020603050405020304" pitchFamily="18" charset="0"/>
                <a:cs typeface="Times New Roman" panose="02020603050405020304" pitchFamily="18" charset="0"/>
              </a:rPr>
              <a:t>and</a:t>
            </a:r>
            <a:r>
              <a:rPr lang="en-US" sz="1600" spc="-200"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scarce</a:t>
            </a:r>
            <a:endParaRPr lang="en-US" sz="1600" dirty="0">
              <a:latin typeface="Times New Roman" panose="02020603050405020304" pitchFamily="18" charset="0"/>
              <a:cs typeface="Times New Roman" panose="02020603050405020304" pitchFamily="18" charset="0"/>
            </a:endParaRPr>
          </a:p>
          <a:p>
            <a:pPr marL="0" indent="0">
              <a:buNone/>
            </a:pPr>
            <a:r>
              <a:rPr lang="en-US" sz="1600" spc="2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Joy </a:t>
            </a:r>
            <a:r>
              <a:rPr lang="en-US" sz="1600" spc="-5" dirty="0">
                <a:latin typeface="Times New Roman" panose="02020603050405020304" pitchFamily="18" charset="0"/>
                <a:cs typeface="Times New Roman" panose="02020603050405020304" pitchFamily="18" charset="0"/>
              </a:rPr>
              <a:t>and</a:t>
            </a:r>
            <a:r>
              <a:rPr lang="en-US" sz="1600" spc="-160"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grief</a:t>
            </a:r>
            <a:endParaRPr lang="en-US" sz="1600" dirty="0">
              <a:latin typeface="Times New Roman" panose="02020603050405020304" pitchFamily="18" charset="0"/>
              <a:cs typeface="Times New Roman" panose="02020603050405020304" pitchFamily="18" charset="0"/>
            </a:endParaRPr>
          </a:p>
          <a:p>
            <a:pPr marL="0" indent="0">
              <a:spcBef>
                <a:spcPts val="5"/>
              </a:spcBef>
              <a:buNone/>
            </a:pPr>
            <a:r>
              <a:rPr lang="en-US" sz="1600" spc="2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Dark and</a:t>
            </a:r>
            <a:r>
              <a:rPr lang="en-US" sz="1600" spc="-14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light</a:t>
            </a:r>
            <a:endParaRPr lang="en-US" sz="1600" dirty="0">
              <a:latin typeface="Times New Roman" panose="02020603050405020304" pitchFamily="18" charset="0"/>
              <a:cs typeface="Times New Roman" panose="02020603050405020304" pitchFamily="18" charset="0"/>
            </a:endParaRPr>
          </a:p>
          <a:p>
            <a:pPr marL="0" indent="0">
              <a:buNone/>
            </a:pPr>
            <a:r>
              <a:rPr lang="en-US" sz="1600" spc="2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Dangerous and</a:t>
            </a:r>
            <a:r>
              <a:rPr lang="en-US" sz="1600" spc="-14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safe</a:t>
            </a:r>
            <a:endParaRPr lang="en-US" sz="1600" dirty="0">
              <a:latin typeface="Times New Roman" panose="02020603050405020304" pitchFamily="18" charset="0"/>
              <a:cs typeface="Times New Roman" panose="02020603050405020304" pitchFamily="18" charset="0"/>
            </a:endParaRPr>
          </a:p>
          <a:p>
            <a:pPr marL="0" indent="0">
              <a:buNone/>
            </a:pPr>
            <a:r>
              <a:rPr lang="en-US" sz="1600" spc="2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Clever </a:t>
            </a:r>
            <a:r>
              <a:rPr lang="en-US" sz="1600" spc="-5" dirty="0">
                <a:latin typeface="Times New Roman" panose="02020603050405020304" pitchFamily="18" charset="0"/>
                <a:cs typeface="Times New Roman" panose="02020603050405020304" pitchFamily="18" charset="0"/>
              </a:rPr>
              <a:t>and</a:t>
            </a:r>
            <a:r>
              <a:rPr lang="en-US" sz="1600" spc="-17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foolish</a:t>
            </a:r>
            <a:endParaRPr lang="en-US" sz="1600" dirty="0">
              <a:latin typeface="Times New Roman" panose="02020603050405020304" pitchFamily="18" charset="0"/>
              <a:cs typeface="Times New Roman" panose="02020603050405020304" pitchFamily="18" charset="0"/>
            </a:endParaRPr>
          </a:p>
          <a:p>
            <a:endParaRPr lang="en-IN" sz="1100" dirty="0"/>
          </a:p>
        </p:txBody>
      </p:sp>
    </p:spTree>
    <p:extLst>
      <p:ext uri="{BB962C8B-B14F-4D97-AF65-F5344CB8AC3E}">
        <p14:creationId xmlns:p14="http://schemas.microsoft.com/office/powerpoint/2010/main" val="1796828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 y="1219200"/>
            <a:ext cx="4510838" cy="380455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91EB3472-CBB9-077E-9361-204276BB3A55}"/>
              </a:ext>
            </a:extLst>
          </p:cNvPr>
          <p:cNvSpPr>
            <a:spLocks noGrp="1"/>
          </p:cNvSpPr>
          <p:nvPr>
            <p:ph idx="1"/>
          </p:nvPr>
        </p:nvSpPr>
        <p:spPr>
          <a:xfrm>
            <a:off x="5285014" y="964850"/>
            <a:ext cx="6068786" cy="4928300"/>
          </a:xfrm>
        </p:spPr>
        <p:txBody>
          <a:bodyPr anchor="ctr">
            <a:normAutofit/>
          </a:bodyPr>
          <a:lstStyle/>
          <a:p>
            <a:pPr marL="287020" marR="5080" indent="-274320">
              <a:spcBef>
                <a:spcPts val="395"/>
              </a:spcBef>
            </a:pPr>
            <a:r>
              <a:rPr lang="en-US" sz="1900" b="1" spc="-5" dirty="0">
                <a:latin typeface="Century Gothic"/>
                <a:cs typeface="Century Gothic"/>
              </a:rPr>
              <a:t>Complementary </a:t>
            </a:r>
            <a:r>
              <a:rPr lang="en-US" sz="1900" b="1" spc="-10" dirty="0">
                <a:latin typeface="Century Gothic"/>
                <a:cs typeface="Century Gothic"/>
              </a:rPr>
              <a:t>antonyms </a:t>
            </a:r>
            <a:r>
              <a:rPr lang="en-US" sz="1900" dirty="0">
                <a:latin typeface="Century Gothic"/>
                <a:cs typeface="Century Gothic"/>
              </a:rPr>
              <a:t>have </a:t>
            </a:r>
            <a:r>
              <a:rPr lang="en-US" sz="1900" spc="-5" dirty="0">
                <a:latin typeface="Century Gothic"/>
                <a:cs typeface="Century Gothic"/>
              </a:rPr>
              <a:t>a relationship where </a:t>
            </a:r>
            <a:r>
              <a:rPr lang="en-US" sz="1900" dirty="0">
                <a:latin typeface="Century Gothic"/>
                <a:cs typeface="Century Gothic"/>
              </a:rPr>
              <a:t>there is  </a:t>
            </a:r>
            <a:r>
              <a:rPr lang="en-US" sz="1900" spc="-5" dirty="0">
                <a:latin typeface="Century Gothic"/>
                <a:cs typeface="Century Gothic"/>
              </a:rPr>
              <a:t>no middle ground. </a:t>
            </a:r>
            <a:r>
              <a:rPr lang="en-US" sz="1900" spc="-10" dirty="0">
                <a:latin typeface="Century Gothic"/>
                <a:cs typeface="Century Gothic"/>
              </a:rPr>
              <a:t>There are </a:t>
            </a:r>
            <a:r>
              <a:rPr lang="en-US" sz="1900" spc="-5" dirty="0">
                <a:latin typeface="Century Gothic"/>
                <a:cs typeface="Century Gothic"/>
              </a:rPr>
              <a:t>only two possibilities, </a:t>
            </a:r>
            <a:r>
              <a:rPr lang="en-US" sz="1900" dirty="0">
                <a:latin typeface="Century Gothic"/>
                <a:cs typeface="Century Gothic"/>
              </a:rPr>
              <a:t>either </a:t>
            </a:r>
            <a:r>
              <a:rPr lang="en-US" sz="1900" spc="-5" dirty="0">
                <a:latin typeface="Century Gothic"/>
                <a:cs typeface="Century Gothic"/>
              </a:rPr>
              <a:t>one  or the</a:t>
            </a:r>
            <a:r>
              <a:rPr lang="en-US" sz="1900" spc="-15" dirty="0">
                <a:latin typeface="Century Gothic"/>
                <a:cs typeface="Century Gothic"/>
              </a:rPr>
              <a:t> </a:t>
            </a:r>
            <a:r>
              <a:rPr lang="en-US" sz="1900" spc="-5" dirty="0">
                <a:latin typeface="Century Gothic"/>
                <a:cs typeface="Century Gothic"/>
              </a:rPr>
              <a:t>other.</a:t>
            </a:r>
            <a:endParaRPr lang="en-US" sz="1900" dirty="0">
              <a:latin typeface="Century Gothic"/>
              <a:cs typeface="Century Gothic"/>
            </a:endParaRPr>
          </a:p>
          <a:p>
            <a:pPr marL="0" indent="0">
              <a:buNone/>
            </a:pPr>
            <a:r>
              <a:rPr lang="en-US" sz="1900" spc="-10" dirty="0">
                <a:latin typeface="Century Gothic"/>
                <a:cs typeface="Century Gothic"/>
              </a:rPr>
              <a:t>Examples</a:t>
            </a:r>
            <a:r>
              <a:rPr lang="en-US" sz="1900" spc="-220" dirty="0">
                <a:latin typeface="Century Gothic"/>
                <a:cs typeface="Century Gothic"/>
              </a:rPr>
              <a:t> </a:t>
            </a:r>
            <a:r>
              <a:rPr lang="en-US" sz="1900" spc="-5" dirty="0">
                <a:latin typeface="Century Gothic"/>
                <a:cs typeface="Century Gothic"/>
              </a:rPr>
              <a:t>include:</a:t>
            </a:r>
            <a:endParaRPr lang="en-US" sz="1900" dirty="0">
              <a:latin typeface="Century Gothic"/>
              <a:cs typeface="Century Gothic"/>
            </a:endParaRPr>
          </a:p>
          <a:p>
            <a:pPr marL="0" indent="0">
              <a:spcBef>
                <a:spcPts val="270"/>
              </a:spcBef>
              <a:buNone/>
            </a:pPr>
            <a:r>
              <a:rPr lang="en-US" sz="1900" spc="15" dirty="0">
                <a:latin typeface="Wingdings 2"/>
                <a:cs typeface="Wingdings 2"/>
              </a:rPr>
              <a:t></a:t>
            </a:r>
            <a:r>
              <a:rPr lang="en-US" sz="1900" spc="15" dirty="0">
                <a:latin typeface="Times New Roman"/>
                <a:cs typeface="Times New Roman"/>
              </a:rPr>
              <a:t> </a:t>
            </a:r>
            <a:r>
              <a:rPr lang="en-US" sz="1900" spc="-5" dirty="0">
                <a:latin typeface="Century Gothic"/>
                <a:cs typeface="Century Gothic"/>
              </a:rPr>
              <a:t>Man </a:t>
            </a:r>
            <a:r>
              <a:rPr lang="en-US" sz="1900" spc="-10" dirty="0">
                <a:latin typeface="Century Gothic"/>
                <a:cs typeface="Century Gothic"/>
              </a:rPr>
              <a:t>and</a:t>
            </a:r>
            <a:r>
              <a:rPr lang="en-US" sz="1900" spc="-185" dirty="0">
                <a:latin typeface="Century Gothic"/>
                <a:cs typeface="Century Gothic"/>
              </a:rPr>
              <a:t> </a:t>
            </a:r>
            <a:r>
              <a:rPr lang="en-US" sz="1900" spc="-10" dirty="0">
                <a:latin typeface="Century Gothic"/>
                <a:cs typeface="Century Gothic"/>
              </a:rPr>
              <a:t>woman</a:t>
            </a:r>
            <a:endParaRPr lang="en-US" sz="1900" dirty="0">
              <a:latin typeface="Century Gothic"/>
              <a:cs typeface="Century Gothic"/>
            </a:endParaRPr>
          </a:p>
          <a:p>
            <a:pPr marL="0" indent="0">
              <a:spcBef>
                <a:spcPts val="265"/>
              </a:spcBef>
              <a:buNone/>
            </a:pPr>
            <a:r>
              <a:rPr lang="en-US" sz="1900" spc="15" dirty="0">
                <a:latin typeface="Wingdings 2"/>
                <a:cs typeface="Wingdings 2"/>
              </a:rPr>
              <a:t></a:t>
            </a:r>
            <a:r>
              <a:rPr lang="en-US" sz="1900" spc="15" dirty="0">
                <a:latin typeface="Times New Roman"/>
                <a:cs typeface="Times New Roman"/>
              </a:rPr>
              <a:t> </a:t>
            </a:r>
            <a:r>
              <a:rPr lang="en-US" sz="1900" spc="-10" dirty="0">
                <a:latin typeface="Century Gothic"/>
                <a:cs typeface="Century Gothic"/>
              </a:rPr>
              <a:t>Push and</a:t>
            </a:r>
            <a:r>
              <a:rPr lang="en-US" sz="1900" spc="-180" dirty="0">
                <a:latin typeface="Century Gothic"/>
                <a:cs typeface="Century Gothic"/>
              </a:rPr>
              <a:t> </a:t>
            </a:r>
            <a:r>
              <a:rPr lang="en-US" sz="1900" spc="-10" dirty="0">
                <a:latin typeface="Century Gothic"/>
                <a:cs typeface="Century Gothic"/>
              </a:rPr>
              <a:t>pull</a:t>
            </a:r>
            <a:endParaRPr lang="en-US" sz="1900" dirty="0">
              <a:latin typeface="Century Gothic"/>
              <a:cs typeface="Century Gothic"/>
            </a:endParaRPr>
          </a:p>
          <a:p>
            <a:pPr marL="0" indent="0">
              <a:spcBef>
                <a:spcPts val="260"/>
              </a:spcBef>
              <a:buNone/>
            </a:pPr>
            <a:r>
              <a:rPr lang="en-US" sz="1900" spc="15" dirty="0">
                <a:latin typeface="Wingdings 2"/>
                <a:cs typeface="Wingdings 2"/>
              </a:rPr>
              <a:t></a:t>
            </a:r>
            <a:r>
              <a:rPr lang="en-US" sz="1900" spc="15" dirty="0">
                <a:latin typeface="Times New Roman"/>
                <a:cs typeface="Times New Roman"/>
              </a:rPr>
              <a:t> </a:t>
            </a:r>
            <a:r>
              <a:rPr lang="en-US" sz="1900" spc="-10" dirty="0">
                <a:latin typeface="Century Gothic"/>
                <a:cs typeface="Century Gothic"/>
              </a:rPr>
              <a:t>Dead and</a:t>
            </a:r>
            <a:r>
              <a:rPr lang="en-US" sz="1900" spc="-175" dirty="0">
                <a:latin typeface="Century Gothic"/>
                <a:cs typeface="Century Gothic"/>
              </a:rPr>
              <a:t> </a:t>
            </a:r>
            <a:r>
              <a:rPr lang="en-US" sz="1900" dirty="0">
                <a:latin typeface="Century Gothic"/>
                <a:cs typeface="Century Gothic"/>
              </a:rPr>
              <a:t>alive</a:t>
            </a:r>
          </a:p>
          <a:p>
            <a:pPr marL="0" indent="0">
              <a:spcBef>
                <a:spcPts val="265"/>
              </a:spcBef>
              <a:buNone/>
            </a:pPr>
            <a:r>
              <a:rPr lang="en-US" sz="1900" spc="15" dirty="0">
                <a:latin typeface="Wingdings 2"/>
                <a:cs typeface="Wingdings 2"/>
              </a:rPr>
              <a:t></a:t>
            </a:r>
            <a:r>
              <a:rPr lang="en-US" sz="1900" spc="15" dirty="0">
                <a:latin typeface="Times New Roman"/>
                <a:cs typeface="Times New Roman"/>
              </a:rPr>
              <a:t> </a:t>
            </a:r>
            <a:r>
              <a:rPr lang="en-US" sz="1900" spc="-10" dirty="0">
                <a:latin typeface="Century Gothic"/>
                <a:cs typeface="Century Gothic"/>
              </a:rPr>
              <a:t>Off </a:t>
            </a:r>
            <a:r>
              <a:rPr lang="en-US" sz="1900" spc="-5" dirty="0">
                <a:latin typeface="Century Gothic"/>
                <a:cs typeface="Century Gothic"/>
              </a:rPr>
              <a:t>and</a:t>
            </a:r>
            <a:r>
              <a:rPr lang="en-US" sz="1900" spc="-190" dirty="0">
                <a:latin typeface="Century Gothic"/>
                <a:cs typeface="Century Gothic"/>
              </a:rPr>
              <a:t> </a:t>
            </a:r>
            <a:r>
              <a:rPr lang="en-US" sz="1900" spc="-5" dirty="0">
                <a:latin typeface="Century Gothic"/>
                <a:cs typeface="Century Gothic"/>
              </a:rPr>
              <a:t>on</a:t>
            </a:r>
            <a:endParaRPr lang="en-US" sz="1900" dirty="0">
              <a:latin typeface="Century Gothic"/>
              <a:cs typeface="Century Gothic"/>
            </a:endParaRPr>
          </a:p>
          <a:p>
            <a:pPr marL="0" indent="0">
              <a:spcBef>
                <a:spcPts val="265"/>
              </a:spcBef>
              <a:buNone/>
            </a:pPr>
            <a:r>
              <a:rPr lang="en-US" sz="1900" spc="15" dirty="0">
                <a:latin typeface="Wingdings 2"/>
                <a:cs typeface="Wingdings 2"/>
              </a:rPr>
              <a:t></a:t>
            </a:r>
            <a:r>
              <a:rPr lang="en-US" sz="1900" spc="15" dirty="0">
                <a:latin typeface="Times New Roman"/>
                <a:cs typeface="Times New Roman"/>
              </a:rPr>
              <a:t> </a:t>
            </a:r>
            <a:r>
              <a:rPr lang="en-US" sz="1900" spc="-5" dirty="0">
                <a:latin typeface="Century Gothic"/>
                <a:cs typeface="Century Gothic"/>
              </a:rPr>
              <a:t>Day and</a:t>
            </a:r>
            <a:r>
              <a:rPr lang="en-US" sz="1900" spc="-200" dirty="0">
                <a:latin typeface="Century Gothic"/>
                <a:cs typeface="Century Gothic"/>
              </a:rPr>
              <a:t> </a:t>
            </a:r>
            <a:r>
              <a:rPr lang="en-US" sz="1900" dirty="0">
                <a:latin typeface="Century Gothic"/>
                <a:cs typeface="Century Gothic"/>
              </a:rPr>
              <a:t>night</a:t>
            </a:r>
          </a:p>
          <a:p>
            <a:pPr marL="0" indent="0">
              <a:spcBef>
                <a:spcPts val="265"/>
              </a:spcBef>
              <a:buNone/>
            </a:pPr>
            <a:r>
              <a:rPr lang="en-US" sz="1900" spc="15" dirty="0">
                <a:latin typeface="Wingdings 2"/>
                <a:cs typeface="Wingdings 2"/>
              </a:rPr>
              <a:t></a:t>
            </a:r>
            <a:r>
              <a:rPr lang="en-US" sz="1900" spc="15" dirty="0">
                <a:latin typeface="Times New Roman"/>
                <a:cs typeface="Times New Roman"/>
              </a:rPr>
              <a:t> </a:t>
            </a:r>
            <a:r>
              <a:rPr lang="en-US" sz="1900" spc="-10" dirty="0">
                <a:latin typeface="Century Gothic"/>
                <a:cs typeface="Century Gothic"/>
              </a:rPr>
              <a:t>Absent </a:t>
            </a:r>
            <a:r>
              <a:rPr lang="en-US" sz="1900" spc="-5" dirty="0">
                <a:latin typeface="Century Gothic"/>
                <a:cs typeface="Century Gothic"/>
              </a:rPr>
              <a:t>and</a:t>
            </a:r>
            <a:r>
              <a:rPr lang="en-US" sz="1900" spc="-170" dirty="0">
                <a:latin typeface="Century Gothic"/>
                <a:cs typeface="Century Gothic"/>
              </a:rPr>
              <a:t> </a:t>
            </a:r>
            <a:r>
              <a:rPr lang="en-US" sz="1900" spc="-10" dirty="0">
                <a:latin typeface="Century Gothic"/>
                <a:cs typeface="Century Gothic"/>
              </a:rPr>
              <a:t>present</a:t>
            </a:r>
            <a:endParaRPr lang="en-US" sz="1900" dirty="0">
              <a:latin typeface="Century Gothic"/>
              <a:cs typeface="Century Gothic"/>
            </a:endParaRPr>
          </a:p>
          <a:p>
            <a:pPr marL="0" indent="0">
              <a:spcBef>
                <a:spcPts val="265"/>
              </a:spcBef>
              <a:buNone/>
            </a:pPr>
            <a:r>
              <a:rPr lang="en-US" sz="1900" spc="15" dirty="0">
                <a:latin typeface="Wingdings 2"/>
                <a:cs typeface="Wingdings 2"/>
              </a:rPr>
              <a:t></a:t>
            </a:r>
            <a:r>
              <a:rPr lang="en-US" sz="1900" spc="15" dirty="0">
                <a:latin typeface="Times New Roman"/>
                <a:cs typeface="Times New Roman"/>
              </a:rPr>
              <a:t> </a:t>
            </a:r>
            <a:r>
              <a:rPr lang="en-US" sz="1900" spc="-5" dirty="0">
                <a:latin typeface="Century Gothic"/>
                <a:cs typeface="Century Gothic"/>
              </a:rPr>
              <a:t>Exit </a:t>
            </a:r>
            <a:r>
              <a:rPr lang="en-US" sz="1900" spc="-10" dirty="0">
                <a:latin typeface="Century Gothic"/>
                <a:cs typeface="Century Gothic"/>
              </a:rPr>
              <a:t>and</a:t>
            </a:r>
            <a:r>
              <a:rPr lang="en-US" sz="1900" spc="-215" dirty="0">
                <a:latin typeface="Century Gothic"/>
                <a:cs typeface="Century Gothic"/>
              </a:rPr>
              <a:t> </a:t>
            </a:r>
            <a:r>
              <a:rPr lang="en-US" sz="1900" spc="-5" dirty="0">
                <a:latin typeface="Century Gothic"/>
                <a:cs typeface="Century Gothic"/>
              </a:rPr>
              <a:t>entrance</a:t>
            </a:r>
            <a:endParaRPr lang="en-US" sz="1900" dirty="0">
              <a:latin typeface="Century Gothic"/>
              <a:cs typeface="Century Gothic"/>
            </a:endParaRPr>
          </a:p>
          <a:p>
            <a:pPr marL="0" indent="0">
              <a:spcBef>
                <a:spcPts val="265"/>
              </a:spcBef>
              <a:buNone/>
            </a:pPr>
            <a:r>
              <a:rPr lang="en-US" sz="1900" spc="15" dirty="0">
                <a:latin typeface="Wingdings 2"/>
                <a:cs typeface="Wingdings 2"/>
              </a:rPr>
              <a:t></a:t>
            </a:r>
            <a:r>
              <a:rPr lang="en-US" sz="1900" spc="15" dirty="0">
                <a:latin typeface="Times New Roman"/>
                <a:cs typeface="Times New Roman"/>
              </a:rPr>
              <a:t> </a:t>
            </a:r>
            <a:r>
              <a:rPr lang="en-US" sz="1900" spc="-5" dirty="0">
                <a:latin typeface="Century Gothic"/>
                <a:cs typeface="Century Gothic"/>
              </a:rPr>
              <a:t>Sink or</a:t>
            </a:r>
            <a:r>
              <a:rPr lang="en-US" sz="1900" spc="-215" dirty="0">
                <a:latin typeface="Century Gothic"/>
                <a:cs typeface="Century Gothic"/>
              </a:rPr>
              <a:t> </a:t>
            </a:r>
            <a:r>
              <a:rPr lang="en-US" sz="1900" spc="-5" dirty="0">
                <a:latin typeface="Century Gothic"/>
                <a:cs typeface="Century Gothic"/>
              </a:rPr>
              <a:t>float</a:t>
            </a:r>
            <a:endParaRPr lang="en-US" sz="1900" dirty="0">
              <a:latin typeface="Century Gothic"/>
              <a:cs typeface="Century Gothic"/>
            </a:endParaRPr>
          </a:p>
          <a:p>
            <a:pPr marL="0" indent="0">
              <a:spcBef>
                <a:spcPts val="265"/>
              </a:spcBef>
              <a:buNone/>
            </a:pPr>
            <a:r>
              <a:rPr lang="en-US" sz="1900" spc="15" dirty="0">
                <a:latin typeface="Wingdings 2"/>
                <a:cs typeface="Wingdings 2"/>
              </a:rPr>
              <a:t></a:t>
            </a:r>
            <a:r>
              <a:rPr lang="en-US" sz="1900" spc="15" dirty="0">
                <a:latin typeface="Times New Roman"/>
                <a:cs typeface="Times New Roman"/>
              </a:rPr>
              <a:t> </a:t>
            </a:r>
            <a:r>
              <a:rPr lang="en-US" sz="1900" spc="-5" dirty="0">
                <a:latin typeface="Century Gothic"/>
                <a:cs typeface="Century Gothic"/>
              </a:rPr>
              <a:t>True or</a:t>
            </a:r>
            <a:r>
              <a:rPr lang="en-US" sz="1900" spc="-180" dirty="0">
                <a:latin typeface="Century Gothic"/>
                <a:cs typeface="Century Gothic"/>
              </a:rPr>
              <a:t> </a:t>
            </a:r>
            <a:r>
              <a:rPr lang="en-US" sz="1900" spc="-5" dirty="0">
                <a:latin typeface="Century Gothic"/>
                <a:cs typeface="Century Gothic"/>
              </a:rPr>
              <a:t>false</a:t>
            </a:r>
            <a:endParaRPr lang="en-US" sz="1900" dirty="0">
              <a:latin typeface="Century Gothic"/>
              <a:cs typeface="Century Gothic"/>
            </a:endParaRPr>
          </a:p>
          <a:p>
            <a:pPr marL="0" indent="0">
              <a:spcBef>
                <a:spcPts val="265"/>
              </a:spcBef>
              <a:buNone/>
            </a:pPr>
            <a:r>
              <a:rPr lang="en-US" sz="1900" spc="15" dirty="0">
                <a:latin typeface="Wingdings 2"/>
                <a:cs typeface="Wingdings 2"/>
              </a:rPr>
              <a:t></a:t>
            </a:r>
            <a:r>
              <a:rPr lang="en-US" sz="1900" spc="15" dirty="0">
                <a:latin typeface="Times New Roman"/>
                <a:cs typeface="Times New Roman"/>
              </a:rPr>
              <a:t> </a:t>
            </a:r>
            <a:r>
              <a:rPr lang="en-US" sz="1900" spc="-5" dirty="0">
                <a:latin typeface="Century Gothic"/>
                <a:cs typeface="Century Gothic"/>
              </a:rPr>
              <a:t>Pass </a:t>
            </a:r>
            <a:r>
              <a:rPr lang="en-US" sz="1900" spc="-10" dirty="0">
                <a:latin typeface="Century Gothic"/>
                <a:cs typeface="Century Gothic"/>
              </a:rPr>
              <a:t>and</a:t>
            </a:r>
            <a:r>
              <a:rPr lang="en-US" sz="1900" spc="-190" dirty="0">
                <a:latin typeface="Century Gothic"/>
                <a:cs typeface="Century Gothic"/>
              </a:rPr>
              <a:t> </a:t>
            </a:r>
            <a:r>
              <a:rPr lang="en-US" sz="1900" spc="-5" dirty="0">
                <a:latin typeface="Century Gothic"/>
                <a:cs typeface="Century Gothic"/>
              </a:rPr>
              <a:t>fail</a:t>
            </a:r>
            <a:endParaRPr lang="en-US" sz="1900" dirty="0">
              <a:latin typeface="Century Gothic"/>
              <a:cs typeface="Century Gothic"/>
            </a:endParaRPr>
          </a:p>
          <a:p>
            <a:pPr marL="0" indent="0">
              <a:spcBef>
                <a:spcPts val="265"/>
              </a:spcBef>
              <a:buNone/>
            </a:pPr>
            <a:r>
              <a:rPr lang="en-US" sz="1900" spc="15" dirty="0">
                <a:latin typeface="Wingdings 2"/>
                <a:cs typeface="Wingdings 2"/>
              </a:rPr>
              <a:t></a:t>
            </a:r>
            <a:r>
              <a:rPr lang="en-US" sz="1900" spc="15" dirty="0">
                <a:latin typeface="Times New Roman"/>
                <a:cs typeface="Times New Roman"/>
              </a:rPr>
              <a:t> </a:t>
            </a:r>
            <a:r>
              <a:rPr lang="en-US" sz="1900" spc="-5" dirty="0">
                <a:latin typeface="Century Gothic"/>
                <a:cs typeface="Century Gothic"/>
              </a:rPr>
              <a:t>Former </a:t>
            </a:r>
            <a:r>
              <a:rPr lang="en-US" sz="1900" spc="-10" dirty="0">
                <a:latin typeface="Century Gothic"/>
                <a:cs typeface="Century Gothic"/>
              </a:rPr>
              <a:t>and</a:t>
            </a:r>
            <a:r>
              <a:rPr lang="en-US" sz="1900" spc="-200" dirty="0">
                <a:latin typeface="Century Gothic"/>
                <a:cs typeface="Century Gothic"/>
              </a:rPr>
              <a:t> </a:t>
            </a:r>
            <a:r>
              <a:rPr lang="en-US" sz="1900" spc="-5" dirty="0">
                <a:latin typeface="Century Gothic"/>
                <a:cs typeface="Century Gothic"/>
              </a:rPr>
              <a:t>latter</a:t>
            </a:r>
            <a:endParaRPr lang="en-IN" sz="1900" dirty="0"/>
          </a:p>
        </p:txBody>
      </p:sp>
    </p:spTree>
    <p:extLst>
      <p:ext uri="{BB962C8B-B14F-4D97-AF65-F5344CB8AC3E}">
        <p14:creationId xmlns:p14="http://schemas.microsoft.com/office/powerpoint/2010/main" val="3740839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 y="1219200"/>
            <a:ext cx="4510838" cy="380455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1C6239F1-0960-222B-5A1F-8D79A7B29007}"/>
              </a:ext>
            </a:extLst>
          </p:cNvPr>
          <p:cNvSpPr>
            <a:spLocks noGrp="1"/>
          </p:cNvSpPr>
          <p:nvPr>
            <p:ph idx="1"/>
          </p:nvPr>
        </p:nvSpPr>
        <p:spPr>
          <a:xfrm>
            <a:off x="5285014" y="964850"/>
            <a:ext cx="6068786" cy="4928300"/>
          </a:xfrm>
        </p:spPr>
        <p:txBody>
          <a:bodyPr anchor="ctr">
            <a:normAutofit/>
          </a:bodyPr>
          <a:lstStyle/>
          <a:p>
            <a:pPr marL="12700" marR="5080">
              <a:spcBef>
                <a:spcPts val="430"/>
              </a:spcBef>
            </a:pPr>
            <a:r>
              <a:rPr lang="en-US" sz="1900" b="1" spc="-5" dirty="0">
                <a:latin typeface="Century Gothic"/>
                <a:cs typeface="Century Gothic"/>
              </a:rPr>
              <a:t>Relational antonyms </a:t>
            </a:r>
            <a:r>
              <a:rPr lang="en-US" sz="1900" spc="-5" dirty="0">
                <a:latin typeface="Century Gothic"/>
                <a:cs typeface="Century Gothic"/>
              </a:rPr>
              <a:t>are </a:t>
            </a:r>
            <a:r>
              <a:rPr lang="en-US" sz="1900" dirty="0">
                <a:latin typeface="Century Gothic"/>
                <a:cs typeface="Century Gothic"/>
              </a:rPr>
              <a:t>sometimes </a:t>
            </a:r>
            <a:r>
              <a:rPr lang="en-US" sz="1900" spc="-5" dirty="0">
                <a:latin typeface="Century Gothic"/>
                <a:cs typeface="Century Gothic"/>
              </a:rPr>
              <a:t>considered </a:t>
            </a:r>
            <a:r>
              <a:rPr lang="en-US" sz="1900" dirty="0">
                <a:latin typeface="Century Gothic"/>
                <a:cs typeface="Century Gothic"/>
              </a:rPr>
              <a:t>a  </a:t>
            </a:r>
            <a:r>
              <a:rPr lang="en-US" sz="1900" spc="-5" dirty="0">
                <a:latin typeface="Century Gothic"/>
                <a:cs typeface="Century Gothic"/>
              </a:rPr>
              <a:t>subcategory </a:t>
            </a:r>
            <a:r>
              <a:rPr lang="en-US" sz="1900" dirty="0">
                <a:latin typeface="Century Gothic"/>
                <a:cs typeface="Century Gothic"/>
              </a:rPr>
              <a:t>of complementary </a:t>
            </a:r>
            <a:r>
              <a:rPr lang="en-US" sz="1900" spc="-5" dirty="0">
                <a:latin typeface="Century Gothic"/>
                <a:cs typeface="Century Gothic"/>
              </a:rPr>
              <a:t>antonyms. </a:t>
            </a:r>
            <a:r>
              <a:rPr lang="en-US" sz="1900" spc="-10" dirty="0">
                <a:latin typeface="Century Gothic"/>
                <a:cs typeface="Century Gothic"/>
              </a:rPr>
              <a:t>With </a:t>
            </a:r>
            <a:r>
              <a:rPr lang="en-US" sz="1900" dirty="0">
                <a:latin typeface="Century Gothic"/>
                <a:cs typeface="Century Gothic"/>
              </a:rPr>
              <a:t>these  pairs, for there to </a:t>
            </a:r>
            <a:r>
              <a:rPr lang="en-US" sz="1900" spc="-5" dirty="0">
                <a:latin typeface="Century Gothic"/>
                <a:cs typeface="Century Gothic"/>
              </a:rPr>
              <a:t>be </a:t>
            </a:r>
            <a:r>
              <a:rPr lang="en-US" sz="1900" dirty="0">
                <a:latin typeface="Century Gothic"/>
                <a:cs typeface="Century Gothic"/>
              </a:rPr>
              <a:t>a relationship, </a:t>
            </a:r>
            <a:r>
              <a:rPr lang="en-US" sz="1900" spc="-5" dirty="0">
                <a:latin typeface="Century Gothic"/>
                <a:cs typeface="Century Gothic"/>
              </a:rPr>
              <a:t>both </a:t>
            </a:r>
            <a:r>
              <a:rPr lang="en-US" sz="1900" dirty="0">
                <a:latin typeface="Century Gothic"/>
                <a:cs typeface="Century Gothic"/>
              </a:rPr>
              <a:t>must</a:t>
            </a:r>
            <a:r>
              <a:rPr lang="en-US" sz="1900" spc="-135" dirty="0">
                <a:latin typeface="Century Gothic"/>
                <a:cs typeface="Century Gothic"/>
              </a:rPr>
              <a:t> </a:t>
            </a:r>
            <a:r>
              <a:rPr lang="en-US" sz="1900" spc="5" dirty="0">
                <a:latin typeface="Century Gothic"/>
                <a:cs typeface="Century Gothic"/>
              </a:rPr>
              <a:t>exist.</a:t>
            </a:r>
            <a:endParaRPr lang="en-US" sz="1900" dirty="0">
              <a:latin typeface="Century Gothic"/>
              <a:cs typeface="Century Gothic"/>
            </a:endParaRPr>
          </a:p>
          <a:p>
            <a:pPr marL="0" indent="0">
              <a:spcBef>
                <a:spcPts val="254"/>
              </a:spcBef>
              <a:buNone/>
            </a:pPr>
            <a:r>
              <a:rPr lang="en-US" sz="1900" spc="-5" dirty="0">
                <a:latin typeface="Century Gothic"/>
                <a:cs typeface="Century Gothic"/>
              </a:rPr>
              <a:t>Examples</a:t>
            </a:r>
            <a:r>
              <a:rPr lang="en-US" sz="1900" spc="-25" dirty="0">
                <a:latin typeface="Century Gothic"/>
                <a:cs typeface="Century Gothic"/>
              </a:rPr>
              <a:t> </a:t>
            </a:r>
            <a:r>
              <a:rPr lang="en-US" sz="1900" spc="-5" dirty="0">
                <a:latin typeface="Century Gothic"/>
                <a:cs typeface="Century Gothic"/>
              </a:rPr>
              <a:t>are:</a:t>
            </a:r>
            <a:endParaRPr lang="en-US" sz="1900" dirty="0">
              <a:latin typeface="Century Gothic"/>
              <a:cs typeface="Century Gothic"/>
            </a:endParaRPr>
          </a:p>
          <a:p>
            <a:pPr marL="0" indent="0">
              <a:spcBef>
                <a:spcPts val="285"/>
              </a:spcBef>
              <a:buNone/>
            </a:pPr>
            <a:r>
              <a:rPr lang="en-US" sz="1900" spc="20" dirty="0">
                <a:latin typeface="Wingdings 2"/>
                <a:cs typeface="Wingdings 2"/>
              </a:rPr>
              <a:t></a:t>
            </a:r>
            <a:r>
              <a:rPr lang="en-US" sz="1900" spc="20" dirty="0">
                <a:latin typeface="Times New Roman"/>
                <a:cs typeface="Times New Roman"/>
              </a:rPr>
              <a:t> </a:t>
            </a:r>
            <a:r>
              <a:rPr lang="en-US" sz="1900" spc="-5" dirty="0">
                <a:latin typeface="Century Gothic"/>
                <a:cs typeface="Century Gothic"/>
              </a:rPr>
              <a:t>Husband and</a:t>
            </a:r>
            <a:r>
              <a:rPr lang="en-US" sz="1900" spc="40" dirty="0">
                <a:latin typeface="Century Gothic"/>
                <a:cs typeface="Century Gothic"/>
              </a:rPr>
              <a:t> </a:t>
            </a:r>
            <a:r>
              <a:rPr lang="en-US" sz="1900" dirty="0">
                <a:latin typeface="Century Gothic"/>
                <a:cs typeface="Century Gothic"/>
              </a:rPr>
              <a:t>wife</a:t>
            </a:r>
          </a:p>
          <a:p>
            <a:pPr marL="0" indent="0">
              <a:spcBef>
                <a:spcPts val="290"/>
              </a:spcBef>
              <a:buNone/>
            </a:pPr>
            <a:r>
              <a:rPr lang="en-US" sz="1900" spc="20" dirty="0">
                <a:latin typeface="Wingdings 2"/>
                <a:cs typeface="Wingdings 2"/>
              </a:rPr>
              <a:t></a:t>
            </a:r>
            <a:r>
              <a:rPr lang="en-US" sz="1900" spc="20" dirty="0">
                <a:latin typeface="Times New Roman"/>
                <a:cs typeface="Times New Roman"/>
              </a:rPr>
              <a:t> </a:t>
            </a:r>
            <a:r>
              <a:rPr lang="en-US" sz="1900" spc="-5" dirty="0">
                <a:latin typeface="Century Gothic"/>
                <a:cs typeface="Century Gothic"/>
              </a:rPr>
              <a:t>Doctor and</a:t>
            </a:r>
            <a:r>
              <a:rPr lang="en-US" sz="1900" spc="45" dirty="0">
                <a:latin typeface="Century Gothic"/>
                <a:cs typeface="Century Gothic"/>
              </a:rPr>
              <a:t> </a:t>
            </a:r>
            <a:r>
              <a:rPr lang="en-US" sz="1900" dirty="0">
                <a:latin typeface="Century Gothic"/>
                <a:cs typeface="Century Gothic"/>
              </a:rPr>
              <a:t>patient</a:t>
            </a:r>
          </a:p>
          <a:p>
            <a:pPr marL="0" indent="0">
              <a:spcBef>
                <a:spcPts val="290"/>
              </a:spcBef>
              <a:buNone/>
            </a:pPr>
            <a:r>
              <a:rPr lang="en-US" sz="1900" spc="20" dirty="0">
                <a:latin typeface="Wingdings 2"/>
                <a:cs typeface="Wingdings 2"/>
              </a:rPr>
              <a:t></a:t>
            </a:r>
            <a:r>
              <a:rPr lang="en-US" sz="1900" spc="20" dirty="0">
                <a:latin typeface="Times New Roman"/>
                <a:cs typeface="Times New Roman"/>
              </a:rPr>
              <a:t> </a:t>
            </a:r>
            <a:r>
              <a:rPr lang="en-US" sz="1900" spc="-5" dirty="0">
                <a:latin typeface="Century Gothic"/>
                <a:cs typeface="Century Gothic"/>
              </a:rPr>
              <a:t>Buy and</a:t>
            </a:r>
            <a:r>
              <a:rPr lang="en-US" sz="1900" spc="35" dirty="0">
                <a:latin typeface="Century Gothic"/>
                <a:cs typeface="Century Gothic"/>
              </a:rPr>
              <a:t> </a:t>
            </a:r>
            <a:r>
              <a:rPr lang="en-US" sz="1900" spc="-5" dirty="0">
                <a:latin typeface="Century Gothic"/>
                <a:cs typeface="Century Gothic"/>
              </a:rPr>
              <a:t>sell</a:t>
            </a:r>
            <a:endParaRPr lang="en-US" sz="1900" dirty="0">
              <a:latin typeface="Century Gothic"/>
              <a:cs typeface="Century Gothic"/>
            </a:endParaRPr>
          </a:p>
          <a:p>
            <a:pPr marL="0" indent="0">
              <a:spcBef>
                <a:spcPts val="290"/>
              </a:spcBef>
              <a:buNone/>
            </a:pPr>
            <a:r>
              <a:rPr lang="en-US" sz="1900" spc="20" dirty="0">
                <a:latin typeface="Wingdings 2"/>
                <a:cs typeface="Wingdings 2"/>
              </a:rPr>
              <a:t></a:t>
            </a:r>
            <a:r>
              <a:rPr lang="en-US" sz="1900" spc="20" dirty="0">
                <a:latin typeface="Times New Roman"/>
                <a:cs typeface="Times New Roman"/>
              </a:rPr>
              <a:t> </a:t>
            </a:r>
            <a:r>
              <a:rPr lang="en-US" sz="1900" spc="-5" dirty="0">
                <a:latin typeface="Century Gothic"/>
                <a:cs typeface="Century Gothic"/>
              </a:rPr>
              <a:t>Predator and</a:t>
            </a:r>
            <a:r>
              <a:rPr lang="en-US" sz="1900" spc="5" dirty="0">
                <a:latin typeface="Century Gothic"/>
                <a:cs typeface="Century Gothic"/>
              </a:rPr>
              <a:t> </a:t>
            </a:r>
            <a:r>
              <a:rPr lang="en-US" sz="1900" spc="-5" dirty="0">
                <a:latin typeface="Century Gothic"/>
                <a:cs typeface="Century Gothic"/>
              </a:rPr>
              <a:t>prey</a:t>
            </a:r>
            <a:endParaRPr lang="en-US" sz="1900" dirty="0">
              <a:latin typeface="Century Gothic"/>
              <a:cs typeface="Century Gothic"/>
            </a:endParaRPr>
          </a:p>
          <a:p>
            <a:pPr marL="0" indent="0">
              <a:spcBef>
                <a:spcPts val="290"/>
              </a:spcBef>
              <a:buNone/>
            </a:pPr>
            <a:r>
              <a:rPr lang="en-US" sz="1900" spc="20" dirty="0">
                <a:latin typeface="Wingdings 2"/>
                <a:cs typeface="Wingdings 2"/>
              </a:rPr>
              <a:t></a:t>
            </a:r>
            <a:r>
              <a:rPr lang="en-US" sz="1900" spc="20" dirty="0">
                <a:latin typeface="Times New Roman"/>
                <a:cs typeface="Times New Roman"/>
              </a:rPr>
              <a:t> </a:t>
            </a:r>
            <a:r>
              <a:rPr lang="en-US" sz="1900" dirty="0">
                <a:latin typeface="Century Gothic"/>
                <a:cs typeface="Century Gothic"/>
              </a:rPr>
              <a:t>Above </a:t>
            </a:r>
            <a:r>
              <a:rPr lang="en-US" sz="1900" spc="-5" dirty="0">
                <a:latin typeface="Century Gothic"/>
                <a:cs typeface="Century Gothic"/>
              </a:rPr>
              <a:t>and</a:t>
            </a:r>
            <a:r>
              <a:rPr lang="en-US" sz="1900" spc="-50" dirty="0">
                <a:latin typeface="Century Gothic"/>
                <a:cs typeface="Century Gothic"/>
              </a:rPr>
              <a:t> </a:t>
            </a:r>
            <a:r>
              <a:rPr lang="en-US" sz="1900" spc="-5" dirty="0">
                <a:latin typeface="Century Gothic"/>
                <a:cs typeface="Century Gothic"/>
              </a:rPr>
              <a:t>below</a:t>
            </a:r>
            <a:endParaRPr lang="en-US" sz="1900" dirty="0">
              <a:latin typeface="Century Gothic"/>
              <a:cs typeface="Century Gothic"/>
            </a:endParaRPr>
          </a:p>
          <a:p>
            <a:pPr marL="0" indent="0">
              <a:spcBef>
                <a:spcPts val="285"/>
              </a:spcBef>
              <a:buNone/>
            </a:pPr>
            <a:r>
              <a:rPr lang="en-US" sz="1900" spc="20" dirty="0">
                <a:latin typeface="Wingdings 2"/>
                <a:cs typeface="Wingdings 2"/>
              </a:rPr>
              <a:t></a:t>
            </a:r>
            <a:r>
              <a:rPr lang="en-US" sz="1900" spc="20" dirty="0">
                <a:latin typeface="Times New Roman"/>
                <a:cs typeface="Times New Roman"/>
              </a:rPr>
              <a:t> </a:t>
            </a:r>
            <a:r>
              <a:rPr lang="en-US" sz="1900" dirty="0">
                <a:latin typeface="Century Gothic"/>
                <a:cs typeface="Century Gothic"/>
              </a:rPr>
              <a:t>Give </a:t>
            </a:r>
            <a:r>
              <a:rPr lang="en-US" sz="1900" spc="-5" dirty="0">
                <a:latin typeface="Century Gothic"/>
                <a:cs typeface="Century Gothic"/>
              </a:rPr>
              <a:t>and </a:t>
            </a:r>
            <a:r>
              <a:rPr lang="en-US" sz="1900" dirty="0">
                <a:latin typeface="Century Gothic"/>
                <a:cs typeface="Century Gothic"/>
              </a:rPr>
              <a:t>receive</a:t>
            </a:r>
          </a:p>
          <a:p>
            <a:pPr marL="0" indent="0">
              <a:spcBef>
                <a:spcPts val="290"/>
              </a:spcBef>
              <a:buNone/>
            </a:pPr>
            <a:r>
              <a:rPr lang="en-US" sz="1900" spc="20" dirty="0">
                <a:latin typeface="Wingdings 2"/>
                <a:cs typeface="Wingdings 2"/>
              </a:rPr>
              <a:t></a:t>
            </a:r>
            <a:r>
              <a:rPr lang="en-US" sz="1900" spc="20" dirty="0">
                <a:latin typeface="Times New Roman"/>
                <a:cs typeface="Times New Roman"/>
              </a:rPr>
              <a:t> </a:t>
            </a:r>
            <a:r>
              <a:rPr lang="en-US" sz="1900" spc="-5" dirty="0">
                <a:latin typeface="Century Gothic"/>
                <a:cs typeface="Century Gothic"/>
              </a:rPr>
              <a:t>Teach and</a:t>
            </a:r>
            <a:r>
              <a:rPr lang="en-US" sz="1900" spc="55" dirty="0">
                <a:latin typeface="Century Gothic"/>
                <a:cs typeface="Century Gothic"/>
              </a:rPr>
              <a:t> </a:t>
            </a:r>
            <a:r>
              <a:rPr lang="en-US" sz="1900" spc="-5" dirty="0">
                <a:latin typeface="Century Gothic"/>
                <a:cs typeface="Century Gothic"/>
              </a:rPr>
              <a:t>learn</a:t>
            </a:r>
            <a:endParaRPr lang="en-US" sz="1900" dirty="0">
              <a:latin typeface="Century Gothic"/>
              <a:cs typeface="Century Gothic"/>
            </a:endParaRPr>
          </a:p>
          <a:p>
            <a:pPr marL="0" indent="0">
              <a:spcBef>
                <a:spcPts val="285"/>
              </a:spcBef>
              <a:buNone/>
            </a:pPr>
            <a:r>
              <a:rPr lang="en-US" sz="1900" spc="20" dirty="0">
                <a:latin typeface="Wingdings 2"/>
                <a:cs typeface="Wingdings 2"/>
              </a:rPr>
              <a:t></a:t>
            </a:r>
            <a:r>
              <a:rPr lang="en-US" sz="1900" spc="20" dirty="0">
                <a:latin typeface="Times New Roman"/>
                <a:cs typeface="Times New Roman"/>
              </a:rPr>
              <a:t> </a:t>
            </a:r>
            <a:r>
              <a:rPr lang="en-US" sz="1900" spc="-5" dirty="0">
                <a:latin typeface="Century Gothic"/>
                <a:cs typeface="Century Gothic"/>
              </a:rPr>
              <a:t>Instructor </a:t>
            </a:r>
            <a:r>
              <a:rPr lang="en-US" sz="1900" dirty="0">
                <a:latin typeface="Century Gothic"/>
                <a:cs typeface="Century Gothic"/>
              </a:rPr>
              <a:t>and</a:t>
            </a:r>
            <a:r>
              <a:rPr lang="en-US" sz="1900" spc="60" dirty="0">
                <a:latin typeface="Century Gothic"/>
                <a:cs typeface="Century Gothic"/>
              </a:rPr>
              <a:t> </a:t>
            </a:r>
            <a:r>
              <a:rPr lang="en-US" sz="1900" dirty="0">
                <a:latin typeface="Century Gothic"/>
                <a:cs typeface="Century Gothic"/>
              </a:rPr>
              <a:t>pupil</a:t>
            </a:r>
          </a:p>
          <a:p>
            <a:pPr marL="0" indent="0">
              <a:spcBef>
                <a:spcPts val="295"/>
              </a:spcBef>
              <a:buNone/>
            </a:pPr>
            <a:r>
              <a:rPr lang="en-US" sz="1900" spc="20" dirty="0">
                <a:latin typeface="Wingdings 2"/>
                <a:cs typeface="Wingdings 2"/>
              </a:rPr>
              <a:t></a:t>
            </a:r>
            <a:r>
              <a:rPr lang="en-US" sz="1900" spc="20" dirty="0">
                <a:latin typeface="Times New Roman"/>
                <a:cs typeface="Times New Roman"/>
              </a:rPr>
              <a:t> </a:t>
            </a:r>
            <a:r>
              <a:rPr lang="en-US" sz="1900" dirty="0">
                <a:latin typeface="Century Gothic"/>
                <a:cs typeface="Century Gothic"/>
              </a:rPr>
              <a:t>Servant </a:t>
            </a:r>
            <a:r>
              <a:rPr lang="en-US" sz="1900" spc="-5" dirty="0">
                <a:latin typeface="Century Gothic"/>
                <a:cs typeface="Century Gothic"/>
              </a:rPr>
              <a:t>and</a:t>
            </a:r>
            <a:r>
              <a:rPr lang="en-US" sz="1900" spc="5" dirty="0">
                <a:latin typeface="Century Gothic"/>
                <a:cs typeface="Century Gothic"/>
              </a:rPr>
              <a:t> </a:t>
            </a:r>
            <a:r>
              <a:rPr lang="en-US" sz="1900" dirty="0">
                <a:latin typeface="Century Gothic"/>
                <a:cs typeface="Century Gothic"/>
              </a:rPr>
              <a:t>master</a:t>
            </a:r>
          </a:p>
          <a:p>
            <a:pPr marL="0" indent="0">
              <a:spcBef>
                <a:spcPts val="285"/>
              </a:spcBef>
              <a:buNone/>
            </a:pPr>
            <a:r>
              <a:rPr lang="en-US" sz="1900" spc="20" dirty="0">
                <a:latin typeface="Wingdings 2"/>
                <a:cs typeface="Wingdings 2"/>
              </a:rPr>
              <a:t></a:t>
            </a:r>
            <a:r>
              <a:rPr lang="en-US" sz="1900" spc="20" dirty="0">
                <a:latin typeface="Times New Roman"/>
                <a:cs typeface="Times New Roman"/>
              </a:rPr>
              <a:t> </a:t>
            </a:r>
            <a:r>
              <a:rPr lang="en-US" sz="1900" spc="-5" dirty="0">
                <a:latin typeface="Century Gothic"/>
                <a:cs typeface="Century Gothic"/>
              </a:rPr>
              <a:t>Borrow and</a:t>
            </a:r>
            <a:r>
              <a:rPr lang="en-US" sz="1900" spc="50" dirty="0">
                <a:latin typeface="Century Gothic"/>
                <a:cs typeface="Century Gothic"/>
              </a:rPr>
              <a:t> </a:t>
            </a:r>
            <a:r>
              <a:rPr lang="en-US" sz="1900" spc="-5" dirty="0">
                <a:latin typeface="Century Gothic"/>
                <a:cs typeface="Century Gothic"/>
              </a:rPr>
              <a:t>lend</a:t>
            </a:r>
            <a:endParaRPr lang="en-US" sz="1900" dirty="0">
              <a:latin typeface="Century Gothic"/>
              <a:cs typeface="Century Gothic"/>
            </a:endParaRPr>
          </a:p>
          <a:p>
            <a:pPr marL="0" indent="0">
              <a:spcBef>
                <a:spcPts val="290"/>
              </a:spcBef>
              <a:buNone/>
            </a:pPr>
            <a:r>
              <a:rPr lang="en-US" sz="1900" spc="20" dirty="0">
                <a:latin typeface="Wingdings 2"/>
                <a:cs typeface="Wingdings 2"/>
              </a:rPr>
              <a:t></a:t>
            </a:r>
            <a:r>
              <a:rPr lang="en-US" sz="1900" spc="20" dirty="0">
                <a:latin typeface="Times New Roman"/>
                <a:cs typeface="Times New Roman"/>
              </a:rPr>
              <a:t> </a:t>
            </a:r>
            <a:r>
              <a:rPr lang="en-US" sz="1900" dirty="0">
                <a:latin typeface="Century Gothic"/>
                <a:cs typeface="Century Gothic"/>
              </a:rPr>
              <a:t>Come </a:t>
            </a:r>
            <a:r>
              <a:rPr lang="en-US" sz="1900" spc="-5" dirty="0">
                <a:latin typeface="Century Gothic"/>
                <a:cs typeface="Century Gothic"/>
              </a:rPr>
              <a:t>and</a:t>
            </a:r>
            <a:r>
              <a:rPr lang="en-US" sz="1900" spc="30" dirty="0">
                <a:latin typeface="Century Gothic"/>
                <a:cs typeface="Century Gothic"/>
              </a:rPr>
              <a:t> </a:t>
            </a:r>
            <a:r>
              <a:rPr lang="en-US" sz="1900" dirty="0">
                <a:latin typeface="Century Gothic"/>
                <a:cs typeface="Century Gothic"/>
              </a:rPr>
              <a:t>go</a:t>
            </a:r>
            <a:endParaRPr lang="en-IN" sz="1900" dirty="0"/>
          </a:p>
        </p:txBody>
      </p:sp>
    </p:spTree>
    <p:extLst>
      <p:ext uri="{BB962C8B-B14F-4D97-AF65-F5344CB8AC3E}">
        <p14:creationId xmlns:p14="http://schemas.microsoft.com/office/powerpoint/2010/main" val="293035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 y="1219200"/>
            <a:ext cx="4510838" cy="380455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2D8A3FE-4DEA-44EB-3A6D-2DF59D6409B7}"/>
              </a:ext>
            </a:extLst>
          </p:cNvPr>
          <p:cNvSpPr>
            <a:spLocks noGrp="1"/>
          </p:cNvSpPr>
          <p:nvPr>
            <p:ph type="title"/>
          </p:nvPr>
        </p:nvSpPr>
        <p:spPr>
          <a:xfrm>
            <a:off x="1139044" y="2090114"/>
            <a:ext cx="3382890" cy="2481886"/>
          </a:xfrm>
        </p:spPr>
        <p:txBody>
          <a:bodyPr>
            <a:normAutofit/>
          </a:bodyPr>
          <a:lstStyle/>
          <a:p>
            <a:pPr algn="ctr"/>
            <a:r>
              <a:rPr lang="en-US" b="1" dirty="0"/>
              <a:t>Word Formation</a:t>
            </a:r>
            <a:endParaRPr lang="en-IN"/>
          </a:p>
        </p:txBody>
      </p:sp>
      <p:sp>
        <p:nvSpPr>
          <p:cNvPr id="3" name="Content Placeholder 2">
            <a:extLst>
              <a:ext uri="{FF2B5EF4-FFF2-40B4-BE49-F238E27FC236}">
                <a16:creationId xmlns:a16="http://schemas.microsoft.com/office/drawing/2014/main" id="{244056C0-DF89-0823-6446-9C775A8AC1CA}"/>
              </a:ext>
            </a:extLst>
          </p:cNvPr>
          <p:cNvSpPr>
            <a:spLocks noGrp="1"/>
          </p:cNvSpPr>
          <p:nvPr>
            <p:ph idx="1"/>
          </p:nvPr>
        </p:nvSpPr>
        <p:spPr>
          <a:xfrm>
            <a:off x="5285014" y="964850"/>
            <a:ext cx="6068786" cy="4928300"/>
          </a:xfrm>
        </p:spPr>
        <p:txBody>
          <a:bodyPr anchor="ctr">
            <a:normAutofit/>
          </a:bodyPr>
          <a:lstStyle/>
          <a:p>
            <a:r>
              <a:rPr lang="en-US" sz="2000" b="1"/>
              <a:t>Word</a:t>
            </a:r>
          </a:p>
          <a:p>
            <a:pPr marL="0" indent="0">
              <a:buNone/>
            </a:pPr>
            <a:r>
              <a:rPr lang="en-US" sz="2000"/>
              <a:t>“Word is a unit of a language which the natives can identify.”</a:t>
            </a:r>
          </a:p>
          <a:p>
            <a:pPr marL="0" indent="0">
              <a:buNone/>
            </a:pPr>
            <a:r>
              <a:rPr lang="en-US" sz="2000"/>
              <a:t>                              </a:t>
            </a:r>
          </a:p>
          <a:p>
            <a:pPr marL="0" indent="0">
              <a:buNone/>
            </a:pPr>
            <a:r>
              <a:rPr lang="en-US" sz="2000"/>
              <a:t>                                         or</a:t>
            </a:r>
          </a:p>
          <a:p>
            <a:pPr marL="0" indent="0">
              <a:buNone/>
            </a:pPr>
            <a:r>
              <a:rPr lang="en-US" sz="2000"/>
              <a:t>“Words are blocks which form a sentence”</a:t>
            </a:r>
          </a:p>
          <a:p>
            <a:pPr marL="0" indent="0">
              <a:buNone/>
            </a:pPr>
            <a:endParaRPr lang="en-US" sz="2000"/>
          </a:p>
          <a:p>
            <a:r>
              <a:rPr lang="en-US" sz="2000" b="1"/>
              <a:t>Basic Word:</a:t>
            </a:r>
          </a:p>
          <a:p>
            <a:r>
              <a:rPr lang="en-US" sz="2000"/>
              <a:t>“The words which have not been developed or derived from any other word are known as root, basic or primary words”. For example, White, tree, pain, boy, etc.</a:t>
            </a:r>
          </a:p>
          <a:p>
            <a:endParaRPr lang="en-IN" sz="2000"/>
          </a:p>
        </p:txBody>
      </p:sp>
    </p:spTree>
    <p:extLst>
      <p:ext uri="{BB962C8B-B14F-4D97-AF65-F5344CB8AC3E}">
        <p14:creationId xmlns:p14="http://schemas.microsoft.com/office/powerpoint/2010/main" val="32302688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 y="1219200"/>
            <a:ext cx="4510838" cy="380455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8F2D466-2FB0-964F-51B2-40E7349D6018}"/>
              </a:ext>
            </a:extLst>
          </p:cNvPr>
          <p:cNvSpPr>
            <a:spLocks noGrp="1"/>
          </p:cNvSpPr>
          <p:nvPr>
            <p:ph type="title"/>
          </p:nvPr>
        </p:nvSpPr>
        <p:spPr>
          <a:xfrm>
            <a:off x="1139044" y="2090114"/>
            <a:ext cx="3382890" cy="2481886"/>
          </a:xfrm>
        </p:spPr>
        <p:txBody>
          <a:bodyPr>
            <a:normAutofit/>
          </a:bodyPr>
          <a:lstStyle/>
          <a:p>
            <a:pPr algn="ctr"/>
            <a:r>
              <a:rPr lang="en-US" sz="4800" b="1" dirty="0"/>
              <a:t>Types of word</a:t>
            </a:r>
            <a:endParaRPr lang="en-IN" sz="4800" dirty="0"/>
          </a:p>
        </p:txBody>
      </p:sp>
      <p:sp>
        <p:nvSpPr>
          <p:cNvPr id="3" name="Content Placeholder 2">
            <a:extLst>
              <a:ext uri="{FF2B5EF4-FFF2-40B4-BE49-F238E27FC236}">
                <a16:creationId xmlns:a16="http://schemas.microsoft.com/office/drawing/2014/main" id="{B0F9D6AC-2288-66F3-4D05-CA3F448BDC63}"/>
              </a:ext>
            </a:extLst>
          </p:cNvPr>
          <p:cNvSpPr>
            <a:spLocks noGrp="1"/>
          </p:cNvSpPr>
          <p:nvPr>
            <p:ph idx="1"/>
          </p:nvPr>
        </p:nvSpPr>
        <p:spPr>
          <a:xfrm>
            <a:off x="5285014" y="964850"/>
            <a:ext cx="6068786" cy="4928300"/>
          </a:xfrm>
        </p:spPr>
        <p:txBody>
          <a:bodyPr anchor="ctr">
            <a:normAutofit/>
          </a:bodyPr>
          <a:lstStyle/>
          <a:p>
            <a:r>
              <a:rPr lang="en-US" sz="4000" dirty="0"/>
              <a:t>Lexical Word</a:t>
            </a:r>
          </a:p>
          <a:p>
            <a:r>
              <a:rPr lang="en-US" sz="4000" dirty="0"/>
              <a:t>Functional Word</a:t>
            </a:r>
          </a:p>
          <a:p>
            <a:endParaRPr lang="en-IN" sz="2000" dirty="0"/>
          </a:p>
        </p:txBody>
      </p:sp>
    </p:spTree>
    <p:extLst>
      <p:ext uri="{BB962C8B-B14F-4D97-AF65-F5344CB8AC3E}">
        <p14:creationId xmlns:p14="http://schemas.microsoft.com/office/powerpoint/2010/main" val="20632089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 y="1219200"/>
            <a:ext cx="4510838" cy="380455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172F4FA-A188-936F-F0CD-DCC22B4C1B2C}"/>
              </a:ext>
            </a:extLst>
          </p:cNvPr>
          <p:cNvSpPr>
            <a:spLocks noGrp="1"/>
          </p:cNvSpPr>
          <p:nvPr>
            <p:ph type="title"/>
          </p:nvPr>
        </p:nvSpPr>
        <p:spPr>
          <a:xfrm>
            <a:off x="1139044" y="2090114"/>
            <a:ext cx="3382890" cy="2481886"/>
          </a:xfrm>
        </p:spPr>
        <p:txBody>
          <a:bodyPr>
            <a:normAutofit/>
          </a:bodyPr>
          <a:lstStyle/>
          <a:p>
            <a:pPr algn="ctr"/>
            <a:r>
              <a:rPr lang="en-US" b="1" dirty="0"/>
              <a:t>Lexical Word</a:t>
            </a:r>
            <a:endParaRPr lang="en-IN"/>
          </a:p>
        </p:txBody>
      </p:sp>
      <p:sp>
        <p:nvSpPr>
          <p:cNvPr id="3" name="Content Placeholder 2">
            <a:extLst>
              <a:ext uri="{FF2B5EF4-FFF2-40B4-BE49-F238E27FC236}">
                <a16:creationId xmlns:a16="http://schemas.microsoft.com/office/drawing/2014/main" id="{8BEABAA7-82B8-F55C-01FA-A76B80F0B068}"/>
              </a:ext>
            </a:extLst>
          </p:cNvPr>
          <p:cNvSpPr>
            <a:spLocks noGrp="1"/>
          </p:cNvSpPr>
          <p:nvPr>
            <p:ph idx="1"/>
          </p:nvPr>
        </p:nvSpPr>
        <p:spPr>
          <a:xfrm>
            <a:off x="5285014" y="964850"/>
            <a:ext cx="6068786" cy="4928300"/>
          </a:xfrm>
        </p:spPr>
        <p:txBody>
          <a:bodyPr anchor="ctr">
            <a:normAutofit/>
          </a:bodyPr>
          <a:lstStyle/>
          <a:p>
            <a:r>
              <a:rPr lang="en-US" sz="2000" dirty="0"/>
              <a:t>A </a:t>
            </a:r>
            <a:r>
              <a:rPr lang="en-US" sz="2000" b="1" dirty="0"/>
              <a:t>lexical item</a:t>
            </a:r>
            <a:r>
              <a:rPr lang="en-US" sz="2000" dirty="0"/>
              <a:t> (lexical word) is what we normally recognize as "the ordinary word." A lexical item can also be a part of a word or a chain of words. Lexical items are the basic building blocks of a language's vocabulary (its </a:t>
            </a:r>
            <a:r>
              <a:rPr lang="en-US" sz="2000" i="1" dirty="0"/>
              <a:t>lexicon</a:t>
            </a:r>
            <a:r>
              <a:rPr lang="en-US" sz="2000" dirty="0"/>
              <a:t>, in other words).(All the Nouns, Verbs  &amp; Adjectives are lexical word)</a:t>
            </a:r>
          </a:p>
          <a:p>
            <a:r>
              <a:rPr lang="en-US" sz="2000" i="1" dirty="0"/>
              <a:t>cat</a:t>
            </a:r>
            <a:r>
              <a:rPr lang="en-US" sz="2000" dirty="0"/>
              <a:t> (single word)</a:t>
            </a:r>
          </a:p>
          <a:p>
            <a:r>
              <a:rPr lang="en-US" sz="2000" i="1" dirty="0"/>
              <a:t>traffic light</a:t>
            </a:r>
            <a:r>
              <a:rPr lang="en-US" sz="2000" dirty="0"/>
              <a:t> (words together meaning one thing)</a:t>
            </a:r>
          </a:p>
          <a:p>
            <a:r>
              <a:rPr lang="en-US" sz="2000" i="1" dirty="0"/>
              <a:t>take care of</a:t>
            </a:r>
            <a:r>
              <a:rPr lang="en-US" sz="2000" dirty="0"/>
              <a:t> (a verbal phrase)</a:t>
            </a:r>
          </a:p>
          <a:p>
            <a:r>
              <a:rPr lang="en-US" sz="2000" i="1" dirty="0"/>
              <a:t>by the way </a:t>
            </a:r>
            <a:r>
              <a:rPr lang="en-US" sz="2000" dirty="0"/>
              <a:t>(a chain of words) </a:t>
            </a:r>
          </a:p>
          <a:p>
            <a:r>
              <a:rPr lang="en-US" sz="2000" dirty="0"/>
              <a:t> </a:t>
            </a:r>
            <a:r>
              <a:rPr lang="en-US" sz="2000" i="1" dirty="0"/>
              <a:t>it's raining cats and dogs</a:t>
            </a:r>
            <a:r>
              <a:rPr lang="en-US" sz="2000" dirty="0"/>
              <a:t>  (an idiomatic phrase)</a:t>
            </a:r>
          </a:p>
          <a:p>
            <a:endParaRPr lang="en-US" sz="2000" dirty="0"/>
          </a:p>
          <a:p>
            <a:endParaRPr lang="en-IN" sz="2000" dirty="0"/>
          </a:p>
        </p:txBody>
      </p:sp>
    </p:spTree>
    <p:extLst>
      <p:ext uri="{BB962C8B-B14F-4D97-AF65-F5344CB8AC3E}">
        <p14:creationId xmlns:p14="http://schemas.microsoft.com/office/powerpoint/2010/main" val="14097442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 y="1219200"/>
            <a:ext cx="4510838" cy="380455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22E45B31-3BCE-D0F7-CA2A-A6F28224F6DD}"/>
              </a:ext>
            </a:extLst>
          </p:cNvPr>
          <p:cNvSpPr>
            <a:spLocks noGrp="1"/>
          </p:cNvSpPr>
          <p:nvPr>
            <p:ph type="title"/>
          </p:nvPr>
        </p:nvSpPr>
        <p:spPr>
          <a:xfrm>
            <a:off x="1139044" y="2090114"/>
            <a:ext cx="3382890" cy="2481886"/>
          </a:xfrm>
        </p:spPr>
        <p:txBody>
          <a:bodyPr>
            <a:normAutofit/>
          </a:bodyPr>
          <a:lstStyle/>
          <a:p>
            <a:pPr algn="ctr"/>
            <a:r>
              <a:rPr lang="en-US" dirty="0"/>
              <a:t>Functional word</a:t>
            </a:r>
            <a:endParaRPr lang="en-IN"/>
          </a:p>
        </p:txBody>
      </p:sp>
      <p:sp>
        <p:nvSpPr>
          <p:cNvPr id="3" name="Content Placeholder 2">
            <a:extLst>
              <a:ext uri="{FF2B5EF4-FFF2-40B4-BE49-F238E27FC236}">
                <a16:creationId xmlns:a16="http://schemas.microsoft.com/office/drawing/2014/main" id="{8541D1F9-8A06-217B-A792-DEB235D34834}"/>
              </a:ext>
            </a:extLst>
          </p:cNvPr>
          <p:cNvSpPr>
            <a:spLocks noGrp="1"/>
          </p:cNvSpPr>
          <p:nvPr>
            <p:ph idx="1"/>
          </p:nvPr>
        </p:nvSpPr>
        <p:spPr>
          <a:xfrm>
            <a:off x="5285014" y="964850"/>
            <a:ext cx="6068786" cy="4928300"/>
          </a:xfrm>
        </p:spPr>
        <p:txBody>
          <a:bodyPr anchor="ctr">
            <a:normAutofit/>
          </a:bodyPr>
          <a:lstStyle/>
          <a:p>
            <a:r>
              <a:rPr lang="en-US" sz="2000"/>
              <a:t>A </a:t>
            </a:r>
            <a:r>
              <a:rPr lang="en-US" sz="2000" b="1"/>
              <a:t>grammatical word</a:t>
            </a:r>
            <a:r>
              <a:rPr lang="en-US" sz="2000"/>
              <a:t> (a.k.a. </a:t>
            </a:r>
            <a:r>
              <a:rPr lang="en-US" sz="2000">
                <a:hlinkClick r:id="rId2"/>
              </a:rPr>
              <a:t>function word</a:t>
            </a:r>
            <a:r>
              <a:rPr lang="en-US" sz="2000"/>
              <a:t>) is a word that in itself has either (1) little or no actual meaning (lexical meaning) or (2) ambiguous or uncertain meaning, BUT functions to indicate grammatical relationships with other words in a sentence. The usual grammatical words are:-</a:t>
            </a:r>
          </a:p>
          <a:p>
            <a:r>
              <a:rPr lang="en-US" sz="2000"/>
              <a:t>auxiliaries (</a:t>
            </a:r>
            <a:r>
              <a:rPr lang="en-US" sz="2000" i="1"/>
              <a:t>am, are, be, do, got, is, have</a:t>
            </a:r>
            <a:r>
              <a:rPr lang="en-US" sz="2000"/>
              <a:t>, etc)</a:t>
            </a:r>
          </a:p>
          <a:p>
            <a:r>
              <a:rPr lang="en-US" sz="2000"/>
              <a:t>conjunctions (</a:t>
            </a:r>
            <a:r>
              <a:rPr lang="en-US" sz="2000" i="1"/>
              <a:t>and, although, or, that, when, while</a:t>
            </a:r>
            <a:r>
              <a:rPr lang="en-US" sz="2000"/>
              <a:t>, etc)</a:t>
            </a:r>
          </a:p>
          <a:p>
            <a:r>
              <a:rPr lang="en-US" sz="2000"/>
              <a:t>determiners (</a:t>
            </a:r>
            <a:r>
              <a:rPr lang="en-US" sz="2000" i="1"/>
              <a:t>a, either, more, much, neither, my, that, the</a:t>
            </a:r>
            <a:r>
              <a:rPr lang="en-US" sz="2000"/>
              <a:t>, etc)</a:t>
            </a:r>
          </a:p>
          <a:p>
            <a:r>
              <a:rPr lang="en-US" sz="2000"/>
              <a:t>particles (</a:t>
            </a:r>
            <a:r>
              <a:rPr lang="en-US" sz="2000" i="1"/>
              <a:t>as, no, nor, not</a:t>
            </a:r>
            <a:r>
              <a:rPr lang="en-US" sz="2000"/>
              <a:t>, etc)</a:t>
            </a:r>
          </a:p>
          <a:p>
            <a:r>
              <a:rPr lang="en-US" sz="2000"/>
              <a:t>prepositions (</a:t>
            </a:r>
            <a:r>
              <a:rPr lang="en-US" sz="2000" i="1"/>
              <a:t>at, between, in, of, without</a:t>
            </a:r>
            <a:r>
              <a:rPr lang="en-US" sz="2000"/>
              <a:t>, etc)</a:t>
            </a:r>
          </a:p>
          <a:p>
            <a:r>
              <a:rPr lang="en-US" sz="2000"/>
              <a:t>pronouns (</a:t>
            </a:r>
            <a:r>
              <a:rPr lang="en-US" sz="2000" i="1"/>
              <a:t>I, you, he, she, it, we, they, anybody, one</a:t>
            </a:r>
            <a:r>
              <a:rPr lang="en-US" sz="2000"/>
              <a:t>, etc)</a:t>
            </a:r>
          </a:p>
          <a:p>
            <a:endParaRPr lang="en-IN" sz="2000"/>
          </a:p>
        </p:txBody>
      </p:sp>
    </p:spTree>
    <p:extLst>
      <p:ext uri="{BB962C8B-B14F-4D97-AF65-F5344CB8AC3E}">
        <p14:creationId xmlns:p14="http://schemas.microsoft.com/office/powerpoint/2010/main" val="38757691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 y="1219200"/>
            <a:ext cx="4510838" cy="380455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E9A21ED-C8FC-5A14-E7B5-6E1758DD2BD9}"/>
              </a:ext>
            </a:extLst>
          </p:cNvPr>
          <p:cNvSpPr>
            <a:spLocks noGrp="1"/>
          </p:cNvSpPr>
          <p:nvPr>
            <p:ph type="title"/>
          </p:nvPr>
        </p:nvSpPr>
        <p:spPr>
          <a:xfrm>
            <a:off x="1139044" y="2090114"/>
            <a:ext cx="3382890" cy="2481886"/>
          </a:xfrm>
        </p:spPr>
        <p:txBody>
          <a:bodyPr>
            <a:normAutofit/>
          </a:bodyPr>
          <a:lstStyle/>
          <a:p>
            <a:pPr algn="ctr"/>
            <a:r>
              <a:rPr lang="en-US" b="1" dirty="0"/>
              <a:t>Types of Word Formation Processes</a:t>
            </a:r>
            <a:endParaRPr lang="en-IN"/>
          </a:p>
        </p:txBody>
      </p:sp>
      <p:sp>
        <p:nvSpPr>
          <p:cNvPr id="3" name="Content Placeholder 2">
            <a:extLst>
              <a:ext uri="{FF2B5EF4-FFF2-40B4-BE49-F238E27FC236}">
                <a16:creationId xmlns:a16="http://schemas.microsoft.com/office/drawing/2014/main" id="{B18596F7-1ABD-4595-E30C-9F8C8234B703}"/>
              </a:ext>
            </a:extLst>
          </p:cNvPr>
          <p:cNvSpPr>
            <a:spLocks noGrp="1"/>
          </p:cNvSpPr>
          <p:nvPr>
            <p:ph idx="1"/>
          </p:nvPr>
        </p:nvSpPr>
        <p:spPr>
          <a:xfrm>
            <a:off x="5285014" y="964850"/>
            <a:ext cx="6068786" cy="4928300"/>
          </a:xfrm>
        </p:spPr>
        <p:txBody>
          <a:bodyPr anchor="ctr">
            <a:normAutofit/>
          </a:bodyPr>
          <a:lstStyle/>
          <a:p>
            <a:r>
              <a:rPr lang="en-US" sz="2000" b="1"/>
              <a:t>Compounding</a:t>
            </a:r>
          </a:p>
          <a:p>
            <a:r>
              <a:rPr lang="en-US" sz="2000" b="1"/>
              <a:t>Derivation</a:t>
            </a:r>
          </a:p>
          <a:p>
            <a:r>
              <a:rPr lang="en-US" sz="2000" b="1"/>
              <a:t>Affixation</a:t>
            </a:r>
          </a:p>
          <a:p>
            <a:r>
              <a:rPr lang="en-US" sz="2000" b="1"/>
              <a:t>Blending</a:t>
            </a:r>
          </a:p>
          <a:p>
            <a:r>
              <a:rPr lang="en-US" sz="2000" b="1"/>
              <a:t>Clipping</a:t>
            </a:r>
          </a:p>
          <a:p>
            <a:r>
              <a:rPr lang="en-US" sz="2000" b="1"/>
              <a:t>Acronyms</a:t>
            </a:r>
            <a:endParaRPr lang="en-US" sz="2000"/>
          </a:p>
          <a:p>
            <a:endParaRPr lang="en-IN" sz="2000"/>
          </a:p>
        </p:txBody>
      </p:sp>
    </p:spTree>
    <p:extLst>
      <p:ext uri="{BB962C8B-B14F-4D97-AF65-F5344CB8AC3E}">
        <p14:creationId xmlns:p14="http://schemas.microsoft.com/office/powerpoint/2010/main" val="1250972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 y="1219200"/>
            <a:ext cx="4510838" cy="380455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B15B365C-5CBE-8209-E870-22E02C620A7A}"/>
              </a:ext>
            </a:extLst>
          </p:cNvPr>
          <p:cNvSpPr>
            <a:spLocks noGrp="1"/>
          </p:cNvSpPr>
          <p:nvPr>
            <p:ph type="title"/>
          </p:nvPr>
        </p:nvSpPr>
        <p:spPr>
          <a:xfrm>
            <a:off x="1139044" y="2090114"/>
            <a:ext cx="3382890" cy="2481886"/>
          </a:xfrm>
        </p:spPr>
        <p:txBody>
          <a:bodyPr>
            <a:normAutofit/>
          </a:bodyPr>
          <a:lstStyle/>
          <a:p>
            <a:pPr algn="ctr"/>
            <a:r>
              <a:rPr lang="en-IN" b="1" dirty="0"/>
              <a:t>Compounding</a:t>
            </a:r>
          </a:p>
        </p:txBody>
      </p:sp>
      <p:sp>
        <p:nvSpPr>
          <p:cNvPr id="3" name="Content Placeholder 2">
            <a:extLst>
              <a:ext uri="{FF2B5EF4-FFF2-40B4-BE49-F238E27FC236}">
                <a16:creationId xmlns:a16="http://schemas.microsoft.com/office/drawing/2014/main" id="{4546A19A-B839-F1C3-F67C-574DA1E749D3}"/>
              </a:ext>
            </a:extLst>
          </p:cNvPr>
          <p:cNvSpPr>
            <a:spLocks noGrp="1"/>
          </p:cNvSpPr>
          <p:nvPr>
            <p:ph idx="1"/>
          </p:nvPr>
        </p:nvSpPr>
        <p:spPr>
          <a:xfrm>
            <a:off x="5285014" y="964850"/>
            <a:ext cx="6068786" cy="4928300"/>
          </a:xfrm>
        </p:spPr>
        <p:txBody>
          <a:bodyPr anchor="ctr">
            <a:normAutofit/>
          </a:bodyPr>
          <a:lstStyle/>
          <a:p>
            <a:r>
              <a:rPr lang="en-US" sz="2000"/>
              <a:t>Compounding forms a word out of two or more root words. The words are called compounds or compound words.</a:t>
            </a:r>
          </a:p>
          <a:p>
            <a:r>
              <a:rPr lang="en-US" sz="2000" i="1"/>
              <a:t>mailman</a:t>
            </a:r>
            <a:r>
              <a:rPr lang="en-US" sz="2000"/>
              <a:t> (composed of free root </a:t>
            </a:r>
            <a:r>
              <a:rPr lang="en-US" sz="2000" i="1"/>
              <a:t>mail</a:t>
            </a:r>
            <a:r>
              <a:rPr lang="en-US" sz="2000"/>
              <a:t> and free root </a:t>
            </a:r>
            <a:r>
              <a:rPr lang="en-US" sz="2000" i="1"/>
              <a:t>man</a:t>
            </a:r>
            <a:r>
              <a:rPr lang="en-US" sz="2000"/>
              <a:t>)</a:t>
            </a:r>
            <a:br>
              <a:rPr lang="en-US" sz="2000"/>
            </a:br>
            <a:r>
              <a:rPr lang="en-US" sz="2000" i="1"/>
              <a:t>mail carrier</a:t>
            </a:r>
            <a:br>
              <a:rPr lang="en-US" sz="2000"/>
            </a:br>
            <a:r>
              <a:rPr lang="en-US" sz="2000" i="1"/>
              <a:t>dog-house</a:t>
            </a:r>
            <a:br>
              <a:rPr lang="en-US" sz="2000"/>
            </a:br>
            <a:r>
              <a:rPr lang="en-US" sz="2000" i="1"/>
              <a:t>fireplace</a:t>
            </a:r>
            <a:br>
              <a:rPr lang="en-US" sz="2000"/>
            </a:br>
            <a:r>
              <a:rPr lang="en-US" sz="2000" i="1"/>
              <a:t>fireplug</a:t>
            </a:r>
            <a:r>
              <a:rPr lang="en-US" sz="2000"/>
              <a:t> (a regional word for 'fire hydrant')</a:t>
            </a:r>
            <a:br>
              <a:rPr lang="en-US" sz="2000"/>
            </a:br>
            <a:r>
              <a:rPr lang="en-US" sz="2000" i="1"/>
              <a:t>fire hydrant</a:t>
            </a:r>
            <a:br>
              <a:rPr lang="en-US" sz="2000"/>
            </a:br>
            <a:r>
              <a:rPr lang="en-US" sz="2000" i="1"/>
              <a:t>dry run</a:t>
            </a:r>
            <a:br>
              <a:rPr lang="en-US" sz="2000"/>
            </a:br>
            <a:r>
              <a:rPr lang="en-US" sz="2000" i="1"/>
              <a:t>cupcake</a:t>
            </a:r>
            <a:br>
              <a:rPr lang="en-US" sz="2000"/>
            </a:br>
            <a:r>
              <a:rPr lang="en-US" sz="2000" i="1"/>
              <a:t>cup holder</a:t>
            </a:r>
            <a:br>
              <a:rPr lang="en-US" sz="2000"/>
            </a:br>
            <a:r>
              <a:rPr lang="en-US" sz="2000" i="1"/>
              <a:t>email</a:t>
            </a:r>
            <a:br>
              <a:rPr lang="en-US" sz="2000"/>
            </a:br>
            <a:r>
              <a:rPr lang="en-US" sz="2000" i="1"/>
              <a:t>e-ticket</a:t>
            </a:r>
            <a:endParaRPr lang="en-US" sz="2000"/>
          </a:p>
          <a:p>
            <a:endParaRPr lang="en-IN" sz="2000"/>
          </a:p>
        </p:txBody>
      </p:sp>
    </p:spTree>
    <p:extLst>
      <p:ext uri="{BB962C8B-B14F-4D97-AF65-F5344CB8AC3E}">
        <p14:creationId xmlns:p14="http://schemas.microsoft.com/office/powerpoint/2010/main" val="2158841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19C51A-57C4-D427-FA51-84D55D99EADF}"/>
              </a:ext>
            </a:extLst>
          </p:cNvPr>
          <p:cNvSpPr>
            <a:spLocks noGrp="1"/>
          </p:cNvSpPr>
          <p:nvPr>
            <p:ph type="title"/>
          </p:nvPr>
        </p:nvSpPr>
        <p:spPr>
          <a:xfrm>
            <a:off x="572493" y="238539"/>
            <a:ext cx="11018520" cy="1434415"/>
          </a:xfrm>
        </p:spPr>
        <p:txBody>
          <a:bodyPr anchor="b">
            <a:normAutofit/>
          </a:bodyPr>
          <a:lstStyle/>
          <a:p>
            <a:r>
              <a:rPr lang="en-US" sz="5400" b="1"/>
              <a:t>Use of Indefinite Pronouns</a:t>
            </a:r>
            <a:endParaRPr lang="en-IN" sz="5400"/>
          </a:p>
        </p:txBody>
      </p:sp>
      <p:sp>
        <p:nvSpPr>
          <p:cNvPr id="1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05E19A-CA5D-8D46-239F-81EB98BBD23F}"/>
              </a:ext>
            </a:extLst>
          </p:cNvPr>
          <p:cNvSpPr>
            <a:spLocks noGrp="1"/>
          </p:cNvSpPr>
          <p:nvPr>
            <p:ph idx="1"/>
          </p:nvPr>
        </p:nvSpPr>
        <p:spPr>
          <a:xfrm>
            <a:off x="572493" y="2071316"/>
            <a:ext cx="6713552" cy="4119172"/>
          </a:xfrm>
        </p:spPr>
        <p:txBody>
          <a:bodyPr anchor="t">
            <a:normAutofit/>
          </a:bodyPr>
          <a:lstStyle/>
          <a:p>
            <a:r>
              <a:rPr lang="en-US" sz="2200" b="1" i="1" dirty="0"/>
              <a:t>Indefinite pronouns such as </a:t>
            </a:r>
            <a:r>
              <a:rPr lang="en-US" sz="2200" b="1" i="1" u="sng" dirty="0"/>
              <a:t>everyone</a:t>
            </a:r>
            <a:r>
              <a:rPr lang="en-US" sz="2200" b="1" i="1" dirty="0"/>
              <a:t> and </a:t>
            </a:r>
            <a:r>
              <a:rPr lang="en-US" sz="2200" b="1" i="1" u="sng" dirty="0"/>
              <a:t>everybody</a:t>
            </a:r>
            <a:r>
              <a:rPr lang="en-US" sz="2200" b="1" i="1" dirty="0"/>
              <a:t> feel plural to some writers, but they are always singular — and take a singular verb. </a:t>
            </a:r>
          </a:p>
          <a:p>
            <a:pPr lvl="1"/>
            <a:r>
              <a:rPr lang="en-US" sz="2200" b="1" i="1" dirty="0">
                <a:latin typeface="Comic Sans MS" pitchFamily="66" charset="0"/>
              </a:rPr>
              <a:t>Everyone</a:t>
            </a:r>
            <a:r>
              <a:rPr lang="en-US" sz="2200" i="1" dirty="0">
                <a:latin typeface="Comic Sans MS" pitchFamily="66" charset="0"/>
              </a:rPr>
              <a:t> </a:t>
            </a:r>
            <a:r>
              <a:rPr lang="en-US" sz="2200" dirty="0"/>
              <a:t>associated with the project</a:t>
            </a:r>
            <a:r>
              <a:rPr lang="en-US" sz="2200" b="1" i="1" dirty="0">
                <a:latin typeface="Comic Sans MS" pitchFamily="66" charset="0"/>
              </a:rPr>
              <a:t> is </a:t>
            </a:r>
            <a:r>
              <a:rPr lang="en-US" sz="2200" dirty="0"/>
              <a:t>proud to be a part of the effort.</a:t>
            </a:r>
          </a:p>
          <a:p>
            <a:pPr lvl="1"/>
            <a:r>
              <a:rPr lang="en-US" sz="2200" dirty="0"/>
              <a:t>Someone  has to be responsible.</a:t>
            </a:r>
            <a:endParaRPr lang="en-US" sz="2200" b="1" dirty="0"/>
          </a:p>
          <a:p>
            <a:r>
              <a:rPr lang="en-US" sz="2200" b="1" i="1" dirty="0"/>
              <a:t>Don’t be confused by phrases that come between the subject pronoun and its verb — phrases that may contain plural words.</a:t>
            </a:r>
          </a:p>
          <a:p>
            <a:pPr lvl="1"/>
            <a:r>
              <a:rPr lang="en-US" sz="2200" b="1" i="1" dirty="0">
                <a:latin typeface="Comic Sans MS" pitchFamily="66" charset="0"/>
              </a:rPr>
              <a:t>Each</a:t>
            </a:r>
            <a:r>
              <a:rPr lang="en-US" sz="2200" b="1" dirty="0"/>
              <a:t> </a:t>
            </a:r>
            <a:r>
              <a:rPr lang="en-US" sz="2200" dirty="0"/>
              <a:t>of the project partners </a:t>
            </a:r>
            <a:r>
              <a:rPr lang="en-US" sz="2200" b="1" i="1" dirty="0">
                <a:latin typeface="Comic Sans MS" pitchFamily="66" charset="0"/>
              </a:rPr>
              <a:t>is</a:t>
            </a:r>
            <a:r>
              <a:rPr lang="en-US" sz="2200" b="1" dirty="0"/>
              <a:t> </a:t>
            </a:r>
            <a:r>
              <a:rPr lang="en-US" sz="2200" dirty="0"/>
              <a:t>responsible for writing a chapter summary.</a:t>
            </a:r>
            <a:endParaRPr lang="en-US" sz="2200" b="1" dirty="0"/>
          </a:p>
          <a:p>
            <a:endParaRPr lang="en-IN" sz="2200" dirty="0"/>
          </a:p>
        </p:txBody>
      </p:sp>
      <p:pic>
        <p:nvPicPr>
          <p:cNvPr id="5" name="Picture 4" descr="A group of multi coloured wooden stick figures">
            <a:extLst>
              <a:ext uri="{FF2B5EF4-FFF2-40B4-BE49-F238E27FC236}">
                <a16:creationId xmlns:a16="http://schemas.microsoft.com/office/drawing/2014/main" id="{B69A8EA4-9EA5-E489-C4B8-3335ECF2246D}"/>
              </a:ext>
            </a:extLst>
          </p:cNvPr>
          <p:cNvPicPr>
            <a:picLocks noChangeAspect="1"/>
          </p:cNvPicPr>
          <p:nvPr/>
        </p:nvPicPr>
        <p:blipFill rotWithShape="1">
          <a:blip r:embed="rId2"/>
          <a:srcRect l="12433" r="20946" b="1"/>
          <a:stretch/>
        </p:blipFill>
        <p:spPr>
          <a:xfrm>
            <a:off x="7675658" y="2093976"/>
            <a:ext cx="3941064" cy="4096512"/>
          </a:xfrm>
          <a:prstGeom prst="rect">
            <a:avLst/>
          </a:prstGeom>
        </p:spPr>
      </p:pic>
    </p:spTree>
    <p:extLst>
      <p:ext uri="{BB962C8B-B14F-4D97-AF65-F5344CB8AC3E}">
        <p14:creationId xmlns:p14="http://schemas.microsoft.com/office/powerpoint/2010/main" val="32642178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 y="1219200"/>
            <a:ext cx="4510838" cy="380455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A7CF559-E775-26F7-DF50-3D132D0354A2}"/>
              </a:ext>
            </a:extLst>
          </p:cNvPr>
          <p:cNvSpPr>
            <a:spLocks noGrp="1"/>
          </p:cNvSpPr>
          <p:nvPr>
            <p:ph type="title"/>
          </p:nvPr>
        </p:nvSpPr>
        <p:spPr>
          <a:xfrm>
            <a:off x="1139044" y="2090114"/>
            <a:ext cx="3382890" cy="2481886"/>
          </a:xfrm>
        </p:spPr>
        <p:txBody>
          <a:bodyPr>
            <a:normAutofit/>
          </a:bodyPr>
          <a:lstStyle/>
          <a:p>
            <a:pPr algn="ctr"/>
            <a:r>
              <a:rPr lang="en-US" b="1" dirty="0"/>
              <a:t>Rhyming compounds</a:t>
            </a:r>
            <a:endParaRPr lang="en-IN"/>
          </a:p>
        </p:txBody>
      </p:sp>
      <p:sp>
        <p:nvSpPr>
          <p:cNvPr id="3" name="Content Placeholder 2">
            <a:extLst>
              <a:ext uri="{FF2B5EF4-FFF2-40B4-BE49-F238E27FC236}">
                <a16:creationId xmlns:a16="http://schemas.microsoft.com/office/drawing/2014/main" id="{AD4E3E0A-C78A-A42E-F985-89890A9CE59C}"/>
              </a:ext>
            </a:extLst>
          </p:cNvPr>
          <p:cNvSpPr>
            <a:spLocks noGrp="1"/>
          </p:cNvSpPr>
          <p:nvPr>
            <p:ph idx="1"/>
          </p:nvPr>
        </p:nvSpPr>
        <p:spPr>
          <a:xfrm>
            <a:off x="5285014" y="964850"/>
            <a:ext cx="6068786" cy="4928300"/>
          </a:xfrm>
        </p:spPr>
        <p:txBody>
          <a:bodyPr anchor="ctr">
            <a:normAutofit/>
          </a:bodyPr>
          <a:lstStyle/>
          <a:p>
            <a:pPr marL="0" indent="0">
              <a:buNone/>
            </a:pPr>
            <a:r>
              <a:rPr lang="en-US" sz="2000" b="1" dirty="0"/>
              <a:t>Rhyming compounds</a:t>
            </a:r>
            <a:r>
              <a:rPr lang="en-US" sz="2000" dirty="0"/>
              <a:t> (subtype of compounds)</a:t>
            </a:r>
            <a:br>
              <a:rPr lang="en-US" sz="2000" dirty="0"/>
            </a:br>
            <a:r>
              <a:rPr lang="en-US" sz="2000" dirty="0"/>
              <a:t>These words are compounded from two rhyming words.</a:t>
            </a:r>
          </a:p>
          <a:p>
            <a:r>
              <a:rPr lang="en-US" sz="2000" i="1" dirty="0"/>
              <a:t>lovey-dovey</a:t>
            </a:r>
            <a:br>
              <a:rPr lang="en-US" sz="2000" dirty="0"/>
            </a:br>
            <a:r>
              <a:rPr lang="en-US" sz="2000" i="1" dirty="0"/>
              <a:t>chiller-killer</a:t>
            </a:r>
          </a:p>
          <a:p>
            <a:r>
              <a:rPr lang="en-US" sz="2000" i="1" dirty="0"/>
              <a:t>higgledy-piggledy</a:t>
            </a:r>
            <a:br>
              <a:rPr lang="en-US" sz="2000" dirty="0"/>
            </a:br>
            <a:r>
              <a:rPr lang="en-US" sz="2000" i="1" dirty="0"/>
              <a:t>tootsie-</a:t>
            </a:r>
            <a:r>
              <a:rPr lang="en-US" sz="2000" i="1" dirty="0" err="1"/>
              <a:t>wootsie</a:t>
            </a:r>
            <a:r>
              <a:rPr lang="en-US" sz="2000" i="1" dirty="0"/>
              <a:t> </a:t>
            </a:r>
          </a:p>
          <a:p>
            <a:r>
              <a:rPr lang="en-US" sz="2000" i="1" dirty="0" err="1"/>
              <a:t>bunnie-wunnie</a:t>
            </a:r>
            <a:br>
              <a:rPr lang="en-US" sz="2000" dirty="0"/>
            </a:br>
            <a:r>
              <a:rPr lang="en-US" sz="2000" i="1" dirty="0"/>
              <a:t>Henny Penny</a:t>
            </a:r>
            <a:br>
              <a:rPr lang="en-US" sz="2000" dirty="0"/>
            </a:br>
            <a:r>
              <a:rPr lang="en-US" sz="2000" i="1" dirty="0"/>
              <a:t>snuggly-</a:t>
            </a:r>
            <a:r>
              <a:rPr lang="en-US" sz="2000" i="1" dirty="0" err="1"/>
              <a:t>wuggly</a:t>
            </a:r>
            <a:br>
              <a:rPr lang="en-US" sz="2000" dirty="0"/>
            </a:br>
            <a:r>
              <a:rPr lang="en-US" sz="2000" i="1" dirty="0"/>
              <a:t>Georgie </a:t>
            </a:r>
            <a:r>
              <a:rPr lang="en-US" sz="2000" i="1" dirty="0" err="1"/>
              <a:t>Porgie</a:t>
            </a:r>
            <a:br>
              <a:rPr lang="en-US" sz="2000" dirty="0"/>
            </a:br>
            <a:r>
              <a:rPr lang="en-US" sz="2000" i="1" dirty="0"/>
              <a:t>Piggie-</a:t>
            </a:r>
            <a:r>
              <a:rPr lang="en-US" sz="2000" i="1" dirty="0" err="1"/>
              <a:t>Wiggie</a:t>
            </a:r>
            <a:endParaRPr lang="en-US" sz="2000" dirty="0"/>
          </a:p>
          <a:p>
            <a:endParaRPr lang="en-IN" sz="2000" dirty="0"/>
          </a:p>
        </p:txBody>
      </p:sp>
    </p:spTree>
    <p:extLst>
      <p:ext uri="{BB962C8B-B14F-4D97-AF65-F5344CB8AC3E}">
        <p14:creationId xmlns:p14="http://schemas.microsoft.com/office/powerpoint/2010/main" val="26824740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 y="1219200"/>
            <a:ext cx="4510838" cy="380455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7B64BB8C-ED76-AE56-BF6A-13F74B576B6A}"/>
              </a:ext>
            </a:extLst>
          </p:cNvPr>
          <p:cNvSpPr>
            <a:spLocks noGrp="1"/>
          </p:cNvSpPr>
          <p:nvPr>
            <p:ph type="title"/>
          </p:nvPr>
        </p:nvSpPr>
        <p:spPr>
          <a:xfrm>
            <a:off x="1139044" y="2090114"/>
            <a:ext cx="3382890" cy="2481886"/>
          </a:xfrm>
        </p:spPr>
        <p:txBody>
          <a:bodyPr>
            <a:normAutofit/>
          </a:bodyPr>
          <a:lstStyle/>
          <a:p>
            <a:pPr algn="ctr"/>
            <a:r>
              <a:rPr lang="en-US" b="1" dirty="0"/>
              <a:t>Derivation</a:t>
            </a:r>
            <a:endParaRPr lang="en-IN"/>
          </a:p>
        </p:txBody>
      </p:sp>
      <p:sp>
        <p:nvSpPr>
          <p:cNvPr id="3" name="Content Placeholder 2">
            <a:extLst>
              <a:ext uri="{FF2B5EF4-FFF2-40B4-BE49-F238E27FC236}">
                <a16:creationId xmlns:a16="http://schemas.microsoft.com/office/drawing/2014/main" id="{20CC7D4B-E886-E375-39E5-5620DDC1AC03}"/>
              </a:ext>
            </a:extLst>
          </p:cNvPr>
          <p:cNvSpPr>
            <a:spLocks noGrp="1"/>
          </p:cNvSpPr>
          <p:nvPr>
            <p:ph idx="1"/>
          </p:nvPr>
        </p:nvSpPr>
        <p:spPr>
          <a:xfrm>
            <a:off x="5285014" y="964850"/>
            <a:ext cx="6068786" cy="4928300"/>
          </a:xfrm>
        </p:spPr>
        <p:txBody>
          <a:bodyPr anchor="ctr">
            <a:normAutofit/>
          </a:bodyPr>
          <a:lstStyle/>
          <a:p>
            <a:r>
              <a:rPr lang="en-US" sz="2000"/>
              <a:t>Derivation is the creation of words by modification of a root without the addition of other roots. Often the effect is a change in part of speech.</a:t>
            </a:r>
          </a:p>
          <a:p>
            <a:endParaRPr lang="en-US" sz="2000"/>
          </a:p>
          <a:p>
            <a:r>
              <a:rPr lang="en-US" sz="2000" b="1"/>
              <a:t>Affixation</a:t>
            </a:r>
            <a:r>
              <a:rPr lang="en-US" sz="2000"/>
              <a:t> (Subtype of Derivation)</a:t>
            </a:r>
            <a:br>
              <a:rPr lang="en-US" sz="2000"/>
            </a:br>
            <a:r>
              <a:rPr lang="en-US" sz="2000"/>
              <a:t>The most common type of derivation is the addition of one or more affixes to a root, as in the word </a:t>
            </a:r>
            <a:r>
              <a:rPr lang="en-US" sz="2000" i="1"/>
              <a:t>derivation</a:t>
            </a:r>
            <a:r>
              <a:rPr lang="en-US" sz="2000"/>
              <a:t> itself. This process is called affixation, a term which covers both prefixation and suffixation.</a:t>
            </a:r>
          </a:p>
          <a:p>
            <a:endParaRPr lang="en-IN" sz="2000"/>
          </a:p>
        </p:txBody>
      </p:sp>
    </p:spTree>
    <p:extLst>
      <p:ext uri="{BB962C8B-B14F-4D97-AF65-F5344CB8AC3E}">
        <p14:creationId xmlns:p14="http://schemas.microsoft.com/office/powerpoint/2010/main" val="34565277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 y="1219200"/>
            <a:ext cx="4510838" cy="380455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70C0DA47-849D-8AE6-3B79-27AB5312276A}"/>
              </a:ext>
            </a:extLst>
          </p:cNvPr>
          <p:cNvSpPr>
            <a:spLocks noGrp="1"/>
          </p:cNvSpPr>
          <p:nvPr>
            <p:ph type="title"/>
          </p:nvPr>
        </p:nvSpPr>
        <p:spPr>
          <a:xfrm>
            <a:off x="1139044" y="2090114"/>
            <a:ext cx="3382890" cy="2481886"/>
          </a:xfrm>
        </p:spPr>
        <p:txBody>
          <a:bodyPr>
            <a:normAutofit/>
          </a:bodyPr>
          <a:lstStyle/>
          <a:p>
            <a:pPr algn="ctr"/>
            <a:r>
              <a:rPr lang="en-US" b="1" dirty="0"/>
              <a:t>Blending</a:t>
            </a:r>
            <a:endParaRPr lang="en-IN"/>
          </a:p>
        </p:txBody>
      </p:sp>
      <p:sp>
        <p:nvSpPr>
          <p:cNvPr id="3" name="Content Placeholder 2">
            <a:extLst>
              <a:ext uri="{FF2B5EF4-FFF2-40B4-BE49-F238E27FC236}">
                <a16:creationId xmlns:a16="http://schemas.microsoft.com/office/drawing/2014/main" id="{5C39E6B9-4CCE-707D-B7E5-51ECC9C3E98B}"/>
              </a:ext>
            </a:extLst>
          </p:cNvPr>
          <p:cNvSpPr>
            <a:spLocks noGrp="1"/>
          </p:cNvSpPr>
          <p:nvPr>
            <p:ph idx="1"/>
          </p:nvPr>
        </p:nvSpPr>
        <p:spPr>
          <a:xfrm>
            <a:off x="5285014" y="964850"/>
            <a:ext cx="6068786" cy="4928300"/>
          </a:xfrm>
        </p:spPr>
        <p:txBody>
          <a:bodyPr anchor="ctr">
            <a:normAutofit/>
          </a:bodyPr>
          <a:lstStyle/>
          <a:p>
            <a:r>
              <a:rPr lang="en-US" sz="2000"/>
              <a:t>Blending is one of the most beloved of word formation processes in English. It is especially creative in that speakers take two words and merge them based on sound structure .  The resulting words are called blends.</a:t>
            </a:r>
          </a:p>
          <a:p>
            <a:r>
              <a:rPr lang="en-US" sz="2000"/>
              <a:t>usually in word formation we combine roots or affixes along their edges:</a:t>
            </a:r>
          </a:p>
          <a:p>
            <a:r>
              <a:rPr lang="en-US" sz="2000" i="1"/>
              <a:t>mockumentary</a:t>
            </a:r>
            <a:r>
              <a:rPr lang="en-US" sz="2000"/>
              <a:t> (</a:t>
            </a:r>
            <a:r>
              <a:rPr lang="en-US" sz="2000" i="1"/>
              <a:t>mock</a:t>
            </a:r>
            <a:r>
              <a:rPr lang="en-US" sz="2000"/>
              <a:t> and </a:t>
            </a:r>
            <a:r>
              <a:rPr lang="en-US" sz="2000" i="1"/>
              <a:t>documentary</a:t>
            </a:r>
            <a:r>
              <a:rPr lang="en-US" sz="2000"/>
              <a:t>)</a:t>
            </a:r>
          </a:p>
          <a:p>
            <a:r>
              <a:rPr lang="en-US" sz="2000" i="1"/>
              <a:t>mocktail</a:t>
            </a:r>
            <a:r>
              <a:rPr lang="en-US" sz="2000"/>
              <a:t> (mock and cocktail) 'cocktail with no alcohol'</a:t>
            </a:r>
            <a:br>
              <a:rPr lang="en-US" sz="2000"/>
            </a:br>
            <a:r>
              <a:rPr lang="en-US" sz="2000" i="1"/>
              <a:t>splog</a:t>
            </a:r>
            <a:r>
              <a:rPr lang="en-US" sz="2000"/>
              <a:t> (spam and blog) 'fake blog designed to attract hits and raise Google-ranking'</a:t>
            </a:r>
            <a:br>
              <a:rPr lang="en-US" sz="2000"/>
            </a:br>
            <a:r>
              <a:rPr lang="en-US" sz="2000" i="1"/>
              <a:t>Britpoperati</a:t>
            </a:r>
            <a:r>
              <a:rPr lang="en-US" sz="2000"/>
              <a:t> (Britpop and literati) 'those knowledgable about current British pop music</a:t>
            </a:r>
          </a:p>
          <a:p>
            <a:endParaRPr lang="en-IN" sz="2000"/>
          </a:p>
        </p:txBody>
      </p:sp>
    </p:spTree>
    <p:extLst>
      <p:ext uri="{BB962C8B-B14F-4D97-AF65-F5344CB8AC3E}">
        <p14:creationId xmlns:p14="http://schemas.microsoft.com/office/powerpoint/2010/main" val="2986846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 y="1219200"/>
            <a:ext cx="4510838" cy="380455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E913F32F-4CB9-7DA0-47E8-F38624E6E686}"/>
              </a:ext>
            </a:extLst>
          </p:cNvPr>
          <p:cNvSpPr>
            <a:spLocks noGrp="1"/>
          </p:cNvSpPr>
          <p:nvPr>
            <p:ph type="title"/>
          </p:nvPr>
        </p:nvSpPr>
        <p:spPr>
          <a:xfrm>
            <a:off x="1139044" y="2090114"/>
            <a:ext cx="3382890" cy="2481886"/>
          </a:xfrm>
        </p:spPr>
        <p:txBody>
          <a:bodyPr>
            <a:normAutofit/>
          </a:bodyPr>
          <a:lstStyle/>
          <a:p>
            <a:pPr algn="ctr"/>
            <a:r>
              <a:rPr lang="en-US" b="1" dirty="0"/>
              <a:t>Clipping</a:t>
            </a:r>
            <a:endParaRPr lang="en-IN"/>
          </a:p>
        </p:txBody>
      </p:sp>
      <p:sp>
        <p:nvSpPr>
          <p:cNvPr id="3" name="Content Placeholder 2">
            <a:extLst>
              <a:ext uri="{FF2B5EF4-FFF2-40B4-BE49-F238E27FC236}">
                <a16:creationId xmlns:a16="http://schemas.microsoft.com/office/drawing/2014/main" id="{C216DEB9-6470-2A68-853C-D1A8935C5A7F}"/>
              </a:ext>
            </a:extLst>
          </p:cNvPr>
          <p:cNvSpPr>
            <a:spLocks noGrp="1"/>
          </p:cNvSpPr>
          <p:nvPr>
            <p:ph idx="1"/>
          </p:nvPr>
        </p:nvSpPr>
        <p:spPr>
          <a:xfrm>
            <a:off x="5285014" y="964850"/>
            <a:ext cx="6068786" cy="4928300"/>
          </a:xfrm>
        </p:spPr>
        <p:txBody>
          <a:bodyPr anchor="ctr">
            <a:normAutofit/>
          </a:bodyPr>
          <a:lstStyle/>
          <a:p>
            <a:r>
              <a:rPr lang="en-US" sz="2000"/>
              <a:t>Clipping is a type of abbreviation of a word in which one part is 'clipped' off the rest, and the remaining word now means essentially the same thing as what the whole word means or meant. For example, the word </a:t>
            </a:r>
            <a:r>
              <a:rPr lang="en-US" sz="2000" i="1"/>
              <a:t>rifle</a:t>
            </a:r>
            <a:r>
              <a:rPr lang="en-US" sz="2000"/>
              <a:t> is a fairly modern clipping of an earlier compound </a:t>
            </a:r>
            <a:r>
              <a:rPr lang="en-US" sz="2000" i="1"/>
              <a:t>rifle gun</a:t>
            </a:r>
            <a:r>
              <a:rPr lang="en-US" sz="2000"/>
              <a:t>, meaning a gun with a rifled barrel. (</a:t>
            </a:r>
            <a:r>
              <a:rPr lang="en-US" sz="2000" i="1"/>
              <a:t>Rifled</a:t>
            </a:r>
            <a:r>
              <a:rPr lang="en-US" sz="2000"/>
              <a:t> means having a spiral groove causing the bullet to spin, and thus making it more accurate.) Another clipping is </a:t>
            </a:r>
            <a:r>
              <a:rPr lang="en-US" sz="2000" i="1"/>
              <a:t>burger</a:t>
            </a:r>
            <a:r>
              <a:rPr lang="en-US" sz="2000"/>
              <a:t>, formed by clipping off the beginning of the word </a:t>
            </a:r>
            <a:r>
              <a:rPr lang="en-US" sz="2000" i="1"/>
              <a:t>hamburger</a:t>
            </a:r>
            <a:r>
              <a:rPr lang="en-US" sz="2000"/>
              <a:t>. (This clipping could only come about once </a:t>
            </a:r>
            <a:r>
              <a:rPr lang="en-US" sz="2000" i="1"/>
              <a:t>hamburg+er</a:t>
            </a:r>
            <a:r>
              <a:rPr lang="en-US" sz="2000"/>
              <a:t> was reanalyzed as </a:t>
            </a:r>
            <a:r>
              <a:rPr lang="en-US" sz="2000" i="1"/>
              <a:t>ham+burger</a:t>
            </a:r>
            <a:r>
              <a:rPr lang="en-US" sz="2000"/>
              <a:t>.)</a:t>
            </a:r>
          </a:p>
          <a:p>
            <a:endParaRPr lang="en-IN" sz="2000"/>
          </a:p>
        </p:txBody>
      </p:sp>
    </p:spTree>
    <p:extLst>
      <p:ext uri="{BB962C8B-B14F-4D97-AF65-F5344CB8AC3E}">
        <p14:creationId xmlns:p14="http://schemas.microsoft.com/office/powerpoint/2010/main" val="27538184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 y="1219200"/>
            <a:ext cx="4510838" cy="380455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090C40D-1AFD-E66B-93A4-9CEE28E7D9E5}"/>
              </a:ext>
            </a:extLst>
          </p:cNvPr>
          <p:cNvSpPr>
            <a:spLocks noGrp="1"/>
          </p:cNvSpPr>
          <p:nvPr>
            <p:ph type="title"/>
          </p:nvPr>
        </p:nvSpPr>
        <p:spPr>
          <a:xfrm>
            <a:off x="1139044" y="2090114"/>
            <a:ext cx="3382890" cy="2481886"/>
          </a:xfrm>
        </p:spPr>
        <p:txBody>
          <a:bodyPr>
            <a:normAutofit/>
          </a:bodyPr>
          <a:lstStyle/>
          <a:p>
            <a:pPr algn="ctr"/>
            <a:r>
              <a:rPr lang="en-US" b="1" dirty="0"/>
              <a:t>Acronyms</a:t>
            </a:r>
            <a:endParaRPr lang="en-IN"/>
          </a:p>
        </p:txBody>
      </p:sp>
      <p:sp>
        <p:nvSpPr>
          <p:cNvPr id="3" name="Content Placeholder 2">
            <a:extLst>
              <a:ext uri="{FF2B5EF4-FFF2-40B4-BE49-F238E27FC236}">
                <a16:creationId xmlns:a16="http://schemas.microsoft.com/office/drawing/2014/main" id="{9359B127-E084-1FF3-CF02-BB1BED1E4B54}"/>
              </a:ext>
            </a:extLst>
          </p:cNvPr>
          <p:cNvSpPr>
            <a:spLocks noGrp="1"/>
          </p:cNvSpPr>
          <p:nvPr>
            <p:ph idx="1"/>
          </p:nvPr>
        </p:nvSpPr>
        <p:spPr>
          <a:xfrm>
            <a:off x="5285014" y="964850"/>
            <a:ext cx="6068786" cy="4928300"/>
          </a:xfrm>
        </p:spPr>
        <p:txBody>
          <a:bodyPr anchor="ctr">
            <a:normAutofit/>
          </a:bodyPr>
          <a:lstStyle/>
          <a:p>
            <a:r>
              <a:rPr lang="en-US" sz="2000"/>
              <a:t>Acronyms are formed by taking the initial letters of a phrase and making a word out of it.</a:t>
            </a:r>
          </a:p>
          <a:p>
            <a:r>
              <a:rPr lang="en-US" sz="2000"/>
              <a:t>US or U.S., USA or U.S.A. (United States)</a:t>
            </a:r>
            <a:br>
              <a:rPr lang="en-US" sz="2000"/>
            </a:br>
            <a:r>
              <a:rPr lang="en-US" sz="2000"/>
              <a:t>UN or U.N. (United Nations) </a:t>
            </a:r>
            <a:br>
              <a:rPr lang="en-US" sz="2000"/>
            </a:br>
            <a:r>
              <a:rPr lang="en-US" sz="2000"/>
              <a:t>IMF (International Monetary Fund) </a:t>
            </a:r>
          </a:p>
          <a:p>
            <a:endParaRPr lang="en-IN" sz="2000"/>
          </a:p>
        </p:txBody>
      </p:sp>
    </p:spTree>
    <p:extLst>
      <p:ext uri="{BB962C8B-B14F-4D97-AF65-F5344CB8AC3E}">
        <p14:creationId xmlns:p14="http://schemas.microsoft.com/office/powerpoint/2010/main" val="14108978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 y="1219200"/>
            <a:ext cx="4510838" cy="380455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23638B82-1948-A46A-1B9B-D2EF9583B00D}"/>
              </a:ext>
            </a:extLst>
          </p:cNvPr>
          <p:cNvSpPr>
            <a:spLocks noGrp="1"/>
          </p:cNvSpPr>
          <p:nvPr>
            <p:ph type="title"/>
          </p:nvPr>
        </p:nvSpPr>
        <p:spPr>
          <a:xfrm>
            <a:off x="1139044" y="2090114"/>
            <a:ext cx="3382890" cy="2481886"/>
          </a:xfrm>
        </p:spPr>
        <p:txBody>
          <a:bodyPr>
            <a:normAutofit/>
          </a:bodyPr>
          <a:lstStyle/>
          <a:p>
            <a:pPr algn="ctr"/>
            <a:r>
              <a:rPr lang="en-US" b="1" dirty="0"/>
              <a:t>Homophones</a:t>
            </a:r>
            <a:endParaRPr lang="en-IN"/>
          </a:p>
        </p:txBody>
      </p:sp>
      <p:sp>
        <p:nvSpPr>
          <p:cNvPr id="3" name="Content Placeholder 2">
            <a:extLst>
              <a:ext uri="{FF2B5EF4-FFF2-40B4-BE49-F238E27FC236}">
                <a16:creationId xmlns:a16="http://schemas.microsoft.com/office/drawing/2014/main" id="{D7206298-1911-45A6-EABB-604FF34D5205}"/>
              </a:ext>
            </a:extLst>
          </p:cNvPr>
          <p:cNvSpPr>
            <a:spLocks noGrp="1"/>
          </p:cNvSpPr>
          <p:nvPr>
            <p:ph idx="1"/>
          </p:nvPr>
        </p:nvSpPr>
        <p:spPr>
          <a:xfrm>
            <a:off x="5285014" y="964850"/>
            <a:ext cx="6068786" cy="4928300"/>
          </a:xfrm>
        </p:spPr>
        <p:txBody>
          <a:bodyPr anchor="ctr">
            <a:normAutofit/>
          </a:bodyPr>
          <a:lstStyle/>
          <a:p>
            <a:r>
              <a:rPr lang="en-US" sz="2000" dirty="0"/>
              <a:t>“Words with same sound (pronunciation) but different meaning and spelling are known as Homophones”.</a:t>
            </a:r>
          </a:p>
          <a:p>
            <a:endParaRPr lang="en-US" sz="2000" dirty="0"/>
          </a:p>
          <a:p>
            <a:r>
              <a:rPr lang="en-US" sz="2000" dirty="0"/>
              <a:t>Air – (difference in atmospheric pressure) air is hot. Heir – is the heir to the throne.</a:t>
            </a:r>
          </a:p>
          <a:p>
            <a:r>
              <a:rPr lang="en-US" sz="2000" dirty="0"/>
              <a:t> Dear – is dear to me. Deer – deer is a beautiful animal.</a:t>
            </a:r>
          </a:p>
          <a:p>
            <a:r>
              <a:rPr lang="en-US" sz="2000" dirty="0"/>
              <a:t>Sea – the red sea. See – see the sky. the game.</a:t>
            </a:r>
          </a:p>
          <a:p>
            <a:r>
              <a:rPr lang="en-US" sz="2000" dirty="0"/>
              <a:t>Loose – shirt is loose. Lose – don’t lose</a:t>
            </a:r>
          </a:p>
          <a:p>
            <a:endParaRPr lang="en-US" sz="2000" dirty="0"/>
          </a:p>
          <a:p>
            <a:endParaRPr lang="en-IN" sz="2000" dirty="0"/>
          </a:p>
        </p:txBody>
      </p:sp>
    </p:spTree>
    <p:extLst>
      <p:ext uri="{BB962C8B-B14F-4D97-AF65-F5344CB8AC3E}">
        <p14:creationId xmlns:p14="http://schemas.microsoft.com/office/powerpoint/2010/main" val="29394281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 y="1219200"/>
            <a:ext cx="4510838" cy="380455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FA2FB068-022B-A2D1-5CF2-1654393CDDCD}"/>
              </a:ext>
            </a:extLst>
          </p:cNvPr>
          <p:cNvSpPr>
            <a:spLocks noGrp="1"/>
          </p:cNvSpPr>
          <p:nvPr>
            <p:ph type="title"/>
          </p:nvPr>
        </p:nvSpPr>
        <p:spPr>
          <a:xfrm>
            <a:off x="1139044" y="2090114"/>
            <a:ext cx="3382890" cy="2481886"/>
          </a:xfrm>
        </p:spPr>
        <p:txBody>
          <a:bodyPr>
            <a:normAutofit/>
          </a:bodyPr>
          <a:lstStyle/>
          <a:p>
            <a:pPr algn="ctr"/>
            <a:r>
              <a:rPr lang="en-US" b="1" dirty="0"/>
              <a:t>Homonyms</a:t>
            </a:r>
            <a:endParaRPr lang="en-IN"/>
          </a:p>
        </p:txBody>
      </p:sp>
      <p:sp>
        <p:nvSpPr>
          <p:cNvPr id="3" name="Content Placeholder 2">
            <a:extLst>
              <a:ext uri="{FF2B5EF4-FFF2-40B4-BE49-F238E27FC236}">
                <a16:creationId xmlns:a16="http://schemas.microsoft.com/office/drawing/2014/main" id="{AFCD0CC9-237C-5618-6113-91394EF3D059}"/>
              </a:ext>
            </a:extLst>
          </p:cNvPr>
          <p:cNvSpPr>
            <a:spLocks noGrp="1"/>
          </p:cNvSpPr>
          <p:nvPr>
            <p:ph idx="1"/>
          </p:nvPr>
        </p:nvSpPr>
        <p:spPr>
          <a:xfrm>
            <a:off x="5285014" y="964850"/>
            <a:ext cx="6068786" cy="4928300"/>
          </a:xfrm>
        </p:spPr>
        <p:txBody>
          <a:bodyPr anchor="ctr">
            <a:normAutofit/>
          </a:bodyPr>
          <a:lstStyle/>
          <a:p>
            <a:r>
              <a:rPr lang="en-US" sz="2000"/>
              <a:t>“Words with same sound (pronunciation) and spelling but different meanings.</a:t>
            </a:r>
          </a:p>
          <a:p>
            <a:r>
              <a:rPr lang="en-US" sz="2000" b="1"/>
              <a:t>Homonyms</a:t>
            </a:r>
            <a:r>
              <a:rPr lang="en-US" sz="2000"/>
              <a:t>”.</a:t>
            </a:r>
          </a:p>
          <a:p>
            <a:r>
              <a:rPr lang="en-US" sz="2000"/>
              <a:t>Row – line Soil – make dirty</a:t>
            </a:r>
          </a:p>
          <a:p>
            <a:r>
              <a:rPr lang="en-US" sz="2000"/>
              <a:t>Row – boat propelling                                                     </a:t>
            </a:r>
          </a:p>
          <a:p>
            <a:r>
              <a:rPr lang="en-US" sz="2000"/>
              <a:t>Bank – side of river beam - a line of light</a:t>
            </a:r>
          </a:p>
          <a:p>
            <a:r>
              <a:rPr lang="en-US" sz="2000"/>
              <a:t>Bank – financial institution beam – a long piece of wood or metal</a:t>
            </a:r>
          </a:p>
          <a:p>
            <a:r>
              <a:rPr lang="en-US" sz="2000"/>
              <a:t>Coach – sports trainer</a:t>
            </a:r>
          </a:p>
          <a:p>
            <a:r>
              <a:rPr lang="en-US" sz="2000"/>
              <a:t>Coach – Large carriage</a:t>
            </a:r>
            <a:endParaRPr lang="en-IN" sz="2000"/>
          </a:p>
        </p:txBody>
      </p:sp>
    </p:spTree>
    <p:extLst>
      <p:ext uri="{BB962C8B-B14F-4D97-AF65-F5344CB8AC3E}">
        <p14:creationId xmlns:p14="http://schemas.microsoft.com/office/powerpoint/2010/main" val="26012468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2F768-05E1-7A93-EE57-87E0641EF7E4}"/>
              </a:ext>
            </a:extLst>
          </p:cNvPr>
          <p:cNvSpPr>
            <a:spLocks noGrp="1"/>
          </p:cNvSpPr>
          <p:nvPr>
            <p:ph type="title"/>
          </p:nvPr>
        </p:nvSpPr>
        <p:spPr/>
        <p:txBody>
          <a:bodyPr/>
          <a:lstStyle/>
          <a:p>
            <a:r>
              <a:rPr lang="en-IN" dirty="0"/>
              <a:t>Books Prescribed</a:t>
            </a:r>
          </a:p>
        </p:txBody>
      </p:sp>
      <p:sp>
        <p:nvSpPr>
          <p:cNvPr id="3" name="Content Placeholder 2">
            <a:extLst>
              <a:ext uri="{FF2B5EF4-FFF2-40B4-BE49-F238E27FC236}">
                <a16:creationId xmlns:a16="http://schemas.microsoft.com/office/drawing/2014/main" id="{443A4B9E-9E91-3BD7-120F-DE571AAB7089}"/>
              </a:ext>
            </a:extLst>
          </p:cNvPr>
          <p:cNvSpPr>
            <a:spLocks noGrp="1"/>
          </p:cNvSpPr>
          <p:nvPr>
            <p:ph idx="1"/>
          </p:nvPr>
        </p:nvSpPr>
        <p:spPr/>
        <p:txBody>
          <a:bodyPr/>
          <a:lstStyle/>
          <a:p>
            <a:pPr algn="l"/>
            <a:r>
              <a:rPr lang="en-IN" dirty="0"/>
              <a:t>English Grammar &amp; Usage, </a:t>
            </a:r>
            <a:r>
              <a:rPr lang="en-IN" dirty="0" err="1"/>
              <a:t>R.P.Sinha</a:t>
            </a:r>
            <a:r>
              <a:rPr lang="en-IN" dirty="0"/>
              <a:t>, Oxford University Press, New Delhi, 2005. </a:t>
            </a:r>
          </a:p>
          <a:p>
            <a:pPr algn="l"/>
            <a:r>
              <a:rPr lang="en-IN" dirty="0"/>
              <a:t>English Grammar &amp; Composition, Wren &amp; Martin </a:t>
            </a:r>
            <a:r>
              <a:rPr lang="en-IN" dirty="0" err="1"/>
              <a:t>S.Chand</a:t>
            </a:r>
            <a:r>
              <a:rPr lang="en-IN" dirty="0"/>
              <a:t> &amp; Co Ltd, New Delhi, 2009.</a:t>
            </a:r>
          </a:p>
          <a:p>
            <a:r>
              <a:rPr lang="en-IN" sz="2800" b="1" i="0" u="none" strike="noStrike" baseline="0" dirty="0">
                <a:latin typeface="TimesNewRoman,Bold"/>
              </a:rPr>
              <a:t>Technical Communication, (Second Ed.); O.U.P., </a:t>
            </a:r>
            <a:r>
              <a:rPr lang="en-IN" sz="2800" b="0" i="0" u="none" strike="noStrike" baseline="0" dirty="0">
                <a:latin typeface="TimesNewRoman"/>
              </a:rPr>
              <a:t>Meenakshi Raman &amp; </a:t>
            </a:r>
            <a:r>
              <a:rPr lang="en-IN" sz="2800" b="0" i="0" u="none" strike="noStrike" baseline="0" dirty="0" err="1">
                <a:latin typeface="TimesNewRoman"/>
              </a:rPr>
              <a:t>S.Sharma</a:t>
            </a:r>
            <a:r>
              <a:rPr lang="en-IN" sz="2800" b="0" i="0" u="none" strike="noStrike" baseline="0" dirty="0">
                <a:latin typeface="TimesNewRoman"/>
              </a:rPr>
              <a:t> New Delhi, 2011</a:t>
            </a:r>
            <a:endParaRPr lang="en-IN" dirty="0"/>
          </a:p>
        </p:txBody>
      </p:sp>
    </p:spTree>
    <p:extLst>
      <p:ext uri="{BB962C8B-B14F-4D97-AF65-F5344CB8AC3E}">
        <p14:creationId xmlns:p14="http://schemas.microsoft.com/office/powerpoint/2010/main" val="31959548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F7ABCA-A68A-47DD-B732-76FF34C6F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FA7C87DE-0190-5754-21BC-05A5FD99DC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0799" y="2519363"/>
            <a:ext cx="914400" cy="914400"/>
          </a:xfrm>
          <a:prstGeom prst="rect">
            <a:avLst/>
          </a:prstGeom>
        </p:spPr>
      </p:pic>
      <p:sp>
        <p:nvSpPr>
          <p:cNvPr id="3" name="Content Placeholder 2">
            <a:extLst>
              <a:ext uri="{FF2B5EF4-FFF2-40B4-BE49-F238E27FC236}">
                <a16:creationId xmlns:a16="http://schemas.microsoft.com/office/drawing/2014/main" id="{C080A5C5-D434-7903-4D29-2C6D641C6B0E}"/>
              </a:ext>
            </a:extLst>
          </p:cNvPr>
          <p:cNvSpPr>
            <a:spLocks noGrp="1"/>
          </p:cNvSpPr>
          <p:nvPr>
            <p:ph idx="1"/>
          </p:nvPr>
        </p:nvSpPr>
        <p:spPr>
          <a:xfrm>
            <a:off x="6007100" y="643467"/>
            <a:ext cx="5668433" cy="5401733"/>
          </a:xfrm>
        </p:spPr>
        <p:txBody>
          <a:bodyPr anchor="ctr">
            <a:normAutofit/>
          </a:bodyPr>
          <a:lstStyle/>
          <a:p>
            <a:pPr marL="0" indent="0">
              <a:buNone/>
            </a:pPr>
            <a:r>
              <a:rPr lang="en-IN" sz="8000" dirty="0"/>
              <a:t>THANKS</a:t>
            </a:r>
          </a:p>
        </p:txBody>
      </p:sp>
    </p:spTree>
    <p:extLst>
      <p:ext uri="{BB962C8B-B14F-4D97-AF65-F5344CB8AC3E}">
        <p14:creationId xmlns:p14="http://schemas.microsoft.com/office/powerpoint/2010/main" val="46484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 y="1219200"/>
            <a:ext cx="4510838" cy="380455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BC53B41A-FAF3-821D-B96C-7889486A51E7}"/>
              </a:ext>
            </a:extLst>
          </p:cNvPr>
          <p:cNvSpPr>
            <a:spLocks noGrp="1"/>
          </p:cNvSpPr>
          <p:nvPr>
            <p:ph type="title"/>
          </p:nvPr>
        </p:nvSpPr>
        <p:spPr>
          <a:xfrm>
            <a:off x="1139044" y="2090114"/>
            <a:ext cx="3382890" cy="2481886"/>
          </a:xfrm>
        </p:spPr>
        <p:txBody>
          <a:bodyPr>
            <a:normAutofit/>
          </a:bodyPr>
          <a:lstStyle/>
          <a:p>
            <a:pPr algn="ctr"/>
            <a:r>
              <a:rPr lang="en-US" b="1" dirty="0"/>
              <a:t>Use of few, many, several, etc.</a:t>
            </a:r>
            <a:endParaRPr lang="en-IN"/>
          </a:p>
        </p:txBody>
      </p:sp>
      <p:sp>
        <p:nvSpPr>
          <p:cNvPr id="3" name="Content Placeholder 2">
            <a:extLst>
              <a:ext uri="{FF2B5EF4-FFF2-40B4-BE49-F238E27FC236}">
                <a16:creationId xmlns:a16="http://schemas.microsoft.com/office/drawing/2014/main" id="{28026CF1-2A18-343E-2533-725C02A7CD56}"/>
              </a:ext>
            </a:extLst>
          </p:cNvPr>
          <p:cNvSpPr>
            <a:spLocks noGrp="1"/>
          </p:cNvSpPr>
          <p:nvPr>
            <p:ph idx="1"/>
          </p:nvPr>
        </p:nvSpPr>
        <p:spPr>
          <a:xfrm>
            <a:off x="5285014" y="964850"/>
            <a:ext cx="6068786" cy="4928300"/>
          </a:xfrm>
        </p:spPr>
        <p:txBody>
          <a:bodyPr anchor="ctr">
            <a:normAutofit/>
          </a:bodyPr>
          <a:lstStyle/>
          <a:p>
            <a:r>
              <a:rPr lang="en-US" b="1" i="1" dirty="0"/>
              <a:t>Determiners like </a:t>
            </a:r>
            <a:r>
              <a:rPr lang="en-US" b="1" i="1" u="sng" dirty="0"/>
              <a:t>few</a:t>
            </a:r>
            <a:r>
              <a:rPr lang="en-US" b="1" i="1" dirty="0"/>
              <a:t>, </a:t>
            </a:r>
            <a:r>
              <a:rPr lang="en-US" b="1" i="1" u="sng" dirty="0"/>
              <a:t>many</a:t>
            </a:r>
            <a:r>
              <a:rPr lang="en-US" b="1" i="1" dirty="0"/>
              <a:t>, </a:t>
            </a:r>
            <a:r>
              <a:rPr lang="en-US" b="1" i="1" u="sng" dirty="0"/>
              <a:t>several</a:t>
            </a:r>
            <a:r>
              <a:rPr lang="en-US" b="1" i="1" dirty="0"/>
              <a:t>, </a:t>
            </a:r>
            <a:r>
              <a:rPr lang="en-US" b="1" i="1" u="sng" dirty="0"/>
              <a:t>both</a:t>
            </a:r>
            <a:r>
              <a:rPr lang="en-US" b="1" i="1" dirty="0"/>
              <a:t>, </a:t>
            </a:r>
            <a:r>
              <a:rPr lang="en-US" b="1" i="1" u="sng" dirty="0"/>
              <a:t>some</a:t>
            </a:r>
            <a:r>
              <a:rPr lang="en-US" b="1" i="1" dirty="0"/>
              <a:t>, etc. always take plural form.</a:t>
            </a:r>
          </a:p>
          <a:p>
            <a:pPr marL="0" indent="0">
              <a:buNone/>
            </a:pPr>
            <a:endParaRPr lang="en-US" b="1" i="1" dirty="0"/>
          </a:p>
          <a:p>
            <a:pPr lvl="1"/>
            <a:r>
              <a:rPr lang="en-US" sz="2800" b="1" i="1" dirty="0"/>
              <a:t>Few were left alive after the flood.</a:t>
            </a:r>
          </a:p>
          <a:p>
            <a:pPr lvl="1"/>
            <a:r>
              <a:rPr lang="en-US" sz="2800" b="1" i="1" dirty="0"/>
              <a:t>Many were against the system.</a:t>
            </a:r>
          </a:p>
          <a:p>
            <a:pPr marL="0" indent="0">
              <a:buNone/>
            </a:pPr>
            <a:endParaRPr lang="en-IN" sz="2000" dirty="0"/>
          </a:p>
        </p:txBody>
      </p:sp>
    </p:spTree>
    <p:extLst>
      <p:ext uri="{BB962C8B-B14F-4D97-AF65-F5344CB8AC3E}">
        <p14:creationId xmlns:p14="http://schemas.microsoft.com/office/powerpoint/2010/main" val="296351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 y="1219200"/>
            <a:ext cx="4510838" cy="380455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793D59A-44A7-A900-5BC5-7F7D1B874D43}"/>
              </a:ext>
            </a:extLst>
          </p:cNvPr>
          <p:cNvSpPr>
            <a:spLocks noGrp="1"/>
          </p:cNvSpPr>
          <p:nvPr>
            <p:ph type="title"/>
          </p:nvPr>
        </p:nvSpPr>
        <p:spPr>
          <a:xfrm>
            <a:off x="1139044" y="2090114"/>
            <a:ext cx="3382890" cy="2481886"/>
          </a:xfrm>
        </p:spPr>
        <p:txBody>
          <a:bodyPr>
            <a:normAutofit/>
          </a:bodyPr>
          <a:lstStyle/>
          <a:p>
            <a:pPr algn="ctr"/>
            <a:r>
              <a:rPr lang="en-US" sz="4800" b="1" dirty="0"/>
              <a:t>Off to use “of”</a:t>
            </a:r>
            <a:endParaRPr lang="en-IN" sz="4800" dirty="0"/>
          </a:p>
        </p:txBody>
      </p:sp>
      <p:sp>
        <p:nvSpPr>
          <p:cNvPr id="3" name="Content Placeholder 2">
            <a:extLst>
              <a:ext uri="{FF2B5EF4-FFF2-40B4-BE49-F238E27FC236}">
                <a16:creationId xmlns:a16="http://schemas.microsoft.com/office/drawing/2014/main" id="{E30F9D72-D42E-989E-F7AC-E64C6FBF8679}"/>
              </a:ext>
            </a:extLst>
          </p:cNvPr>
          <p:cNvSpPr>
            <a:spLocks noGrp="1"/>
          </p:cNvSpPr>
          <p:nvPr>
            <p:ph idx="1"/>
          </p:nvPr>
        </p:nvSpPr>
        <p:spPr>
          <a:xfrm>
            <a:off x="5285014" y="964850"/>
            <a:ext cx="6068786" cy="4928300"/>
          </a:xfrm>
        </p:spPr>
        <p:txBody>
          <a:bodyPr anchor="ctr">
            <a:normAutofit/>
          </a:bodyPr>
          <a:lstStyle/>
          <a:p>
            <a:r>
              <a:rPr lang="en-US" b="1" i="1" dirty="0"/>
              <a:t>A subject will come before a phrase beginning with “of”. This is a key rule for understanding subjects. The word “of” is the culprit in many, perhaps most, subject-verb mistakes.</a:t>
            </a:r>
          </a:p>
          <a:p>
            <a:r>
              <a:rPr lang="en-US" b="1" i="1" dirty="0"/>
              <a:t>The student of ABES is present in the conference.</a:t>
            </a:r>
          </a:p>
          <a:p>
            <a:r>
              <a:rPr lang="en-US" b="1" i="1" dirty="0"/>
              <a:t>The students of ABES are present in the conference.</a:t>
            </a:r>
          </a:p>
          <a:p>
            <a:pPr marL="0" indent="0">
              <a:buNone/>
            </a:pPr>
            <a:endParaRPr lang="en-US" b="1" i="1" dirty="0"/>
          </a:p>
          <a:p>
            <a:pPr marL="0" indent="0">
              <a:buNone/>
            </a:pPr>
            <a:endParaRPr lang="en-IN" sz="2000" dirty="0"/>
          </a:p>
        </p:txBody>
      </p:sp>
    </p:spTree>
    <p:extLst>
      <p:ext uri="{BB962C8B-B14F-4D97-AF65-F5344CB8AC3E}">
        <p14:creationId xmlns:p14="http://schemas.microsoft.com/office/powerpoint/2010/main" val="1389151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 y="1219200"/>
            <a:ext cx="4510838" cy="380455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BE15212-77B7-1420-FFD3-97B31A3ECADE}"/>
              </a:ext>
            </a:extLst>
          </p:cNvPr>
          <p:cNvSpPr>
            <a:spLocks noGrp="1"/>
          </p:cNvSpPr>
          <p:nvPr>
            <p:ph type="title"/>
          </p:nvPr>
        </p:nvSpPr>
        <p:spPr>
          <a:xfrm>
            <a:off x="1139044" y="2090114"/>
            <a:ext cx="3382890" cy="2481886"/>
          </a:xfrm>
        </p:spPr>
        <p:txBody>
          <a:bodyPr>
            <a:normAutofit/>
          </a:bodyPr>
          <a:lstStyle/>
          <a:p>
            <a:pPr algn="ctr"/>
            <a:r>
              <a:rPr lang="en-US" sz="4100" b="1"/>
              <a:t>Use of</a:t>
            </a:r>
            <a:r>
              <a:rPr lang="en-US" sz="4100" b="1" i="1"/>
              <a:t> or, either/ or,  or neither/ nor</a:t>
            </a:r>
            <a:endParaRPr lang="en-IN" sz="4100"/>
          </a:p>
        </p:txBody>
      </p:sp>
      <p:sp>
        <p:nvSpPr>
          <p:cNvPr id="3" name="Content Placeholder 2">
            <a:extLst>
              <a:ext uri="{FF2B5EF4-FFF2-40B4-BE49-F238E27FC236}">
                <a16:creationId xmlns:a16="http://schemas.microsoft.com/office/drawing/2014/main" id="{16A50035-E517-EB25-4A4E-03AC1ACDC41A}"/>
              </a:ext>
            </a:extLst>
          </p:cNvPr>
          <p:cNvSpPr>
            <a:spLocks noGrp="1"/>
          </p:cNvSpPr>
          <p:nvPr>
            <p:ph idx="1"/>
          </p:nvPr>
        </p:nvSpPr>
        <p:spPr>
          <a:xfrm>
            <a:off x="5051378" y="964850"/>
            <a:ext cx="6302422" cy="4928300"/>
          </a:xfrm>
        </p:spPr>
        <p:txBody>
          <a:bodyPr anchor="ctr">
            <a:normAutofit/>
          </a:bodyPr>
          <a:lstStyle/>
          <a:p>
            <a:r>
              <a:rPr lang="en-US" b="1" i="1" dirty="0"/>
              <a:t>Two singular subjects connected by or, either/ or,  or neither/ nor require a singular verb.</a:t>
            </a:r>
          </a:p>
          <a:p>
            <a:r>
              <a:rPr lang="en-US" b="1" i="1" dirty="0"/>
              <a:t>Examples:</a:t>
            </a:r>
            <a:endParaRPr lang="en-US" dirty="0"/>
          </a:p>
          <a:p>
            <a:pPr lvl="1"/>
            <a:r>
              <a:rPr lang="en-US" sz="2800" i="1" dirty="0"/>
              <a:t>My aunt or my uncle </a:t>
            </a:r>
            <a:r>
              <a:rPr lang="en-US" sz="2800" b="1" i="1" u="sng" dirty="0"/>
              <a:t>is</a:t>
            </a:r>
            <a:r>
              <a:rPr lang="en-US" sz="2800" i="1" u="sng" dirty="0"/>
              <a:t> arriving</a:t>
            </a:r>
            <a:r>
              <a:rPr lang="en-US" sz="2800" i="1" dirty="0"/>
              <a:t> by train today.</a:t>
            </a:r>
            <a:endParaRPr lang="en-US" sz="2800" dirty="0"/>
          </a:p>
          <a:p>
            <a:pPr lvl="1"/>
            <a:r>
              <a:rPr lang="en-US" sz="2800" i="1" dirty="0"/>
              <a:t>Neither Juan nor Carmen </a:t>
            </a:r>
            <a:r>
              <a:rPr lang="en-US" sz="2800" b="1" i="1" u="sng" dirty="0"/>
              <a:t>is</a:t>
            </a:r>
            <a:r>
              <a:rPr lang="en-US" sz="2800" i="1" dirty="0"/>
              <a:t> available.</a:t>
            </a:r>
            <a:endParaRPr lang="en-US" sz="2800" dirty="0"/>
          </a:p>
          <a:p>
            <a:pPr lvl="1"/>
            <a:r>
              <a:rPr lang="en-US" sz="2800" i="1" dirty="0"/>
              <a:t>Either Kiana or Casey </a:t>
            </a:r>
            <a:r>
              <a:rPr lang="en-US" sz="2800" b="1" i="1" u="sng" dirty="0"/>
              <a:t>is</a:t>
            </a:r>
            <a:r>
              <a:rPr lang="en-US" sz="2800" i="1" u="sng" dirty="0"/>
              <a:t> helping </a:t>
            </a:r>
            <a:r>
              <a:rPr lang="en-US" sz="2800" i="1" dirty="0"/>
              <a:t>today with stage decorations.</a:t>
            </a:r>
            <a:endParaRPr lang="en-US" sz="2800" dirty="0"/>
          </a:p>
          <a:p>
            <a:endParaRPr lang="en-IN" sz="2000" dirty="0"/>
          </a:p>
        </p:txBody>
      </p:sp>
    </p:spTree>
    <p:extLst>
      <p:ext uri="{BB962C8B-B14F-4D97-AF65-F5344CB8AC3E}">
        <p14:creationId xmlns:p14="http://schemas.microsoft.com/office/powerpoint/2010/main" val="383526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 y="1219200"/>
            <a:ext cx="4510838" cy="380455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78F77607-272D-4E33-3B01-37D563EF1FEC}"/>
              </a:ext>
            </a:extLst>
          </p:cNvPr>
          <p:cNvSpPr>
            <a:spLocks noGrp="1"/>
          </p:cNvSpPr>
          <p:nvPr>
            <p:ph type="title"/>
          </p:nvPr>
        </p:nvSpPr>
        <p:spPr>
          <a:xfrm>
            <a:off x="1139044" y="2090114"/>
            <a:ext cx="3382890" cy="2481886"/>
          </a:xfrm>
        </p:spPr>
        <p:txBody>
          <a:bodyPr>
            <a:normAutofit/>
          </a:bodyPr>
          <a:lstStyle/>
          <a:p>
            <a:pPr algn="ctr"/>
            <a:r>
              <a:rPr lang="en-US" sz="4100" b="1"/>
              <a:t>Use of</a:t>
            </a:r>
            <a:r>
              <a:rPr lang="en-US" sz="4100" b="1" i="1"/>
              <a:t> or, either/ or,  or neither/ nor...Contd.</a:t>
            </a:r>
            <a:endParaRPr lang="en-IN" sz="4100"/>
          </a:p>
        </p:txBody>
      </p:sp>
      <p:sp>
        <p:nvSpPr>
          <p:cNvPr id="3" name="Content Placeholder 2">
            <a:extLst>
              <a:ext uri="{FF2B5EF4-FFF2-40B4-BE49-F238E27FC236}">
                <a16:creationId xmlns:a16="http://schemas.microsoft.com/office/drawing/2014/main" id="{298951DD-6F31-9779-BC9C-A29879122BF8}"/>
              </a:ext>
            </a:extLst>
          </p:cNvPr>
          <p:cNvSpPr>
            <a:spLocks noGrp="1"/>
          </p:cNvSpPr>
          <p:nvPr>
            <p:ph idx="1"/>
          </p:nvPr>
        </p:nvSpPr>
        <p:spPr>
          <a:xfrm>
            <a:off x="5285014" y="964850"/>
            <a:ext cx="6068786" cy="4928300"/>
          </a:xfrm>
        </p:spPr>
        <p:txBody>
          <a:bodyPr anchor="ctr">
            <a:normAutofit/>
          </a:bodyPr>
          <a:lstStyle/>
          <a:p>
            <a:r>
              <a:rPr lang="en-US" b="1" i="1" dirty="0"/>
              <a:t>The verb in an or, either /or, or neither /nor sentence agrees with the noun or pronoun closest to it.</a:t>
            </a:r>
          </a:p>
          <a:p>
            <a:r>
              <a:rPr lang="en-US" b="1" i="1" u="sng" dirty="0"/>
              <a:t>Examples:</a:t>
            </a:r>
            <a:endParaRPr lang="en-US" u="sng" dirty="0"/>
          </a:p>
          <a:p>
            <a:pPr lvl="1"/>
            <a:r>
              <a:rPr lang="en-US" sz="2800" i="1" dirty="0"/>
              <a:t>Neither the plates nor the serving bowl </a:t>
            </a:r>
            <a:r>
              <a:rPr lang="en-US" sz="2800" i="1" u="sng" dirty="0"/>
              <a:t>goes</a:t>
            </a:r>
            <a:r>
              <a:rPr lang="en-US" sz="2800" i="1" dirty="0"/>
              <a:t> on that shelf.</a:t>
            </a:r>
          </a:p>
          <a:p>
            <a:pPr lvl="1"/>
            <a:r>
              <a:rPr lang="en-US" sz="2800" i="1" dirty="0"/>
              <a:t>Neither the serving bowl nor the plates </a:t>
            </a:r>
            <a:r>
              <a:rPr lang="en-US" sz="2800" i="1" u="sng" dirty="0"/>
              <a:t>go</a:t>
            </a:r>
            <a:r>
              <a:rPr lang="en-US" sz="2800" i="1" dirty="0"/>
              <a:t> on that shelf.</a:t>
            </a:r>
            <a:endParaRPr lang="en-US" sz="2800" dirty="0"/>
          </a:p>
          <a:p>
            <a:endParaRPr lang="en-IN" sz="2000" dirty="0"/>
          </a:p>
        </p:txBody>
      </p:sp>
    </p:spTree>
    <p:extLst>
      <p:ext uri="{BB962C8B-B14F-4D97-AF65-F5344CB8AC3E}">
        <p14:creationId xmlns:p14="http://schemas.microsoft.com/office/powerpoint/2010/main" val="137497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 y="1219200"/>
            <a:ext cx="4510838" cy="380455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E9A89F2-10FE-20FD-533F-E05F5CB9F05C}"/>
              </a:ext>
            </a:extLst>
          </p:cNvPr>
          <p:cNvSpPr>
            <a:spLocks noGrp="1"/>
          </p:cNvSpPr>
          <p:nvPr>
            <p:ph type="title"/>
          </p:nvPr>
        </p:nvSpPr>
        <p:spPr>
          <a:xfrm>
            <a:off x="1139044" y="2090114"/>
            <a:ext cx="3382890" cy="2481886"/>
          </a:xfrm>
        </p:spPr>
        <p:txBody>
          <a:bodyPr>
            <a:normAutofit/>
          </a:bodyPr>
          <a:lstStyle/>
          <a:p>
            <a:pPr algn="ctr"/>
            <a:r>
              <a:rPr lang="en-US" b="1" dirty="0"/>
              <a:t>Use of conjunction “and”</a:t>
            </a:r>
            <a:endParaRPr lang="en-IN"/>
          </a:p>
        </p:txBody>
      </p:sp>
      <p:sp>
        <p:nvSpPr>
          <p:cNvPr id="3" name="Content Placeholder 2">
            <a:extLst>
              <a:ext uri="{FF2B5EF4-FFF2-40B4-BE49-F238E27FC236}">
                <a16:creationId xmlns:a16="http://schemas.microsoft.com/office/drawing/2014/main" id="{D4A65695-B02D-E997-4D1F-3597ACA7FED4}"/>
              </a:ext>
            </a:extLst>
          </p:cNvPr>
          <p:cNvSpPr>
            <a:spLocks noGrp="1"/>
          </p:cNvSpPr>
          <p:nvPr>
            <p:ph idx="1"/>
          </p:nvPr>
        </p:nvSpPr>
        <p:spPr>
          <a:xfrm>
            <a:off x="5285014" y="555171"/>
            <a:ext cx="6068786" cy="5337979"/>
          </a:xfrm>
        </p:spPr>
        <p:txBody>
          <a:bodyPr anchor="ctr">
            <a:normAutofit/>
          </a:bodyPr>
          <a:lstStyle/>
          <a:p>
            <a:r>
              <a:rPr lang="en-US" sz="2400" b="1" i="1" dirty="0"/>
              <a:t>As a rule, use a plural verb with two or more subjects when they are connected by “and”.</a:t>
            </a:r>
          </a:p>
          <a:p>
            <a:pPr marL="0" indent="0">
              <a:buNone/>
            </a:pPr>
            <a:r>
              <a:rPr lang="en-US" sz="2400" b="1" i="1" u="sng" dirty="0"/>
              <a:t>Example</a:t>
            </a:r>
            <a:r>
              <a:rPr lang="en-US" sz="2400" b="1" i="1" dirty="0"/>
              <a:t>:</a:t>
            </a:r>
            <a:r>
              <a:rPr lang="en-US" sz="2400" dirty="0"/>
              <a:t> </a:t>
            </a:r>
            <a:r>
              <a:rPr lang="en-US" sz="2400" i="1" dirty="0"/>
              <a:t>A car and a bike </a:t>
            </a:r>
            <a:r>
              <a:rPr lang="en-US" sz="2400" i="1" u="sng" dirty="0"/>
              <a:t>are</a:t>
            </a:r>
            <a:r>
              <a:rPr lang="en-US" sz="2400" i="1" dirty="0"/>
              <a:t> my means of transportation.</a:t>
            </a:r>
            <a:endParaRPr lang="en-US" sz="2400" dirty="0"/>
          </a:p>
          <a:p>
            <a:pPr marL="0" indent="0">
              <a:buNone/>
            </a:pPr>
            <a:endParaRPr lang="en-US" sz="2400" b="1" i="1" u="sng" dirty="0"/>
          </a:p>
          <a:p>
            <a:pPr marL="0" indent="0">
              <a:buNone/>
            </a:pPr>
            <a:r>
              <a:rPr lang="en-US" sz="2400" b="1" i="1" u="sng" dirty="0"/>
              <a:t>Exceptions</a:t>
            </a:r>
            <a:r>
              <a:rPr lang="en-US" sz="2400" b="1" i="1" dirty="0"/>
              <a:t>:</a:t>
            </a:r>
            <a:r>
              <a:rPr lang="en-US" sz="2400" dirty="0"/>
              <a:t> -</a:t>
            </a:r>
            <a:r>
              <a:rPr lang="en-US" sz="2400" i="1" dirty="0"/>
              <a:t>Breaking and entering </a:t>
            </a:r>
            <a:r>
              <a:rPr lang="en-US" sz="2400" i="1" u="sng" dirty="0"/>
              <a:t>is</a:t>
            </a:r>
            <a:r>
              <a:rPr lang="en-US" sz="2400" i="1" dirty="0"/>
              <a:t> against the law.</a:t>
            </a:r>
            <a:br>
              <a:rPr lang="en-US" sz="2400" i="1" dirty="0"/>
            </a:br>
            <a:r>
              <a:rPr lang="en-US" sz="2400" i="1" dirty="0"/>
              <a:t>	      -The bed and breakfast </a:t>
            </a:r>
            <a:r>
              <a:rPr lang="en-US" sz="2400" i="1" u="sng" dirty="0"/>
              <a:t>was</a:t>
            </a:r>
            <a:r>
              <a:rPr lang="en-US" sz="2400" i="1" dirty="0"/>
              <a:t> charming.</a:t>
            </a:r>
            <a:endParaRPr lang="en-US" sz="2400" dirty="0"/>
          </a:p>
          <a:p>
            <a:endParaRPr lang="en-US" sz="2400" i="1" u="sng" dirty="0"/>
          </a:p>
          <a:p>
            <a:pPr marL="0" indent="0">
              <a:buNone/>
            </a:pPr>
            <a:r>
              <a:rPr lang="en-US" sz="2400" i="1" u="sng" dirty="0"/>
              <a:t>In those sentences, “breaking and entering” and ”bed and breakfast” are compound nouns.</a:t>
            </a:r>
          </a:p>
          <a:p>
            <a:endParaRPr lang="en-IN" sz="2000" dirty="0"/>
          </a:p>
        </p:txBody>
      </p:sp>
    </p:spTree>
    <p:extLst>
      <p:ext uri="{BB962C8B-B14F-4D97-AF65-F5344CB8AC3E}">
        <p14:creationId xmlns:p14="http://schemas.microsoft.com/office/powerpoint/2010/main" val="471262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2770</Words>
  <Application>Microsoft Office PowerPoint</Application>
  <PresentationFormat>Widescreen</PresentationFormat>
  <Paragraphs>271</Paragraphs>
  <Slides>48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48</vt:i4>
      </vt:variant>
    </vt:vector>
  </HeadingPairs>
  <TitlesOfParts>
    <vt:vector size="59" baseType="lpstr">
      <vt:lpstr>Arial</vt:lpstr>
      <vt:lpstr>Calibri</vt:lpstr>
      <vt:lpstr>Calibri Light</vt:lpstr>
      <vt:lpstr>Century Gothic</vt:lpstr>
      <vt:lpstr>Comic Sans MS</vt:lpstr>
      <vt:lpstr>Tahoma</vt:lpstr>
      <vt:lpstr>Times New Roman</vt:lpstr>
      <vt:lpstr>TimesNewRoman</vt:lpstr>
      <vt:lpstr>TimesNewRoman,Bold</vt:lpstr>
      <vt:lpstr>Wingdings 2</vt:lpstr>
      <vt:lpstr>Office Theme</vt:lpstr>
      <vt:lpstr>Unit-1  Applied Grammar and Usage: </vt:lpstr>
      <vt:lpstr>Subject-Verb Agreement</vt:lpstr>
      <vt:lpstr>Thumb Rule</vt:lpstr>
      <vt:lpstr>Use of Indefinite Pronouns</vt:lpstr>
      <vt:lpstr>Use of few, many, several, etc.</vt:lpstr>
      <vt:lpstr>Off to use “of”</vt:lpstr>
      <vt:lpstr>Use of or, either/ or,  or neither/ nor</vt:lpstr>
      <vt:lpstr>Use of or, either/ or,  or neither/ nor...Contd.</vt:lpstr>
      <vt:lpstr>Use of conjunction “and”</vt:lpstr>
      <vt:lpstr>“Along With”, “As Well As”, “Besides”</vt:lpstr>
      <vt:lpstr>Nouns in plural form</vt:lpstr>
      <vt:lpstr>Agreement with distance, period of time, sum of money…</vt:lpstr>
      <vt:lpstr>Agreement with Collective Nouns</vt:lpstr>
      <vt:lpstr>Agreement with words that indicate portions</vt:lpstr>
      <vt:lpstr>Prefixes and Suffixes</vt:lpstr>
      <vt:lpstr>Suffixes</vt:lpstr>
      <vt:lpstr>PowerPoint Presentation</vt:lpstr>
      <vt:lpstr>Prefixes</vt:lpstr>
      <vt:lpstr>PowerPoint Presentation</vt:lpstr>
      <vt:lpstr>Prefixes</vt:lpstr>
      <vt:lpstr>Suffixes</vt:lpstr>
      <vt:lpstr>Suffixes</vt:lpstr>
      <vt:lpstr>PowerPoint Presentation</vt:lpstr>
      <vt:lpstr>Synonyms</vt:lpstr>
      <vt:lpstr>Here are more examples of English synonyms:</vt:lpstr>
      <vt:lpstr>PowerPoint Presentation</vt:lpstr>
      <vt:lpstr>Examples:</vt:lpstr>
      <vt:lpstr>PowerPoint Presentation</vt:lpstr>
      <vt:lpstr>Which word in each series of words is not a  synonym for the others? </vt:lpstr>
      <vt:lpstr>ANTONYM</vt:lpstr>
      <vt:lpstr>Examples:</vt:lpstr>
      <vt:lpstr>PowerPoint Presentation</vt:lpstr>
      <vt:lpstr>PowerPoint Presentation</vt:lpstr>
      <vt:lpstr>Word Formation</vt:lpstr>
      <vt:lpstr>Types of word</vt:lpstr>
      <vt:lpstr>Lexical Word</vt:lpstr>
      <vt:lpstr>Functional word</vt:lpstr>
      <vt:lpstr>Types of Word Formation Processes</vt:lpstr>
      <vt:lpstr>Compounding</vt:lpstr>
      <vt:lpstr>Rhyming compounds</vt:lpstr>
      <vt:lpstr>Derivation</vt:lpstr>
      <vt:lpstr>Blending</vt:lpstr>
      <vt:lpstr>Clipping</vt:lpstr>
      <vt:lpstr>Acronyms</vt:lpstr>
      <vt:lpstr>Homophones</vt:lpstr>
      <vt:lpstr>Homonyms</vt:lpstr>
      <vt:lpstr>Books Prescribed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  Applied Grammar and Usage: </dc:title>
  <dc:creator>Shalini Singh</dc:creator>
  <cp:lastModifiedBy>Kumari Shalini ASH</cp:lastModifiedBy>
  <cp:revision>27</cp:revision>
  <dcterms:created xsi:type="dcterms:W3CDTF">2022-12-03T08:29:09Z</dcterms:created>
  <dcterms:modified xsi:type="dcterms:W3CDTF">2023-04-20T03:52:09Z</dcterms:modified>
</cp:coreProperties>
</file>