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7" r:id="rId20"/>
    <p:sldId id="281" r:id="rId21"/>
    <p:sldId id="280" r:id="rId22"/>
    <p:sldId id="283" r:id="rId23"/>
    <p:sldId id="282" r:id="rId24"/>
    <p:sldId id="284" r:id="rId25"/>
    <p:sldId id="278" r:id="rId26"/>
    <p:sldId id="285" r:id="rId27"/>
    <p:sldId id="286" r:id="rId28"/>
    <p:sldId id="289" r:id="rId29"/>
    <p:sldId id="287" r:id="rId30"/>
    <p:sldId id="288" r:id="rId31"/>
    <p:sldId id="276" r:id="rId32"/>
    <p:sldId id="290" r:id="rId33"/>
    <p:sldId id="273"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C3B23-25F1-4011-B5EE-FB61D1139EA4}" type="datetimeFigureOut">
              <a:rPr lang="en-US" smtClean="0"/>
              <a:pPr/>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D34C05-501A-42CB-93E7-228416295A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12/19/2023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12/19/2023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Paragraph Writing</a:t>
            </a:r>
          </a:p>
        </p:txBody>
      </p:sp>
      <p:sp>
        <p:nvSpPr>
          <p:cNvPr id="3" name="Subtitle 2"/>
          <p:cNvSpPr>
            <a:spLocks noGrp="1"/>
          </p:cNvSpPr>
          <p:nvPr>
            <p:ph type="subTitle" idx="1"/>
          </p:nvPr>
        </p:nvSpPr>
        <p:spPr>
          <a:xfrm>
            <a:off x="1143000" y="5124450"/>
            <a:ext cx="6858000" cy="533400"/>
          </a:xfrm>
        </p:spPr>
        <p:txBody>
          <a:bodyPr>
            <a:normAutofit/>
          </a:bodyPr>
          <a:lstStyle/>
          <a:p>
            <a:r>
              <a:rPr lang="en-US" sz="1600" dirty="0"/>
              <a:t>Elements and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Unity</a:t>
            </a:r>
          </a:p>
        </p:txBody>
      </p:sp>
      <p:pic>
        <p:nvPicPr>
          <p:cNvPr id="4" name="Content Placeholder 3" descr="Unity.jpg"/>
          <p:cNvPicPr>
            <a:picLocks noGrp="1" noChangeAspect="1"/>
          </p:cNvPicPr>
          <p:nvPr>
            <p:ph sz="quarter" idx="1"/>
          </p:nvPr>
        </p:nvPicPr>
        <p:blipFill>
          <a:blip r:embed="rId2"/>
          <a:stretch>
            <a:fillRect/>
          </a:stretch>
        </p:blipFill>
        <p:spPr>
          <a:xfrm>
            <a:off x="685800" y="1143000"/>
            <a:ext cx="7696200" cy="52228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Coherence</a:t>
            </a:r>
          </a:p>
        </p:txBody>
      </p:sp>
      <p:sp>
        <p:nvSpPr>
          <p:cNvPr id="3" name="Content Placeholder 2"/>
          <p:cNvSpPr>
            <a:spLocks noGrp="1"/>
          </p:cNvSpPr>
          <p:nvPr>
            <p:ph sz="quarter" idx="1"/>
          </p:nvPr>
        </p:nvSpPr>
        <p:spPr/>
        <p:txBody>
          <a:bodyPr/>
          <a:lstStyle/>
          <a:p>
            <a:pPr algn="just"/>
            <a:r>
              <a:rPr lang="en-US" dirty="0"/>
              <a:t>Coherence is </a:t>
            </a:r>
            <a:r>
              <a:rPr lang="en-US" u="sng" dirty="0"/>
              <a:t>consistency </a:t>
            </a:r>
            <a:r>
              <a:rPr lang="en-US" dirty="0"/>
              <a:t>of speech, thoughts, ideas and reasoning which makes the expression clear and easy to understand. </a:t>
            </a:r>
          </a:p>
          <a:p>
            <a:pPr algn="just"/>
            <a:r>
              <a:rPr lang="en-US" dirty="0"/>
              <a:t>It refers to </a:t>
            </a:r>
            <a:r>
              <a:rPr lang="en-US" u="sng" dirty="0"/>
              <a:t>clear and logical linking of ideas</a:t>
            </a:r>
            <a:r>
              <a:rPr lang="en-US" dirty="0"/>
              <a:t> in a paragraph. </a:t>
            </a:r>
          </a:p>
          <a:p>
            <a:pPr algn="just"/>
            <a:r>
              <a:rPr lang="en-US" dirty="0"/>
              <a:t>In cohesive paragraphs, ideas are linked and one idea logically leads to the next.</a:t>
            </a:r>
          </a:p>
          <a:p>
            <a:pPr algn="just"/>
            <a:r>
              <a:rPr lang="en-US" dirty="0"/>
              <a:t>Coherence is closely related to unity as when more than one idea is incorporated in a paragraph, coherence goes missing.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Mechanical Devices for Coherence – 4 Tools</a:t>
            </a:r>
          </a:p>
        </p:txBody>
      </p:sp>
      <p:sp>
        <p:nvSpPr>
          <p:cNvPr id="3" name="Content Placeholder 2"/>
          <p:cNvSpPr>
            <a:spLocks noGrp="1"/>
          </p:cNvSpPr>
          <p:nvPr>
            <p:ph sz="quarter" idx="1"/>
          </p:nvPr>
        </p:nvSpPr>
        <p:spPr>
          <a:xfrm>
            <a:off x="457200" y="1219200"/>
            <a:ext cx="8229600" cy="5257800"/>
          </a:xfrm>
        </p:spPr>
        <p:txBody>
          <a:bodyPr>
            <a:normAutofit fontScale="85000" lnSpcReduction="20000"/>
          </a:bodyPr>
          <a:lstStyle/>
          <a:p>
            <a:pPr lvl="0" algn="just"/>
            <a:r>
              <a:rPr lang="en-US" u="sng" dirty="0"/>
              <a:t>Uses of pronouns</a:t>
            </a:r>
            <a:r>
              <a:rPr lang="en-US" dirty="0"/>
              <a:t> –Pronouns connect ideas as they refer the reader to something earlier in the text.</a:t>
            </a:r>
          </a:p>
          <a:p>
            <a:pPr lvl="0" algn="just"/>
            <a:endParaRPr lang="en-US" dirty="0"/>
          </a:p>
          <a:p>
            <a:pPr lvl="0" algn="just"/>
            <a:r>
              <a:rPr lang="en-US" u="sng" dirty="0"/>
              <a:t>Use of transitional tags/linkers</a:t>
            </a:r>
            <a:r>
              <a:rPr lang="en-US" dirty="0"/>
              <a:t> – They help in transition of ideas. Transitional tags can vary from simple conjunctions like but, and, yet, etc. to complex conjunctive adverbs like however, moreover, etc.</a:t>
            </a:r>
          </a:p>
          <a:p>
            <a:pPr lvl="0" algn="just"/>
            <a:endParaRPr lang="en-US" dirty="0"/>
          </a:p>
          <a:p>
            <a:pPr lvl="0" algn="just"/>
            <a:r>
              <a:rPr lang="en-US" u="sng" dirty="0"/>
              <a:t>Repetition of key words and phrases</a:t>
            </a:r>
            <a:r>
              <a:rPr lang="en-US" dirty="0"/>
              <a:t> – Repetition of certain words also give coherence to a paragraph. While using repetition the writer must be very careful because too much repetition may lead to monotony and redundancy.</a:t>
            </a:r>
          </a:p>
          <a:p>
            <a:pPr lvl="0" algn="just"/>
            <a:endParaRPr lang="en-US" dirty="0"/>
          </a:p>
          <a:p>
            <a:pPr lvl="0" algn="just"/>
            <a:r>
              <a:rPr lang="en-US" u="sng" dirty="0"/>
              <a:t>Use of parallel grammatical structure</a:t>
            </a:r>
            <a:r>
              <a:rPr lang="en-US" dirty="0"/>
              <a:t>–Parallelism means same grammatical form. To attain coherence, same grammatical form and style should be maintained in all the sentences as well as the paragraph.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Coherence</a:t>
            </a:r>
          </a:p>
        </p:txBody>
      </p:sp>
      <p:pic>
        <p:nvPicPr>
          <p:cNvPr id="4" name="Content Placeholder 3" descr="Coherence.jpg"/>
          <p:cNvPicPr>
            <a:picLocks noGrp="1" noChangeAspect="1"/>
          </p:cNvPicPr>
          <p:nvPr>
            <p:ph sz="quarter" idx="1"/>
          </p:nvPr>
        </p:nvPicPr>
        <p:blipFill>
          <a:blip r:embed="rId2"/>
          <a:stretch>
            <a:fillRect/>
          </a:stretch>
        </p:blipFill>
        <p:spPr>
          <a:xfrm>
            <a:off x="457200" y="1373186"/>
            <a:ext cx="8382000" cy="495141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Emphasis</a:t>
            </a:r>
          </a:p>
        </p:txBody>
      </p:sp>
      <p:sp>
        <p:nvSpPr>
          <p:cNvPr id="3" name="Content Placeholder 2"/>
          <p:cNvSpPr>
            <a:spLocks noGrp="1"/>
          </p:cNvSpPr>
          <p:nvPr>
            <p:ph sz="quarter" idx="1"/>
          </p:nvPr>
        </p:nvSpPr>
        <p:spPr/>
        <p:txBody>
          <a:bodyPr/>
          <a:lstStyle/>
          <a:p>
            <a:pPr algn="just"/>
            <a:r>
              <a:rPr lang="en-US" dirty="0"/>
              <a:t>Emphasis is the principle of the paragraph composition in which the </a:t>
            </a:r>
            <a:r>
              <a:rPr lang="en-US" u="sng" dirty="0"/>
              <a:t>important ideas are made to stand</a:t>
            </a:r>
            <a:r>
              <a:rPr lang="en-US" dirty="0"/>
              <a:t>. </a:t>
            </a:r>
          </a:p>
          <a:p>
            <a:pPr algn="just"/>
            <a:endParaRPr lang="en-US" dirty="0"/>
          </a:p>
          <a:p>
            <a:pPr algn="just"/>
            <a:r>
              <a:rPr lang="en-US" dirty="0"/>
              <a:t>Sentence emphasis refers to </a:t>
            </a:r>
            <a:r>
              <a:rPr lang="en-US" u="sng" dirty="0"/>
              <a:t>idiomatic stress</a:t>
            </a:r>
            <a:r>
              <a:rPr lang="en-US" dirty="0"/>
              <a:t> in writing. </a:t>
            </a:r>
          </a:p>
          <a:p>
            <a:pPr algn="just"/>
            <a:endParaRPr lang="en-US" dirty="0"/>
          </a:p>
          <a:p>
            <a:pPr algn="just"/>
            <a:r>
              <a:rPr lang="en-US" dirty="0"/>
              <a:t>It is important to know how to place important words in emphatic positions in order to make it effective.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Emphasis – 4 Tools</a:t>
            </a:r>
          </a:p>
        </p:txBody>
      </p:sp>
      <p:sp>
        <p:nvSpPr>
          <p:cNvPr id="3" name="Content Placeholder 2"/>
          <p:cNvSpPr>
            <a:spLocks noGrp="1"/>
          </p:cNvSpPr>
          <p:nvPr>
            <p:ph sz="quarter" idx="1"/>
          </p:nvPr>
        </p:nvSpPr>
        <p:spPr/>
        <p:txBody>
          <a:bodyPr>
            <a:normAutofit fontScale="85000" lnSpcReduction="10000"/>
          </a:bodyPr>
          <a:lstStyle/>
          <a:p>
            <a:pPr lvl="0" algn="just">
              <a:lnSpc>
                <a:spcPct val="120000"/>
              </a:lnSpc>
            </a:pPr>
            <a:r>
              <a:rPr lang="en-US" u="sng" dirty="0"/>
              <a:t>Emphasis by position</a:t>
            </a:r>
            <a:r>
              <a:rPr lang="en-US" dirty="0"/>
              <a:t> - It means that the writer should give special attention to the beginning as well as the ending of a paragraph and place the points to be emphasized in these two positions.</a:t>
            </a:r>
          </a:p>
          <a:p>
            <a:pPr lvl="0" algn="just">
              <a:lnSpc>
                <a:spcPct val="120000"/>
              </a:lnSpc>
            </a:pPr>
            <a:r>
              <a:rPr lang="en-US" u="sng" dirty="0"/>
              <a:t>Space and emphasis</a:t>
            </a:r>
            <a:r>
              <a:rPr lang="en-US" dirty="0"/>
              <a:t> – It means to give more space to the idea to be emphasized.</a:t>
            </a:r>
          </a:p>
          <a:p>
            <a:pPr lvl="0" algn="just">
              <a:lnSpc>
                <a:spcPct val="120000"/>
              </a:lnSpc>
            </a:pPr>
            <a:r>
              <a:rPr lang="en-US" u="sng" dirty="0"/>
              <a:t>Sentence structure and Emphasis</a:t>
            </a:r>
            <a:r>
              <a:rPr lang="en-US" dirty="0"/>
              <a:t> – Important points should be paced in short and simple sentences. Emphasis may be achieved by </a:t>
            </a:r>
            <a:r>
              <a:rPr lang="en-US" i="1" dirty="0"/>
              <a:t>repeating some keywords </a:t>
            </a:r>
            <a:r>
              <a:rPr lang="en-US" dirty="0"/>
              <a:t>or by introducing synonyms of words.</a:t>
            </a:r>
          </a:p>
          <a:p>
            <a:pPr algn="just">
              <a:lnSpc>
                <a:spcPct val="120000"/>
              </a:lnSpc>
            </a:pPr>
            <a:r>
              <a:rPr lang="en-US" u="sng" dirty="0"/>
              <a:t>Mechanical means of emphasis</a:t>
            </a:r>
            <a:r>
              <a:rPr lang="en-US" dirty="0"/>
              <a:t> – Some mechanical devices like “quotation marks”, </a:t>
            </a:r>
            <a:r>
              <a:rPr lang="en-US" i="1" dirty="0"/>
              <a:t>italics</a:t>
            </a:r>
            <a:r>
              <a:rPr lang="en-US" dirty="0"/>
              <a:t>, </a:t>
            </a:r>
            <a:r>
              <a:rPr lang="en-US" b="1" dirty="0"/>
              <a:t>boldface</a:t>
            </a:r>
            <a:r>
              <a:rPr lang="en-US" dirty="0"/>
              <a:t>, </a:t>
            </a:r>
            <a:r>
              <a:rPr lang="en-US" dirty="0">
                <a:solidFill>
                  <a:srgbClr val="0070C0"/>
                </a:solidFill>
              </a:rPr>
              <a:t>highlighting</a:t>
            </a:r>
            <a:r>
              <a:rPr lang="en-US" dirty="0"/>
              <a:t>, </a:t>
            </a:r>
            <a:r>
              <a:rPr lang="en-US" u="sng" dirty="0"/>
              <a:t>underlining</a:t>
            </a:r>
            <a:r>
              <a:rPr lang="en-US" dirty="0"/>
              <a:t>, etc. can also be used to emphasize.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Adequate Development</a:t>
            </a:r>
          </a:p>
        </p:txBody>
      </p:sp>
      <p:sp>
        <p:nvSpPr>
          <p:cNvPr id="3" name="Content Placeholder 2"/>
          <p:cNvSpPr>
            <a:spLocks noGrp="1"/>
          </p:cNvSpPr>
          <p:nvPr>
            <p:ph sz="quarter" idx="1"/>
          </p:nvPr>
        </p:nvSpPr>
        <p:spPr/>
        <p:txBody>
          <a:bodyPr/>
          <a:lstStyle/>
          <a:p>
            <a:pPr algn="just"/>
            <a:r>
              <a:rPr lang="en-US" dirty="0"/>
              <a:t>A paragraph is adequately developed when it describes, explains and supports the topic sentence. </a:t>
            </a:r>
          </a:p>
          <a:p>
            <a:pPr algn="just"/>
            <a:r>
              <a:rPr lang="en-US" dirty="0"/>
              <a:t>If the "promise" of the topic sentence is not fulfilled, or if the reader is left with questions after reading the paragraph, the paragraph has not been adequately developed. </a:t>
            </a:r>
          </a:p>
          <a:p>
            <a:pPr algn="just"/>
            <a:r>
              <a:rPr lang="en-US" dirty="0"/>
              <a:t>Generally speaking, a paragraph which consists of only two or three sentences is under-developed. </a:t>
            </a:r>
          </a:p>
          <a:p>
            <a:pPr algn="just"/>
            <a:r>
              <a:rPr lang="en-US" dirty="0"/>
              <a:t>A good rule of thumb to follow is to make sure that a paragraph contains at least four sentences which explain and elaborate on the topic sentence.</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dirty="0"/>
              <a:t>Lacking Adequate Development-Example</a:t>
            </a:r>
          </a:p>
        </p:txBody>
      </p:sp>
      <p:sp>
        <p:nvSpPr>
          <p:cNvPr id="3" name="Content Placeholder 2"/>
          <p:cNvSpPr>
            <a:spLocks noGrp="1"/>
          </p:cNvSpPr>
          <p:nvPr>
            <p:ph sz="quarter" idx="1"/>
          </p:nvPr>
        </p:nvSpPr>
        <p:spPr/>
        <p:txBody>
          <a:bodyPr/>
          <a:lstStyle/>
          <a:p>
            <a:pPr>
              <a:buNone/>
            </a:pPr>
            <a:r>
              <a:rPr lang="en-US" dirty="0"/>
              <a:t>"The topics of leadership and management are both similar to and different from one another in several important ways. To be effective, a manager should be a good leader. And good leaders know how to manage people effectively."</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Methods/Orders/Types of Paragraph</a:t>
            </a:r>
            <a:endParaRPr lang="en-US" dirty="0"/>
          </a:p>
        </p:txBody>
      </p:sp>
      <p:pic>
        <p:nvPicPr>
          <p:cNvPr id="4" name="Content Placeholder 3" descr="writing-methods-14-638.jpg"/>
          <p:cNvPicPr>
            <a:picLocks noGrp="1" noChangeAspect="1"/>
          </p:cNvPicPr>
          <p:nvPr>
            <p:ph sz="quarter" idx="1"/>
          </p:nvPr>
        </p:nvPicPr>
        <p:blipFill>
          <a:blip r:embed="rId2"/>
          <a:stretch>
            <a:fillRect/>
          </a:stretch>
        </p:blipFill>
        <p:spPr>
          <a:xfrm>
            <a:off x="838200" y="1406525"/>
            <a:ext cx="7848600" cy="48418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Inductive Order</a:t>
            </a:r>
          </a:p>
        </p:txBody>
      </p:sp>
      <p:sp>
        <p:nvSpPr>
          <p:cNvPr id="3" name="Content Placeholder 2"/>
          <p:cNvSpPr>
            <a:spLocks noGrp="1"/>
          </p:cNvSpPr>
          <p:nvPr>
            <p:ph idx="1"/>
          </p:nvPr>
        </p:nvSpPr>
        <p:spPr>
          <a:xfrm>
            <a:off x="628650" y="1371601"/>
            <a:ext cx="7886700" cy="5155810"/>
          </a:xfrm>
        </p:spPr>
        <p:txBody>
          <a:bodyPr>
            <a:normAutofit/>
          </a:bodyPr>
          <a:lstStyle/>
          <a:p>
            <a:pPr lvl="0" algn="just">
              <a:lnSpc>
                <a:spcPct val="120000"/>
              </a:lnSpc>
            </a:pPr>
            <a:r>
              <a:rPr lang="en-US" dirty="0"/>
              <a:t>It is an objective and logical technique in which information is organized in a </a:t>
            </a:r>
            <a:r>
              <a:rPr lang="en-US" u="sng" dirty="0"/>
              <a:t>specific/particular to general organization</a:t>
            </a:r>
            <a:r>
              <a:rPr lang="en-US" dirty="0"/>
              <a:t>. </a:t>
            </a:r>
          </a:p>
          <a:p>
            <a:pPr lvl="0" algn="just">
              <a:lnSpc>
                <a:spcPct val="120000"/>
              </a:lnSpc>
            </a:pPr>
            <a:r>
              <a:rPr lang="en-US" dirty="0"/>
              <a:t>In this logical organization, specific details, examples and illustrations are given first then a general statement or generalization is made. </a:t>
            </a:r>
          </a:p>
          <a:p>
            <a:pPr lvl="0" algn="just">
              <a:lnSpc>
                <a:spcPct val="120000"/>
              </a:lnSpc>
            </a:pPr>
            <a:r>
              <a:rPr lang="en-US" dirty="0"/>
              <a:t>The topic sentence comes at the end of the paragraph.</a:t>
            </a:r>
          </a:p>
        </p:txBody>
      </p:sp>
      <p:sp>
        <p:nvSpPr>
          <p:cNvPr id="6" name="Slide Number Placeholder 5"/>
          <p:cNvSpPr>
            <a:spLocks noGrp="1"/>
          </p:cNvSpPr>
          <p:nvPr>
            <p:ph type="sldNum" sz="quarter" idx="12"/>
          </p:nvPr>
        </p:nvSpPr>
        <p:spPr/>
        <p:txBody>
          <a:bodyPr/>
          <a:lstStyle/>
          <a:p>
            <a:fld id="{01423293-BB51-284A-9C50-94B9A592CBC0}"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Development</a:t>
            </a:r>
          </a:p>
        </p:txBody>
      </p:sp>
      <p:sp>
        <p:nvSpPr>
          <p:cNvPr id="3" name="Content Placeholder 2"/>
          <p:cNvSpPr>
            <a:spLocks noGrp="1"/>
          </p:cNvSpPr>
          <p:nvPr>
            <p:ph sz="quarter" idx="1"/>
          </p:nvPr>
        </p:nvSpPr>
        <p:spPr/>
        <p:txBody>
          <a:bodyPr/>
          <a:lstStyle/>
          <a:p>
            <a:pPr algn="just"/>
            <a:r>
              <a:rPr lang="en-US" dirty="0"/>
              <a:t>A group of sentences or a single sentence that forms a unit to express a single idea is called a paragraph.</a:t>
            </a:r>
          </a:p>
          <a:p>
            <a:pPr algn="just">
              <a:buNone/>
            </a:pPr>
            <a:r>
              <a:rPr lang="en-US" dirty="0"/>
              <a:t> </a:t>
            </a:r>
          </a:p>
          <a:p>
            <a:pPr algn="just"/>
            <a:r>
              <a:rPr lang="en-US" dirty="0"/>
              <a:t>A paragraph consists of several related sentences and deals with one controlling idea. </a:t>
            </a:r>
          </a:p>
          <a:p>
            <a:pPr algn="just">
              <a:buNone/>
            </a:pPr>
            <a:endParaRPr lang="en-US" dirty="0"/>
          </a:p>
          <a:p>
            <a:pPr algn="just"/>
            <a:r>
              <a:rPr lang="en-US" dirty="0"/>
              <a:t>The main function of a paragraph is to develop, support, exemplify or explain the controlling idea or topic.</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8-638.jpg"/>
          <p:cNvPicPr>
            <a:picLocks noGrp="1" noChangeAspect="1"/>
          </p:cNvPicPr>
          <p:nvPr>
            <p:ph sz="quarter" idx="1"/>
          </p:nvPr>
        </p:nvPicPr>
        <p:blipFill>
          <a:blip r:embed="rId2"/>
          <a:stretch>
            <a:fillRect/>
          </a:stretch>
        </p:blipFill>
        <p:spPr>
          <a:xfrm>
            <a:off x="152400" y="304800"/>
            <a:ext cx="8468310" cy="635787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Deductive Order </a:t>
            </a:r>
          </a:p>
        </p:txBody>
      </p:sp>
      <p:sp>
        <p:nvSpPr>
          <p:cNvPr id="3" name="Content Placeholder 2"/>
          <p:cNvSpPr>
            <a:spLocks noGrp="1"/>
          </p:cNvSpPr>
          <p:nvPr>
            <p:ph sz="quarter" idx="1"/>
          </p:nvPr>
        </p:nvSpPr>
        <p:spPr/>
        <p:txBody>
          <a:bodyPr/>
          <a:lstStyle/>
          <a:p>
            <a:pPr algn="just"/>
            <a:r>
              <a:rPr lang="en-US" dirty="0"/>
              <a:t>It is the most common logical organization which involves the process of moving from a </a:t>
            </a:r>
            <a:r>
              <a:rPr lang="en-US" u="sng" dirty="0"/>
              <a:t>general statement or principle to specific details. </a:t>
            </a:r>
          </a:p>
          <a:p>
            <a:pPr algn="just"/>
            <a:r>
              <a:rPr lang="en-US" dirty="0"/>
              <a:t>It is the most popular form amongst the writers. </a:t>
            </a:r>
          </a:p>
          <a:p>
            <a:pPr algn="just"/>
            <a:r>
              <a:rPr lang="en-US" dirty="0"/>
              <a:t>The topic sentence is usually the first sentence in this type of order.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6-638.jpg"/>
          <p:cNvPicPr>
            <a:picLocks noGrp="1" noChangeAspect="1"/>
          </p:cNvPicPr>
          <p:nvPr>
            <p:ph sz="quarter" idx="1"/>
          </p:nvPr>
        </p:nvPicPr>
        <p:blipFill>
          <a:blip r:embed="rId2"/>
          <a:stretch>
            <a:fillRect/>
          </a:stretch>
        </p:blipFill>
        <p:spPr>
          <a:xfrm>
            <a:off x="381000" y="0"/>
            <a:ext cx="8214733" cy="677708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Order</a:t>
            </a:r>
          </a:p>
        </p:txBody>
      </p:sp>
      <p:sp>
        <p:nvSpPr>
          <p:cNvPr id="3" name="Content Placeholder 2"/>
          <p:cNvSpPr>
            <a:spLocks noGrp="1"/>
          </p:cNvSpPr>
          <p:nvPr>
            <p:ph sz="quarter" idx="1"/>
          </p:nvPr>
        </p:nvSpPr>
        <p:spPr/>
        <p:txBody>
          <a:bodyPr/>
          <a:lstStyle/>
          <a:p>
            <a:pPr lvl="0" algn="just"/>
            <a:r>
              <a:rPr lang="en-US" dirty="0"/>
              <a:t>It is the simplest logical organization which involves the process of dividing a subject or topic based on how they are arranged in space. </a:t>
            </a:r>
          </a:p>
          <a:p>
            <a:pPr lvl="0" algn="just"/>
            <a:r>
              <a:rPr lang="en-US" dirty="0"/>
              <a:t>It is the area-wise or three-dimensional description. </a:t>
            </a:r>
          </a:p>
          <a:p>
            <a:pPr lvl="0" algn="just"/>
            <a:r>
              <a:rPr lang="en-US" dirty="0"/>
              <a:t>This pattern can make a complex subject easy to understand by categorizing its various elements spatially. </a:t>
            </a:r>
          </a:p>
          <a:p>
            <a:pPr lvl="0" algn="just"/>
            <a:r>
              <a:rPr lang="en-US" dirty="0"/>
              <a:t>It is mostly used by technocrats in the description of machines.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Spatial Order</a:t>
            </a:r>
            <a:endParaRPr lang="en-US" dirty="0"/>
          </a:p>
        </p:txBody>
      </p:sp>
      <p:pic>
        <p:nvPicPr>
          <p:cNvPr id="4" name="Content Placeholder 3" descr="order-in-the-paragraph-7-638.jpg"/>
          <p:cNvPicPr>
            <a:picLocks noGrp="1" noChangeAspect="1"/>
          </p:cNvPicPr>
          <p:nvPr>
            <p:ph sz="quarter" idx="1"/>
          </p:nvPr>
        </p:nvPicPr>
        <p:blipFill>
          <a:blip r:embed="rId2"/>
          <a:stretch>
            <a:fillRect/>
          </a:stretch>
        </p:blipFill>
        <p:spPr>
          <a:xfrm>
            <a:off x="381000" y="1219199"/>
            <a:ext cx="8001000" cy="5181601"/>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Order </a:t>
            </a:r>
          </a:p>
        </p:txBody>
      </p:sp>
      <p:sp>
        <p:nvSpPr>
          <p:cNvPr id="3" name="Content Placeholder 2"/>
          <p:cNvSpPr>
            <a:spLocks noGrp="1"/>
          </p:cNvSpPr>
          <p:nvPr>
            <p:ph idx="1"/>
          </p:nvPr>
        </p:nvSpPr>
        <p:spPr>
          <a:xfrm>
            <a:off x="628650" y="1295400"/>
            <a:ext cx="7886700" cy="5060951"/>
          </a:xfrm>
        </p:spPr>
        <p:txBody>
          <a:bodyPr>
            <a:normAutofit/>
          </a:bodyPr>
          <a:lstStyle/>
          <a:p>
            <a:pPr lvl="0" algn="just"/>
            <a:r>
              <a:rPr lang="en-US" dirty="0"/>
              <a:t>Linear means ‘consisting of lines’ or ‘one dimensional’. </a:t>
            </a:r>
          </a:p>
          <a:p>
            <a:pPr lvl="0" algn="just"/>
            <a:endParaRPr lang="en-US" dirty="0"/>
          </a:p>
          <a:p>
            <a:pPr lvl="0" algn="just"/>
            <a:r>
              <a:rPr lang="en-US" dirty="0"/>
              <a:t>Each sentence leads to the next one in a paragraph with the purpose of maintaining a forward movement; and each paragraph can be a step to take us to a goal. </a:t>
            </a:r>
          </a:p>
          <a:p>
            <a:pPr lvl="0" algn="just"/>
            <a:endParaRPr lang="en-US" dirty="0"/>
          </a:p>
          <a:p>
            <a:pPr lvl="0" algn="just"/>
            <a:r>
              <a:rPr lang="en-US" dirty="0"/>
              <a:t>It refers to the systematic order as a line which involves presenting ideas in a progressive way where sentences are connected to each other in a logical way. </a:t>
            </a:r>
          </a:p>
        </p:txBody>
      </p:sp>
      <p:sp>
        <p:nvSpPr>
          <p:cNvPr id="6" name="Slide Number Placeholder 5"/>
          <p:cNvSpPr>
            <a:spLocks noGrp="1"/>
          </p:cNvSpPr>
          <p:nvPr>
            <p:ph type="sldNum" sz="quarter" idx="12"/>
          </p:nvPr>
        </p:nvSpPr>
        <p:spPr/>
        <p:txBody>
          <a:bodyPr/>
          <a:lstStyle/>
          <a:p>
            <a:fld id="{01423293-BB51-284A-9C50-94B9A592CBC0}"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6-638.jpg"/>
          <p:cNvPicPr>
            <a:picLocks noGrp="1" noChangeAspect="1"/>
          </p:cNvPicPr>
          <p:nvPr>
            <p:ph sz="quarter" idx="1"/>
          </p:nvPr>
        </p:nvPicPr>
        <p:blipFill>
          <a:blip r:embed="rId2"/>
          <a:stretch>
            <a:fillRect/>
          </a:stretch>
        </p:blipFill>
        <p:spPr>
          <a:xfrm>
            <a:off x="66092" y="304800"/>
            <a:ext cx="8696908" cy="652949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Chronological Order</a:t>
            </a:r>
          </a:p>
        </p:txBody>
      </p:sp>
      <p:sp>
        <p:nvSpPr>
          <p:cNvPr id="3" name="Content Placeholder 2"/>
          <p:cNvSpPr>
            <a:spLocks noGrp="1"/>
          </p:cNvSpPr>
          <p:nvPr>
            <p:ph sz="quarter" idx="1"/>
          </p:nvPr>
        </p:nvSpPr>
        <p:spPr/>
        <p:txBody>
          <a:bodyPr/>
          <a:lstStyle/>
          <a:p>
            <a:pPr lvl="0"/>
            <a:r>
              <a:rPr lang="en-US" dirty="0"/>
              <a:t>This logical sequence refers to the narration of events in the order in which they occur in time, beginning with the first event, and going on to the next and so on. </a:t>
            </a:r>
          </a:p>
          <a:p>
            <a:pPr lvl="0"/>
            <a:endParaRPr lang="en-US" dirty="0"/>
          </a:p>
          <a:p>
            <a:pPr lvl="0"/>
            <a:r>
              <a:rPr lang="en-US" dirty="0"/>
              <a:t>It is very useful as it is quite easy and natural to record events in the order of their happening. </a:t>
            </a:r>
          </a:p>
          <a:p>
            <a:pPr lvl="0"/>
            <a:endParaRPr lang="en-US" dirty="0"/>
          </a:p>
          <a:p>
            <a:pPr lvl="0"/>
            <a:r>
              <a:rPr lang="en-US" dirty="0"/>
              <a:t>For ex. periodic report, progress report, etc.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riting-methods-22-638.jpg"/>
          <p:cNvPicPr>
            <a:picLocks noGrp="1" noChangeAspect="1"/>
          </p:cNvPicPr>
          <p:nvPr>
            <p:ph sz="quarter" idx="1"/>
          </p:nvPr>
        </p:nvPicPr>
        <p:blipFill>
          <a:blip r:embed="rId2"/>
          <a:stretch>
            <a:fillRect/>
          </a:stretch>
        </p:blipFill>
        <p:spPr>
          <a:xfrm>
            <a:off x="370574" y="533400"/>
            <a:ext cx="7713538" cy="579119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Expository/Explanatory Order</a:t>
            </a:r>
          </a:p>
        </p:txBody>
      </p:sp>
      <p:sp>
        <p:nvSpPr>
          <p:cNvPr id="3" name="Content Placeholder 2"/>
          <p:cNvSpPr>
            <a:spLocks noGrp="1"/>
          </p:cNvSpPr>
          <p:nvPr>
            <p:ph sz="quarter" idx="1"/>
          </p:nvPr>
        </p:nvSpPr>
        <p:spPr/>
        <p:txBody>
          <a:bodyPr/>
          <a:lstStyle/>
          <a:p>
            <a:pPr lvl="0"/>
            <a:r>
              <a:rPr lang="en-US" dirty="0"/>
              <a:t>It is similar to deductive method. </a:t>
            </a:r>
          </a:p>
          <a:p>
            <a:pPr lvl="0"/>
            <a:endParaRPr lang="en-US" dirty="0"/>
          </a:p>
          <a:p>
            <a:pPr lvl="0"/>
            <a:r>
              <a:rPr lang="en-US" dirty="0"/>
              <a:t>The paragraph begins with a topic sentence. </a:t>
            </a:r>
          </a:p>
          <a:p>
            <a:pPr lvl="0"/>
            <a:endParaRPr lang="en-US" dirty="0"/>
          </a:p>
          <a:p>
            <a:pPr lvl="0"/>
            <a:r>
              <a:rPr lang="en-US" dirty="0"/>
              <a:t>In expository method, the writer tries to interpret, to discuss the same idea in several ways with the help of many instances, examples, etc. </a:t>
            </a:r>
          </a:p>
          <a:p>
            <a:pPr lvl="0"/>
            <a:endParaRPr lang="en-US" dirty="0"/>
          </a:p>
          <a:p>
            <a:pPr lvl="0"/>
            <a:r>
              <a:rPr lang="en-US" dirty="0"/>
              <a:t>In this method the writer explains the idea so as to make it more clearer.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Effective Paragraph</a:t>
            </a:r>
          </a:p>
        </p:txBody>
      </p:sp>
      <p:sp>
        <p:nvSpPr>
          <p:cNvPr id="3" name="Content Placeholder 2"/>
          <p:cNvSpPr>
            <a:spLocks noGrp="1"/>
          </p:cNvSpPr>
          <p:nvPr>
            <p:ph sz="quarter" idx="1"/>
          </p:nvPr>
        </p:nvSpPr>
        <p:spPr/>
        <p:txBody>
          <a:bodyPr/>
          <a:lstStyle/>
          <a:p>
            <a:r>
              <a:rPr lang="en-US" dirty="0"/>
              <a:t>Presents a single idea </a:t>
            </a:r>
          </a:p>
          <a:p>
            <a:pPr lvl="1"/>
            <a:r>
              <a:rPr lang="en-US" dirty="0"/>
              <a:t>Begins with a topic sentence that makes this single idea evident</a:t>
            </a:r>
          </a:p>
          <a:p>
            <a:pPr lvl="1"/>
            <a:r>
              <a:rPr lang="en-US" dirty="0"/>
              <a:t>Contains support in the form of sentences that convey this single idea</a:t>
            </a:r>
          </a:p>
          <a:p>
            <a:pPr lvl="1"/>
            <a:r>
              <a:rPr lang="en-US" dirty="0"/>
              <a:t>Three parts - Topic, Support, Conclusion</a:t>
            </a:r>
          </a:p>
          <a:p>
            <a:pPr lvl="1">
              <a:buNone/>
            </a:pPr>
            <a:endParaRPr lang="en-US" dirty="0"/>
          </a:p>
          <a:p>
            <a:r>
              <a:rPr lang="en-US" dirty="0"/>
              <a:t>Is strategically organized to maintain flow </a:t>
            </a:r>
          </a:p>
          <a:p>
            <a:pPr lvl="1"/>
            <a:r>
              <a:rPr lang="en-US" dirty="0"/>
              <a:t>Maintains the essay’s objective </a:t>
            </a:r>
          </a:p>
          <a:p>
            <a:pPr lvl="1"/>
            <a:r>
              <a:rPr lang="en-US" dirty="0"/>
              <a:t>Informs the reader about the paper’s overall idea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0-638.jpg"/>
          <p:cNvPicPr>
            <a:picLocks noGrp="1" noChangeAspect="1"/>
          </p:cNvPicPr>
          <p:nvPr>
            <p:ph sz="quarter" idx="1"/>
          </p:nvPr>
        </p:nvPicPr>
        <p:blipFill>
          <a:blip r:embed="rId2"/>
          <a:stretch>
            <a:fillRect/>
          </a:stretch>
        </p:blipFill>
        <p:spPr>
          <a:xfrm>
            <a:off x="288098" y="304801"/>
            <a:ext cx="8322501" cy="6248399"/>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Interrupted Order</a:t>
            </a:r>
          </a:p>
        </p:txBody>
      </p:sp>
      <p:sp>
        <p:nvSpPr>
          <p:cNvPr id="3" name="Content Placeholder 2"/>
          <p:cNvSpPr>
            <a:spLocks noGrp="1"/>
          </p:cNvSpPr>
          <p:nvPr>
            <p:ph sz="quarter" idx="1"/>
          </p:nvPr>
        </p:nvSpPr>
        <p:spPr/>
        <p:txBody>
          <a:bodyPr>
            <a:normAutofit/>
          </a:bodyPr>
          <a:lstStyle/>
          <a:p>
            <a:pPr algn="just"/>
            <a:r>
              <a:rPr lang="en-US" dirty="0"/>
              <a:t>In interrupted method the writer may like to pause in order to elaborate on some ideas, people or events.</a:t>
            </a:r>
          </a:p>
          <a:p>
            <a:pPr algn="just"/>
            <a:endParaRPr lang="en-US" dirty="0"/>
          </a:p>
          <a:p>
            <a:pPr algn="just"/>
            <a:r>
              <a:rPr lang="en-US" dirty="0"/>
              <a:t>Purpose is to narrate  an experience in a dramatic way </a:t>
            </a:r>
          </a:p>
          <a:p>
            <a:pPr algn="just"/>
            <a:endParaRPr lang="en-US" dirty="0"/>
          </a:p>
          <a:p>
            <a:pPr algn="just"/>
            <a:r>
              <a:rPr lang="en-US" dirty="0"/>
              <a:t>It adds more emphasis to the ideas in a sentence. </a:t>
            </a:r>
          </a:p>
          <a:p>
            <a:pPr algn="just"/>
            <a:endParaRPr lang="en-US" dirty="0"/>
          </a:p>
          <a:p>
            <a:pPr algn="just"/>
            <a:r>
              <a:rPr lang="en-US" dirty="0"/>
              <a:t>We can find such interrupted writing style mostly in narrative works such as fiction, stories, plays etc. </a:t>
            </a:r>
          </a:p>
          <a:p>
            <a:pPr algn="just"/>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8-638.jpg"/>
          <p:cNvPicPr>
            <a:picLocks noGrp="1" noChangeAspect="1"/>
          </p:cNvPicPr>
          <p:nvPr>
            <p:ph sz="quarter" idx="1"/>
          </p:nvPr>
        </p:nvPicPr>
        <p:blipFill>
          <a:blip r:embed="rId2"/>
          <a:stretch>
            <a:fillRect/>
          </a:stretch>
        </p:blipFill>
        <p:spPr>
          <a:xfrm>
            <a:off x="269080" y="457200"/>
            <a:ext cx="8417720" cy="6319887"/>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Probable Question Pattern</a:t>
            </a:r>
          </a:p>
        </p:txBody>
      </p:sp>
      <p:sp>
        <p:nvSpPr>
          <p:cNvPr id="3" name="Content Placeholder 2"/>
          <p:cNvSpPr>
            <a:spLocks noGrp="1"/>
          </p:cNvSpPr>
          <p:nvPr>
            <p:ph sz="quarter" idx="1"/>
          </p:nvPr>
        </p:nvSpPr>
        <p:spPr/>
        <p:txBody>
          <a:bodyPr>
            <a:normAutofit fontScale="92500"/>
          </a:bodyPr>
          <a:lstStyle/>
          <a:p>
            <a:r>
              <a:rPr lang="en-US" dirty="0"/>
              <a:t>Elements of Paragraph development</a:t>
            </a:r>
          </a:p>
          <a:p>
            <a:r>
              <a:rPr lang="en-US" dirty="0"/>
              <a:t>Techniques of paragraph development</a:t>
            </a:r>
          </a:p>
          <a:p>
            <a:r>
              <a:rPr lang="en-US" dirty="0"/>
              <a:t>Components of paragraph development</a:t>
            </a:r>
          </a:p>
          <a:p>
            <a:r>
              <a:rPr lang="en-US" dirty="0"/>
              <a:t>Importance of Topic Sentence, Unity, Coherence &amp; Emphasis</a:t>
            </a:r>
          </a:p>
          <a:p>
            <a:r>
              <a:rPr lang="en-US" dirty="0"/>
              <a:t>Tools of Coherence</a:t>
            </a:r>
          </a:p>
          <a:p>
            <a:r>
              <a:rPr lang="en-US" dirty="0"/>
              <a:t>Tools of Emphasis</a:t>
            </a:r>
          </a:p>
          <a:p>
            <a:r>
              <a:rPr lang="en-IN" dirty="0"/>
              <a:t>Orders/Methods/Types of Paragraph</a:t>
            </a:r>
          </a:p>
          <a:p>
            <a:r>
              <a:rPr lang="en-IN" dirty="0"/>
              <a:t>Difference between</a:t>
            </a:r>
          </a:p>
          <a:p>
            <a:pPr lvl="1"/>
            <a:r>
              <a:rPr lang="en-IN" dirty="0"/>
              <a:t>Inductive &amp; Deductive</a:t>
            </a:r>
          </a:p>
          <a:p>
            <a:pPr lvl="1"/>
            <a:r>
              <a:rPr lang="en-IN" dirty="0"/>
              <a:t>Deductive &amp; Expository</a:t>
            </a:r>
          </a:p>
          <a:p>
            <a:pPr lvl="1"/>
            <a:r>
              <a:rPr lang="en-IN" dirty="0"/>
              <a:t>Chronological &amp; Linear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a:p>
          <a:p>
            <a:pPr>
              <a:buNone/>
            </a:pPr>
            <a:endParaRPr lang="en-US" dirty="0"/>
          </a:p>
          <a:p>
            <a:pPr>
              <a:buNone/>
            </a:pPr>
            <a:endParaRPr lang="en-US" dirty="0"/>
          </a:p>
          <a:p>
            <a:pPr algn="ctr">
              <a:buNone/>
            </a:pPr>
            <a:r>
              <a:rPr lang="en-US" sz="6000" i="1"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Techniques/Components/Elements</a:t>
            </a:r>
          </a:p>
        </p:txBody>
      </p:sp>
      <p:sp>
        <p:nvSpPr>
          <p:cNvPr id="3" name="Content Placeholder 2"/>
          <p:cNvSpPr>
            <a:spLocks noGrp="1"/>
          </p:cNvSpPr>
          <p:nvPr>
            <p:ph sz="quarter" idx="1"/>
          </p:nvPr>
        </p:nvSpPr>
        <p:spPr/>
        <p:txBody>
          <a:bodyPr/>
          <a:lstStyle/>
          <a:p>
            <a:r>
              <a:rPr lang="en-US" dirty="0"/>
              <a:t>The central components of a paragraph are – </a:t>
            </a:r>
          </a:p>
          <a:p>
            <a:pPr>
              <a:buNone/>
            </a:pPr>
            <a:endParaRPr lang="en-US" dirty="0"/>
          </a:p>
          <a:p>
            <a:pPr lvl="1"/>
            <a:r>
              <a:rPr lang="en-US" dirty="0"/>
              <a:t>Topic Sentence</a:t>
            </a:r>
          </a:p>
          <a:p>
            <a:pPr lvl="1"/>
            <a:r>
              <a:rPr lang="en-US" dirty="0"/>
              <a:t>Unity</a:t>
            </a:r>
          </a:p>
          <a:p>
            <a:pPr lvl="1"/>
            <a:r>
              <a:rPr lang="en-US" dirty="0"/>
              <a:t>Coherence</a:t>
            </a:r>
          </a:p>
          <a:p>
            <a:pPr lvl="1"/>
            <a:r>
              <a:rPr lang="en-US" dirty="0"/>
              <a:t>Emphasis</a:t>
            </a:r>
          </a:p>
          <a:p>
            <a:pPr lvl="1"/>
            <a:r>
              <a:rPr lang="en-US" dirty="0"/>
              <a:t>Adequate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Sentence</a:t>
            </a:r>
          </a:p>
        </p:txBody>
      </p:sp>
      <p:sp>
        <p:nvSpPr>
          <p:cNvPr id="3" name="Content Placeholder 2"/>
          <p:cNvSpPr>
            <a:spLocks noGrp="1"/>
          </p:cNvSpPr>
          <p:nvPr>
            <p:ph sz="quarter" idx="1"/>
          </p:nvPr>
        </p:nvSpPr>
        <p:spPr/>
        <p:txBody>
          <a:bodyPr>
            <a:normAutofit lnSpcReduction="10000"/>
          </a:bodyPr>
          <a:lstStyle/>
          <a:p>
            <a:pPr algn="just"/>
            <a:r>
              <a:rPr lang="en-US" dirty="0"/>
              <a:t>A topic sentence is a sentence that expresses the main idea of a paragraph which will be developed in the paragraph.</a:t>
            </a:r>
          </a:p>
          <a:p>
            <a:pPr algn="just"/>
            <a:r>
              <a:rPr lang="en-US" dirty="0"/>
              <a:t>It is also known as the key sentence or the theme sentence. </a:t>
            </a:r>
          </a:p>
          <a:p>
            <a:pPr algn="just"/>
            <a:r>
              <a:rPr lang="en-US" dirty="0"/>
              <a:t>It may be written in the form of a simple, complex or compound sentence, depending on the need and scope of the paragraph. </a:t>
            </a:r>
          </a:p>
          <a:p>
            <a:pPr algn="just"/>
            <a:r>
              <a:rPr lang="en-US" dirty="0"/>
              <a:t>A topic sentence is mostly placed at the beginning (deductive) or end (inductive) of a paragraph and in rare instances can be found in the middle(creative writing) of the paragraph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Sentence - Beginning</a:t>
            </a:r>
          </a:p>
        </p:txBody>
      </p:sp>
      <p:pic>
        <p:nvPicPr>
          <p:cNvPr id="4" name="Content Placeholder 3" descr="Topic Sentence.jpg"/>
          <p:cNvPicPr>
            <a:picLocks noGrp="1" noChangeAspect="1"/>
          </p:cNvPicPr>
          <p:nvPr>
            <p:ph sz="quarter" idx="1"/>
          </p:nvPr>
        </p:nvPicPr>
        <p:blipFill>
          <a:blip r:embed="rId2"/>
          <a:stretch>
            <a:fillRect/>
          </a:stretch>
        </p:blipFill>
        <p:spPr>
          <a:xfrm>
            <a:off x="457201" y="1219200"/>
            <a:ext cx="8458200" cy="5257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Sentence - Ending</a:t>
            </a:r>
          </a:p>
        </p:txBody>
      </p:sp>
      <p:pic>
        <p:nvPicPr>
          <p:cNvPr id="4" name="Content Placeholder 3" descr="Topic Sentence End.jpg"/>
          <p:cNvPicPr>
            <a:picLocks noGrp="1" noChangeAspect="1"/>
          </p:cNvPicPr>
          <p:nvPr>
            <p:ph sz="quarter" idx="1"/>
          </p:nvPr>
        </p:nvPicPr>
        <p:blipFill>
          <a:blip r:embed="rId2"/>
          <a:stretch>
            <a:fillRect/>
          </a:stretch>
        </p:blipFill>
        <p:spPr>
          <a:xfrm>
            <a:off x="685800" y="1447800"/>
            <a:ext cx="7848600" cy="48767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Sentence - Centre</a:t>
            </a:r>
          </a:p>
        </p:txBody>
      </p:sp>
      <p:pic>
        <p:nvPicPr>
          <p:cNvPr id="4" name="Content Placeholder 3" descr="Topic Sentence Center.jpg"/>
          <p:cNvPicPr>
            <a:picLocks noGrp="1" noChangeAspect="1"/>
          </p:cNvPicPr>
          <p:nvPr>
            <p:ph sz="quarter" idx="1"/>
          </p:nvPr>
        </p:nvPicPr>
        <p:blipFill>
          <a:blip r:embed="rId2"/>
          <a:stretch>
            <a:fillRect/>
          </a:stretch>
        </p:blipFill>
        <p:spPr>
          <a:xfrm>
            <a:off x="914400" y="1295400"/>
            <a:ext cx="7543800" cy="487679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a:t>
            </a:r>
          </a:p>
        </p:txBody>
      </p:sp>
      <p:sp>
        <p:nvSpPr>
          <p:cNvPr id="3" name="Content Placeholder 2"/>
          <p:cNvSpPr>
            <a:spLocks noGrp="1"/>
          </p:cNvSpPr>
          <p:nvPr>
            <p:ph sz="quarter" idx="1"/>
          </p:nvPr>
        </p:nvSpPr>
        <p:spPr/>
        <p:txBody>
          <a:bodyPr>
            <a:normAutofit/>
          </a:bodyPr>
          <a:lstStyle/>
          <a:p>
            <a:pPr algn="just"/>
            <a:r>
              <a:rPr lang="en-US" dirty="0"/>
              <a:t>Unity means that the components deal with </a:t>
            </a:r>
            <a:r>
              <a:rPr lang="en-US" u="sng" dirty="0"/>
              <a:t>one main idea or thought</a:t>
            </a:r>
            <a:r>
              <a:rPr lang="en-US" dirty="0"/>
              <a:t>. </a:t>
            </a:r>
          </a:p>
          <a:p>
            <a:pPr algn="just"/>
            <a:r>
              <a:rPr lang="en-US" dirty="0"/>
              <a:t>The ideas contained within a paragraph </a:t>
            </a:r>
            <a:r>
              <a:rPr lang="en-US" u="sng" dirty="0"/>
              <a:t>‘hang together’</a:t>
            </a:r>
            <a:r>
              <a:rPr lang="en-US" dirty="0"/>
              <a:t> in a way that is easy for the reader to understand. </a:t>
            </a:r>
          </a:p>
          <a:p>
            <a:pPr algn="just"/>
            <a:r>
              <a:rPr lang="en-US" dirty="0"/>
              <a:t>A paragraph is a logical division of the central theme of a longer piece of writing. </a:t>
            </a:r>
          </a:p>
          <a:p>
            <a:pPr algn="just"/>
            <a:r>
              <a:rPr lang="en-US" dirty="0"/>
              <a:t>Each sentence in the paragraph is directly related to the central idea or theme and contributes to its development. </a:t>
            </a:r>
          </a:p>
          <a:p>
            <a:pPr algn="just"/>
            <a:r>
              <a:rPr lang="en-US" dirty="0"/>
              <a:t>Only one main thought should be expressed in a paragraph to maintain unity.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14289</TotalTime>
  <Words>1373</Words>
  <Application>Microsoft Office PowerPoint</Application>
  <PresentationFormat>On-screen Show (4:3)</PresentationFormat>
  <Paragraphs>133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Bookman Old Style</vt:lpstr>
      <vt:lpstr>Calibri</vt:lpstr>
      <vt:lpstr>Gill Sans MT</vt:lpstr>
      <vt:lpstr>Wingdings</vt:lpstr>
      <vt:lpstr>Wingdings 3</vt:lpstr>
      <vt:lpstr>Origin</vt:lpstr>
      <vt:lpstr>Paragraph Writing</vt:lpstr>
      <vt:lpstr>Paragraph Development</vt:lpstr>
      <vt:lpstr>An Effective Paragraph</vt:lpstr>
      <vt:lpstr>Techniques/Components/Elements</vt:lpstr>
      <vt:lpstr>Topic Sentence</vt:lpstr>
      <vt:lpstr>Topic Sentence - Beginning</vt:lpstr>
      <vt:lpstr>Topic Sentence - Ending</vt:lpstr>
      <vt:lpstr>Topic Sentence - Centre</vt:lpstr>
      <vt:lpstr>Unity</vt:lpstr>
      <vt:lpstr>NO Unity</vt:lpstr>
      <vt:lpstr>Coherence</vt:lpstr>
      <vt:lpstr>Mechanical Devices for Coherence – 4 Tools</vt:lpstr>
      <vt:lpstr>Example of Coherence</vt:lpstr>
      <vt:lpstr>Emphasis</vt:lpstr>
      <vt:lpstr>Tools for Emphasis – 4 Tools</vt:lpstr>
      <vt:lpstr>Adequate Development</vt:lpstr>
      <vt:lpstr>Lacking Adequate Development-Example</vt:lpstr>
      <vt:lpstr>Methods/Orders/Types of Paragraph</vt:lpstr>
      <vt:lpstr>Inductive Order</vt:lpstr>
      <vt:lpstr>PowerPoint Presentation</vt:lpstr>
      <vt:lpstr>Deductive Order </vt:lpstr>
      <vt:lpstr>PowerPoint Presentation</vt:lpstr>
      <vt:lpstr>Spatial Order</vt:lpstr>
      <vt:lpstr>Example of Spatial Order</vt:lpstr>
      <vt:lpstr>Linear Order </vt:lpstr>
      <vt:lpstr>PowerPoint Presentation</vt:lpstr>
      <vt:lpstr>Chronological Order</vt:lpstr>
      <vt:lpstr>PowerPoint Presentation</vt:lpstr>
      <vt:lpstr>Expository/Explanatory Order</vt:lpstr>
      <vt:lpstr>PowerPoint Presentation</vt:lpstr>
      <vt:lpstr>Interrupted Order</vt:lpstr>
      <vt:lpstr>PowerPoint Presentation</vt:lpstr>
      <vt:lpstr>Probable Question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of Paragraph Writing</dc:title>
  <dc:creator>Arundhati</dc:creator>
  <cp:lastModifiedBy>CHAITANYA DHINGRA</cp:lastModifiedBy>
  <cp:revision>7</cp:revision>
  <dcterms:created xsi:type="dcterms:W3CDTF">2006-08-16T00:00:00Z</dcterms:created>
  <dcterms:modified xsi:type="dcterms:W3CDTF">2023-12-29T03:22:05Z</dcterms:modified>
</cp:coreProperties>
</file>