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7" r:id="rId2"/>
    <p:sldId id="259" r:id="rId3"/>
    <p:sldId id="263" r:id="rId4"/>
    <p:sldId id="275" r:id="rId5"/>
    <p:sldId id="268" r:id="rId6"/>
    <p:sldId id="260" r:id="rId7"/>
    <p:sldId id="261" r:id="rId8"/>
    <p:sldId id="262" r:id="rId9"/>
    <p:sldId id="269" r:id="rId10"/>
    <p:sldId id="296" r:id="rId11"/>
    <p:sldId id="267" r:id="rId12"/>
    <p:sldId id="297" r:id="rId13"/>
    <p:sldId id="300" r:id="rId14"/>
    <p:sldId id="299" r:id="rId15"/>
    <p:sldId id="270" r:id="rId16"/>
    <p:sldId id="271" r:id="rId17"/>
    <p:sldId id="264" r:id="rId18"/>
    <p:sldId id="279" r:id="rId19"/>
    <p:sldId id="272" r:id="rId20"/>
    <p:sldId id="273" r:id="rId21"/>
    <p:sldId id="274" r:id="rId22"/>
    <p:sldId id="282" r:id="rId23"/>
    <p:sldId id="284" r:id="rId24"/>
    <p:sldId id="285" r:id="rId25"/>
    <p:sldId id="298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5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03E4E-DAD6-4B4B-9B62-B9A72FDEDE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F2FD9F-7F22-4BA6-BD38-03A8B3D85EB5}">
      <dgm:prSet custT="1"/>
      <dgm:spPr/>
      <dgm:t>
        <a:bodyPr/>
        <a:lstStyle/>
        <a:p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What is a sentence?</a:t>
          </a:r>
        </a:p>
      </dgm:t>
    </dgm:pt>
    <dgm:pt modelId="{3B62ED5F-1B0F-41A3-BB9F-89E5B1DBB4F5}" type="parTrans" cxnId="{D489910B-121D-44DC-A36A-FE8622221019}">
      <dgm:prSet/>
      <dgm:spPr/>
      <dgm:t>
        <a:bodyPr/>
        <a:lstStyle/>
        <a:p>
          <a:endParaRPr lang="en-US"/>
        </a:p>
      </dgm:t>
    </dgm:pt>
    <dgm:pt modelId="{9EC2A0A7-82FA-4646-9598-463BD9832994}" type="sibTrans" cxnId="{D489910B-121D-44DC-A36A-FE8622221019}">
      <dgm:prSet/>
      <dgm:spPr/>
      <dgm:t>
        <a:bodyPr/>
        <a:lstStyle/>
        <a:p>
          <a:endParaRPr lang="en-US"/>
        </a:p>
      </dgm:t>
    </dgm:pt>
    <dgm:pt modelId="{7BEF456E-154B-4D3E-9E16-A1BFEBC4B217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 sentence is a group of words which expresses a complete thought. It  follows the basic grammatical rules of syntax. E.g.</a:t>
          </a:r>
        </a:p>
      </dgm:t>
    </dgm:pt>
    <dgm:pt modelId="{651A7457-568B-43DB-B2C8-F9DE7B22DDF2}" type="parTrans" cxnId="{3E4800D3-46A5-4F75-9499-2169C92360FD}">
      <dgm:prSet/>
      <dgm:spPr/>
      <dgm:t>
        <a:bodyPr/>
        <a:lstStyle/>
        <a:p>
          <a:endParaRPr lang="en-US"/>
        </a:p>
      </dgm:t>
    </dgm:pt>
    <dgm:pt modelId="{C5DAF3F7-31FE-4042-8EB1-E29B7A1BE423}" type="sibTrans" cxnId="{3E4800D3-46A5-4F75-9499-2169C92360FD}">
      <dgm:prSet/>
      <dgm:spPr/>
      <dgm:t>
        <a:bodyPr/>
        <a:lstStyle/>
        <a:p>
          <a:endParaRPr lang="en-US"/>
        </a:p>
      </dgm:t>
    </dgm:pt>
    <dgm:pt modelId="{0FEA7F9E-7D34-494D-AA1D-9EFDB4123E5C}">
      <dgm:prSet custT="1"/>
      <dgm:spPr/>
      <dgm:t>
        <a:bodyPr/>
        <a:lstStyle/>
        <a:p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Rupak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is the tallest  girl in the school.</a:t>
          </a:r>
        </a:p>
      </dgm:t>
    </dgm:pt>
    <dgm:pt modelId="{72F6159A-2B8C-4126-A515-D778805B8EEC}" type="parTrans" cxnId="{9A4B914D-EBA6-4251-98EE-05CBADD05DD2}">
      <dgm:prSet/>
      <dgm:spPr/>
      <dgm:t>
        <a:bodyPr/>
        <a:lstStyle/>
        <a:p>
          <a:endParaRPr lang="en-US"/>
        </a:p>
      </dgm:t>
    </dgm:pt>
    <dgm:pt modelId="{D3D062DA-26C2-4869-8FCF-1763E6E5023E}" type="sibTrans" cxnId="{9A4B914D-EBA6-4251-98EE-05CBADD05DD2}">
      <dgm:prSet/>
      <dgm:spPr/>
      <dgm:t>
        <a:bodyPr/>
        <a:lstStyle/>
        <a:p>
          <a:endParaRPr lang="en-US"/>
        </a:p>
      </dgm:t>
    </dgm:pt>
    <dgm:pt modelId="{CEE740A5-4CB9-4892-B626-AEBA31B7F5C5}">
      <dgm:prSet/>
      <dgm:spPr/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A complete sentence has at least one subject and a main verb to state a complete thought</a:t>
          </a:r>
          <a:r>
            <a:rPr lang="en-US" b="1" dirty="0"/>
            <a:t>.</a:t>
          </a:r>
          <a:endParaRPr lang="en-US" dirty="0"/>
        </a:p>
      </dgm:t>
    </dgm:pt>
    <dgm:pt modelId="{D9AA498C-BD22-498C-B91B-A90B4E6D1ABA}" type="parTrans" cxnId="{5C4F756F-F1E9-4725-BE27-86556B7E786E}">
      <dgm:prSet/>
      <dgm:spPr/>
      <dgm:t>
        <a:bodyPr/>
        <a:lstStyle/>
        <a:p>
          <a:endParaRPr lang="en-US"/>
        </a:p>
      </dgm:t>
    </dgm:pt>
    <dgm:pt modelId="{432E696E-9582-4059-894C-927702EA6E00}" type="sibTrans" cxnId="{5C4F756F-F1E9-4725-BE27-86556B7E786E}">
      <dgm:prSet/>
      <dgm:spPr/>
      <dgm:t>
        <a:bodyPr/>
        <a:lstStyle/>
        <a:p>
          <a:endParaRPr lang="en-US"/>
        </a:p>
      </dgm:t>
    </dgm:pt>
    <dgm:pt modelId="{1F03BB6A-EDB4-42E7-8BA2-41901D0DBF90}" type="pres">
      <dgm:prSet presAssocID="{BBA03E4E-DAD6-4B4B-9B62-B9A72FDEDEF9}" presName="linear" presStyleCnt="0">
        <dgm:presLayoutVars>
          <dgm:animLvl val="lvl"/>
          <dgm:resizeHandles val="exact"/>
        </dgm:presLayoutVars>
      </dgm:prSet>
      <dgm:spPr/>
    </dgm:pt>
    <dgm:pt modelId="{7A0C0734-9CE1-4782-A8E9-108F66CCEAD1}" type="pres">
      <dgm:prSet presAssocID="{77F2FD9F-7F22-4BA6-BD38-03A8B3D85E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E818BA-FF1C-4AA1-A440-525A0829FDDF}" type="pres">
      <dgm:prSet presAssocID="{9EC2A0A7-82FA-4646-9598-463BD9832994}" presName="spacer" presStyleCnt="0"/>
      <dgm:spPr/>
    </dgm:pt>
    <dgm:pt modelId="{385AD337-9453-44D7-B8AC-EC5467D69A0C}" type="pres">
      <dgm:prSet presAssocID="{7BEF456E-154B-4D3E-9E16-A1BFEBC4B2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9BE2A8-0590-4E1B-AE6D-8D32C3D994AA}" type="pres">
      <dgm:prSet presAssocID="{C5DAF3F7-31FE-4042-8EB1-E29B7A1BE423}" presName="spacer" presStyleCnt="0"/>
      <dgm:spPr/>
    </dgm:pt>
    <dgm:pt modelId="{5400BFDA-14B3-4EA1-849A-AF76005E3AFB}" type="pres">
      <dgm:prSet presAssocID="{0FEA7F9E-7D34-494D-AA1D-9EFDB4123E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4292C5-7CA9-46CD-921E-2574FFF1B432}" type="pres">
      <dgm:prSet presAssocID="{D3D062DA-26C2-4869-8FCF-1763E6E5023E}" presName="spacer" presStyleCnt="0"/>
      <dgm:spPr/>
    </dgm:pt>
    <dgm:pt modelId="{74C5F850-1700-48C8-A5FF-77FA7304C5AB}" type="pres">
      <dgm:prSet presAssocID="{CEE740A5-4CB9-4892-B626-AEBA31B7F5C5}" presName="parentText" presStyleLbl="node1" presStyleIdx="3" presStyleCnt="4" custLinFactNeighborX="589" custLinFactNeighborY="23675">
        <dgm:presLayoutVars>
          <dgm:chMax val="0"/>
          <dgm:bulletEnabled val="1"/>
        </dgm:presLayoutVars>
      </dgm:prSet>
      <dgm:spPr/>
    </dgm:pt>
  </dgm:ptLst>
  <dgm:cxnLst>
    <dgm:cxn modelId="{D489910B-121D-44DC-A36A-FE8622221019}" srcId="{BBA03E4E-DAD6-4B4B-9B62-B9A72FDEDEF9}" destId="{77F2FD9F-7F22-4BA6-BD38-03A8B3D85EB5}" srcOrd="0" destOrd="0" parTransId="{3B62ED5F-1B0F-41A3-BB9F-89E5B1DBB4F5}" sibTransId="{9EC2A0A7-82FA-4646-9598-463BD9832994}"/>
    <dgm:cxn modelId="{42C70D4B-E8CE-4804-9781-AFCB418869CE}" type="presOf" srcId="{7BEF456E-154B-4D3E-9E16-A1BFEBC4B217}" destId="{385AD337-9453-44D7-B8AC-EC5467D69A0C}" srcOrd="0" destOrd="0" presId="urn:microsoft.com/office/officeart/2005/8/layout/vList2"/>
    <dgm:cxn modelId="{9A4B914D-EBA6-4251-98EE-05CBADD05DD2}" srcId="{BBA03E4E-DAD6-4B4B-9B62-B9A72FDEDEF9}" destId="{0FEA7F9E-7D34-494D-AA1D-9EFDB4123E5C}" srcOrd="2" destOrd="0" parTransId="{72F6159A-2B8C-4126-A515-D778805B8EEC}" sibTransId="{D3D062DA-26C2-4869-8FCF-1763E6E5023E}"/>
    <dgm:cxn modelId="{5C4F756F-F1E9-4725-BE27-86556B7E786E}" srcId="{BBA03E4E-DAD6-4B4B-9B62-B9A72FDEDEF9}" destId="{CEE740A5-4CB9-4892-B626-AEBA31B7F5C5}" srcOrd="3" destOrd="0" parTransId="{D9AA498C-BD22-498C-B91B-A90B4E6D1ABA}" sibTransId="{432E696E-9582-4059-894C-927702EA6E00}"/>
    <dgm:cxn modelId="{178B5E5A-5CB8-4CDD-A4E4-FA221B5810AA}" type="presOf" srcId="{0FEA7F9E-7D34-494D-AA1D-9EFDB4123E5C}" destId="{5400BFDA-14B3-4EA1-849A-AF76005E3AFB}" srcOrd="0" destOrd="0" presId="urn:microsoft.com/office/officeart/2005/8/layout/vList2"/>
    <dgm:cxn modelId="{4268B8A3-3EA3-4B67-B896-536024026D39}" type="presOf" srcId="{77F2FD9F-7F22-4BA6-BD38-03A8B3D85EB5}" destId="{7A0C0734-9CE1-4782-A8E9-108F66CCEAD1}" srcOrd="0" destOrd="0" presId="urn:microsoft.com/office/officeart/2005/8/layout/vList2"/>
    <dgm:cxn modelId="{BE342EB1-7B31-4C2D-A355-31A0EAC85C93}" type="presOf" srcId="{CEE740A5-4CB9-4892-B626-AEBA31B7F5C5}" destId="{74C5F850-1700-48C8-A5FF-77FA7304C5AB}" srcOrd="0" destOrd="0" presId="urn:microsoft.com/office/officeart/2005/8/layout/vList2"/>
    <dgm:cxn modelId="{3E4800D3-46A5-4F75-9499-2169C92360FD}" srcId="{BBA03E4E-DAD6-4B4B-9B62-B9A72FDEDEF9}" destId="{7BEF456E-154B-4D3E-9E16-A1BFEBC4B217}" srcOrd="1" destOrd="0" parTransId="{651A7457-568B-43DB-B2C8-F9DE7B22DDF2}" sibTransId="{C5DAF3F7-31FE-4042-8EB1-E29B7A1BE423}"/>
    <dgm:cxn modelId="{15E428EF-AD35-4EEE-834A-B291774A1597}" type="presOf" srcId="{BBA03E4E-DAD6-4B4B-9B62-B9A72FDEDEF9}" destId="{1F03BB6A-EDB4-42E7-8BA2-41901D0DBF90}" srcOrd="0" destOrd="0" presId="urn:microsoft.com/office/officeart/2005/8/layout/vList2"/>
    <dgm:cxn modelId="{DA4C1580-CED2-4BD0-8121-6E74CBF2DB18}" type="presParOf" srcId="{1F03BB6A-EDB4-42E7-8BA2-41901D0DBF90}" destId="{7A0C0734-9CE1-4782-A8E9-108F66CCEAD1}" srcOrd="0" destOrd="0" presId="urn:microsoft.com/office/officeart/2005/8/layout/vList2"/>
    <dgm:cxn modelId="{12E5301C-3DA0-4641-AD67-89BDC167E9BE}" type="presParOf" srcId="{1F03BB6A-EDB4-42E7-8BA2-41901D0DBF90}" destId="{D8E818BA-FF1C-4AA1-A440-525A0829FDDF}" srcOrd="1" destOrd="0" presId="urn:microsoft.com/office/officeart/2005/8/layout/vList2"/>
    <dgm:cxn modelId="{7F8881D1-E3A4-4ABB-8244-6A52A5C7F753}" type="presParOf" srcId="{1F03BB6A-EDB4-42E7-8BA2-41901D0DBF90}" destId="{385AD337-9453-44D7-B8AC-EC5467D69A0C}" srcOrd="2" destOrd="0" presId="urn:microsoft.com/office/officeart/2005/8/layout/vList2"/>
    <dgm:cxn modelId="{47A80AF0-C8B6-49E4-BC60-D6456327EAEF}" type="presParOf" srcId="{1F03BB6A-EDB4-42E7-8BA2-41901D0DBF90}" destId="{429BE2A8-0590-4E1B-AE6D-8D32C3D994AA}" srcOrd="3" destOrd="0" presId="urn:microsoft.com/office/officeart/2005/8/layout/vList2"/>
    <dgm:cxn modelId="{354D92BB-A986-43FF-A786-74710C161766}" type="presParOf" srcId="{1F03BB6A-EDB4-42E7-8BA2-41901D0DBF90}" destId="{5400BFDA-14B3-4EA1-849A-AF76005E3AFB}" srcOrd="4" destOrd="0" presId="urn:microsoft.com/office/officeart/2005/8/layout/vList2"/>
    <dgm:cxn modelId="{13C1CE87-E227-4438-A7D4-1C8DEB3E677D}" type="presParOf" srcId="{1F03BB6A-EDB4-42E7-8BA2-41901D0DBF90}" destId="{4E4292C5-7CA9-46CD-921E-2574FFF1B432}" srcOrd="5" destOrd="0" presId="urn:microsoft.com/office/officeart/2005/8/layout/vList2"/>
    <dgm:cxn modelId="{5A755883-EE14-40B1-9DF9-681EC0E16681}" type="presParOf" srcId="{1F03BB6A-EDB4-42E7-8BA2-41901D0DBF90}" destId="{74C5F850-1700-48C8-A5FF-77FA7304C5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C0734-9CE1-4782-A8E9-108F66CCEAD1}">
      <dsp:nvSpPr>
        <dsp:cNvPr id="0" name=""/>
        <dsp:cNvSpPr/>
      </dsp:nvSpPr>
      <dsp:spPr>
        <a:xfrm>
          <a:off x="0" y="49507"/>
          <a:ext cx="6900512" cy="1305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What is a sentence?</a:t>
          </a:r>
        </a:p>
      </dsp:txBody>
      <dsp:txXfrm>
        <a:off x="63719" y="113226"/>
        <a:ext cx="6773074" cy="1177843"/>
      </dsp:txXfrm>
    </dsp:sp>
    <dsp:sp modelId="{385AD337-9453-44D7-B8AC-EC5467D69A0C}">
      <dsp:nvSpPr>
        <dsp:cNvPr id="0" name=""/>
        <dsp:cNvSpPr/>
      </dsp:nvSpPr>
      <dsp:spPr>
        <a:xfrm>
          <a:off x="0" y="1426789"/>
          <a:ext cx="6900512" cy="1305281"/>
        </a:xfrm>
        <a:prstGeom prst="round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A sentence is a group of words which expresses a complete thought. It  follows the basic grammatical rules of syntax. E.g.</a:t>
          </a:r>
        </a:p>
      </dsp:txBody>
      <dsp:txXfrm>
        <a:off x="63719" y="1490508"/>
        <a:ext cx="6773074" cy="1177843"/>
      </dsp:txXfrm>
    </dsp:sp>
    <dsp:sp modelId="{5400BFDA-14B3-4EA1-849A-AF76005E3AFB}">
      <dsp:nvSpPr>
        <dsp:cNvPr id="0" name=""/>
        <dsp:cNvSpPr/>
      </dsp:nvSpPr>
      <dsp:spPr>
        <a:xfrm>
          <a:off x="0" y="2804070"/>
          <a:ext cx="6900512" cy="1305281"/>
        </a:xfrm>
        <a:prstGeom prst="roundRect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Rupak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is the tallest  girl in the school.</a:t>
          </a:r>
        </a:p>
      </dsp:txBody>
      <dsp:txXfrm>
        <a:off x="63719" y="2867789"/>
        <a:ext cx="6773074" cy="1177843"/>
      </dsp:txXfrm>
    </dsp:sp>
    <dsp:sp modelId="{74C5F850-1700-48C8-A5FF-77FA7304C5AB}">
      <dsp:nvSpPr>
        <dsp:cNvPr id="0" name=""/>
        <dsp:cNvSpPr/>
      </dsp:nvSpPr>
      <dsp:spPr>
        <a:xfrm>
          <a:off x="0" y="4198397"/>
          <a:ext cx="6900512" cy="1305281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latin typeface="Arial" panose="020B0604020202020204" pitchFamily="34" charset="0"/>
              <a:cs typeface="Arial" panose="020B0604020202020204" pitchFamily="34" charset="0"/>
            </a:rPr>
            <a:t>A complete sentence has at least one subject and a main verb to state a complete thought</a:t>
          </a:r>
          <a:r>
            <a:rPr lang="en-US" sz="2500" b="1" kern="1200" dirty="0"/>
            <a:t>.</a:t>
          </a:r>
          <a:endParaRPr lang="en-US" sz="2500" kern="1200" dirty="0"/>
        </a:p>
      </dsp:txBody>
      <dsp:txXfrm>
        <a:off x="63719" y="4262116"/>
        <a:ext cx="6773074" cy="117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6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83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1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2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95E4A-CDFC-4E7A-86F5-0671914D672B}"/>
              </a:ext>
            </a:extLst>
          </p:cNvPr>
          <p:cNvSpPr txBox="1"/>
          <p:nvPr/>
        </p:nvSpPr>
        <p:spPr>
          <a:xfrm>
            <a:off x="6372224" y="957263"/>
            <a:ext cx="4443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SS-1, UNIT 1</a:t>
            </a:r>
          </a:p>
        </p:txBody>
      </p:sp>
      <p:pic>
        <p:nvPicPr>
          <p:cNvPr id="1028" name="Picture 4" descr="6 Fashion PowerPoint backgrounds_Best PowerPoint templates and Go… | Cool powerpoint  backgrounds, Powerpoint background free, Background for powerpoint  presentation">
            <a:extLst>
              <a:ext uri="{FF2B5EF4-FFF2-40B4-BE49-F238E27FC236}">
                <a16:creationId xmlns:a16="http://schemas.microsoft.com/office/drawing/2014/main" id="{7F7D1D84-C271-82C1-3ED9-311A132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76D69-23CD-04A0-C100-5CBFA577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CF413-FB3D-7A45-4339-0621301B9D2D}"/>
              </a:ext>
            </a:extLst>
          </p:cNvPr>
          <p:cNvSpPr txBox="1"/>
          <p:nvPr/>
        </p:nvSpPr>
        <p:spPr>
          <a:xfrm>
            <a:off x="180622" y="1117600"/>
            <a:ext cx="10814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                   SOFT SKILLS</a:t>
            </a:r>
          </a:p>
          <a:p>
            <a:endParaRPr lang="en-IN" sz="4800" b="1" dirty="0"/>
          </a:p>
          <a:p>
            <a:r>
              <a:rPr lang="en-IN" sz="4000" b="1" dirty="0"/>
              <a:t>                              UNIT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400" b="1" dirty="0"/>
              <a:t>TRANSFORMATION OF SENTENCES</a:t>
            </a:r>
          </a:p>
        </p:txBody>
      </p:sp>
    </p:spTree>
    <p:extLst>
      <p:ext uri="{BB962C8B-B14F-4D97-AF65-F5344CB8AC3E}">
        <p14:creationId xmlns:p14="http://schemas.microsoft.com/office/powerpoint/2010/main" val="250596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4559DC-5FEF-EFAA-CCB4-DF0602C3A243}"/>
              </a:ext>
            </a:extLst>
          </p:cNvPr>
          <p:cNvSpPr txBox="1"/>
          <p:nvPr/>
        </p:nvSpPr>
        <p:spPr>
          <a:xfrm>
            <a:off x="1543755" y="1442282"/>
            <a:ext cx="811953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SAMPLE SIMPLE SENTENCES</a:t>
            </a:r>
          </a:p>
          <a:p>
            <a:pPr algn="l"/>
            <a:endParaRPr lang="en-US" sz="40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Going to the field, he saw a snake.( using participles)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He is too cleaver to be deceived. ( using infinitives)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Mahadev, a goldsmith, was teased by the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people of the village. ( using noun or phrases in apposition)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The day having dawned, the people went to the canal.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 going home, we found our servant absent.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Baldev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reached the playground punctually.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9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DFE34-3475-45FC-AC7F-30B461E1E886}"/>
              </a:ext>
            </a:extLst>
          </p:cNvPr>
          <p:cNvSpPr txBox="1"/>
          <p:nvPr/>
        </p:nvSpPr>
        <p:spPr>
          <a:xfrm>
            <a:off x="587022" y="705177"/>
            <a:ext cx="11017955" cy="5447645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00FFFF"/>
                </a:highlight>
                <a:latin typeface="Avenir Next LT Pro Light" panose="020B0304020202020204" pitchFamily="34" charset="0"/>
              </a:rPr>
              <a:t>Compound Sentences 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• A compound sentence contains two main clauses or independent clauses joined by a comma and a coordinating conjunction or a semi-colon.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 Light" panose="020B0304020202020204" pitchFamily="34" charset="0"/>
              </a:rPr>
              <a:t>Conjunctions (for, and, nor, but, or, and yet, so) join these independent clauses. (Hint: The conjunctions spell FANBOYS.)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 • Compound sentences connect two simple sentences, but they often do not show a clear relationship between the two parts.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  <a:p>
            <a:r>
              <a:rPr lang="en-US" sz="2800" dirty="0">
                <a:latin typeface="Avenir Next LT Pro Light" panose="020B0304020202020204" pitchFamily="34" charset="0"/>
              </a:rPr>
              <a:t> Ex. I waited for the bus, but it was late. </a:t>
            </a:r>
            <a:endParaRPr lang="en-IN"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5C5FF-AE39-0FEA-2FAF-F509C5E5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CC837-A19B-9716-DA12-FC19955B7252}"/>
              </a:ext>
            </a:extLst>
          </p:cNvPr>
          <p:cNvSpPr txBox="1"/>
          <p:nvPr/>
        </p:nvSpPr>
        <p:spPr>
          <a:xfrm>
            <a:off x="880534" y="1049867"/>
            <a:ext cx="10047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SAMPLE COMPOUND SENTENCES</a:t>
            </a:r>
          </a:p>
          <a:p>
            <a:endParaRPr lang="en-IN" dirty="0"/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Mary doesn’t like cartoons because they are loud,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she doesn’t watch them.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girls were painting animal pictures,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and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Katrina spilled the paint.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Your children are older,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they probably wouldn’t be scared.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They wanted to go to Paris,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but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 wanted to see London.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 spent all my savings,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 can’t go to France this winter.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 want to lose weight,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yet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 eat chocolate daily.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68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5C5FF-AE39-0FEA-2FAF-F509C5E5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9D41C-BEFA-5296-2541-52D464781625}"/>
              </a:ext>
            </a:extLst>
          </p:cNvPr>
          <p:cNvSpPr txBox="1"/>
          <p:nvPr/>
        </p:nvSpPr>
        <p:spPr>
          <a:xfrm>
            <a:off x="214489" y="970844"/>
            <a:ext cx="11458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COMPLEX SENTENCES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3600" dirty="0"/>
              <a:t>A complex sentence is an independent clause joined by one or more dependent clauses.</a:t>
            </a:r>
          </a:p>
          <a:p>
            <a:endParaRPr lang="en-IN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 A subordinating conjunction begins the dependent clause </a:t>
            </a:r>
          </a:p>
          <a:p>
            <a:endParaRPr lang="en-IN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A dependent clause that begins a sentence must be followed by a comma </a:t>
            </a:r>
          </a:p>
        </p:txBody>
      </p:sp>
    </p:spTree>
    <p:extLst>
      <p:ext uri="{BB962C8B-B14F-4D97-AF65-F5344CB8AC3E}">
        <p14:creationId xmlns:p14="http://schemas.microsoft.com/office/powerpoint/2010/main" val="30259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Independent Clause: What It Is Explained with Examples">
            <a:extLst>
              <a:ext uri="{FF2B5EF4-FFF2-40B4-BE49-F238E27FC236}">
                <a16:creationId xmlns:a16="http://schemas.microsoft.com/office/drawing/2014/main" id="{97BD754D-9944-1DFC-31AE-85A4D76E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378" y="699911"/>
            <a:ext cx="742808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6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BE825-C36C-4C29-BBDC-28343B908B04}"/>
              </a:ext>
            </a:extLst>
          </p:cNvPr>
          <p:cNvSpPr txBox="1"/>
          <p:nvPr/>
        </p:nvSpPr>
        <p:spPr>
          <a:xfrm>
            <a:off x="1076445" y="889843"/>
            <a:ext cx="10567686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Complex Sentences </a:t>
            </a:r>
          </a:p>
          <a:p>
            <a:endParaRPr lang="en-US" sz="4400" dirty="0"/>
          </a:p>
          <a:p>
            <a:r>
              <a:rPr lang="en-US" sz="3200" dirty="0"/>
              <a:t>• If the dependent clause comes before the independent clause, add a comma after the dependent clause. If the main clause comes first, no comma is needed between the two.</a:t>
            </a:r>
          </a:p>
          <a:p>
            <a:endParaRPr lang="en-US" sz="3200" dirty="0"/>
          </a:p>
          <a:p>
            <a:r>
              <a:rPr lang="en-US" sz="3200" dirty="0"/>
              <a:t> • Complex sentences can show a more specific relationship between the parts of the sentence than a compound sentence.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7704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8D97C-AF19-49AF-94F3-905083D6AFAD}"/>
              </a:ext>
            </a:extLst>
          </p:cNvPr>
          <p:cNvSpPr txBox="1"/>
          <p:nvPr/>
        </p:nvSpPr>
        <p:spPr>
          <a:xfrm>
            <a:off x="869244" y="920621"/>
            <a:ext cx="10769599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latin typeface="Avenir Next LT Pro Light" panose="020B0304020202020204" pitchFamily="34" charset="0"/>
              </a:rPr>
              <a:t>Complex Sentence Examples </a:t>
            </a:r>
          </a:p>
          <a:p>
            <a:endParaRPr lang="en-US" sz="4000" dirty="0">
              <a:latin typeface="Avenir Next LT Pro Light" panose="020B0304020202020204" pitchFamily="34" charset="0"/>
            </a:endParaRPr>
          </a:p>
          <a:p>
            <a:r>
              <a:rPr lang="en-US" sz="4000" dirty="0">
                <a:latin typeface="Avenir Next LT Pro Light" panose="020B0304020202020204" pitchFamily="34" charset="0"/>
              </a:rPr>
              <a:t>• </a:t>
            </a:r>
            <a:r>
              <a:rPr lang="en-US" sz="4000" dirty="0">
                <a:highlight>
                  <a:srgbClr val="FFFF00"/>
                </a:highlight>
                <a:latin typeface="Avenir Next LT Pro Light" panose="020B0304020202020204" pitchFamily="34" charset="0"/>
              </a:rPr>
              <a:t>Independent clause first</a:t>
            </a:r>
            <a:r>
              <a:rPr lang="en-US" sz="4000" dirty="0">
                <a:latin typeface="Avenir Next LT Pro Light" panose="020B0304020202020204" pitchFamily="34" charset="0"/>
              </a:rPr>
              <a:t>: We won the game because we worked together as a team. </a:t>
            </a:r>
          </a:p>
          <a:p>
            <a:endParaRPr lang="en-US" sz="4000" dirty="0">
              <a:latin typeface="Avenir Next LT Pro Light" panose="020B0304020202020204" pitchFamily="34" charset="0"/>
            </a:endParaRPr>
          </a:p>
          <a:p>
            <a:r>
              <a:rPr lang="en-US" sz="4000" dirty="0">
                <a:latin typeface="Avenir Next LT Pro Light" panose="020B0304020202020204" pitchFamily="34" charset="0"/>
              </a:rPr>
              <a:t>• </a:t>
            </a:r>
            <a:r>
              <a:rPr lang="en-US" sz="4000" dirty="0">
                <a:highlight>
                  <a:srgbClr val="FFFF00"/>
                </a:highlight>
                <a:latin typeface="Avenir Next LT Pro Light" panose="020B0304020202020204" pitchFamily="34" charset="0"/>
              </a:rPr>
              <a:t>Dependent clause first</a:t>
            </a:r>
            <a:r>
              <a:rPr lang="en-US" sz="4000" dirty="0">
                <a:latin typeface="Avenir Next LT Pro Light" panose="020B0304020202020204" pitchFamily="34" charset="0"/>
              </a:rPr>
              <a:t>: Although I broke my arm, I still cheered for my team from the sidelines.</a:t>
            </a:r>
            <a:endParaRPr lang="en-IN" sz="40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2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1FB2B4-B50A-152C-7649-486C63F4A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4088" y="1196622"/>
            <a:ext cx="7772400" cy="914400"/>
          </a:xfrm>
        </p:spPr>
        <p:txBody>
          <a:bodyPr/>
          <a:lstStyle/>
          <a:p>
            <a:r>
              <a:rPr lang="en-US" altLang="en-US" dirty="0"/>
              <a:t>Sample Complex Sentences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E1C862-2800-19CA-A39D-8888F600E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3644" y="2427111"/>
            <a:ext cx="7772400" cy="42897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Because he was late again, he would be docked a day's pay.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 I am a passionate basketball fan, I prefer football.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Although she was considered smart, she failed all her exams.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Whenever it rains, I like to wear my blue coat.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descr="nd a">
            <a:extLst>
              <a:ext uri="{FF2B5EF4-FFF2-40B4-BE49-F238E27FC236}">
                <a16:creationId xmlns:a16="http://schemas.microsoft.com/office/drawing/2014/main" id="{9299EB6F-1608-F995-6DF3-51557E8A8039}"/>
              </a:ext>
            </a:extLst>
          </p:cNvPr>
          <p:cNvSpPr txBox="1"/>
          <p:nvPr/>
        </p:nvSpPr>
        <p:spPr>
          <a:xfrm>
            <a:off x="1207911" y="1253067"/>
            <a:ext cx="96294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COMPOUND COMPLEX SENTENCES</a:t>
            </a:r>
          </a:p>
          <a:p>
            <a:r>
              <a:rPr lang="en-IN" sz="2800" dirty="0"/>
              <a:t>A  compound complex sentence is a sentence that has at least two independent clauses and at least one dependent clause.</a:t>
            </a:r>
          </a:p>
          <a:p>
            <a:endParaRPr lang="en-IN" sz="2800" dirty="0"/>
          </a:p>
          <a:p>
            <a:r>
              <a:rPr lang="en-IN" sz="2800" dirty="0"/>
              <a:t>The same subordinating conjunctions are used to introduce the dependent clauses.</a:t>
            </a:r>
          </a:p>
          <a:p>
            <a:endParaRPr lang="en-IN" sz="2800" dirty="0"/>
          </a:p>
          <a:p>
            <a:r>
              <a:rPr lang="en-IN" sz="2800" dirty="0"/>
              <a:t>The same co-ordinating conjunctions are used for joining the independent clauses. </a:t>
            </a:r>
          </a:p>
        </p:txBody>
      </p:sp>
    </p:spTree>
    <p:extLst>
      <p:ext uri="{BB962C8B-B14F-4D97-AF65-F5344CB8AC3E}">
        <p14:creationId xmlns:p14="http://schemas.microsoft.com/office/powerpoint/2010/main" val="178016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D07C3F-5EF4-4B22-B9C1-994C37C696E2}"/>
              </a:ext>
            </a:extLst>
          </p:cNvPr>
          <p:cNvSpPr txBox="1"/>
          <p:nvPr/>
        </p:nvSpPr>
        <p:spPr>
          <a:xfrm>
            <a:off x="857956" y="825269"/>
            <a:ext cx="10351912" cy="4647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008080"/>
                </a:highlight>
                <a:latin typeface="AngsanaUPC" panose="02020603050405020304" pitchFamily="18" charset="-34"/>
                <a:cs typeface="AngsanaUPC" panose="02020603050405020304" pitchFamily="18" charset="-34"/>
              </a:rPr>
              <a:t>Compound-Complex Sentences </a:t>
            </a:r>
          </a:p>
          <a:p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• A compound-complex sentence contains two independent clauses and at least one dependent clause.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 • This is the most sophisticated type of sentence you can use.</a:t>
            </a:r>
          </a:p>
          <a:p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 Ex. Though Jack prefers watching comedy films, he rented the latest spy thriller, and he enjoyed it very much.</a:t>
            </a:r>
            <a:endParaRPr lang="en-IN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75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72966-5057-4C16-A960-1197FCBFB789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RECAP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2B8AF42-354C-4954-A045-0E09A0751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4431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65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72215-A6D6-4C6E-81A8-2895DD5EBAD0}"/>
              </a:ext>
            </a:extLst>
          </p:cNvPr>
          <p:cNvSpPr txBox="1"/>
          <p:nvPr/>
        </p:nvSpPr>
        <p:spPr>
          <a:xfrm>
            <a:off x="778933" y="982176"/>
            <a:ext cx="10227734" cy="4893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Next LT Pro Light" panose="020B0304020202020204" pitchFamily="34" charset="0"/>
              </a:rPr>
              <a:t>Identify the type of sentence </a:t>
            </a:r>
          </a:p>
          <a:p>
            <a:pPr lvl="1"/>
            <a:endParaRPr lang="en-US" sz="2400" dirty="0">
              <a:latin typeface="Avenir Next LT Pro Light" panose="020B0304020202020204" pitchFamily="34" charset="0"/>
            </a:endParaRPr>
          </a:p>
          <a:p>
            <a:pPr lvl="1"/>
            <a:r>
              <a:rPr lang="en-US" sz="2400" dirty="0">
                <a:latin typeface="Avenir Next LT Pro Light" panose="020B0304020202020204" pitchFamily="34" charset="0"/>
              </a:rPr>
              <a:t>1.Our coach will host a pizza party when we win our first game. </a:t>
            </a:r>
          </a:p>
          <a:p>
            <a:pPr lvl="1"/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2400" dirty="0">
                <a:latin typeface="Avenir Next LT Pro Light" panose="020B0304020202020204" pitchFamily="34" charset="0"/>
              </a:rPr>
              <a:t> 2. Olivia and Caroline went to the movies. </a:t>
            </a:r>
          </a:p>
          <a:p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2400" dirty="0">
                <a:latin typeface="Avenir Next LT Pro Light" panose="020B0304020202020204" pitchFamily="34" charset="0"/>
              </a:rPr>
              <a:t>3. James grilled burgers, and Patrick made a salad.</a:t>
            </a:r>
          </a:p>
          <a:p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2400" dirty="0">
                <a:latin typeface="Avenir Next LT Pro Light" panose="020B0304020202020204" pitchFamily="34" charset="0"/>
              </a:rPr>
              <a:t> 4. Since I made the honor roll, my parents let me have a friend spend the night.  </a:t>
            </a:r>
          </a:p>
          <a:p>
            <a:endParaRPr lang="en-US" sz="2400" dirty="0">
              <a:latin typeface="Avenir Next LT Pro Light" panose="020B0304020202020204" pitchFamily="34" charset="0"/>
            </a:endParaRPr>
          </a:p>
          <a:p>
            <a:r>
              <a:rPr lang="en-US" sz="2400" dirty="0">
                <a:latin typeface="Avenir Next LT Pro Light" panose="020B0304020202020204" pitchFamily="34" charset="0"/>
              </a:rPr>
              <a:t> 5. Before Alice called me, she called her mom, and her mom asked her to babysit her brother.</a:t>
            </a:r>
            <a:endParaRPr lang="en-IN" sz="2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8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A37F4-6FF1-41E8-9C3C-A7845C1130D8}"/>
              </a:ext>
            </a:extLst>
          </p:cNvPr>
          <p:cNvSpPr txBox="1"/>
          <p:nvPr/>
        </p:nvSpPr>
        <p:spPr>
          <a:xfrm>
            <a:off x="1207912" y="1411111"/>
            <a:ext cx="9629422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/>
              <a:t>ANSWER KEY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/>
              <a:t>COMPLEX</a:t>
            </a:r>
          </a:p>
          <a:p>
            <a:pPr marL="342900" indent="-342900">
              <a:buAutoNum type="arabicPeriod"/>
            </a:pPr>
            <a:r>
              <a:rPr lang="en-IN" sz="3200" dirty="0"/>
              <a:t> COMPOUND</a:t>
            </a:r>
          </a:p>
          <a:p>
            <a:pPr marL="342900" indent="-342900">
              <a:buAutoNum type="arabicPeriod"/>
            </a:pPr>
            <a:r>
              <a:rPr lang="en-IN" sz="3200" dirty="0"/>
              <a:t>COMPOUND</a:t>
            </a:r>
          </a:p>
          <a:p>
            <a:pPr marL="342900" indent="-342900">
              <a:buAutoNum type="arabicPeriod"/>
            </a:pPr>
            <a:r>
              <a:rPr lang="en-IN" sz="3200" dirty="0"/>
              <a:t>COMPLEX</a:t>
            </a:r>
          </a:p>
          <a:p>
            <a:pPr marL="342900" indent="-342900">
              <a:buAutoNum type="arabicPeriod"/>
            </a:pPr>
            <a:r>
              <a:rPr lang="en-IN" sz="3200" dirty="0"/>
              <a:t>COMPOUND COMPLEX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20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7282BC7-7255-B131-1E14-04D9EB42D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609600"/>
            <a:ext cx="11029244" cy="1295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Test Yourself – Simple, Compound, Complex, or Compound-Complex?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414A045-1315-FB35-2A08-CB8ABD157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4089" y="2212623"/>
            <a:ext cx="10668000" cy="48288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 dirty="0"/>
              <a:t>1. The teacher walked into the classroom, greeted the students, and took attendance.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 dirty="0"/>
              <a:t>2. Juan played football while Jane went shopping.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 dirty="0"/>
              <a:t>3. Juan played football, yet Jim went shopping.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 dirty="0"/>
              <a:t>4. Although Mexico has a better team, they lost the tournament, and their more aggressive style did not pay off.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 dirty="0"/>
              <a:t>5. The island was filled with many trails winding through the thick underbrush, a small lake, and dangerous wild animals.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 dirty="0"/>
              <a:t>.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esthetic Background Images, HD Pictures and Wallpaper For ...">
            <a:extLst>
              <a:ext uri="{FF2B5EF4-FFF2-40B4-BE49-F238E27FC236}">
                <a16:creationId xmlns:a16="http://schemas.microsoft.com/office/drawing/2014/main" id="{77A11690-B5F3-9F07-A51A-0A8AFE3B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84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74270-1EAD-E0B0-990D-C863A3F28E9F}"/>
              </a:ext>
            </a:extLst>
          </p:cNvPr>
          <p:cNvSpPr txBox="1"/>
          <p:nvPr/>
        </p:nvSpPr>
        <p:spPr>
          <a:xfrm>
            <a:off x="1546578" y="2352301"/>
            <a:ext cx="10239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800" b="1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Transformation of Simple Sentences into Compound Sentences</a:t>
            </a:r>
          </a:p>
        </p:txBody>
      </p:sp>
    </p:spTree>
    <p:extLst>
      <p:ext uri="{BB962C8B-B14F-4D97-AF65-F5344CB8AC3E}">
        <p14:creationId xmlns:p14="http://schemas.microsoft.com/office/powerpoint/2010/main" val="414605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ndos Para Instastories | Ideas De Fondos De Pantalla | Pastel iphone  wallpaper, Pastel background wallpapers, Abstract wallpaper design">
            <a:extLst>
              <a:ext uri="{FF2B5EF4-FFF2-40B4-BE49-F238E27FC236}">
                <a16:creationId xmlns:a16="http://schemas.microsoft.com/office/drawing/2014/main" id="{AE000648-7D9F-0AB0-1995-EB586C6F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EBAF6-BA73-C47C-A810-98B27D2A74A6}"/>
              </a:ext>
            </a:extLst>
          </p:cNvPr>
          <p:cNvSpPr txBox="1"/>
          <p:nvPr/>
        </p:nvSpPr>
        <p:spPr>
          <a:xfrm>
            <a:off x="0" y="489734"/>
            <a:ext cx="11684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Read through the following simple sentences and transform them into compound sentences by using appropriate coordinating conjunctions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Following the trail, we reached the destination.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Being sick, I went to the doctor.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In spite of the rain, the children went out to play.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Having handed over the flowers to my mom, I hugged her.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In the event of you not reaching in time, we will postpone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385291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5C5FF-AE39-0FEA-2FAF-F509C5E5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0"/>
            <a:ext cx="12192000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6CF6E-AF41-6C12-C389-AE0829E0BE98}"/>
              </a:ext>
            </a:extLst>
          </p:cNvPr>
          <p:cNvSpPr txBox="1"/>
          <p:nvPr/>
        </p:nvSpPr>
        <p:spPr>
          <a:xfrm>
            <a:off x="1145321" y="1208951"/>
            <a:ext cx="102225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Answer key</a:t>
            </a:r>
          </a:p>
          <a:p>
            <a:pPr algn="l"/>
            <a:endParaRPr lang="en-US" sz="36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We followed the trail and reached the destination.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I was sick, so I went to the doctor.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It was raining but the children went out to play.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I handed over the flowers to my mom and hugged her.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You should reach in time or we will postpone the operation.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773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esthetic Background Images, HD Pictures and Wallpaper For ...">
            <a:extLst>
              <a:ext uri="{FF2B5EF4-FFF2-40B4-BE49-F238E27FC236}">
                <a16:creationId xmlns:a16="http://schemas.microsoft.com/office/drawing/2014/main" id="{77A11690-B5F3-9F07-A51A-0A8AFE3B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13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74270-1EAD-E0B0-990D-C863A3F28E9F}"/>
              </a:ext>
            </a:extLst>
          </p:cNvPr>
          <p:cNvSpPr txBox="1"/>
          <p:nvPr/>
        </p:nvSpPr>
        <p:spPr>
          <a:xfrm>
            <a:off x="1546578" y="2352301"/>
            <a:ext cx="10239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800" b="1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Transformation of Simple Sentences into Complex </a:t>
            </a:r>
          </a:p>
          <a:p>
            <a:pPr algn="l"/>
            <a:r>
              <a:rPr lang="en-IN" sz="4800" b="1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val="2593095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llpaper Aesthetic | Free Beautiful HD iPhone, Samsung &amp; Mobile Phone  Images - rawpixel">
            <a:extLst>
              <a:ext uri="{FF2B5EF4-FFF2-40B4-BE49-F238E27FC236}">
                <a16:creationId xmlns:a16="http://schemas.microsoft.com/office/drawing/2014/main" id="{D32082E7-2B89-CC3F-44ED-B02EED86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1D9B63-4FD4-7287-1A49-501D117C9F02}"/>
              </a:ext>
            </a:extLst>
          </p:cNvPr>
          <p:cNvSpPr txBox="1"/>
          <p:nvPr/>
        </p:nvSpPr>
        <p:spPr>
          <a:xfrm>
            <a:off x="790222" y="1359385"/>
            <a:ext cx="111195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Go through the following simple sentences and transform them into complex sentences by using suitable subordinating conjunctions.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Because of the rain, we decided to stay back home.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To finish your project in time, you should start now.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Besides being a good doctor, Sheena is a great artist.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Despite the several obstacles, Aaron made it to the end.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On seeing the bride, all her friends were moved to tears.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09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mple home decor | Abstract wallpaper design, Iphone wallpaper tumblr  aesthetic, Aesthetic backgrounds">
            <a:extLst>
              <a:ext uri="{FF2B5EF4-FFF2-40B4-BE49-F238E27FC236}">
                <a16:creationId xmlns:a16="http://schemas.microsoft.com/office/drawing/2014/main" id="{0F959035-BAA9-ECBF-FD51-6F588417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7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AB0E0D-A36B-3DFF-E67B-7BA413BCDC36}"/>
              </a:ext>
            </a:extLst>
          </p:cNvPr>
          <p:cNvSpPr txBox="1"/>
          <p:nvPr/>
        </p:nvSpPr>
        <p:spPr>
          <a:xfrm>
            <a:off x="1049866" y="1762752"/>
            <a:ext cx="1025031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Answer key</a:t>
            </a:r>
          </a:p>
          <a:p>
            <a:pPr algn="l"/>
            <a:endParaRPr lang="en-US" sz="3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As it was raining, we decided to stay back home.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If you want to finish your project in time, you should start now.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Not only is Sheena a good doctor but also a great artist.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Though there were several obstacles, Aaron made it to the end.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As soon as all her friends saw the bride, they were moved to tears.</a:t>
            </a:r>
          </a:p>
        </p:txBody>
      </p:sp>
    </p:spTree>
    <p:extLst>
      <p:ext uri="{BB962C8B-B14F-4D97-AF65-F5344CB8AC3E}">
        <p14:creationId xmlns:p14="http://schemas.microsoft.com/office/powerpoint/2010/main" val="168133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High Angle Photography of Mountain Stock Photo">
            <a:extLst>
              <a:ext uri="{FF2B5EF4-FFF2-40B4-BE49-F238E27FC236}">
                <a16:creationId xmlns:a16="http://schemas.microsoft.com/office/drawing/2014/main" id="{BEE1367F-9FF3-90B6-871F-2B8709B2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688433-5061-A0CB-5D60-A6DBED421FB0}"/>
              </a:ext>
            </a:extLst>
          </p:cNvPr>
          <p:cNvSpPr txBox="1"/>
          <p:nvPr/>
        </p:nvSpPr>
        <p:spPr>
          <a:xfrm>
            <a:off x="1761067" y="2013635"/>
            <a:ext cx="89633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Transformation of Compound Sentences to Complex Sentences</a:t>
            </a:r>
          </a:p>
        </p:txBody>
      </p:sp>
    </p:spTree>
    <p:extLst>
      <p:ext uri="{BB962C8B-B14F-4D97-AF65-F5344CB8AC3E}">
        <p14:creationId xmlns:p14="http://schemas.microsoft.com/office/powerpoint/2010/main" val="216901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0E083-ABF7-4605-816C-9FD76C9DB2D7}"/>
              </a:ext>
            </a:extLst>
          </p:cNvPr>
          <p:cNvSpPr txBox="1"/>
          <p:nvPr/>
        </p:nvSpPr>
        <p:spPr>
          <a:xfrm>
            <a:off x="736424" y="551217"/>
            <a:ext cx="113157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a CLAUSE?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group of words that forms part of a sentence and has a subject and a finite verb of its own is called a </a:t>
            </a:r>
            <a:r>
              <a:rPr lang="en-US" sz="3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clause.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clause that makes complete sense and it can stand independently on its own is called the </a:t>
            </a:r>
            <a:r>
              <a:rPr lang="en-US" sz="3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Principal or Main Clause 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clause that cannot stand on its own and depends upon another clause to make complete sense is called a </a:t>
            </a:r>
            <a:r>
              <a:rPr lang="en-US" sz="3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subordinate clause or dependent clause.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4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ree White Smoke on White Background Stock Photo">
            <a:extLst>
              <a:ext uri="{FF2B5EF4-FFF2-40B4-BE49-F238E27FC236}">
                <a16:creationId xmlns:a16="http://schemas.microsoft.com/office/drawing/2014/main" id="{0B3E912E-A538-2AF1-ECA3-74B5A07D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C2D8D-5B65-7FBC-23D0-49FF3D44C9CF}"/>
              </a:ext>
            </a:extLst>
          </p:cNvPr>
          <p:cNvSpPr txBox="1"/>
          <p:nvPr/>
        </p:nvSpPr>
        <p:spPr>
          <a:xfrm>
            <a:off x="711200" y="666888"/>
            <a:ext cx="1083733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Check out the following compound sentences and convert them into complex sentences by replacing the coordinating conjunction with the most appropriate subordinating conjunction.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I finished my homework and went out to play with my friends.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It was very cold, so I wore a sweater.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Harold is not keeping well, yet he helped his sister out with the household chores.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You must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practise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well, or you will not be able to perform well.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It was cloudy, therefore we went by car.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6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High Angle Photography of Mountain Stock Photo">
            <a:extLst>
              <a:ext uri="{FF2B5EF4-FFF2-40B4-BE49-F238E27FC236}">
                <a16:creationId xmlns:a16="http://schemas.microsoft.com/office/drawing/2014/main" id="{BEE1367F-9FF3-90B6-871F-2B8709B2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C7F74-3B8D-B713-D77E-07FDA15119EB}"/>
              </a:ext>
            </a:extLst>
          </p:cNvPr>
          <p:cNvSpPr txBox="1"/>
          <p:nvPr/>
        </p:nvSpPr>
        <p:spPr>
          <a:xfrm>
            <a:off x="925689" y="1220885"/>
            <a:ext cx="100809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Answer key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After I finished my homework, I went out to play with my friends.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It was so cold that I had to wear a sweater.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Although Harold was not keeping well, he helped his sister out with the household chores.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If you do not practice well, you will not be able to perform well.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Since it was cloudy, we went by car.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5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Pink and Green Feather in Close Up Photography Stock Photo">
            <a:extLst>
              <a:ext uri="{FF2B5EF4-FFF2-40B4-BE49-F238E27FC236}">
                <a16:creationId xmlns:a16="http://schemas.microsoft.com/office/drawing/2014/main" id="{9F033C10-8D0C-2FA0-8772-2FF23B58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9152F-4E58-0174-914E-48D24ACB8FAD}"/>
              </a:ext>
            </a:extLst>
          </p:cNvPr>
          <p:cNvSpPr txBox="1"/>
          <p:nvPr/>
        </p:nvSpPr>
        <p:spPr>
          <a:xfrm>
            <a:off x="722489" y="657789"/>
            <a:ext cx="1044222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Go through the following sentences and transform them as directed.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If you don’t leave now, you will get caught in the rain. (Change into a simple sentence)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Though we were not sure if we could finish it, we volunteered to help them. (Change into a compound sentence)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Not only did Leslie work on his assignment but also helped me finish mine. (Change into a compound sentence)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As a result of our continuous efforts, we were able to successfully create a working model of the hospital bed. (Change into a complex sentence)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Morgan was a nurse and so her job was to take care of her patients. (Change into a simple sentence)</a:t>
            </a:r>
          </a:p>
        </p:txBody>
      </p:sp>
    </p:spTree>
    <p:extLst>
      <p:ext uri="{BB962C8B-B14F-4D97-AF65-F5344CB8AC3E}">
        <p14:creationId xmlns:p14="http://schemas.microsoft.com/office/powerpoint/2010/main" val="2109344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High Angle Photography of Mountain Stock Photo">
            <a:extLst>
              <a:ext uri="{FF2B5EF4-FFF2-40B4-BE49-F238E27FC236}">
                <a16:creationId xmlns:a16="http://schemas.microsoft.com/office/drawing/2014/main" id="{BEE1367F-9FF3-90B6-871F-2B8709B2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688433-5061-A0CB-5D60-A6DBED421FB0}"/>
              </a:ext>
            </a:extLst>
          </p:cNvPr>
          <p:cNvSpPr txBox="1"/>
          <p:nvPr/>
        </p:nvSpPr>
        <p:spPr>
          <a:xfrm>
            <a:off x="530578" y="128390"/>
            <a:ext cx="111308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Answer key</a:t>
            </a:r>
          </a:p>
          <a:p>
            <a:pPr algn="l"/>
            <a:endParaRPr lang="en-US" sz="4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1. In the event of you not leaving now, you will get caught in the rain.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2. We were not sure if we could finish it, but we volunteered to help them.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3. Leslie worked on his assignment and helped me finish mine as well.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4. Since we put in continuous efforts, we were able to successfully create a working model of the hospital bed.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5. Being a nurse, Morgan’s job was to take care of her patients.</a:t>
            </a:r>
          </a:p>
        </p:txBody>
      </p:sp>
    </p:spTree>
    <p:extLst>
      <p:ext uri="{BB962C8B-B14F-4D97-AF65-F5344CB8AC3E}">
        <p14:creationId xmlns:p14="http://schemas.microsoft.com/office/powerpoint/2010/main" val="2242343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Pink and Green Feather in Close Up Photography Stock Photo">
            <a:extLst>
              <a:ext uri="{FF2B5EF4-FFF2-40B4-BE49-F238E27FC236}">
                <a16:creationId xmlns:a16="http://schemas.microsoft.com/office/drawing/2014/main" id="{9F033C10-8D0C-2FA0-8772-2FF23B58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88E5B5-1007-9356-DDDE-8A2063FDA570}"/>
              </a:ext>
            </a:extLst>
          </p:cNvPr>
          <p:cNvSpPr txBox="1"/>
          <p:nvPr/>
        </p:nvSpPr>
        <p:spPr>
          <a:xfrm>
            <a:off x="1851378" y="1016000"/>
            <a:ext cx="82747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There are some other types of transformations too. The notes attached would help you have a better hand at the topic. </a:t>
            </a:r>
          </a:p>
        </p:txBody>
      </p:sp>
    </p:spTree>
    <p:extLst>
      <p:ext uri="{BB962C8B-B14F-4D97-AF65-F5344CB8AC3E}">
        <p14:creationId xmlns:p14="http://schemas.microsoft.com/office/powerpoint/2010/main" val="214002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inite Verbs">
            <a:extLst>
              <a:ext uri="{FF2B5EF4-FFF2-40B4-BE49-F238E27FC236}">
                <a16:creationId xmlns:a16="http://schemas.microsoft.com/office/drawing/2014/main" id="{5E6D23C2-9EA9-1D9A-BFA7-2313F16BD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Finite Verbs">
            <a:extLst>
              <a:ext uri="{FF2B5EF4-FFF2-40B4-BE49-F238E27FC236}">
                <a16:creationId xmlns:a16="http://schemas.microsoft.com/office/drawing/2014/main" id="{B8C95F39-6973-7A62-FB81-64527DBA9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7CCEB-4943-9F0E-A2FC-0CE20B3A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46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4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4234"/>
            <a:ext cx="1191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Difference between dependent and independent clauses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955" y="1519311"/>
            <a:ext cx="5036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independent clause (or principal clause) is a clause that expresses a complete thought.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stand alone if it is not the part of a sentence.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went to the theme park, </a:t>
            </a:r>
            <a:r>
              <a:rPr lang="en-US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he went on all the rides.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558769"/>
            <a:ext cx="48880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dependent clause (or subordinate clause) is one that cannot stand alone and depends on the principal clause for its meaning.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it does not express a complete thought).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can work on Sundays, I will pay you double.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wait for my friend until the sun sets.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1870" y="6390861"/>
            <a:ext cx="2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7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96F0D-9713-4B77-B6A3-1E1D5CECBE05}"/>
              </a:ext>
            </a:extLst>
          </p:cNvPr>
          <p:cNvSpPr txBox="1"/>
          <p:nvPr/>
        </p:nvSpPr>
        <p:spPr>
          <a:xfrm>
            <a:off x="667985" y="551289"/>
            <a:ext cx="1117282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TYPES OF SENTENCES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(According to the intentions of the speaker or writer and the manner of expression)</a:t>
            </a: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Declarative or Assertive Sentence </a:t>
            </a:r>
            <a:r>
              <a:rPr lang="en-US" sz="2800" b="1" i="0" dirty="0">
                <a:solidFill>
                  <a:srgbClr val="4C4C4C"/>
                </a:solidFill>
                <a:effectLst/>
                <a:latin typeface="open sans"/>
              </a:rPr>
              <a:t>simply makes a statement or expresses an opinion. In other words, it makes a declaration. This kind of sentence ends with a period/full stop.</a:t>
            </a:r>
          </a:p>
          <a:p>
            <a:r>
              <a:rPr lang="en-US" sz="2800" b="1" dirty="0">
                <a:solidFill>
                  <a:srgbClr val="4C4C4C"/>
                </a:solidFill>
                <a:latin typeface="open sans"/>
                <a:cs typeface="Arial" panose="020B0604020202020204" pitchFamily="34" charset="0"/>
              </a:rPr>
              <a:t>E.g. </a:t>
            </a:r>
            <a:r>
              <a:rPr lang="en-US" sz="2800" b="1" dirty="0">
                <a:solidFill>
                  <a:schemeClr val="accent5"/>
                </a:solidFill>
                <a:latin typeface="open sans"/>
                <a:cs typeface="Arial" panose="020B0604020202020204" pitchFamily="34" charset="0"/>
              </a:rPr>
              <a:t>My friend is a good singer</a:t>
            </a:r>
          </a:p>
          <a:p>
            <a:r>
              <a:rPr lang="en-US" sz="2800" b="1" dirty="0">
                <a:solidFill>
                  <a:schemeClr val="accent5"/>
                </a:solidFill>
                <a:latin typeface="open sans"/>
                <a:cs typeface="Arial" panose="020B0604020202020204" pitchFamily="34" charset="0"/>
              </a:rPr>
              <a:t>We travelled to Jaipur by bus.</a:t>
            </a:r>
          </a:p>
          <a:p>
            <a:endParaRPr lang="en-US" sz="2800" b="1" dirty="0">
              <a:solidFill>
                <a:srgbClr val="4C4C4C"/>
              </a:solidFill>
              <a:latin typeface="open sans"/>
              <a:cs typeface="Arial" panose="020B0604020202020204" pitchFamily="34" charset="0"/>
            </a:endParaRPr>
          </a:p>
          <a:p>
            <a:r>
              <a:rPr lang="en-US" sz="2800" b="0" i="0" dirty="0">
                <a:solidFill>
                  <a:schemeClr val="accent1"/>
                </a:solidFill>
                <a:effectLst/>
                <a:latin typeface="open sans"/>
              </a:rPr>
              <a:t>An 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open sans"/>
              </a:rPr>
              <a:t>interrogative sentence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open sans"/>
              </a:rPr>
              <a:t> </a:t>
            </a:r>
            <a:r>
              <a:rPr lang="en-US" sz="2800" b="1" i="0" dirty="0">
                <a:solidFill>
                  <a:srgbClr val="4C4C4C"/>
                </a:solidFill>
                <a:effectLst/>
                <a:latin typeface="open sans"/>
              </a:rPr>
              <a:t>asks a question. This type of sentence often begins with who, what, where, when, why, how, or do, and it ends with a question mark</a:t>
            </a:r>
            <a:r>
              <a:rPr lang="en-US" sz="2800" b="0" i="0" dirty="0">
                <a:solidFill>
                  <a:srgbClr val="4C4C4C"/>
                </a:solidFill>
                <a:effectLst/>
                <a:latin typeface="open sans"/>
              </a:rPr>
              <a:t>.</a:t>
            </a:r>
          </a:p>
          <a:p>
            <a:r>
              <a:rPr lang="en-US" sz="2800" dirty="0">
                <a:solidFill>
                  <a:srgbClr val="4C4C4C"/>
                </a:solidFill>
                <a:latin typeface="open sans"/>
                <a:cs typeface="Arial" panose="020B0604020202020204" pitchFamily="34" charset="0"/>
              </a:rPr>
              <a:t>e.g. </a:t>
            </a:r>
            <a:r>
              <a:rPr lang="en-US" sz="2800" b="1" dirty="0">
                <a:solidFill>
                  <a:schemeClr val="accent5"/>
                </a:solidFill>
                <a:latin typeface="open sans"/>
                <a:cs typeface="Arial" panose="020B0604020202020204" pitchFamily="34" charset="0"/>
              </a:rPr>
              <a:t>Who gave you that information?</a:t>
            </a:r>
          </a:p>
          <a:p>
            <a:r>
              <a:rPr lang="en-US" sz="2800" b="1" dirty="0">
                <a:solidFill>
                  <a:schemeClr val="accent5"/>
                </a:solidFill>
                <a:latin typeface="open sans"/>
                <a:cs typeface="Arial" panose="020B0604020202020204" pitchFamily="34" charset="0"/>
              </a:rPr>
              <a:t>Where did the detective go?</a:t>
            </a:r>
            <a:endParaRPr lang="en-US" sz="28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ADA77-4466-43D2-BB53-F75AA04E92E9}"/>
              </a:ext>
            </a:extLst>
          </p:cNvPr>
          <p:cNvSpPr txBox="1"/>
          <p:nvPr/>
        </p:nvSpPr>
        <p:spPr>
          <a:xfrm>
            <a:off x="812800" y="489047"/>
            <a:ext cx="1029899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4C4C4C"/>
                </a:solidFill>
                <a:effectLst/>
                <a:latin typeface="open sans"/>
              </a:rPr>
              <a:t>An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open sans"/>
              </a:rPr>
              <a:t>imperative sentence </a:t>
            </a:r>
            <a:r>
              <a:rPr lang="en-US" sz="2400" b="1" i="0" dirty="0">
                <a:solidFill>
                  <a:srgbClr val="4C4C4C"/>
                </a:solidFill>
                <a:effectLst/>
                <a:latin typeface="open sans"/>
              </a:rPr>
              <a:t>gives a command, makes a request ,gives suggestions or advice. It usually ends with a period/full stop.</a:t>
            </a:r>
          </a:p>
          <a:p>
            <a:r>
              <a:rPr lang="en-US" sz="2400" b="1" dirty="0">
                <a:solidFill>
                  <a:srgbClr val="4C4C4C"/>
                </a:solidFill>
                <a:latin typeface="open sans"/>
              </a:rPr>
              <a:t>e.g. </a:t>
            </a:r>
            <a:r>
              <a:rPr lang="en-US" sz="2400" b="1" dirty="0">
                <a:solidFill>
                  <a:schemeClr val="accent5"/>
                </a:solidFill>
                <a:latin typeface="open sans"/>
              </a:rPr>
              <a:t>Don’t talk so loudly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open sans"/>
              </a:rPr>
              <a:t>You should take your medicines regularly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open sans"/>
              </a:rPr>
              <a:t>Please shut the door.</a:t>
            </a:r>
          </a:p>
          <a:p>
            <a:endParaRPr lang="en-US" sz="2400" b="1" dirty="0">
              <a:solidFill>
                <a:schemeClr val="accent5"/>
              </a:solidFill>
              <a:latin typeface="open sans"/>
            </a:endParaRPr>
          </a:p>
          <a:p>
            <a:r>
              <a:rPr lang="en-US" sz="2400" b="0" i="0" dirty="0">
                <a:solidFill>
                  <a:srgbClr val="4C4C4C"/>
                </a:solidFill>
                <a:effectLst/>
                <a:latin typeface="open sans"/>
              </a:rPr>
              <a:t>An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open sans"/>
              </a:rPr>
              <a:t>exclamatory sentence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open sans"/>
              </a:rPr>
              <a:t> </a:t>
            </a:r>
            <a:r>
              <a:rPr lang="en-US" sz="2400" b="1" i="0" dirty="0">
                <a:solidFill>
                  <a:srgbClr val="4C4C4C"/>
                </a:solidFill>
                <a:effectLst/>
                <a:latin typeface="open sans"/>
              </a:rPr>
              <a:t>is a sentence that expresses great emotion such as excitement, surprise, happiness and anger, and ends with a mark of exclamation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open sans"/>
              </a:rPr>
              <a:t>.</a:t>
            </a:r>
          </a:p>
          <a:p>
            <a:r>
              <a:rPr lang="en-US" sz="2400" b="1" dirty="0">
                <a:solidFill>
                  <a:srgbClr val="4C4C4C"/>
                </a:solidFill>
                <a:latin typeface="open sans"/>
              </a:rPr>
              <a:t>e.g. </a:t>
            </a:r>
            <a:r>
              <a:rPr lang="en-US" sz="2400" b="1" dirty="0">
                <a:solidFill>
                  <a:schemeClr val="accent5"/>
                </a:solidFill>
                <a:latin typeface="open sans"/>
              </a:rPr>
              <a:t>What a beautiful day this has been!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open sans"/>
              </a:rPr>
              <a:t>How well she sings!</a:t>
            </a:r>
          </a:p>
          <a:p>
            <a:endParaRPr lang="en-US" sz="2400" b="1" dirty="0">
              <a:solidFill>
                <a:schemeClr val="accent5"/>
              </a:solidFill>
              <a:latin typeface="open sans"/>
            </a:endParaRPr>
          </a:p>
          <a:p>
            <a:r>
              <a:rPr lang="en-US" sz="2400" b="1" dirty="0">
                <a:latin typeface="open sans"/>
              </a:rPr>
              <a:t>An</a:t>
            </a:r>
            <a:r>
              <a:rPr lang="en-US" sz="2400" b="1" dirty="0">
                <a:solidFill>
                  <a:schemeClr val="accent5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open sans"/>
              </a:rPr>
              <a:t>Optative Sentence </a:t>
            </a:r>
            <a:r>
              <a:rPr lang="en-US" sz="2400" b="1" dirty="0">
                <a:latin typeface="open sans"/>
              </a:rPr>
              <a:t>is a sentence that expresses a wish or a prayer. It often ends with an exclamation mark.</a:t>
            </a:r>
          </a:p>
          <a:p>
            <a:r>
              <a:rPr lang="en-US" sz="2400" b="1" dirty="0">
                <a:latin typeface="open sans"/>
              </a:rPr>
              <a:t>e.g. </a:t>
            </a:r>
            <a:r>
              <a:rPr lang="en-US" sz="2400" b="1" dirty="0">
                <a:solidFill>
                  <a:schemeClr val="accent5"/>
                </a:solidFill>
                <a:latin typeface="open sans"/>
              </a:rPr>
              <a:t>May you be blessed with success!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open sans"/>
              </a:rPr>
              <a:t>May God grant you your wishes.</a:t>
            </a:r>
          </a:p>
          <a:p>
            <a:endParaRPr lang="en-US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598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0E649-87B7-46B9-8664-092FEE532F6A}"/>
              </a:ext>
            </a:extLst>
          </p:cNvPr>
          <p:cNvSpPr txBox="1"/>
          <p:nvPr/>
        </p:nvSpPr>
        <p:spPr>
          <a:xfrm>
            <a:off x="1190625" y="1253389"/>
            <a:ext cx="11001375" cy="523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Kinds of Sentences: </a:t>
            </a:r>
            <a:r>
              <a:rPr lang="en-US" sz="7200" dirty="0"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lang="en-US" sz="4800" dirty="0">
                <a:latin typeface="Arial Rounded MT Bold" panose="020F0704030504030204" pitchFamily="34" charset="0"/>
                <a:cs typeface="Arial" panose="020B0604020202020204" pitchFamily="34" charset="0"/>
              </a:rPr>
              <a:t>according to the grammatical structure)</a:t>
            </a:r>
          </a:p>
          <a:p>
            <a:endParaRPr lang="en-US" sz="72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8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BA801-8693-49F4-B188-DEDAC6A3D5D9}"/>
              </a:ext>
            </a:extLst>
          </p:cNvPr>
          <p:cNvSpPr txBox="1"/>
          <p:nvPr/>
        </p:nvSpPr>
        <p:spPr>
          <a:xfrm>
            <a:off x="2359377" y="1073330"/>
            <a:ext cx="87488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highlight>
                  <a:srgbClr val="FF00FF"/>
                </a:highlight>
              </a:rPr>
              <a:t>Simple Sentences </a:t>
            </a:r>
          </a:p>
          <a:p>
            <a:r>
              <a:rPr lang="en-US" sz="4000" dirty="0"/>
              <a:t>• </a:t>
            </a:r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A simple sentence is a basic sentence that expresses a complete thought. It contains: 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1. A subject 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2. A verb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 3. A complete thought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 Ex. The train was late. Mary and Maggie took the bus.</a:t>
            </a:r>
            <a:endParaRPr lang="en-IN" sz="4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90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15192</TotalTime>
  <Words>2113</Words>
  <Application>Microsoft Office PowerPoint</Application>
  <PresentationFormat>Widescreen</PresentationFormat>
  <Paragraphs>204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AngsanaUPC</vt:lpstr>
      <vt:lpstr>Aparajita</vt:lpstr>
      <vt:lpstr>Arial</vt:lpstr>
      <vt:lpstr>Arial</vt:lpstr>
      <vt:lpstr>Arial Rounded MT Bold</vt:lpstr>
      <vt:lpstr>Avenir Next LT Pro Light</vt:lpstr>
      <vt:lpstr>Calibri</vt:lpstr>
      <vt:lpstr>Garamond</vt:lpstr>
      <vt:lpstr>inherit</vt:lpstr>
      <vt:lpstr>open sans</vt:lpstr>
      <vt:lpstr>Roboto</vt:lpstr>
      <vt:lpstr>Symbol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Complex Sentences</vt:lpstr>
      <vt:lpstr>PowerPoint Presentation</vt:lpstr>
      <vt:lpstr>PowerPoint Presentation</vt:lpstr>
      <vt:lpstr>PowerPoint Presentation</vt:lpstr>
      <vt:lpstr>PowerPoint Presentation</vt:lpstr>
      <vt:lpstr>Test Yourself – Simple, Compound, Complex, or Compound-Complex?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gupta</dc:creator>
  <cp:lastModifiedBy>Prerna Dhingra ASH</cp:lastModifiedBy>
  <cp:revision>13</cp:revision>
  <dcterms:created xsi:type="dcterms:W3CDTF">2020-08-08T01:29:02Z</dcterms:created>
  <dcterms:modified xsi:type="dcterms:W3CDTF">2023-01-16T19:01:32Z</dcterms:modified>
</cp:coreProperties>
</file>