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9" r:id="rId4"/>
    <p:sldId id="282" r:id="rId5"/>
    <p:sldId id="281" r:id="rId6"/>
    <p:sldId id="280" r:id="rId7"/>
    <p:sldId id="283" r:id="rId8"/>
    <p:sldId id="279" r:id="rId9"/>
    <p:sldId id="287" r:id="rId10"/>
    <p:sldId id="258" r:id="rId11"/>
    <p:sldId id="259" r:id="rId12"/>
    <p:sldId id="290" r:id="rId13"/>
    <p:sldId id="289" r:id="rId14"/>
    <p:sldId id="288" r:id="rId15"/>
    <p:sldId id="260" r:id="rId16"/>
    <p:sldId id="291" r:id="rId17"/>
    <p:sldId id="292" r:id="rId18"/>
    <p:sldId id="261" r:id="rId19"/>
    <p:sldId id="294" r:id="rId20"/>
    <p:sldId id="296" r:id="rId21"/>
    <p:sldId id="295" r:id="rId22"/>
    <p:sldId id="297" r:id="rId23"/>
    <p:sldId id="298" r:id="rId24"/>
    <p:sldId id="299" r:id="rId25"/>
    <p:sldId id="300" r:id="rId26"/>
    <p:sldId id="303" r:id="rId27"/>
    <p:sldId id="263" r:id="rId28"/>
    <p:sldId id="301" r:id="rId29"/>
    <p:sldId id="305" r:id="rId30"/>
    <p:sldId id="302" r:id="rId31"/>
    <p:sldId id="264" r:id="rId32"/>
    <p:sldId id="306" r:id="rId33"/>
    <p:sldId id="307" r:id="rId34"/>
    <p:sldId id="308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311" r:id="rId44"/>
    <p:sldId id="310" r:id="rId45"/>
    <p:sldId id="312" r:id="rId46"/>
    <p:sldId id="273" r:id="rId47"/>
    <p:sldId id="313" r:id="rId48"/>
    <p:sldId id="274" r:id="rId49"/>
    <p:sldId id="275" r:id="rId50"/>
    <p:sldId id="276" r:id="rId51"/>
    <p:sldId id="277" r:id="rId52"/>
    <p:sldId id="278" r:id="rId5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1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u pratap singh" userId="872050c44beff6e1" providerId="LiveId" clId="{BA3FDD23-4C44-427E-8768-CE3C985CEF5E}"/>
    <pc:docChg chg="undo custSel addSld modSld">
      <pc:chgData name="dheeru pratap singh" userId="872050c44beff6e1" providerId="LiveId" clId="{BA3FDD23-4C44-427E-8768-CE3C985CEF5E}" dt="2023-05-15T20:25:03.964" v="97" actId="14734"/>
      <pc:docMkLst>
        <pc:docMk/>
      </pc:docMkLst>
      <pc:sldChg chg="modSp mod">
        <pc:chgData name="dheeru pratap singh" userId="872050c44beff6e1" providerId="LiveId" clId="{BA3FDD23-4C44-427E-8768-CE3C985CEF5E}" dt="2023-05-15T20:18:01.020" v="12" actId="14100"/>
        <pc:sldMkLst>
          <pc:docMk/>
          <pc:sldMk cId="0" sldId="257"/>
        </pc:sldMkLst>
        <pc:spChg chg="mod">
          <ac:chgData name="dheeru pratap singh" userId="872050c44beff6e1" providerId="LiveId" clId="{BA3FDD23-4C44-427E-8768-CE3C985CEF5E}" dt="2023-05-15T20:18:01.020" v="12" actId="14100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BA3FDD23-4C44-427E-8768-CE3C985CEF5E}" dt="2023-05-15T20:25:03.964" v="97" actId="14734"/>
        <pc:sldMkLst>
          <pc:docMk/>
          <pc:sldMk cId="0" sldId="260"/>
        </pc:sldMkLst>
        <pc:spChg chg="mod">
          <ac:chgData name="dheeru pratap singh" userId="872050c44beff6e1" providerId="LiveId" clId="{BA3FDD23-4C44-427E-8768-CE3C985CEF5E}" dt="2023-05-15T20:24:54.621" v="94" actId="255"/>
          <ac:spMkLst>
            <pc:docMk/>
            <pc:sldMk cId="0" sldId="260"/>
            <ac:spMk id="3" creationId="{00000000-0000-0000-0000-000000000000}"/>
          </ac:spMkLst>
        </pc:spChg>
        <pc:graphicFrameChg chg="modGraphic">
          <ac:chgData name="dheeru pratap singh" userId="872050c44beff6e1" providerId="LiveId" clId="{BA3FDD23-4C44-427E-8768-CE3C985CEF5E}" dt="2023-05-15T20:25:03.964" v="97" actId="14734"/>
          <ac:graphicFrameMkLst>
            <pc:docMk/>
            <pc:sldMk cId="0" sldId="260"/>
            <ac:graphicFrameMk id="5" creationId="{00000000-0000-0000-0000-000000000000}"/>
          </ac:graphicFrameMkLst>
        </pc:graphicFrameChg>
        <pc:graphicFrameChg chg="modGraphic">
          <ac:chgData name="dheeru pratap singh" userId="872050c44beff6e1" providerId="LiveId" clId="{BA3FDD23-4C44-427E-8768-CE3C985CEF5E}" dt="2023-05-15T20:24:57.178" v="95" actId="14734"/>
          <ac:graphicFrameMkLst>
            <pc:docMk/>
            <pc:sldMk cId="0" sldId="260"/>
            <ac:graphicFrameMk id="7" creationId="{00000000-0000-0000-0000-000000000000}"/>
          </ac:graphicFrameMkLst>
        </pc:graphicFrameChg>
      </pc:sldChg>
      <pc:sldChg chg="addSp delSp modSp mod">
        <pc:chgData name="dheeru pratap singh" userId="872050c44beff6e1" providerId="LiveId" clId="{BA3FDD23-4C44-427E-8768-CE3C985CEF5E}" dt="2023-05-15T20:24:25.867" v="93" actId="1076"/>
        <pc:sldMkLst>
          <pc:docMk/>
          <pc:sldMk cId="649231234" sldId="288"/>
        </pc:sldMkLst>
        <pc:graphicFrameChg chg="mod modGraphic">
          <ac:chgData name="dheeru pratap singh" userId="872050c44beff6e1" providerId="LiveId" clId="{BA3FDD23-4C44-427E-8768-CE3C985CEF5E}" dt="2023-05-15T20:21:00.294" v="48" actId="1076"/>
          <ac:graphicFrameMkLst>
            <pc:docMk/>
            <pc:sldMk cId="649231234" sldId="288"/>
            <ac:graphicFrameMk id="6" creationId="{00000000-0000-0000-0000-000000000000}"/>
          </ac:graphicFrameMkLst>
        </pc:graphicFrameChg>
        <pc:graphicFrameChg chg="add del mod modGraphic">
          <ac:chgData name="dheeru pratap singh" userId="872050c44beff6e1" providerId="LiveId" clId="{BA3FDD23-4C44-427E-8768-CE3C985CEF5E}" dt="2023-05-15T20:24:25.867" v="93" actId="1076"/>
          <ac:graphicFrameMkLst>
            <pc:docMk/>
            <pc:sldMk cId="649231234" sldId="288"/>
            <ac:graphicFrameMk id="7" creationId="{00000000-0000-0000-0000-000000000000}"/>
          </ac:graphicFrameMkLst>
        </pc:graphicFrameChg>
      </pc:sldChg>
      <pc:sldChg chg="modSp add mod">
        <pc:chgData name="dheeru pratap singh" userId="872050c44beff6e1" providerId="LiveId" clId="{BA3FDD23-4C44-427E-8768-CE3C985CEF5E}" dt="2023-05-15T20:17:51.690" v="11" actId="14100"/>
        <pc:sldMkLst>
          <pc:docMk/>
          <pc:sldMk cId="4178013760" sldId="309"/>
        </pc:sldMkLst>
        <pc:spChg chg="mod">
          <ac:chgData name="dheeru pratap singh" userId="872050c44beff6e1" providerId="LiveId" clId="{BA3FDD23-4C44-427E-8768-CE3C985CEF5E}" dt="2023-05-15T20:17:51.690" v="11" actId="14100"/>
          <ac:spMkLst>
            <pc:docMk/>
            <pc:sldMk cId="4178013760" sldId="30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A175-1DED-48F5-A254-F18F1AF71496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7B0B9-DA6E-430F-A480-594A8C36E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0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7B0B9-DA6E-430F-A480-594A8C36E03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1634" y="838327"/>
            <a:ext cx="929131" cy="39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ollutant" TargetMode="External"/><Relationship Id="rId13" Type="http://schemas.openxmlformats.org/officeDocument/2006/relationships/hyperlink" Target="http://en.wikipedia.org/wiki/Organic_compound" TargetMode="External"/><Relationship Id="rId3" Type="http://schemas.openxmlformats.org/officeDocument/2006/relationships/hyperlink" Target="http://en.wikipedia.org/wiki/Lake" TargetMode="External"/><Relationship Id="rId7" Type="http://schemas.openxmlformats.org/officeDocument/2006/relationships/hyperlink" Target="http://en.wikipedia.org/wiki/Groundwater" TargetMode="External"/><Relationship Id="rId12" Type="http://schemas.openxmlformats.org/officeDocument/2006/relationships/hyperlink" Target="http://en.wikipedia.org/wiki/Biocoenosis" TargetMode="External"/><Relationship Id="rId2" Type="http://schemas.openxmlformats.org/officeDocument/2006/relationships/hyperlink" Target="http://en.wikipedia.org/wiki/Wa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Aquifer" TargetMode="External"/><Relationship Id="rId11" Type="http://schemas.openxmlformats.org/officeDocument/2006/relationships/hyperlink" Target="http://en.wikipedia.org/wiki/Species" TargetMode="External"/><Relationship Id="rId5" Type="http://schemas.openxmlformats.org/officeDocument/2006/relationships/hyperlink" Target="http://en.wikipedia.org/wiki/Marine_pollution" TargetMode="External"/><Relationship Id="rId10" Type="http://schemas.openxmlformats.org/officeDocument/2006/relationships/hyperlink" Target="http://en.wikipedia.org/wiki/Bodies_of_water" TargetMode="External"/><Relationship Id="rId4" Type="http://schemas.openxmlformats.org/officeDocument/2006/relationships/hyperlink" Target="http://en.wikipedia.org/wiki/River" TargetMode="External"/><Relationship Id="rId9" Type="http://schemas.openxmlformats.org/officeDocument/2006/relationships/hyperlink" Target="http://en.wikipedia.org/wiki/Water_treatment" TargetMode="External"/><Relationship Id="rId14" Type="http://schemas.openxmlformats.org/officeDocument/2006/relationships/hyperlink" Target="http://en.wikipedia.org/wiki/Inorgani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secticide" TargetMode="External"/><Relationship Id="rId13" Type="http://schemas.openxmlformats.org/officeDocument/2006/relationships/hyperlink" Target="http://en.wikipedia.org/wiki/Fuel_oil" TargetMode="External"/><Relationship Id="rId18" Type="http://schemas.openxmlformats.org/officeDocument/2006/relationships/hyperlink" Target="http://en.wikipedia.org/wiki/Cosmetics" TargetMode="External"/><Relationship Id="rId3" Type="http://schemas.openxmlformats.org/officeDocument/2006/relationships/hyperlink" Target="http://en.wikipedia.org/wiki/Disinfection_by-product" TargetMode="External"/><Relationship Id="rId21" Type="http://schemas.openxmlformats.org/officeDocument/2006/relationships/hyperlink" Target="http://en.wikipedia.org/wiki/Metabolites" TargetMode="External"/><Relationship Id="rId7" Type="http://schemas.openxmlformats.org/officeDocument/2006/relationships/hyperlink" Target="http://en.wikipedia.org/wiki/Food_processing" TargetMode="External"/><Relationship Id="rId12" Type="http://schemas.openxmlformats.org/officeDocument/2006/relationships/hyperlink" Target="http://en.wikipedia.org/wiki/Diesel_fuel" TargetMode="External"/><Relationship Id="rId17" Type="http://schemas.openxmlformats.org/officeDocument/2006/relationships/hyperlink" Target="http://en.wikipedia.org/wiki/Hygiene" TargetMode="External"/><Relationship Id="rId2" Type="http://schemas.openxmlformats.org/officeDocument/2006/relationships/hyperlink" Target="http://en.wikipedia.org/wiki/Detergents" TargetMode="External"/><Relationship Id="rId16" Type="http://schemas.openxmlformats.org/officeDocument/2006/relationships/hyperlink" Target="http://en.wikipedia.org/wiki/Surface_runoff" TargetMode="External"/><Relationship Id="rId20" Type="http://schemas.openxmlformats.org/officeDocument/2006/relationships/hyperlink" Target="http://en.wikipedia.org/wiki/Pharmaceutical_dru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Chloroform" TargetMode="External"/><Relationship Id="rId11" Type="http://schemas.openxmlformats.org/officeDocument/2006/relationships/hyperlink" Target="http://en.wikipedia.org/wiki/Chemical_compounds" TargetMode="External"/><Relationship Id="rId5" Type="http://schemas.openxmlformats.org/officeDocument/2006/relationships/hyperlink" Target="http://en.wikipedia.org/wiki/Drinking_water" TargetMode="External"/><Relationship Id="rId15" Type="http://schemas.openxmlformats.org/officeDocument/2006/relationships/hyperlink" Target="http://en.wikipedia.org/wiki/Stormwater" TargetMode="External"/><Relationship Id="rId10" Type="http://schemas.openxmlformats.org/officeDocument/2006/relationships/hyperlink" Target="http://en.wikipedia.org/wiki/Organohalide" TargetMode="External"/><Relationship Id="rId19" Type="http://schemas.openxmlformats.org/officeDocument/2006/relationships/hyperlink" Target="http://en.wikipedia.org/wiki/Drug_pollution" TargetMode="External"/><Relationship Id="rId4" Type="http://schemas.openxmlformats.org/officeDocument/2006/relationships/hyperlink" Target="http://en.wikipedia.org/wiki/Disinfection" TargetMode="External"/><Relationship Id="rId9" Type="http://schemas.openxmlformats.org/officeDocument/2006/relationships/hyperlink" Target="http://en.wikipedia.org/wiki/Herbicide" TargetMode="External"/><Relationship Id="rId14" Type="http://schemas.openxmlformats.org/officeDocument/2006/relationships/hyperlink" Target="http://en.wikipedia.org/wiki/Combusti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itrates" TargetMode="External"/><Relationship Id="rId13" Type="http://schemas.openxmlformats.org/officeDocument/2006/relationships/hyperlink" Target="http://en.wikipedia.org/wiki/Acid_mine_drainage" TargetMode="External"/><Relationship Id="rId3" Type="http://schemas.openxmlformats.org/officeDocument/2006/relationships/hyperlink" Target="http://en.wikipedia.org/wiki/Sulfur_dioxide" TargetMode="External"/><Relationship Id="rId7" Type="http://schemas.openxmlformats.org/officeDocument/2006/relationships/hyperlink" Target="http://en.wikipedia.org/wiki/Fertilizer" TargetMode="External"/><Relationship Id="rId12" Type="http://schemas.openxmlformats.org/officeDocument/2006/relationships/hyperlink" Target="http://en.wikipedia.org/wiki/Urban_runoff" TargetMode="External"/><Relationship Id="rId2" Type="http://schemas.openxmlformats.org/officeDocument/2006/relationships/hyperlink" Target="http://en.wikipedia.org/wiki/Acidity" TargetMode="External"/><Relationship Id="rId16" Type="http://schemas.openxmlformats.org/officeDocument/2006/relationships/hyperlink" Target="http://en.wikipedia.org/wiki/Slash_and_bur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Chemical_waste" TargetMode="External"/><Relationship Id="rId11" Type="http://schemas.openxmlformats.org/officeDocument/2006/relationships/hyperlink" Target="http://en.wikipedia.org/wiki/Motor_vehicle" TargetMode="External"/><Relationship Id="rId5" Type="http://schemas.openxmlformats.org/officeDocument/2006/relationships/hyperlink" Target="http://en.wikipedia.org/wiki/Ammonia" TargetMode="External"/><Relationship Id="rId15" Type="http://schemas.openxmlformats.org/officeDocument/2006/relationships/hyperlink" Target="http://en.wikipedia.org/wiki/Sediment" TargetMode="External"/><Relationship Id="rId10" Type="http://schemas.openxmlformats.org/officeDocument/2006/relationships/hyperlink" Target="http://en.wikipedia.org/wiki/Heavy_metals" TargetMode="External"/><Relationship Id="rId4" Type="http://schemas.openxmlformats.org/officeDocument/2006/relationships/hyperlink" Target="http://en.wikipedia.org/wiki/Power_plants" TargetMode="External"/><Relationship Id="rId9" Type="http://schemas.openxmlformats.org/officeDocument/2006/relationships/hyperlink" Target="http://en.wikipedia.org/wiki/Phosphate" TargetMode="External"/><Relationship Id="rId14" Type="http://schemas.openxmlformats.org/officeDocument/2006/relationships/hyperlink" Target="http://en.wikipedia.org/wiki/Sil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urological" TargetMode="External"/><Relationship Id="rId2" Type="http://schemas.openxmlformats.org/officeDocument/2006/relationships/hyperlink" Target="https://en.wikipedia.org/wiki/Minamata%2C_Kumamoto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Mercury_poison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infectious-diseases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draulic" TargetMode="External"/><Relationship Id="rId2" Type="http://schemas.openxmlformats.org/officeDocument/2006/relationships/hyperlink" Target="http://en.wikipedia.org/wiki/Green_infrastructure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ological_pest_control" TargetMode="External"/><Relationship Id="rId2" Type="http://schemas.openxmlformats.org/officeDocument/2006/relationships/hyperlink" Target="http://en.wikipedia.org/wiki/Integrated_Pest_Managemen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lution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een_roof" TargetMode="External"/><Relationship Id="rId2" Type="http://schemas.openxmlformats.org/officeDocument/2006/relationships/hyperlink" Target="http://en.wikipedia.org/wiki/Low-impact_development_%28Canada/US%29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sand" TargetMode="External"/><Relationship Id="rId3" Type="http://schemas.openxmlformats.org/officeDocument/2006/relationships/hyperlink" Target="https://www.britannica.com/science/gravity-physics" TargetMode="External"/><Relationship Id="rId7" Type="http://schemas.openxmlformats.org/officeDocument/2006/relationships/hyperlink" Target="https://www.britannica.com/technology/grit-chamber" TargetMode="External"/><Relationship Id="rId2" Type="http://schemas.openxmlformats.org/officeDocument/2006/relationships/hyperlink" Target="https://www.britannica.com/technology/primary-treat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science/wood-plant-tissue" TargetMode="External"/><Relationship Id="rId5" Type="http://schemas.openxmlformats.org/officeDocument/2006/relationships/hyperlink" Target="https://www.britannica.com/science/metal-chemistry" TargetMode="External"/><Relationship Id="rId4" Type="http://schemas.openxmlformats.org/officeDocument/2006/relationships/hyperlink" Target="https://www.britannica.com/dictionary/grit" TargetMode="External"/><Relationship Id="rId9" Type="http://schemas.openxmlformats.org/officeDocument/2006/relationships/hyperlink" Target="https://www.britannica.com/science/wate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slud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ciencedirect.com/topics/engineering/wastewater-treatmen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secondary-treatment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trickling-filter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efficiencie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sludge" TargetMode="External"/><Relationship Id="rId7" Type="http://schemas.openxmlformats.org/officeDocument/2006/relationships/hyperlink" Target="https://www.britannica.com/science/biochemical-oxygen-demand" TargetMode="External"/><Relationship Id="rId2" Type="http://schemas.openxmlformats.org/officeDocument/2006/relationships/hyperlink" Target="https://www.britannica.com/technology/activated-sludge-metho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science/bacteria" TargetMode="External"/><Relationship Id="rId5" Type="http://schemas.openxmlformats.org/officeDocument/2006/relationships/hyperlink" Target="https://www.britannica.com/dictionary/suspension" TargetMode="External"/><Relationship Id="rId4" Type="http://schemas.openxmlformats.org/officeDocument/2006/relationships/hyperlink" Target="https://www.britannica.com/science/ai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photosynthesis" TargetMode="External"/><Relationship Id="rId3" Type="http://schemas.openxmlformats.org/officeDocument/2006/relationships/hyperlink" Target="https://www.britannica.com/science/algae" TargetMode="External"/><Relationship Id="rId7" Type="http://schemas.openxmlformats.org/officeDocument/2006/relationships/hyperlink" Target="https://www.britannica.com/science/bacteria" TargetMode="External"/><Relationship Id="rId2" Type="http://schemas.openxmlformats.org/officeDocument/2006/relationships/hyperlink" Target="https://www.britannica.com/science/sunlight-solar-radi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erriam-webster.com/dictionary/compounds" TargetMode="External"/><Relationship Id="rId5" Type="http://schemas.openxmlformats.org/officeDocument/2006/relationships/hyperlink" Target="https://www.britannica.com/science/carbon-dioxide" TargetMode="External"/><Relationship Id="rId4" Type="http://schemas.openxmlformats.org/officeDocument/2006/relationships/hyperlink" Target="https://www.britannica.com/science/energy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vulnerable" TargetMode="External"/><Relationship Id="rId2" Type="http://schemas.openxmlformats.org/officeDocument/2006/relationships/hyperlink" Target="https://www.britannica.com/technology/tertiary-treat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britannica.com/science/pollution-environ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yeducation.ca/encyclopedia/Molecule" TargetMode="External"/><Relationship Id="rId3" Type="http://schemas.openxmlformats.org/officeDocument/2006/relationships/hyperlink" Target="http://en.wikipedia.org/wiki/Biomolecule" TargetMode="External"/><Relationship Id="rId7" Type="http://schemas.openxmlformats.org/officeDocument/2006/relationships/hyperlink" Target="https://energyeducation.ca/encyclopedia/Element" TargetMode="External"/><Relationship Id="rId12" Type="http://schemas.openxmlformats.org/officeDocument/2006/relationships/image" Target="../media/image4.jpg"/><Relationship Id="rId2" Type="http://schemas.openxmlformats.org/officeDocument/2006/relationships/hyperlink" Target="http://en.wikipedia.org/wiki/Particulat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Built_environment" TargetMode="External"/><Relationship Id="rId11" Type="http://schemas.openxmlformats.org/officeDocument/2006/relationships/hyperlink" Target="https://energyeducation.ca/encyclopedia/Environment" TargetMode="External"/><Relationship Id="rId5" Type="http://schemas.openxmlformats.org/officeDocument/2006/relationships/hyperlink" Target="http://en.wikipedia.org/wiki/Natural_environment" TargetMode="External"/><Relationship Id="rId10" Type="http://schemas.openxmlformats.org/officeDocument/2006/relationships/hyperlink" Target="https://energyeducation.ca/encyclopedia/Pollution" TargetMode="External"/><Relationship Id="rId4" Type="http://schemas.openxmlformats.org/officeDocument/2006/relationships/hyperlink" Target="http://en.wikipedia.org/wiki/Earth%27s_atmosphere" TargetMode="External"/><Relationship Id="rId9" Type="http://schemas.openxmlformats.org/officeDocument/2006/relationships/hyperlink" Target="https://energyeducation.ca/encyclopedia/Particl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andfill" TargetMode="External"/><Relationship Id="rId13" Type="http://schemas.openxmlformats.org/officeDocument/2006/relationships/hyperlink" Target="http://en.wikipedia.org/wiki/Germ_warfare" TargetMode="External"/><Relationship Id="rId18" Type="http://schemas.openxmlformats.org/officeDocument/2006/relationships/hyperlink" Target="http://en.wikipedia.org/wiki/Animal" TargetMode="External"/><Relationship Id="rId26" Type="http://schemas.openxmlformats.org/officeDocument/2006/relationships/hyperlink" Target="http://en.wikipedia.org/wiki/Volcano" TargetMode="External"/><Relationship Id="rId3" Type="http://schemas.openxmlformats.org/officeDocument/2006/relationships/hyperlink" Target="http://en.wikipedia.org/wiki/Roadway_air_dispersion_modeling" TargetMode="External"/><Relationship Id="rId21" Type="http://schemas.openxmlformats.org/officeDocument/2006/relationships/hyperlink" Target="http://en.wikipedia.org/wiki/Radioactive_decay" TargetMode="External"/><Relationship Id="rId7" Type="http://schemas.openxmlformats.org/officeDocument/2006/relationships/hyperlink" Target="http://en.wikipedia.org/wiki/Aerosol_spray" TargetMode="External"/><Relationship Id="rId12" Type="http://schemas.openxmlformats.org/officeDocument/2006/relationships/hyperlink" Target="http://en.wikipedia.org/wiki/Toxic_gas" TargetMode="External"/><Relationship Id="rId17" Type="http://schemas.openxmlformats.org/officeDocument/2006/relationships/hyperlink" Target="http://en.wikipedia.org/wiki/Digestion" TargetMode="External"/><Relationship Id="rId25" Type="http://schemas.openxmlformats.org/officeDocument/2006/relationships/hyperlink" Target="http://en.wikipedia.org/wiki/Wildfires" TargetMode="External"/><Relationship Id="rId2" Type="http://schemas.openxmlformats.org/officeDocument/2006/relationships/hyperlink" Target="http://en.wikipedia.org/wiki/Power_plant" TargetMode="External"/><Relationship Id="rId16" Type="http://schemas.openxmlformats.org/officeDocument/2006/relationships/hyperlink" Target="http://en.wikipedia.org/wiki/Flatulence" TargetMode="External"/><Relationship Id="rId20" Type="http://schemas.openxmlformats.org/officeDocument/2006/relationships/hyperlink" Target="http://en.wikipedia.org/wiki/Radon" TargetMode="External"/><Relationship Id="rId29" Type="http://schemas.openxmlformats.org/officeDocument/2006/relationships/hyperlink" Target="http://www.conserve-energy-future.com/FossilFuels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Varnish" TargetMode="External"/><Relationship Id="rId11" Type="http://schemas.openxmlformats.org/officeDocument/2006/relationships/hyperlink" Target="http://en.wikipedia.org/wiki/Nuclear_weapon" TargetMode="External"/><Relationship Id="rId24" Type="http://schemas.openxmlformats.org/officeDocument/2006/relationships/hyperlink" Target="http://en.wikipedia.org/wiki/Carbon_monoxide" TargetMode="External"/><Relationship Id="rId5" Type="http://schemas.openxmlformats.org/officeDocument/2006/relationships/hyperlink" Target="http://en.wikipedia.org/wiki/Hair_spray" TargetMode="External"/><Relationship Id="rId15" Type="http://schemas.openxmlformats.org/officeDocument/2006/relationships/hyperlink" Target="http://en.wikipedia.org/wiki/Dust" TargetMode="External"/><Relationship Id="rId23" Type="http://schemas.openxmlformats.org/officeDocument/2006/relationships/hyperlink" Target="http://en.wikipedia.org/wiki/Smoke" TargetMode="External"/><Relationship Id="rId28" Type="http://schemas.openxmlformats.org/officeDocument/2006/relationships/hyperlink" Target="http://en.wikipedia.org/wiki/Chlorine" TargetMode="External"/><Relationship Id="rId10" Type="http://schemas.openxmlformats.org/officeDocument/2006/relationships/hyperlink" Target="http://en.wikipedia.org/wiki/Asphyxiant" TargetMode="External"/><Relationship Id="rId19" Type="http://schemas.openxmlformats.org/officeDocument/2006/relationships/hyperlink" Target="http://en.wikipedia.org/wiki/Cattle" TargetMode="External"/><Relationship Id="rId4" Type="http://schemas.openxmlformats.org/officeDocument/2006/relationships/hyperlink" Target="http://en.wikipedia.org/wiki/Paint" TargetMode="External"/><Relationship Id="rId9" Type="http://schemas.openxmlformats.org/officeDocument/2006/relationships/hyperlink" Target="http://en.wikipedia.org/wiki/Methane" TargetMode="External"/><Relationship Id="rId14" Type="http://schemas.openxmlformats.org/officeDocument/2006/relationships/hyperlink" Target="http://en.wikipedia.org/wiki/Rocket" TargetMode="External"/><Relationship Id="rId22" Type="http://schemas.openxmlformats.org/officeDocument/2006/relationships/hyperlink" Target="http://en.wikipedia.org/wiki/Earth%27s_crust" TargetMode="External"/><Relationship Id="rId27" Type="http://schemas.openxmlformats.org/officeDocument/2006/relationships/hyperlink" Target="http://en.wikipedia.org/wiki/Sulfur" TargetMode="External"/><Relationship Id="rId30" Type="http://schemas.openxmlformats.org/officeDocument/2006/relationships/hyperlink" Target="http://www.conserve-energy-future.com/causes-and-effects-of-acid-rain.php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taminant" TargetMode="External"/><Relationship Id="rId3" Type="http://schemas.openxmlformats.org/officeDocument/2006/relationships/hyperlink" Target="http://conserve-energy-future.com/" TargetMode="External"/><Relationship Id="rId7" Type="http://schemas.openxmlformats.org/officeDocument/2006/relationships/hyperlink" Target="http://www.conserve-energy-future.com/SaveElectricity.php" TargetMode="External"/><Relationship Id="rId2" Type="http://schemas.openxmlformats.org/officeDocument/2006/relationships/hyperlink" Target="http://www.conserve-energy-future.com/Benefits_of_Public_Transportation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onserve-energy-future.com/GeothermalEnergy.php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://www.conserve-energy-future.com/Wind_Into_Energy.php" TargetMode="External"/><Relationship Id="rId10" Type="http://schemas.openxmlformats.org/officeDocument/2006/relationships/hyperlink" Target="https://en.wikipedia.org/wiki/Electrostatic_precipitator" TargetMode="External"/><Relationship Id="rId4" Type="http://schemas.openxmlformats.org/officeDocument/2006/relationships/hyperlink" Target="http://www.conserve-energy-future.com/SolarPanelBenefits.php" TargetMode="External"/><Relationship Id="rId9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ydrocyclone" TargetMode="External"/><Relationship Id="rId13" Type="http://schemas.openxmlformats.org/officeDocument/2006/relationships/image" Target="../media/image9.jpg"/><Relationship Id="rId3" Type="http://schemas.openxmlformats.org/officeDocument/2006/relationships/image" Target="../media/image7.jpg"/><Relationship Id="rId7" Type="http://schemas.openxmlformats.org/officeDocument/2006/relationships/hyperlink" Target="https://en.wikipedia.org/wiki/Vortex" TargetMode="External"/><Relationship Id="rId12" Type="http://schemas.openxmlformats.org/officeDocument/2006/relationships/hyperlink" Target="https://en.wikipedia.org/wiki/Wet_scrubb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Air_filter" TargetMode="External"/><Relationship Id="rId11" Type="http://schemas.openxmlformats.org/officeDocument/2006/relationships/hyperlink" Target="https://en.wikipedia.org/wiki/Dust_collector#Types_of_baghouses" TargetMode="External"/><Relationship Id="rId5" Type="http://schemas.openxmlformats.org/officeDocument/2006/relationships/hyperlink" Target="https://en.wikipedia.org/wiki/Particulate" TargetMode="External"/><Relationship Id="rId10" Type="http://schemas.openxmlformats.org/officeDocument/2006/relationships/hyperlink" Target="https://en.wikipedia.org/wiki/Gravity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en.wikipedia.org/wiki/Rotation" TargetMode="External"/><Relationship Id="rId1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easles" TargetMode="External"/><Relationship Id="rId3" Type="http://schemas.openxmlformats.org/officeDocument/2006/relationships/hyperlink" Target="http://en.wikipedia.org/wiki/Allergens" TargetMode="External"/><Relationship Id="rId7" Type="http://schemas.openxmlformats.org/officeDocument/2006/relationships/hyperlink" Target="http://en.wikipedia.org/wiki/Influenza" TargetMode="External"/><Relationship Id="rId12" Type="http://schemas.openxmlformats.org/officeDocument/2006/relationships/hyperlink" Target="http://en.wikipedia.org/wiki/Hand_washing" TargetMode="External"/><Relationship Id="rId2" Type="http://schemas.openxmlformats.org/officeDocument/2006/relationships/hyperlink" Target="http://en.wikipedia.org/wiki/Pathoge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Chickenpox" TargetMode="External"/><Relationship Id="rId11" Type="http://schemas.openxmlformats.org/officeDocument/2006/relationships/hyperlink" Target="http://en.wikipedia.org/wiki/Tuberculosis" TargetMode="External"/><Relationship Id="rId5" Type="http://schemas.openxmlformats.org/officeDocument/2006/relationships/hyperlink" Target="http://en.wikipedia.org/wiki/Anthrax" TargetMode="External"/><Relationship Id="rId10" Type="http://schemas.openxmlformats.org/officeDocument/2006/relationships/hyperlink" Target="http://en.wikipedia.org/wiki/Cryptococcosis" TargetMode="External"/><Relationship Id="rId4" Type="http://schemas.openxmlformats.org/officeDocument/2006/relationships/hyperlink" Target="http://en.wikipedia.org/wiki/Inflammation" TargetMode="External"/><Relationship Id="rId9" Type="http://schemas.openxmlformats.org/officeDocument/2006/relationships/hyperlink" Target="http://en.wikipedia.org/wiki/Smallpo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rriam-webster.com/dictionary/environment" TargetMode="External"/><Relationship Id="rId13" Type="http://schemas.openxmlformats.org/officeDocument/2006/relationships/hyperlink" Target="https://www.britannica.com/science/light-pollution" TargetMode="External"/><Relationship Id="rId3" Type="http://schemas.openxmlformats.org/officeDocument/2006/relationships/hyperlink" Target="https://www.britannica.com/science/liquid-state-of-matter" TargetMode="External"/><Relationship Id="rId7" Type="http://schemas.openxmlformats.org/officeDocument/2006/relationships/hyperlink" Target="https://www.britannica.com/science/radioactivity" TargetMode="External"/><Relationship Id="rId12" Type="http://schemas.openxmlformats.org/officeDocument/2006/relationships/hyperlink" Target="https://www.britannica.com/science/noise-pollution" TargetMode="External"/><Relationship Id="rId2" Type="http://schemas.openxmlformats.org/officeDocument/2006/relationships/hyperlink" Target="https://www.britannica.com/science/solid-state-of-mat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science/heat" TargetMode="External"/><Relationship Id="rId11" Type="http://schemas.openxmlformats.org/officeDocument/2006/relationships/hyperlink" Target="https://www.britannica.com/science/land-pollution" TargetMode="External"/><Relationship Id="rId5" Type="http://schemas.openxmlformats.org/officeDocument/2006/relationships/hyperlink" Target="https://www.britannica.com/science/energy" TargetMode="External"/><Relationship Id="rId10" Type="http://schemas.openxmlformats.org/officeDocument/2006/relationships/hyperlink" Target="https://www.britannica.com/science/water-pollution" TargetMode="External"/><Relationship Id="rId4" Type="http://schemas.openxmlformats.org/officeDocument/2006/relationships/hyperlink" Target="https://www.britannica.com/science/gas-state-of-matter" TargetMode="External"/><Relationship Id="rId9" Type="http://schemas.openxmlformats.org/officeDocument/2006/relationships/hyperlink" Target="https://www.britannica.com/science/air-pollution" TargetMode="External"/><Relationship Id="rId14" Type="http://schemas.openxmlformats.org/officeDocument/2006/relationships/hyperlink" Target="https://www.britannica.com/science/plastic-pollutio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erve-energy-future.com/causes-effects-solutions-of-overpopulation.php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erve-energy-future.com/causes-effects-solutions-of-land-pollution.php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erve-energy-future.com/organic-farming-benefits.php" TargetMode="External"/><Relationship Id="rId7" Type="http://schemas.openxmlformats.org/officeDocument/2006/relationships/hyperlink" Target="http://www.conserve-energy-future.com/advantages-and-disadvantages-of-recycling.php" TargetMode="External"/><Relationship Id="rId2" Type="http://schemas.openxmlformats.org/officeDocument/2006/relationships/hyperlink" Target="http://www.conserve-energy-future.com/Composting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erve-energy-future.com/types-of-renewable-sources-of-energy.php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free-ias-prep/ncert-notes-geography-environment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volcano" TargetMode="External"/><Relationship Id="rId2" Type="http://schemas.openxmlformats.org/officeDocument/2006/relationships/hyperlink" Target="https://www.britannica.com/science/forest-fir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topic/industrialization" TargetMode="External"/><Relationship Id="rId5" Type="http://schemas.openxmlformats.org/officeDocument/2006/relationships/hyperlink" Target="https://www.britannica.com/topic/shell-mound" TargetMode="External"/><Relationship Id="rId4" Type="http://schemas.openxmlformats.org/officeDocument/2006/relationships/hyperlink" Target="https://www.merriam-webster.com/dictionary/anthropogeni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ecosystem" TargetMode="External"/><Relationship Id="rId3" Type="http://schemas.openxmlformats.org/officeDocument/2006/relationships/hyperlink" Target="https://www.britannica.com/biography/Rachel-Carson" TargetMode="External"/><Relationship Id="rId7" Type="http://schemas.openxmlformats.org/officeDocument/2006/relationships/hyperlink" Target="https://www.britannica.com/science/food-chain" TargetMode="External"/><Relationship Id="rId2" Type="http://schemas.openxmlformats.org/officeDocument/2006/relationships/hyperlink" Target="https://www.merriam-webster.com/dictionary/environment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science/DDT" TargetMode="External"/><Relationship Id="rId11" Type="http://schemas.openxmlformats.org/officeDocument/2006/relationships/hyperlink" Target="https://www.merriam-webster.com/dictionary/mitigate" TargetMode="External"/><Relationship Id="rId5" Type="http://schemas.openxmlformats.org/officeDocument/2006/relationships/hyperlink" Target="https://www.britannica.com/technology/pesticide" TargetMode="External"/><Relationship Id="rId10" Type="http://schemas.openxmlformats.org/officeDocument/2006/relationships/hyperlink" Target="https://www.britannica.com/topic/Clean-Water-Act" TargetMode="External"/><Relationship Id="rId4" Type="http://schemas.openxmlformats.org/officeDocument/2006/relationships/hyperlink" Target="https://www.britannica.com/topic/Silent-Spring" TargetMode="External"/><Relationship Id="rId9" Type="http://schemas.openxmlformats.org/officeDocument/2006/relationships/hyperlink" Target="https://www.britannica.com/topic/Clean-Air-Act-United-States-197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Intergovernmental-Panel-on-Climate-Change" TargetMode="External"/><Relationship Id="rId2" Type="http://schemas.openxmlformats.org/officeDocument/2006/relationships/hyperlink" Target="https://www.britannica.com/science/global-warm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ritannica.com/science/fossil-fuel" TargetMode="External"/><Relationship Id="rId5" Type="http://schemas.openxmlformats.org/officeDocument/2006/relationships/hyperlink" Target="https://www.britannica.com/science/temperature" TargetMode="External"/><Relationship Id="rId4" Type="http://schemas.openxmlformats.org/officeDocument/2006/relationships/hyperlink" Target="https://www.britannica.com/science/greenhouse-ga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634" y="228600"/>
            <a:ext cx="929131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U</a:t>
            </a:r>
            <a:r>
              <a:rPr spc="-295" dirty="0"/>
              <a:t>N</a:t>
            </a:r>
            <a:r>
              <a:rPr spc="-170" dirty="0"/>
              <a:t>I</a:t>
            </a:r>
            <a:r>
              <a:rPr spc="-254" dirty="0"/>
              <a:t>T</a:t>
            </a:r>
            <a:r>
              <a:rPr spc="20" dirty="0"/>
              <a:t> </a:t>
            </a:r>
            <a:r>
              <a:rPr spc="245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1665"/>
            <a:ext cx="7772400" cy="9436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049" y="4265891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1752" y="0"/>
                </a:lnTo>
              </a:path>
            </a:pathLst>
          </a:custGeom>
          <a:ln w="1116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823007"/>
            <a:ext cx="7391399" cy="5219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the basis of Pollutants- carrying a long list-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3200" b="1" spc="-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Chemical Pollution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Oil Pollution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Detergent Pollution 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Soap Pollution 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Radioactive Pollution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Noise Pollution  Heat/Thermal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Light Pollution</a:t>
            </a:r>
          </a:p>
          <a:p>
            <a:pPr marL="469900" marR="4476750">
              <a:lnSpc>
                <a:spcPts val="1370"/>
              </a:lnSpc>
              <a:spcBef>
                <a:spcPts val="45"/>
              </a:spcBef>
            </a:pP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8349" y="5535929"/>
            <a:ext cx="5694680" cy="18473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15"/>
              </a:spcBef>
            </a:pPr>
            <a:r>
              <a:rPr lang="en-IN" sz="1150" spc="15" dirty="0">
                <a:latin typeface="Times New Roman"/>
                <a:cs typeface="Times New Roman"/>
              </a:rPr>
              <a:t>.</a:t>
            </a:r>
            <a:endParaRPr lang="en-IN"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838200"/>
            <a:ext cx="7391400" cy="80759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98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800" b="1" spc="15" dirty="0">
                <a:latin typeface="Times New Roman"/>
                <a:cs typeface="Times New Roman"/>
              </a:rPr>
              <a:t>Water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Pollution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the contamination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2"/>
              </a:rPr>
              <a:t>water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bodies </a:t>
            </a:r>
            <a:r>
              <a:rPr sz="2800" spc="15" dirty="0">
                <a:latin typeface="Times New Roman"/>
                <a:cs typeface="Times New Roman"/>
              </a:rPr>
              <a:t>(e.g.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lakes,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4"/>
              </a:rPr>
              <a:t>rivers,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5"/>
              </a:rPr>
              <a:t>oceans,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6"/>
              </a:rPr>
              <a:t>aquifers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7"/>
              </a:rPr>
              <a:t>groundwater</a:t>
            </a:r>
            <a:r>
              <a:rPr sz="2800" spc="15" dirty="0">
                <a:latin typeface="Times New Roman"/>
                <a:cs typeface="Times New Roman"/>
              </a:rPr>
              <a:t>).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98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Water  pollution </a:t>
            </a:r>
            <a:r>
              <a:rPr sz="2800" spc="20" dirty="0">
                <a:latin typeface="Times New Roman"/>
                <a:cs typeface="Times New Roman"/>
              </a:rPr>
              <a:t>occurs </a:t>
            </a:r>
            <a:r>
              <a:rPr sz="2800" spc="15" dirty="0">
                <a:latin typeface="Times New Roman"/>
                <a:cs typeface="Times New Roman"/>
              </a:rPr>
              <a:t>when  </a:t>
            </a:r>
            <a:r>
              <a:rPr sz="2800" spc="10" dirty="0">
                <a:latin typeface="Times New Roman"/>
                <a:cs typeface="Times New Roman"/>
                <a:hlinkClick r:id="rId8"/>
              </a:rPr>
              <a:t>pollutants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15" dirty="0">
                <a:latin typeface="Times New Roman"/>
                <a:cs typeface="Times New Roman"/>
              </a:rPr>
              <a:t>directly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15" dirty="0">
                <a:latin typeface="Times New Roman"/>
                <a:cs typeface="Times New Roman"/>
              </a:rPr>
              <a:t>indirectly discharged </a:t>
            </a:r>
            <a:r>
              <a:rPr sz="2800" spc="20" dirty="0">
                <a:latin typeface="Times New Roman"/>
                <a:cs typeface="Times New Roman"/>
              </a:rPr>
              <a:t>into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20" dirty="0">
                <a:latin typeface="Times New Roman"/>
                <a:cs typeface="Times New Roman"/>
              </a:rPr>
              <a:t>bodies </a:t>
            </a:r>
            <a:r>
              <a:rPr sz="2800" spc="15" dirty="0">
                <a:latin typeface="Times New Roman"/>
                <a:cs typeface="Times New Roman"/>
              </a:rPr>
              <a:t>without </a:t>
            </a:r>
            <a:r>
              <a:rPr sz="2800" spc="25" dirty="0">
                <a:latin typeface="Times New Roman"/>
                <a:cs typeface="Times New Roman"/>
              </a:rPr>
              <a:t>adequate </a:t>
            </a:r>
            <a:r>
              <a:rPr sz="2800" spc="15" dirty="0">
                <a:latin typeface="Times New Roman"/>
                <a:cs typeface="Times New Roman"/>
                <a:hlinkClick r:id="rId9"/>
              </a:rPr>
              <a:t>treatment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 remove </a:t>
            </a:r>
            <a:r>
              <a:rPr sz="2800" spc="15" dirty="0">
                <a:latin typeface="Times New Roman"/>
                <a:cs typeface="Times New Roman"/>
              </a:rPr>
              <a:t>harmful </a:t>
            </a:r>
            <a:r>
              <a:rPr sz="2800" spc="20" dirty="0">
                <a:latin typeface="Times New Roman"/>
                <a:cs typeface="Times New Roman"/>
              </a:rPr>
              <a:t>compounds.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98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800" spc="10" dirty="0">
                <a:latin typeface="Times New Roman"/>
                <a:cs typeface="Times New Roman"/>
              </a:rPr>
              <a:t>Water pollution </a:t>
            </a:r>
            <a:r>
              <a:rPr sz="2800" spc="20" dirty="0">
                <a:latin typeface="Times New Roman"/>
                <a:cs typeface="Times New Roman"/>
              </a:rPr>
              <a:t>affects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plants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organisms </a:t>
            </a:r>
            <a:r>
              <a:rPr sz="2800" spc="20" dirty="0">
                <a:latin typeface="Times New Roman"/>
                <a:cs typeface="Times New Roman"/>
              </a:rPr>
              <a:t>living </a:t>
            </a:r>
            <a:r>
              <a:rPr sz="2800" spc="25" dirty="0">
                <a:latin typeface="Times New Roman"/>
                <a:cs typeface="Times New Roman"/>
              </a:rPr>
              <a:t>in these </a:t>
            </a:r>
            <a:r>
              <a:rPr sz="2800" spc="15" dirty="0">
                <a:latin typeface="Times New Roman"/>
                <a:cs typeface="Times New Roman"/>
                <a:hlinkClick r:id="rId10"/>
              </a:rPr>
              <a:t>bodies </a:t>
            </a:r>
            <a:r>
              <a:rPr sz="2800" spc="20" dirty="0">
                <a:latin typeface="Times New Roman"/>
                <a:cs typeface="Times New Roman"/>
                <a:hlinkClick r:id="rId10"/>
              </a:rPr>
              <a:t>of </a:t>
            </a:r>
            <a:r>
              <a:rPr sz="2800" spc="10" dirty="0">
                <a:latin typeface="Times New Roman"/>
                <a:cs typeface="Times New Roman"/>
                <a:hlinkClick r:id="rId10"/>
              </a:rPr>
              <a:t>water. </a:t>
            </a:r>
            <a:r>
              <a:rPr sz="2800" spc="15" dirty="0">
                <a:latin typeface="Times New Roman"/>
                <a:cs typeface="Times New Roman"/>
              </a:rPr>
              <a:t>In </a:t>
            </a:r>
            <a:r>
              <a:rPr sz="2800" spc="20" dirty="0">
                <a:latin typeface="Times New Roman"/>
                <a:cs typeface="Times New Roman"/>
              </a:rPr>
              <a:t>almost all </a:t>
            </a:r>
            <a:r>
              <a:rPr sz="2800" spc="15" dirty="0">
                <a:latin typeface="Times New Roman"/>
                <a:cs typeface="Times New Roman"/>
              </a:rPr>
              <a:t>cases the </a:t>
            </a:r>
            <a:r>
              <a:rPr sz="2800" spc="10" dirty="0">
                <a:latin typeface="Times New Roman"/>
                <a:cs typeface="Times New Roman"/>
              </a:rPr>
              <a:t>effect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20" dirty="0">
                <a:latin typeface="Times New Roman"/>
                <a:cs typeface="Times New Roman"/>
              </a:rPr>
              <a:t>damaging </a:t>
            </a:r>
            <a:r>
              <a:rPr sz="2800" spc="10" dirty="0">
                <a:latin typeface="Times New Roman"/>
                <a:cs typeface="Times New Roman"/>
              </a:rPr>
              <a:t>not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only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individual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11"/>
              </a:rPr>
              <a:t>species</a:t>
            </a:r>
            <a:r>
              <a:rPr sz="2800" spc="-25" dirty="0">
                <a:latin typeface="Times New Roman"/>
                <a:cs typeface="Times New Roman"/>
                <a:hlinkClick r:id="rId11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populations,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also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natural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12"/>
              </a:rPr>
              <a:t>biological</a:t>
            </a:r>
            <a:r>
              <a:rPr sz="2800" spc="25" dirty="0">
                <a:latin typeface="Times New Roman"/>
                <a:cs typeface="Times New Roman"/>
                <a:hlinkClick r:id="rId12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12"/>
              </a:rPr>
              <a:t>communities</a:t>
            </a:r>
            <a:r>
              <a:rPr sz="2800" spc="2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Contaminants-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Contaminants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may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include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13"/>
              </a:rPr>
              <a:t>organic</a:t>
            </a:r>
            <a:r>
              <a:rPr sz="2800" spc="-10" dirty="0">
                <a:latin typeface="Times New Roman"/>
                <a:cs typeface="Times New Roman"/>
                <a:hlinkClick r:id="rId13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  <a:hlinkClick r:id="rId14"/>
              </a:rPr>
              <a:t>inorganic</a:t>
            </a:r>
            <a:r>
              <a:rPr sz="2800" spc="60" dirty="0">
                <a:latin typeface="Times New Roman"/>
                <a:cs typeface="Times New Roman"/>
                <a:hlinkClick r:id="rId14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substances.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85801"/>
            <a:ext cx="6733857" cy="82682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</a:t>
            </a:r>
            <a:r>
              <a:rPr sz="28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Detergents</a:t>
            </a:r>
            <a:endParaRPr lang="en-IN" sz="2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Disinfection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by-products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IN" sz="2800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chemically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disinfected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drinking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water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chloroform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5"/>
              </a:lnSpc>
              <a:spcBef>
                <a:spcPts val="3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marL="469900" indent="-229235">
              <a:lnSpc>
                <a:spcPts val="1375"/>
              </a:lnSpc>
              <a:spcBef>
                <a:spcPts val="3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Food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processing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waste,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5"/>
              </a:lnSpc>
              <a:spcBef>
                <a:spcPts val="3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spcBef>
                <a:spcPts val="3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oxygen-demanding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spcBef>
                <a:spcPts val="3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spcBef>
                <a:spcPts val="3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grease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 panose="02020603050405020304" pitchFamily="18" charset="0"/>
              <a:cs typeface="Times New Roman" panose="02020603050405020304" pitchFamily="18" charset="0"/>
              <a:hlinkClick r:id="rId8"/>
            </a:endParaRPr>
          </a:p>
          <a:p>
            <a:pPr marL="469900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Insecticides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herbicides,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0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organohalides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chemical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  <a:hlinkClick r:id="rId11"/>
            </a:endParaRPr>
          </a:p>
          <a:p>
            <a:pPr marL="240665">
              <a:lnSpc>
                <a:spcPts val="1370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  <a:hlinkClick r:id="rId11"/>
            </a:endParaRPr>
          </a:p>
          <a:p>
            <a:pPr marL="240665">
              <a:lnSpc>
                <a:spcPts val="1370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compounds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9235">
              <a:lnSpc>
                <a:spcPts val="1400"/>
              </a:lnSpc>
              <a:spcBef>
                <a:spcPts val="2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9235">
              <a:lnSpc>
                <a:spcPts val="1400"/>
              </a:lnSpc>
              <a:spcBef>
                <a:spcPts val="2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Petroleum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hydrocarbons,</a:t>
            </a:r>
            <a:r>
              <a:rPr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(gasoline,</a:t>
            </a:r>
            <a:r>
              <a:rPr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diesel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fuel,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</a:t>
            </a:r>
            <a:r>
              <a:rPr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fuels,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fuel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oil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1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1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lubricants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(motor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oil),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50" dirty="0">
              <a:latin typeface="Times New Roman" panose="02020603050405020304" pitchFamily="18" charset="0"/>
              <a:cs typeface="Times New Roman" panose="02020603050405020304" pitchFamily="18" charset="0"/>
              <a:hlinkClick r:id="rId14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combustion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byproducts,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storm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 water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 </a:t>
            </a:r>
            <a:endParaRPr lang="en-IN" sz="2800" spc="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40" dirty="0">
              <a:latin typeface="Times New Roman" panose="02020603050405020304" pitchFamily="18" charset="0"/>
              <a:cs typeface="Times New Roman" panose="02020603050405020304" pitchFamily="18" charset="0"/>
              <a:hlinkClick r:id="rId16"/>
            </a:endParaRPr>
          </a:p>
          <a:p>
            <a:pPr marL="240665" marR="5080">
              <a:lnSpc>
                <a:spcPts val="1400"/>
              </a:lnSpc>
              <a:spcBef>
                <a:spcPts val="2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runoff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20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20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hygiene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cosmetic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 panose="02020603050405020304" pitchFamily="18" charset="0"/>
              <a:cs typeface="Times New Roman" panose="02020603050405020304" pitchFamily="18" charset="0"/>
              <a:hlinkClick r:id="rId19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Drug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pollution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pharmaceutical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 </a:t>
            </a:r>
            <a:endParaRPr lang="en-IN" sz="2800" spc="30" dirty="0">
              <a:latin typeface="Times New Roman" panose="02020603050405020304" pitchFamily="18" charset="0"/>
              <a:cs typeface="Times New Roman" panose="02020603050405020304" pitchFamily="18" charset="0"/>
              <a:hlinkClick r:id="rId2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30" dirty="0">
              <a:latin typeface="Times New Roman" panose="02020603050405020304" pitchFamily="18" charset="0"/>
              <a:cs typeface="Times New Roman" panose="02020603050405020304" pitchFamily="18" charset="0"/>
              <a:hlinkClick r:id="rId20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drugs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metabolites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3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0"/>
            <a:ext cx="7162799" cy="71987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8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800" b="1" spc="15" dirty="0">
                <a:latin typeface="Times New Roman"/>
                <a:cs typeface="Times New Roman"/>
              </a:rPr>
              <a:t>Inorganic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pollutants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include: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  <a:hlinkClick r:id="rId2"/>
              </a:rPr>
              <a:t>Acidity</a:t>
            </a:r>
            <a:r>
              <a:rPr sz="2800" spc="30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caused</a:t>
            </a:r>
            <a:r>
              <a:rPr sz="2800" spc="25" dirty="0">
                <a:latin typeface="Times New Roman"/>
                <a:cs typeface="Times New Roman"/>
              </a:rPr>
              <a:t> 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industrial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discharges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endParaRPr lang="en-IN" sz="2800" spc="-25" dirty="0">
              <a:latin typeface="Times New Roman"/>
              <a:cs typeface="Times New Roman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-25" dirty="0">
              <a:latin typeface="Times New Roman"/>
              <a:cs typeface="Times New Roman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35" dirty="0">
                <a:latin typeface="Times New Roman"/>
                <a:cs typeface="Times New Roman"/>
              </a:rPr>
              <a:t>(as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3"/>
              </a:rPr>
              <a:t>sulfur</a:t>
            </a:r>
            <a:r>
              <a:rPr sz="2800" spc="45" dirty="0">
                <a:latin typeface="Times New Roman"/>
                <a:cs typeface="Times New Roman"/>
                <a:hlinkClick r:id="rId3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dioxide</a:t>
            </a:r>
            <a:r>
              <a:rPr sz="2800" spc="70" dirty="0">
                <a:latin typeface="Times New Roman"/>
                <a:cs typeface="Times New Roman"/>
                <a:hlinkClick r:id="rId3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4"/>
              </a:rPr>
              <a:t>power</a:t>
            </a:r>
            <a:r>
              <a:rPr sz="2800" spc="45" dirty="0">
                <a:latin typeface="Times New Roman"/>
                <a:cs typeface="Times New Roman"/>
                <a:hlinkClick r:id="rId4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plants</a:t>
            </a:r>
            <a:r>
              <a:rPr sz="2800" spc="1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/>
              <a:cs typeface="Times New Roman"/>
              <a:hlinkClick r:id="rId5"/>
            </a:endParaRPr>
          </a:p>
          <a:p>
            <a:pPr marL="469900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  <a:hlinkClick r:id="rId5"/>
              </a:rPr>
              <a:t>Ammonia</a:t>
            </a:r>
            <a:r>
              <a:rPr sz="2800" spc="50" dirty="0">
                <a:latin typeface="Times New Roman"/>
                <a:cs typeface="Times New Roman"/>
                <a:hlinkClick r:id="rId5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from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food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processing waste</a:t>
            </a:r>
            <a:endParaRPr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  <a:hlinkClick r:id="rId6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  <a:hlinkClick r:id="rId6"/>
              </a:rPr>
              <a:t>Chemical</a:t>
            </a:r>
            <a:r>
              <a:rPr sz="2800" spc="30" dirty="0">
                <a:latin typeface="Times New Roman"/>
                <a:cs typeface="Times New Roman"/>
                <a:hlinkClick r:id="rId6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6"/>
              </a:rPr>
              <a:t>waste</a:t>
            </a:r>
            <a:r>
              <a:rPr sz="2800" spc="-10" dirty="0">
                <a:latin typeface="Times New Roman"/>
                <a:cs typeface="Times New Roman"/>
                <a:hlinkClick r:id="rId6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industrial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by-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/>
              <a:cs typeface="Times New Roman"/>
            </a:endParaRPr>
          </a:p>
          <a:p>
            <a:pPr marL="240665">
              <a:lnSpc>
                <a:spcPts val="1375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</a:rPr>
              <a:t>products</a:t>
            </a:r>
            <a:endParaRPr sz="2800" dirty="0">
              <a:latin typeface="Times New Roman"/>
              <a:cs typeface="Times New Roman"/>
            </a:endParaRPr>
          </a:p>
          <a:p>
            <a:pPr marL="469900" marR="14604" indent="-229235">
              <a:lnSpc>
                <a:spcPts val="1370"/>
              </a:lnSpc>
              <a:spcBef>
                <a:spcPts val="7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0" dirty="0">
              <a:latin typeface="Times New Roman"/>
              <a:cs typeface="Times New Roman"/>
              <a:hlinkClick r:id="rId7"/>
            </a:endParaRPr>
          </a:p>
          <a:p>
            <a:pPr marL="469900" marR="14604" indent="-229235">
              <a:lnSpc>
                <a:spcPts val="1370"/>
              </a:lnSpc>
              <a:spcBef>
                <a:spcPts val="7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0" dirty="0">
                <a:latin typeface="Times New Roman"/>
                <a:cs typeface="Times New Roman"/>
                <a:hlinkClick r:id="rId7"/>
              </a:rPr>
              <a:t>Fertilizers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containing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nutrients</a:t>
            </a:r>
            <a:r>
              <a:rPr lang="en-IN" sz="2800" spc="15" dirty="0">
                <a:latin typeface="Times New Roman"/>
                <a:cs typeface="Times New Roman"/>
                <a:hlinkClick r:id="rId8"/>
              </a:rPr>
              <a:t>—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  <a:hlinkClick r:id="rId8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  <a:hlinkClick r:id="rId8"/>
              </a:rPr>
              <a:t>nitrates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9"/>
              </a:rPr>
              <a:t>phosphates</a:t>
            </a:r>
            <a:r>
              <a:rPr sz="2800" spc="20" dirty="0">
                <a:latin typeface="Times New Roman"/>
                <a:cs typeface="Times New Roman"/>
              </a:rPr>
              <a:t>—which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are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endParaRPr lang="en-IN" sz="2800" spc="23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23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0" dirty="0">
                <a:latin typeface="Times New Roman"/>
                <a:cs typeface="Times New Roman"/>
              </a:rPr>
              <a:t>found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storm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runoff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endParaRPr lang="en-IN" sz="2800" spc="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agriculture,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well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commercial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</a:endParaRPr>
          </a:p>
          <a:p>
            <a:pPr marL="240665" marR="14604">
              <a:lnSpc>
                <a:spcPts val="1370"/>
              </a:lnSpc>
              <a:spcBef>
                <a:spcPts val="7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residential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use</a:t>
            </a:r>
            <a:endParaRPr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  <a:hlinkClick r:id="rId10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  <a:hlinkClick r:id="rId10"/>
              </a:rPr>
              <a:t>Heavy metals</a:t>
            </a:r>
            <a:r>
              <a:rPr sz="2800" spc="55" dirty="0">
                <a:latin typeface="Times New Roman"/>
                <a:cs typeface="Times New Roman"/>
                <a:hlinkClick r:id="rId10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from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11"/>
              </a:rPr>
              <a:t>motor</a:t>
            </a:r>
            <a:r>
              <a:rPr sz="2800" spc="40" dirty="0">
                <a:latin typeface="Times New Roman"/>
                <a:cs typeface="Times New Roman"/>
                <a:hlinkClick r:id="rId11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11"/>
              </a:rPr>
              <a:t>vehicles</a:t>
            </a:r>
            <a:r>
              <a:rPr sz="2800" spc="-15" dirty="0">
                <a:latin typeface="Times New Roman"/>
                <a:cs typeface="Times New Roman"/>
                <a:hlinkClick r:id="rId11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(via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0" dirty="0">
              <a:latin typeface="Times New Roman"/>
              <a:cs typeface="Times New Roman"/>
              <a:hlinkClick r:id="rId12"/>
            </a:endParaRPr>
          </a:p>
          <a:p>
            <a:pPr marL="240665">
              <a:lnSpc>
                <a:spcPts val="1320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5" dirty="0">
                <a:latin typeface="Times New Roman"/>
                <a:cs typeface="Times New Roman"/>
                <a:hlinkClick r:id="rId12"/>
              </a:rPr>
              <a:t>urban</a:t>
            </a:r>
            <a:r>
              <a:rPr sz="2800" spc="55" dirty="0">
                <a:latin typeface="Times New Roman"/>
                <a:cs typeface="Times New Roman"/>
                <a:hlinkClick r:id="rId12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12"/>
              </a:rPr>
              <a:t>storm </a:t>
            </a:r>
            <a:r>
              <a:rPr sz="2800" spc="10" dirty="0">
                <a:latin typeface="Times New Roman"/>
                <a:cs typeface="Times New Roman"/>
                <a:hlinkClick r:id="rId12"/>
              </a:rPr>
              <a:t>water</a:t>
            </a:r>
            <a:r>
              <a:rPr sz="2800" spc="5" dirty="0">
                <a:latin typeface="Times New Roman"/>
                <a:cs typeface="Times New Roman"/>
                <a:hlinkClick r:id="rId12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12"/>
              </a:rPr>
              <a:t>runoff</a:t>
            </a:r>
            <a:r>
              <a:rPr sz="2800" spc="2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  <a:hlinkClick r:id="rId13"/>
              </a:rPr>
              <a:t>acid</a:t>
            </a:r>
            <a:r>
              <a:rPr sz="2800" spc="20" dirty="0">
                <a:latin typeface="Times New Roman"/>
                <a:cs typeface="Times New Roman"/>
                <a:hlinkClick r:id="rId13"/>
              </a:rPr>
              <a:t> mine</a:t>
            </a:r>
            <a:r>
              <a:rPr sz="2800" spc="15" dirty="0">
                <a:latin typeface="Times New Roman"/>
                <a:cs typeface="Times New Roman"/>
                <a:hlinkClick r:id="rId13"/>
              </a:rPr>
              <a:t> </a:t>
            </a:r>
            <a:endParaRPr lang="en-IN" sz="2800" spc="15" dirty="0">
              <a:latin typeface="Times New Roman"/>
              <a:cs typeface="Times New Roman"/>
              <a:hlinkClick r:id="rId13"/>
            </a:endParaRPr>
          </a:p>
          <a:p>
            <a:pPr marL="240665">
              <a:lnSpc>
                <a:spcPts val="1320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  <a:hlinkClick r:id="rId13"/>
            </a:endParaRPr>
          </a:p>
          <a:p>
            <a:pPr marL="240665">
              <a:lnSpc>
                <a:spcPts val="1320"/>
              </a:lnSpc>
              <a:buSzPct val="86956"/>
              <a:tabLst>
                <a:tab pos="469900" algn="l"/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  <a:hlinkClick r:id="rId13"/>
              </a:rPr>
              <a:t>drainage</a:t>
            </a:r>
            <a:endParaRPr sz="2800" dirty="0">
              <a:latin typeface="Times New Roman"/>
              <a:cs typeface="Times New Roman"/>
            </a:endParaRPr>
          </a:p>
          <a:p>
            <a:pPr marL="469900" marR="10160" indent="-229235">
              <a:lnSpc>
                <a:spcPts val="1370"/>
              </a:lnSpc>
              <a:spcBef>
                <a:spcPts val="8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dirty="0">
              <a:latin typeface="Times New Roman"/>
              <a:cs typeface="Times New Roman"/>
              <a:hlinkClick r:id="rId14"/>
            </a:endParaRPr>
          </a:p>
          <a:p>
            <a:pPr marL="469900" marR="10160" indent="-229235">
              <a:lnSpc>
                <a:spcPts val="1370"/>
              </a:lnSpc>
              <a:spcBef>
                <a:spcPts val="8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dirty="0">
                <a:latin typeface="Times New Roman"/>
                <a:cs typeface="Times New Roman"/>
                <a:hlinkClick r:id="rId14"/>
              </a:rPr>
              <a:t>Silt</a:t>
            </a:r>
            <a:r>
              <a:rPr sz="2800" spc="5" dirty="0">
                <a:latin typeface="Times New Roman"/>
                <a:cs typeface="Times New Roman"/>
                <a:hlinkClick r:id="rId14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(</a:t>
            </a:r>
            <a:r>
              <a:rPr sz="2800" spc="20" dirty="0">
                <a:latin typeface="Times New Roman"/>
                <a:cs typeface="Times New Roman"/>
                <a:hlinkClick r:id="rId15"/>
              </a:rPr>
              <a:t>sediment</a:t>
            </a:r>
            <a:r>
              <a:rPr sz="2800" spc="20" dirty="0">
                <a:latin typeface="Times New Roman"/>
                <a:cs typeface="Times New Roman"/>
              </a:rPr>
              <a:t>)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20" dirty="0">
                <a:latin typeface="Times New Roman"/>
                <a:cs typeface="Times New Roman"/>
              </a:rPr>
              <a:t>runoff from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469900" marR="10160" indent="-229235">
              <a:lnSpc>
                <a:spcPts val="1370"/>
              </a:lnSpc>
              <a:spcBef>
                <a:spcPts val="8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/>
              <a:cs typeface="Times New Roman"/>
            </a:endParaRPr>
          </a:p>
          <a:p>
            <a:pPr marL="240665" marR="10160">
              <a:lnSpc>
                <a:spcPts val="1370"/>
              </a:lnSpc>
              <a:spcBef>
                <a:spcPts val="8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construction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sites, </a:t>
            </a:r>
            <a:r>
              <a:rPr sz="2800" spc="15" dirty="0">
                <a:latin typeface="Times New Roman"/>
                <a:cs typeface="Times New Roman"/>
              </a:rPr>
              <a:t>logging,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16"/>
              </a:rPr>
              <a:t>slash </a:t>
            </a:r>
            <a:r>
              <a:rPr sz="2800" spc="25" dirty="0">
                <a:latin typeface="Times New Roman"/>
                <a:cs typeface="Times New Roman"/>
                <a:hlinkClick r:id="rId16"/>
              </a:rPr>
              <a:t>and </a:t>
            </a:r>
            <a:endParaRPr lang="en-IN" sz="2800" spc="25" dirty="0">
              <a:latin typeface="Times New Roman"/>
              <a:cs typeface="Times New Roman"/>
              <a:hlinkClick r:id="rId16"/>
            </a:endParaRPr>
          </a:p>
          <a:p>
            <a:pPr marL="240665" marR="10160">
              <a:lnSpc>
                <a:spcPts val="1370"/>
              </a:lnSpc>
              <a:spcBef>
                <a:spcPts val="80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25" dirty="0">
              <a:latin typeface="Times New Roman"/>
              <a:cs typeface="Times New Roman"/>
              <a:hlinkClick r:id="rId16"/>
            </a:endParaRPr>
          </a:p>
          <a:p>
            <a:pPr marL="240665" marR="10160">
              <a:lnSpc>
                <a:spcPts val="1370"/>
              </a:lnSpc>
              <a:spcBef>
                <a:spcPts val="80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  <a:hlinkClick r:id="rId16"/>
              </a:rPr>
              <a:t>burn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practices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land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clearing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sites.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43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405"/>
              </p:ext>
            </p:extLst>
          </p:nvPr>
        </p:nvGraphicFramePr>
        <p:xfrm>
          <a:off x="533400" y="752601"/>
          <a:ext cx="7239000" cy="5121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567">
                <a:tc gridSpan="2">
                  <a:txBody>
                    <a:bodyPr/>
                    <a:lstStyle/>
                    <a:p>
                      <a:pPr marL="1905">
                        <a:lnSpc>
                          <a:spcPts val="1285"/>
                        </a:lnSpc>
                      </a:pP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lang="en-US" sz="3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32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lang="en-US" sz="32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5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lang="en-US" sz="32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lang="en-IN" sz="32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IN" sz="32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3200" spc="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hen</a:t>
                      </a:r>
                      <a:r>
                        <a:rPr lang="en-US" sz="3200" spc="17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285"/>
                        </a:lnSpc>
                      </a:pPr>
                      <a:endParaRPr lang="en-US" sz="3200" spc="17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seen</a:t>
                      </a:r>
                      <a:r>
                        <a:rPr lang="en-US" sz="32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lang="en-US" sz="32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origin</a:t>
                      </a:r>
                      <a:r>
                        <a:rPr lang="en-US" sz="32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32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160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285"/>
                        </a:lnSpc>
                      </a:pPr>
                      <a:endParaRPr lang="en-US" sz="3200" spc="16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contamination.</a:t>
                      </a:r>
                      <a:r>
                        <a:rPr lang="en-US" sz="3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lang="en-US" sz="32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lang="en-US" sz="32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‘point’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567">
                <a:tc gridSpan="2">
                  <a:txBody>
                    <a:bodyPr/>
                    <a:lstStyle/>
                    <a:p>
                      <a:pPr marL="1905">
                        <a:lnSpc>
                          <a:spcPts val="1340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lang="en-US" sz="3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pollution,</a:t>
                      </a:r>
                      <a:r>
                        <a:rPr lang="en-US" sz="32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lang="en-US" sz="32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lang="en-US" sz="3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lang="en-US" sz="3200" spc="8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40"/>
                        </a:lnSpc>
                      </a:pPr>
                      <a:endParaRPr lang="en-US" sz="3200" spc="8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40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lang="en-US" sz="3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3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lang="en-US" sz="3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originates</a:t>
                      </a:r>
                      <a:r>
                        <a:rPr lang="en-US" sz="3200" spc="5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40"/>
                        </a:lnSpc>
                      </a:pPr>
                      <a:endParaRPr lang="en-US" sz="3200" spc="5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40"/>
                        </a:lnSpc>
                      </a:pP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3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lang="en-US"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place.</a:t>
                      </a:r>
                      <a:r>
                        <a:rPr lang="en-US" sz="3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30" dirty="0">
                          <a:latin typeface="Times New Roman"/>
                          <a:cs typeface="Times New Roman"/>
                        </a:rPr>
                        <a:t>The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381">
                <a:tc gridSpan="2">
                  <a:txBody>
                    <a:bodyPr/>
                    <a:lstStyle/>
                    <a:p>
                      <a:pPr marL="1905">
                        <a:lnSpc>
                          <a:spcPts val="1345"/>
                        </a:lnSpc>
                      </a:pPr>
                      <a:endParaRPr lang="en-US" sz="3200" spc="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45"/>
                        </a:lnSpc>
                      </a:pPr>
                      <a:r>
                        <a:rPr lang="en-US" sz="3200" spc="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lang="en-US" sz="3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lang="en-US" sz="32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‘nonpoint’</a:t>
                      </a:r>
                      <a:r>
                        <a:rPr lang="en-US" sz="32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lang="en-US" sz="3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lang="en-US" sz="3200" spc="140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45"/>
                        </a:lnSpc>
                      </a:pPr>
                      <a:endParaRPr lang="en-US" sz="3200" spc="14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45"/>
                        </a:lnSpc>
                      </a:pPr>
                      <a:r>
                        <a:rPr lang="en-US" sz="3200" spc="3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lang="en-US" sz="32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contamination</a:t>
                      </a:r>
                      <a:r>
                        <a:rPr lang="en-US" sz="3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lang="en-US" sz="32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diffuse</a:t>
                      </a:r>
                      <a:r>
                        <a:rPr lang="en-US" sz="3200" spc="170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45"/>
                        </a:lnSpc>
                      </a:pPr>
                      <a:endParaRPr lang="en-US" sz="3200" spc="17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45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options.</a:t>
                      </a:r>
                      <a:r>
                        <a:rPr lang="en-US" sz="32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lang="en-US" sz="3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lang="en-US" sz="32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3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water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381">
                <a:tc gridSpan="2">
                  <a:txBody>
                    <a:bodyPr/>
                    <a:lstStyle/>
                    <a:p>
                      <a:pPr marL="1905">
                        <a:lnSpc>
                          <a:spcPts val="1305"/>
                        </a:lnSpc>
                      </a:pPr>
                      <a:endParaRPr lang="en-US" sz="3200" spc="1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05"/>
                        </a:lnSpc>
                      </a:pP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lang="en-US" sz="32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originate</a:t>
                      </a:r>
                      <a:r>
                        <a:rPr lang="en-US" sz="3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lang="en-US" sz="32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lang="en-US" sz="3200" spc="9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05"/>
                        </a:lnSpc>
                      </a:pPr>
                      <a:endParaRPr lang="en-US" sz="3200" spc="9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05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lang="en-US" sz="3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lang="en-US" sz="32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lang="en-US" sz="3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products.</a:t>
                      </a:r>
                      <a:r>
                        <a:rPr lang="en-US" sz="3200" spc="114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05"/>
                        </a:lnSpc>
                      </a:pPr>
                      <a:endParaRPr lang="en-US" sz="3200" spc="114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05"/>
                        </a:lnSpc>
                      </a:pPr>
                      <a:r>
                        <a:rPr lang="en-US" sz="3200" spc="3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sources</a:t>
                      </a:r>
                      <a:r>
                        <a:rPr lang="en-US" sz="32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3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lang="en-US" sz="3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381">
                <a:tc>
                  <a:txBody>
                    <a:bodyPr/>
                    <a:lstStyle/>
                    <a:p>
                      <a:pPr marL="1905">
                        <a:lnSpc>
                          <a:spcPts val="1320"/>
                        </a:lnSpc>
                      </a:pPr>
                      <a:endParaRPr lang="en-US" sz="3200" spc="1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numerous,</a:t>
                      </a:r>
                      <a:r>
                        <a:rPr lang="en-US" sz="3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lang="en-US" sz="3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lang="en-US" sz="3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20"/>
                        </a:lnSpc>
                      </a:pPr>
                      <a:endParaRPr lang="en-US" sz="3200" spc="1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lang="en-US" sz="3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pollutants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lang="en-US"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today’s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1905">
                        <a:lnSpc>
                          <a:spcPts val="1320"/>
                        </a:lnSpc>
                      </a:pPr>
                      <a:endParaRPr lang="en-US" sz="3200" spc="1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lang="en-US" sz="3200" spc="20" dirty="0">
                          <a:latin typeface="Times New Roman"/>
                          <a:cs typeface="Times New Roman"/>
                        </a:rPr>
                        <a:t>modern</a:t>
                      </a:r>
                      <a:r>
                        <a:rPr lang="en-US" sz="3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scenario</a:t>
                      </a:r>
                      <a:r>
                        <a:rPr lang="en-US" sz="3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3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lang="en-US" sz="3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200" spc="15" dirty="0">
                          <a:latin typeface="Times New Roman"/>
                          <a:cs typeface="Times New Roman"/>
                        </a:rPr>
                        <a:t>follows: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05319"/>
              </p:ext>
            </p:extLst>
          </p:nvPr>
        </p:nvGraphicFramePr>
        <p:xfrm>
          <a:off x="266700" y="6019800"/>
          <a:ext cx="7239000" cy="438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3709">
                <a:tc gridSpan="2">
                  <a:txBody>
                    <a:bodyPr/>
                    <a:lstStyle/>
                    <a:p>
                      <a:pPr marL="1905">
                        <a:lnSpc>
                          <a:spcPts val="1285"/>
                        </a:lnSpc>
                      </a:pPr>
                      <a:r>
                        <a:rPr sz="3200" b="1" spc="15" dirty="0">
                          <a:latin typeface="Times New Roman"/>
                          <a:cs typeface="Times New Roman"/>
                        </a:rPr>
                        <a:t>Industrial</a:t>
                      </a:r>
                      <a:r>
                        <a:rPr sz="3200" b="1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15" dirty="0">
                          <a:latin typeface="Times New Roman"/>
                          <a:cs typeface="Times New Roman"/>
                        </a:rPr>
                        <a:t>Waste-</a:t>
                      </a:r>
                      <a:r>
                        <a:rPr sz="3200" b="1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3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3200" spc="8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8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endParaRPr lang="en-IN" sz="3200" spc="8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industrial</a:t>
                      </a:r>
                      <a:r>
                        <a:rPr sz="3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3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1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endParaRPr lang="en-IN" sz="3200" spc="1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285"/>
                        </a:lnSpc>
                      </a:pPr>
                      <a:r>
                        <a:rPr sz="3200" spc="20" dirty="0">
                          <a:latin typeface="Times New Roman"/>
                          <a:cs typeface="Times New Roman"/>
                        </a:rPr>
                        <a:t>enormous</a:t>
                      </a:r>
                      <a:r>
                        <a:rPr sz="3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5" dirty="0">
                          <a:latin typeface="Times New Roman"/>
                          <a:cs typeface="Times New Roman"/>
                        </a:rPr>
                        <a:t>amounts</a:t>
                      </a:r>
                      <a:r>
                        <a:rPr sz="3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toxic</a:t>
                      </a:r>
                      <a:r>
                        <a:rPr sz="3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chemicals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89">
                <a:tc gridSpan="2">
                  <a:txBody>
                    <a:bodyPr/>
                    <a:lstStyle/>
                    <a:p>
                      <a:pPr marL="1905" marR="3175">
                        <a:lnSpc>
                          <a:spcPts val="134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3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3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3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sz="3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3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mercury.</a:t>
                      </a:r>
                      <a:r>
                        <a:rPr sz="3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3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100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endParaRPr lang="en-IN" sz="3200" spc="100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spread</a:t>
                      </a:r>
                      <a:r>
                        <a:rPr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3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2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0" dirty="0">
                          <a:latin typeface="Times New Roman"/>
                          <a:cs typeface="Times New Roman"/>
                        </a:rPr>
                        <a:t>living</a:t>
                      </a:r>
                      <a:r>
                        <a:rPr sz="32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species</a:t>
                      </a:r>
                      <a:r>
                        <a:rPr sz="3200" spc="9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90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endParaRPr lang="en-IN" sz="3200" spc="90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3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humans</a:t>
                      </a:r>
                      <a:r>
                        <a:rPr sz="3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3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3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3200" spc="8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85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endParaRPr lang="en-IN" sz="3200" spc="85" dirty="0">
                        <a:latin typeface="Times New Roman"/>
                        <a:cs typeface="Times New Roman"/>
                      </a:endParaRPr>
                    </a:p>
                    <a:p>
                      <a:pPr marL="1905" marR="3175">
                        <a:lnSpc>
                          <a:spcPts val="1340"/>
                        </a:lnSpc>
                      </a:pPr>
                      <a:r>
                        <a:rPr lang="en-IN" sz="320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20" dirty="0" err="1">
                          <a:latin typeface="Times New Roman"/>
                          <a:cs typeface="Times New Roman"/>
                        </a:rPr>
                        <a:t>ontaminated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199">
                <a:tc>
                  <a:txBody>
                    <a:bodyPr/>
                    <a:lstStyle/>
                    <a:p>
                      <a:pPr marL="1905">
                        <a:lnSpc>
                          <a:spcPts val="132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sz="3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3200" spc="4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4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endParaRPr lang="en-IN" sz="3200" spc="1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purposes.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affects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IN" sz="3200" spc="-2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endParaRPr lang="en-IN" sz="3200" spc="-2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endParaRPr lang="en-IN" sz="3200" spc="25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sz="32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biodiversity</a:t>
                      </a:r>
                      <a:r>
                        <a:rPr sz="3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10" dirty="0">
                          <a:latin typeface="Times New Roman"/>
                          <a:cs typeface="Times New Roman"/>
                        </a:rPr>
                        <a:t>water</a:t>
                      </a:r>
                      <a:endParaRPr lang="en-IN" sz="3200" spc="4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320"/>
                        </a:lnSpc>
                      </a:pPr>
                      <a:r>
                        <a:rPr sz="3200" spc="15" dirty="0">
                          <a:latin typeface="Times New Roman"/>
                          <a:cs typeface="Times New Roman"/>
                        </a:rPr>
                        <a:t>body.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3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69" y="823213"/>
            <a:ext cx="6130290" cy="183515"/>
          </a:xfrm>
          <a:custGeom>
            <a:avLst/>
            <a:gdLst/>
            <a:ahLst/>
            <a:cxnLst/>
            <a:rect l="l" t="t" r="r" b="b"/>
            <a:pathLst>
              <a:path w="6130290" h="183515">
                <a:moveTo>
                  <a:pt x="6125591" y="178689"/>
                </a:moveTo>
                <a:lnTo>
                  <a:pt x="4572" y="178689"/>
                </a:lnTo>
                <a:lnTo>
                  <a:pt x="4572" y="4648"/>
                </a:lnTo>
                <a:lnTo>
                  <a:pt x="0" y="4648"/>
                </a:lnTo>
                <a:lnTo>
                  <a:pt x="0" y="178689"/>
                </a:lnTo>
                <a:lnTo>
                  <a:pt x="0" y="183261"/>
                </a:lnTo>
                <a:lnTo>
                  <a:pt x="4572" y="183261"/>
                </a:lnTo>
                <a:lnTo>
                  <a:pt x="6125591" y="183261"/>
                </a:lnTo>
                <a:lnTo>
                  <a:pt x="6125591" y="178689"/>
                </a:lnTo>
                <a:close/>
              </a:path>
              <a:path w="6130290" h="183515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4572" y="4572"/>
                </a:lnTo>
                <a:lnTo>
                  <a:pt x="6125591" y="4572"/>
                </a:lnTo>
                <a:lnTo>
                  <a:pt x="6125591" y="0"/>
                </a:lnTo>
                <a:close/>
              </a:path>
              <a:path w="6130290" h="183515">
                <a:moveTo>
                  <a:pt x="6130175" y="4648"/>
                </a:moveTo>
                <a:lnTo>
                  <a:pt x="6125616" y="4648"/>
                </a:lnTo>
                <a:lnTo>
                  <a:pt x="6125616" y="178689"/>
                </a:lnTo>
                <a:lnTo>
                  <a:pt x="6125616" y="183261"/>
                </a:lnTo>
                <a:lnTo>
                  <a:pt x="6130175" y="183261"/>
                </a:lnTo>
                <a:lnTo>
                  <a:pt x="6130175" y="178689"/>
                </a:lnTo>
                <a:lnTo>
                  <a:pt x="6130175" y="4648"/>
                </a:lnTo>
                <a:close/>
              </a:path>
              <a:path w="6130290" h="183515">
                <a:moveTo>
                  <a:pt x="6130175" y="0"/>
                </a:moveTo>
                <a:lnTo>
                  <a:pt x="6125616" y="0"/>
                </a:lnTo>
                <a:lnTo>
                  <a:pt x="6125616" y="4572"/>
                </a:lnTo>
                <a:lnTo>
                  <a:pt x="6130175" y="4572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" y="792480"/>
            <a:ext cx="6139180" cy="84580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1699"/>
              </a:lnSpc>
              <a:spcBef>
                <a:spcPts val="115"/>
              </a:spcBef>
            </a:pPr>
            <a:r>
              <a:rPr lang="en-US" b="1" spc="15" dirty="0">
                <a:latin typeface="Times New Roman"/>
                <a:cs typeface="Times New Roman"/>
              </a:rPr>
              <a:t>Sewage</a:t>
            </a:r>
            <a:r>
              <a:rPr lang="en-US" b="1" spc="160" dirty="0">
                <a:latin typeface="Times New Roman"/>
                <a:cs typeface="Times New Roman"/>
              </a:rPr>
              <a:t> </a:t>
            </a:r>
            <a:r>
              <a:rPr lang="en-US" b="1" spc="20" dirty="0">
                <a:latin typeface="Times New Roman"/>
                <a:cs typeface="Times New Roman"/>
              </a:rPr>
              <a:t>and</a:t>
            </a:r>
            <a:r>
              <a:rPr lang="en-US" b="1" spc="175" dirty="0">
                <a:latin typeface="Times New Roman"/>
                <a:cs typeface="Times New Roman"/>
              </a:rPr>
              <a:t> </a:t>
            </a:r>
            <a:r>
              <a:rPr lang="en-US" b="1" spc="15" dirty="0">
                <a:latin typeface="Times New Roman"/>
                <a:cs typeface="Times New Roman"/>
              </a:rPr>
              <a:t>Waste-</a:t>
            </a:r>
            <a:r>
              <a:rPr lang="en-US" b="1" spc="150" dirty="0">
                <a:latin typeface="Times New Roman"/>
                <a:cs typeface="Times New Roman"/>
              </a:rPr>
              <a:t> </a:t>
            </a:r>
            <a:r>
              <a:rPr lang="en-US" spc="25" dirty="0" err="1">
                <a:latin typeface="Times New Roman"/>
                <a:cs typeface="Times New Roman"/>
              </a:rPr>
              <a:t>Tonnes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of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sewage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waste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is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dumped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into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water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bodies.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This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not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only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causes </a:t>
            </a:r>
            <a:r>
              <a:rPr lang="en-US" spc="-27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pollution,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but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also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releases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dangerous</a:t>
            </a:r>
            <a:r>
              <a:rPr lang="en-US" spc="15" dirty="0">
                <a:latin typeface="Times New Roman"/>
                <a:cs typeface="Times New Roman"/>
              </a:rPr>
              <a:t> disease-causing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pathogens.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3152139"/>
            <a:ext cx="3989704" cy="178435"/>
          </a:xfrm>
          <a:custGeom>
            <a:avLst/>
            <a:gdLst/>
            <a:ahLst/>
            <a:cxnLst/>
            <a:rect l="l" t="t" r="r" b="b"/>
            <a:pathLst>
              <a:path w="3989704" h="178434">
                <a:moveTo>
                  <a:pt x="3984612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0" y="173736"/>
                </a:lnTo>
                <a:lnTo>
                  <a:pt x="0" y="178308"/>
                </a:lnTo>
                <a:lnTo>
                  <a:pt x="4572" y="178308"/>
                </a:lnTo>
                <a:lnTo>
                  <a:pt x="3984612" y="178308"/>
                </a:lnTo>
                <a:lnTo>
                  <a:pt x="3984612" y="173736"/>
                </a:lnTo>
                <a:lnTo>
                  <a:pt x="4572" y="173736"/>
                </a:lnTo>
                <a:lnTo>
                  <a:pt x="4572" y="4572"/>
                </a:lnTo>
                <a:lnTo>
                  <a:pt x="3984612" y="4572"/>
                </a:lnTo>
                <a:lnTo>
                  <a:pt x="3984612" y="0"/>
                </a:lnTo>
                <a:close/>
              </a:path>
              <a:path w="3989704" h="178434">
                <a:moveTo>
                  <a:pt x="3989209" y="0"/>
                </a:moveTo>
                <a:lnTo>
                  <a:pt x="3984650" y="0"/>
                </a:lnTo>
                <a:lnTo>
                  <a:pt x="3984650" y="4572"/>
                </a:lnTo>
                <a:lnTo>
                  <a:pt x="3984650" y="173736"/>
                </a:lnTo>
                <a:lnTo>
                  <a:pt x="3984650" y="178308"/>
                </a:lnTo>
                <a:lnTo>
                  <a:pt x="3989209" y="178308"/>
                </a:lnTo>
                <a:lnTo>
                  <a:pt x="3989209" y="173736"/>
                </a:lnTo>
                <a:lnTo>
                  <a:pt x="3989209" y="4572"/>
                </a:lnTo>
                <a:lnTo>
                  <a:pt x="3989209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59515"/>
              </p:ext>
            </p:extLst>
          </p:nvPr>
        </p:nvGraphicFramePr>
        <p:xfrm>
          <a:off x="823569" y="1363091"/>
          <a:ext cx="6125210" cy="539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022">
                <a:tc gridSpan="2">
                  <a:txBody>
                    <a:bodyPr/>
                    <a:lstStyle/>
                    <a:p>
                      <a:pPr marL="1905">
                        <a:lnSpc>
                          <a:spcPts val="1285"/>
                        </a:lnSpc>
                      </a:pPr>
                      <a:r>
                        <a:rPr lang="en-US" sz="1150" b="1" spc="15" dirty="0">
                          <a:latin typeface="Times New Roman"/>
                          <a:cs typeface="Times New Roman"/>
                        </a:rPr>
                        <a:t>Mining-</a:t>
                      </a:r>
                      <a:r>
                        <a:rPr lang="en-US" sz="1150" b="1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0" dirty="0">
                          <a:latin typeface="Times New Roman"/>
                          <a:cs typeface="Times New Roman"/>
                        </a:rPr>
                        <a:t>Mining</a:t>
                      </a:r>
                      <a:r>
                        <a:rPr lang="en-US" sz="115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lang="en-US" sz="115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5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lang="en-US" sz="115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lang="en-US" sz="115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15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5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lang="en-US" sz="115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lang="en-US" sz="115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15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5" dirty="0">
                          <a:latin typeface="Times New Roman"/>
                          <a:cs typeface="Times New Roman"/>
                        </a:rPr>
                        <a:t>river</a:t>
                      </a:r>
                      <a:r>
                        <a:rPr lang="en-US" sz="115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0" dirty="0">
                          <a:latin typeface="Times New Roman"/>
                          <a:cs typeface="Times New Roman"/>
                        </a:rPr>
                        <a:t>pollution.</a:t>
                      </a:r>
                      <a:r>
                        <a:rPr lang="en-US" sz="115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lang="en-US" sz="115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lang="en-US" sz="115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20" dirty="0">
                          <a:latin typeface="Times New Roman"/>
                          <a:cs typeface="Times New Roman"/>
                        </a:rPr>
                        <a:t>brings</a:t>
                      </a:r>
                      <a:r>
                        <a:rPr lang="en-US" sz="115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0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lang="en-US" sz="115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50" spc="15" dirty="0">
                          <a:latin typeface="Times New Roman"/>
                          <a:cs typeface="Times New Roman"/>
                        </a:rPr>
                        <a:t>harmful</a:t>
                      </a:r>
                      <a:endParaRPr lang="en-US"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47">
                <a:tc gridSpan="2">
                  <a:txBody>
                    <a:bodyPr/>
                    <a:lstStyle/>
                    <a:p>
                      <a:pPr marL="1905">
                        <a:lnSpc>
                          <a:spcPts val="1325"/>
                        </a:lnSpc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chemicals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 buried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earth’s</a:t>
                      </a:r>
                      <a:r>
                        <a:rPr sz="115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surface.</a:t>
                      </a:r>
                      <a:r>
                        <a:rPr sz="1150" spc="35" dirty="0">
                          <a:latin typeface="Times New Roman"/>
                          <a:cs typeface="Times New Roman"/>
                        </a:rPr>
                        <a:t> When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15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comes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contact</a:t>
                      </a:r>
                      <a:r>
                        <a:rPr sz="11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water,</a:t>
                      </a:r>
                      <a:r>
                        <a:rPr sz="11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905">
                        <a:lnSpc>
                          <a:spcPts val="1340"/>
                        </a:lnSpc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effects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dangerous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living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creature.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3569" y="2081148"/>
          <a:ext cx="6134735" cy="53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594">
                <a:tc gridSpan="2">
                  <a:txBody>
                    <a:bodyPr/>
                    <a:lstStyle/>
                    <a:p>
                      <a:pPr marL="1905">
                        <a:lnSpc>
                          <a:spcPts val="1320"/>
                        </a:lnSpc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Marine</a:t>
                      </a:r>
                      <a:r>
                        <a:rPr sz="115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Dumping-</a:t>
                      </a:r>
                      <a:r>
                        <a:rPr sz="115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garbage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1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15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dumped</a:t>
                      </a:r>
                      <a:r>
                        <a:rPr sz="11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seas</a:t>
                      </a:r>
                      <a:r>
                        <a:rPr sz="1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5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oceans</a:t>
                      </a:r>
                      <a:r>
                        <a:rPr sz="11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going</a:t>
                      </a:r>
                      <a:r>
                        <a:rPr sz="11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60" dirty="0">
                          <a:latin typeface="Times New Roman"/>
                          <a:cs typeface="Times New Roman"/>
                        </a:rPr>
                        <a:t>as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marL="1905" marR="3175">
                        <a:lnSpc>
                          <a:spcPts val="132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far</a:t>
                      </a:r>
                      <a:r>
                        <a:rPr sz="115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give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rise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garbage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islands.</a:t>
                      </a:r>
                      <a:r>
                        <a:rPr sz="115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1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throwing</a:t>
                      </a:r>
                      <a:r>
                        <a:rPr sz="11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products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1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bin</a:t>
                      </a:r>
                      <a:r>
                        <a:rPr sz="1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1905">
                        <a:lnSpc>
                          <a:spcPts val="1305"/>
                        </a:lnSpc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reduce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levels.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87128"/>
              </p:ext>
            </p:extLst>
          </p:nvPr>
        </p:nvGraphicFramePr>
        <p:xfrm>
          <a:off x="823569" y="2803905"/>
          <a:ext cx="6136004" cy="12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75">
                <a:tc gridSpan="3">
                  <a:txBody>
                    <a:bodyPr/>
                    <a:lstStyle/>
                    <a:p>
                      <a:pPr marL="1905" marR="3175">
                        <a:lnSpc>
                          <a:spcPts val="1290"/>
                        </a:lnSpc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Agricultural </a:t>
                      </a:r>
                      <a:r>
                        <a:rPr sz="1150" b="1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Activities- </a:t>
                      </a:r>
                      <a:r>
                        <a:rPr sz="115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chemical </a:t>
                      </a:r>
                      <a:r>
                        <a:rPr sz="11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fertilizers, </a:t>
                      </a:r>
                      <a:r>
                        <a:rPr sz="11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pesticides, </a:t>
                      </a:r>
                      <a:r>
                        <a:rPr sz="11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1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runoffs </a:t>
                      </a:r>
                      <a:r>
                        <a:rPr sz="11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during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93">
                <a:tc gridSpan="3">
                  <a:txBody>
                    <a:bodyPr/>
                    <a:lstStyle/>
                    <a:p>
                      <a:pPr marL="1905" marR="3175">
                        <a:lnSpc>
                          <a:spcPts val="1320"/>
                        </a:lnSpc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irrigation</a:t>
                      </a:r>
                      <a:r>
                        <a:rPr sz="1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flows</a:t>
                      </a:r>
                      <a:r>
                        <a:rPr sz="1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15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5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bodies.</a:t>
                      </a:r>
                      <a:r>
                        <a:rPr sz="115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chemicals</a:t>
                      </a:r>
                      <a:r>
                        <a:rPr sz="11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cause</a:t>
                      </a:r>
                      <a:r>
                        <a:rPr sz="1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1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bodies</a:t>
                      </a:r>
                      <a:r>
                        <a:rPr sz="1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5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short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905">
                        <a:lnSpc>
                          <a:spcPts val="1340"/>
                        </a:lnSpc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span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8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 cap="flat" cmpd="sng" algn="ctr">
                      <a:solidFill>
                        <a:srgbClr val="E1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848">
                <a:tc gridSpan="3">
                  <a:txBody>
                    <a:bodyPr/>
                    <a:lstStyle/>
                    <a:p>
                      <a:pPr marL="1905">
                        <a:lnSpc>
                          <a:spcPts val="1325"/>
                        </a:lnSpc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Radioactive</a:t>
                      </a:r>
                      <a:r>
                        <a:rPr sz="1150" b="1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Wastes-</a:t>
                      </a:r>
                      <a:r>
                        <a:rPr sz="1150" b="1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115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usage</a:t>
                      </a:r>
                      <a:r>
                        <a:rPr sz="115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5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radioactive</a:t>
                      </a:r>
                      <a:r>
                        <a:rPr sz="115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15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nuclear</a:t>
                      </a:r>
                      <a:r>
                        <a:rPr sz="115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wagons</a:t>
                      </a:r>
                      <a:r>
                        <a:rPr sz="115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15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5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5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energy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6350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593">
                <a:tc gridSpan="3">
                  <a:txBody>
                    <a:bodyPr/>
                    <a:lstStyle/>
                    <a:p>
                      <a:pPr marL="1905" marR="3175">
                        <a:lnSpc>
                          <a:spcPts val="1320"/>
                        </a:lnSpc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source,</a:t>
                      </a:r>
                      <a:r>
                        <a:rPr sz="115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1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15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mostly</a:t>
                      </a:r>
                      <a:r>
                        <a:rPr sz="1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dumped</a:t>
                      </a:r>
                      <a:r>
                        <a:rPr sz="1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15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5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bodies</a:t>
                      </a:r>
                      <a:r>
                        <a:rPr sz="115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15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5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glaciers</a:t>
                      </a:r>
                      <a:r>
                        <a:rPr sz="115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15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15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immediately</a:t>
                      </a:r>
                      <a:r>
                        <a:rPr sz="115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mix</a:t>
                      </a:r>
                      <a:r>
                        <a:rPr sz="115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9525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08">
                <a:tc gridSpan="2">
                  <a:txBody>
                    <a:bodyPr/>
                    <a:lstStyle/>
                    <a:p>
                      <a:pPr marL="1905">
                        <a:lnSpc>
                          <a:spcPts val="1305"/>
                        </a:lnSpc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 when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rises.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R w="6350">
                      <a:solidFill>
                        <a:srgbClr val="E1E8EF"/>
                      </a:solidFill>
                      <a:prstDash val="solid"/>
                    </a:lnR>
                    <a:lnT w="9525">
                      <a:solidFill>
                        <a:srgbClr val="E1E8EF"/>
                      </a:solidFill>
                      <a:prstDash val="solid"/>
                    </a:lnT>
                    <a:lnB w="6350">
                      <a:solidFill>
                        <a:srgbClr val="E1E8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1E8EF"/>
                      </a:solidFill>
                      <a:prstDash val="solid"/>
                    </a:lnL>
                    <a:lnT w="6350">
                      <a:solidFill>
                        <a:srgbClr val="E1E8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23569" y="4244987"/>
            <a:ext cx="6130290" cy="361315"/>
          </a:xfrm>
          <a:custGeom>
            <a:avLst/>
            <a:gdLst/>
            <a:ahLst/>
            <a:cxnLst/>
            <a:rect l="l" t="t" r="r" b="b"/>
            <a:pathLst>
              <a:path w="6130290" h="361314">
                <a:moveTo>
                  <a:pt x="4286364" y="356616"/>
                </a:moveTo>
                <a:lnTo>
                  <a:pt x="4572" y="356616"/>
                </a:lnTo>
                <a:lnTo>
                  <a:pt x="0" y="356616"/>
                </a:lnTo>
                <a:lnTo>
                  <a:pt x="0" y="361175"/>
                </a:lnTo>
                <a:lnTo>
                  <a:pt x="4572" y="361175"/>
                </a:lnTo>
                <a:lnTo>
                  <a:pt x="4286364" y="361175"/>
                </a:lnTo>
                <a:lnTo>
                  <a:pt x="4286364" y="356616"/>
                </a:lnTo>
                <a:close/>
              </a:path>
              <a:path w="6130290" h="361314">
                <a:moveTo>
                  <a:pt x="4290961" y="356616"/>
                </a:moveTo>
                <a:lnTo>
                  <a:pt x="4286402" y="356616"/>
                </a:lnTo>
                <a:lnTo>
                  <a:pt x="4286402" y="361175"/>
                </a:lnTo>
                <a:lnTo>
                  <a:pt x="4290961" y="361175"/>
                </a:lnTo>
                <a:lnTo>
                  <a:pt x="4290961" y="356616"/>
                </a:lnTo>
                <a:close/>
              </a:path>
              <a:path w="6130290" h="361314">
                <a:moveTo>
                  <a:pt x="6125591" y="173736"/>
                </a:moveTo>
                <a:lnTo>
                  <a:pt x="4572" y="173736"/>
                </a:lnTo>
                <a:lnTo>
                  <a:pt x="0" y="173736"/>
                </a:lnTo>
                <a:lnTo>
                  <a:pt x="0" y="178295"/>
                </a:lnTo>
                <a:lnTo>
                  <a:pt x="0" y="182867"/>
                </a:lnTo>
                <a:lnTo>
                  <a:pt x="0" y="356603"/>
                </a:lnTo>
                <a:lnTo>
                  <a:pt x="4572" y="356603"/>
                </a:lnTo>
                <a:lnTo>
                  <a:pt x="4572" y="182867"/>
                </a:lnTo>
                <a:lnTo>
                  <a:pt x="4286364" y="182867"/>
                </a:lnTo>
                <a:lnTo>
                  <a:pt x="4286364" y="178295"/>
                </a:lnTo>
                <a:lnTo>
                  <a:pt x="4286402" y="182867"/>
                </a:lnTo>
                <a:lnTo>
                  <a:pt x="4286402" y="356603"/>
                </a:lnTo>
                <a:lnTo>
                  <a:pt x="4290961" y="356603"/>
                </a:lnTo>
                <a:lnTo>
                  <a:pt x="4290961" y="182867"/>
                </a:lnTo>
                <a:lnTo>
                  <a:pt x="4290961" y="178295"/>
                </a:lnTo>
                <a:lnTo>
                  <a:pt x="6125591" y="178295"/>
                </a:lnTo>
                <a:lnTo>
                  <a:pt x="6125591" y="173736"/>
                </a:lnTo>
                <a:close/>
              </a:path>
              <a:path w="6130290" h="361314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59"/>
                </a:lnTo>
                <a:lnTo>
                  <a:pt x="0" y="173723"/>
                </a:lnTo>
                <a:lnTo>
                  <a:pt x="4572" y="173723"/>
                </a:lnTo>
                <a:lnTo>
                  <a:pt x="4572" y="4559"/>
                </a:lnTo>
                <a:lnTo>
                  <a:pt x="6125591" y="4559"/>
                </a:lnTo>
                <a:lnTo>
                  <a:pt x="6125591" y="0"/>
                </a:lnTo>
                <a:close/>
              </a:path>
              <a:path w="6130290" h="361314">
                <a:moveTo>
                  <a:pt x="6130175" y="173736"/>
                </a:moveTo>
                <a:lnTo>
                  <a:pt x="6125616" y="173736"/>
                </a:lnTo>
                <a:lnTo>
                  <a:pt x="6125616" y="178295"/>
                </a:lnTo>
                <a:lnTo>
                  <a:pt x="6130175" y="178295"/>
                </a:lnTo>
                <a:lnTo>
                  <a:pt x="6130175" y="173736"/>
                </a:lnTo>
                <a:close/>
              </a:path>
              <a:path w="6130290" h="361314">
                <a:moveTo>
                  <a:pt x="6130175" y="0"/>
                </a:moveTo>
                <a:lnTo>
                  <a:pt x="6125616" y="0"/>
                </a:lnTo>
                <a:lnTo>
                  <a:pt x="6125616" y="4559"/>
                </a:lnTo>
                <a:lnTo>
                  <a:pt x="6125616" y="173723"/>
                </a:lnTo>
                <a:lnTo>
                  <a:pt x="6130175" y="173723"/>
                </a:lnTo>
                <a:lnTo>
                  <a:pt x="6130175" y="4559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869" y="4218558"/>
            <a:ext cx="6153150" cy="3662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12065">
              <a:lnSpc>
                <a:spcPct val="104299"/>
              </a:lnSpc>
              <a:spcBef>
                <a:spcPts val="75"/>
              </a:spcBef>
            </a:pPr>
            <a:r>
              <a:rPr lang="en-US" sz="1150" b="1" spc="15" dirty="0">
                <a:latin typeface="Times New Roman"/>
                <a:cs typeface="Times New Roman"/>
              </a:rPr>
              <a:t>Urbanization</a:t>
            </a:r>
            <a:r>
              <a:rPr lang="en-US" sz="1150" b="1" spc="20" dirty="0">
                <a:latin typeface="Times New Roman"/>
                <a:cs typeface="Times New Roman"/>
              </a:rPr>
              <a:t> and</a:t>
            </a:r>
            <a:r>
              <a:rPr lang="en-US" sz="1150" b="1" spc="25" dirty="0">
                <a:latin typeface="Times New Roman"/>
                <a:cs typeface="Times New Roman"/>
              </a:rPr>
              <a:t> </a:t>
            </a:r>
            <a:r>
              <a:rPr lang="en-US" sz="1150" b="1" spc="20" dirty="0">
                <a:latin typeface="Times New Roman"/>
                <a:cs typeface="Times New Roman"/>
              </a:rPr>
              <a:t>Population</a:t>
            </a:r>
            <a:r>
              <a:rPr lang="en-US" sz="1150" b="1" spc="25" dirty="0">
                <a:latin typeface="Times New Roman"/>
                <a:cs typeface="Times New Roman"/>
              </a:rPr>
              <a:t> </a:t>
            </a:r>
            <a:r>
              <a:rPr lang="en-US" sz="1150" b="1" spc="15" dirty="0">
                <a:latin typeface="Times New Roman"/>
                <a:cs typeface="Times New Roman"/>
              </a:rPr>
              <a:t>Growth-</a:t>
            </a:r>
            <a:r>
              <a:rPr lang="en-US" sz="1150" b="1" spc="20" dirty="0">
                <a:latin typeface="Times New Roman"/>
                <a:cs typeface="Times New Roman"/>
              </a:rPr>
              <a:t> </a:t>
            </a:r>
            <a:r>
              <a:rPr lang="en-US" sz="1150" spc="15" dirty="0">
                <a:latin typeface="Times New Roman"/>
                <a:cs typeface="Times New Roman"/>
              </a:rPr>
              <a:t>Cities</a:t>
            </a:r>
            <a:r>
              <a:rPr lang="en-US" sz="1150" spc="20" dirty="0">
                <a:latin typeface="Times New Roman"/>
                <a:cs typeface="Times New Roman"/>
              </a:rPr>
              <a:t> </a:t>
            </a:r>
            <a:r>
              <a:rPr lang="en-US" sz="1150" spc="30" dirty="0">
                <a:latin typeface="Times New Roman"/>
                <a:cs typeface="Times New Roman"/>
              </a:rPr>
              <a:t>are</a:t>
            </a:r>
            <a:r>
              <a:rPr lang="en-US" sz="1150" spc="3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unable</a:t>
            </a:r>
            <a:r>
              <a:rPr lang="en-US" sz="1150" spc="25" dirty="0">
                <a:latin typeface="Times New Roman"/>
                <a:cs typeface="Times New Roman"/>
              </a:rPr>
              <a:t> </a:t>
            </a:r>
            <a:r>
              <a:rPr lang="en-US" sz="1150" spc="5" dirty="0">
                <a:latin typeface="Times New Roman"/>
                <a:cs typeface="Times New Roman"/>
              </a:rPr>
              <a:t>to</a:t>
            </a:r>
            <a:r>
              <a:rPr lang="en-US" sz="1150" spc="10" dirty="0">
                <a:latin typeface="Times New Roman"/>
                <a:cs typeface="Times New Roman"/>
              </a:rPr>
              <a:t> </a:t>
            </a:r>
            <a:r>
              <a:rPr lang="en-US" sz="1150" spc="15" dirty="0">
                <a:latin typeface="Times New Roman"/>
                <a:cs typeface="Times New Roman"/>
              </a:rPr>
              <a:t>meet</a:t>
            </a:r>
            <a:r>
              <a:rPr lang="en-US" sz="1150" spc="20" dirty="0">
                <a:latin typeface="Times New Roman"/>
                <a:cs typeface="Times New Roman"/>
              </a:rPr>
              <a:t> </a:t>
            </a:r>
            <a:r>
              <a:rPr lang="en-US" sz="1150" spc="15" dirty="0">
                <a:latin typeface="Times New Roman"/>
                <a:cs typeface="Times New Roman"/>
              </a:rPr>
              <a:t>the</a:t>
            </a:r>
            <a:r>
              <a:rPr lang="en-US" sz="1150" spc="20" dirty="0">
                <a:latin typeface="Times New Roman"/>
                <a:cs typeface="Times New Roman"/>
              </a:rPr>
              <a:t> </a:t>
            </a:r>
            <a:r>
              <a:rPr lang="en-US" sz="1150" spc="10" dirty="0">
                <a:latin typeface="Times New Roman"/>
                <a:cs typeface="Times New Roman"/>
              </a:rPr>
              <a:t>water</a:t>
            </a:r>
            <a:r>
              <a:rPr lang="en-US" sz="1150" spc="1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demand</a:t>
            </a:r>
            <a:r>
              <a:rPr lang="en-US" sz="1150" spc="2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of  </a:t>
            </a:r>
            <a:r>
              <a:rPr lang="en-US" sz="1150" spc="10" dirty="0">
                <a:latin typeface="Times New Roman"/>
                <a:cs typeface="Times New Roman"/>
              </a:rPr>
              <a:t>their </a:t>
            </a:r>
            <a:r>
              <a:rPr lang="en-US" sz="1150" spc="-275" dirty="0">
                <a:latin typeface="Times New Roman"/>
                <a:cs typeface="Times New Roman"/>
              </a:rPr>
              <a:t> </a:t>
            </a:r>
            <a:r>
              <a:rPr lang="en-US" sz="1150" spc="15" dirty="0">
                <a:latin typeface="Times New Roman"/>
                <a:cs typeface="Times New Roman"/>
              </a:rPr>
              <a:t>growing population.</a:t>
            </a:r>
            <a:r>
              <a:rPr lang="en-US" sz="1150" spc="2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Overuse </a:t>
            </a:r>
            <a:r>
              <a:rPr lang="en-US" sz="1150" spc="15" dirty="0">
                <a:latin typeface="Times New Roman"/>
                <a:cs typeface="Times New Roman"/>
              </a:rPr>
              <a:t>causes</a:t>
            </a:r>
            <a:r>
              <a:rPr lang="en-US" sz="1150" spc="5" dirty="0">
                <a:latin typeface="Times New Roman"/>
                <a:cs typeface="Times New Roman"/>
              </a:rPr>
              <a:t> </a:t>
            </a:r>
            <a:r>
              <a:rPr lang="en-US" sz="1150" spc="15" dirty="0">
                <a:latin typeface="Times New Roman"/>
                <a:cs typeface="Times New Roman"/>
              </a:rPr>
              <a:t>contamination</a:t>
            </a:r>
            <a:r>
              <a:rPr lang="en-US" sz="1150" spc="-15" dirty="0">
                <a:latin typeface="Times New Roman"/>
                <a:cs typeface="Times New Roman"/>
              </a:rPr>
              <a:t> </a:t>
            </a:r>
            <a:r>
              <a:rPr lang="en-US" sz="1150" spc="25" dirty="0">
                <a:latin typeface="Times New Roman"/>
                <a:cs typeface="Times New Roman"/>
              </a:rPr>
              <a:t>and</a:t>
            </a:r>
            <a:r>
              <a:rPr lang="en-US" sz="1150" spc="1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loss</a:t>
            </a:r>
            <a:r>
              <a:rPr lang="en-US" sz="1150" spc="15" dirty="0">
                <a:latin typeface="Times New Roman"/>
                <a:cs typeface="Times New Roman"/>
              </a:rPr>
              <a:t> </a:t>
            </a:r>
            <a:r>
              <a:rPr lang="en-US" sz="1150" spc="20" dirty="0">
                <a:latin typeface="Times New Roman"/>
                <a:cs typeface="Times New Roman"/>
              </a:rPr>
              <a:t>of</a:t>
            </a:r>
            <a:r>
              <a:rPr lang="en-US" sz="1150" dirty="0">
                <a:latin typeface="Times New Roman"/>
                <a:cs typeface="Times New Roman"/>
              </a:rPr>
              <a:t> </a:t>
            </a:r>
            <a:r>
              <a:rPr lang="en-US" sz="1150" spc="10" dirty="0">
                <a:latin typeface="Times New Roman"/>
                <a:cs typeface="Times New Roman"/>
              </a:rPr>
              <a:t>water.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69" y="823213"/>
            <a:ext cx="6130290" cy="183515"/>
          </a:xfrm>
          <a:custGeom>
            <a:avLst/>
            <a:gdLst/>
            <a:ahLst/>
            <a:cxnLst/>
            <a:rect l="l" t="t" r="r" b="b"/>
            <a:pathLst>
              <a:path w="6130290" h="183515">
                <a:moveTo>
                  <a:pt x="6125591" y="178689"/>
                </a:moveTo>
                <a:lnTo>
                  <a:pt x="4572" y="178689"/>
                </a:lnTo>
                <a:lnTo>
                  <a:pt x="4572" y="4648"/>
                </a:lnTo>
                <a:lnTo>
                  <a:pt x="0" y="4648"/>
                </a:lnTo>
                <a:lnTo>
                  <a:pt x="0" y="178689"/>
                </a:lnTo>
                <a:lnTo>
                  <a:pt x="0" y="183261"/>
                </a:lnTo>
                <a:lnTo>
                  <a:pt x="4572" y="183261"/>
                </a:lnTo>
                <a:lnTo>
                  <a:pt x="6125591" y="183261"/>
                </a:lnTo>
                <a:lnTo>
                  <a:pt x="6125591" y="178689"/>
                </a:lnTo>
                <a:close/>
              </a:path>
              <a:path w="6130290" h="183515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4572" y="4572"/>
                </a:lnTo>
                <a:lnTo>
                  <a:pt x="6125591" y="4572"/>
                </a:lnTo>
                <a:lnTo>
                  <a:pt x="6125591" y="0"/>
                </a:lnTo>
                <a:close/>
              </a:path>
              <a:path w="6130290" h="183515">
                <a:moveTo>
                  <a:pt x="6130175" y="4648"/>
                </a:moveTo>
                <a:lnTo>
                  <a:pt x="6125616" y="4648"/>
                </a:lnTo>
                <a:lnTo>
                  <a:pt x="6125616" y="178689"/>
                </a:lnTo>
                <a:lnTo>
                  <a:pt x="6125616" y="183261"/>
                </a:lnTo>
                <a:lnTo>
                  <a:pt x="6130175" y="183261"/>
                </a:lnTo>
                <a:lnTo>
                  <a:pt x="6130175" y="178689"/>
                </a:lnTo>
                <a:lnTo>
                  <a:pt x="6130175" y="4648"/>
                </a:lnTo>
                <a:close/>
              </a:path>
              <a:path w="6130290" h="183515">
                <a:moveTo>
                  <a:pt x="6130175" y="0"/>
                </a:moveTo>
                <a:lnTo>
                  <a:pt x="6125616" y="0"/>
                </a:lnTo>
                <a:lnTo>
                  <a:pt x="6125616" y="4572"/>
                </a:lnTo>
                <a:lnTo>
                  <a:pt x="6130175" y="4572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3152139"/>
            <a:ext cx="3989704" cy="178435"/>
          </a:xfrm>
          <a:custGeom>
            <a:avLst/>
            <a:gdLst/>
            <a:ahLst/>
            <a:cxnLst/>
            <a:rect l="l" t="t" r="r" b="b"/>
            <a:pathLst>
              <a:path w="3989704" h="178434">
                <a:moveTo>
                  <a:pt x="3984612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0" y="173736"/>
                </a:lnTo>
                <a:lnTo>
                  <a:pt x="0" y="178308"/>
                </a:lnTo>
                <a:lnTo>
                  <a:pt x="4572" y="178308"/>
                </a:lnTo>
                <a:lnTo>
                  <a:pt x="3984612" y="178308"/>
                </a:lnTo>
                <a:lnTo>
                  <a:pt x="3984612" y="173736"/>
                </a:lnTo>
                <a:lnTo>
                  <a:pt x="4572" y="173736"/>
                </a:lnTo>
                <a:lnTo>
                  <a:pt x="4572" y="4572"/>
                </a:lnTo>
                <a:lnTo>
                  <a:pt x="3984612" y="4572"/>
                </a:lnTo>
                <a:lnTo>
                  <a:pt x="3984612" y="0"/>
                </a:lnTo>
                <a:close/>
              </a:path>
              <a:path w="3989704" h="178434">
                <a:moveTo>
                  <a:pt x="3989209" y="0"/>
                </a:moveTo>
                <a:lnTo>
                  <a:pt x="3984650" y="0"/>
                </a:lnTo>
                <a:lnTo>
                  <a:pt x="3984650" y="4572"/>
                </a:lnTo>
                <a:lnTo>
                  <a:pt x="3984650" y="173736"/>
                </a:lnTo>
                <a:lnTo>
                  <a:pt x="3984650" y="178308"/>
                </a:lnTo>
                <a:lnTo>
                  <a:pt x="3989209" y="178308"/>
                </a:lnTo>
                <a:lnTo>
                  <a:pt x="3989209" y="173736"/>
                </a:lnTo>
                <a:lnTo>
                  <a:pt x="3989209" y="4572"/>
                </a:lnTo>
                <a:lnTo>
                  <a:pt x="3989209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569" y="4244987"/>
            <a:ext cx="6130290" cy="361315"/>
          </a:xfrm>
          <a:custGeom>
            <a:avLst/>
            <a:gdLst/>
            <a:ahLst/>
            <a:cxnLst/>
            <a:rect l="l" t="t" r="r" b="b"/>
            <a:pathLst>
              <a:path w="6130290" h="361314">
                <a:moveTo>
                  <a:pt x="4286364" y="356616"/>
                </a:moveTo>
                <a:lnTo>
                  <a:pt x="4572" y="356616"/>
                </a:lnTo>
                <a:lnTo>
                  <a:pt x="0" y="356616"/>
                </a:lnTo>
                <a:lnTo>
                  <a:pt x="0" y="361175"/>
                </a:lnTo>
                <a:lnTo>
                  <a:pt x="4572" y="361175"/>
                </a:lnTo>
                <a:lnTo>
                  <a:pt x="4286364" y="361175"/>
                </a:lnTo>
                <a:lnTo>
                  <a:pt x="4286364" y="356616"/>
                </a:lnTo>
                <a:close/>
              </a:path>
              <a:path w="6130290" h="361314">
                <a:moveTo>
                  <a:pt x="4290961" y="356616"/>
                </a:moveTo>
                <a:lnTo>
                  <a:pt x="4286402" y="356616"/>
                </a:lnTo>
                <a:lnTo>
                  <a:pt x="4286402" y="361175"/>
                </a:lnTo>
                <a:lnTo>
                  <a:pt x="4290961" y="361175"/>
                </a:lnTo>
                <a:lnTo>
                  <a:pt x="4290961" y="356616"/>
                </a:lnTo>
                <a:close/>
              </a:path>
              <a:path w="6130290" h="361314">
                <a:moveTo>
                  <a:pt x="6125591" y="173736"/>
                </a:moveTo>
                <a:lnTo>
                  <a:pt x="4572" y="173736"/>
                </a:lnTo>
                <a:lnTo>
                  <a:pt x="0" y="173736"/>
                </a:lnTo>
                <a:lnTo>
                  <a:pt x="0" y="178295"/>
                </a:lnTo>
                <a:lnTo>
                  <a:pt x="0" y="182867"/>
                </a:lnTo>
                <a:lnTo>
                  <a:pt x="0" y="356603"/>
                </a:lnTo>
                <a:lnTo>
                  <a:pt x="4572" y="356603"/>
                </a:lnTo>
                <a:lnTo>
                  <a:pt x="4572" y="182867"/>
                </a:lnTo>
                <a:lnTo>
                  <a:pt x="4286364" y="182867"/>
                </a:lnTo>
                <a:lnTo>
                  <a:pt x="4286364" y="178295"/>
                </a:lnTo>
                <a:lnTo>
                  <a:pt x="4286402" y="182867"/>
                </a:lnTo>
                <a:lnTo>
                  <a:pt x="4286402" y="356603"/>
                </a:lnTo>
                <a:lnTo>
                  <a:pt x="4290961" y="356603"/>
                </a:lnTo>
                <a:lnTo>
                  <a:pt x="4290961" y="182867"/>
                </a:lnTo>
                <a:lnTo>
                  <a:pt x="4290961" y="178295"/>
                </a:lnTo>
                <a:lnTo>
                  <a:pt x="6125591" y="178295"/>
                </a:lnTo>
                <a:lnTo>
                  <a:pt x="6125591" y="173736"/>
                </a:lnTo>
                <a:close/>
              </a:path>
              <a:path w="6130290" h="361314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59"/>
                </a:lnTo>
                <a:lnTo>
                  <a:pt x="0" y="173723"/>
                </a:lnTo>
                <a:lnTo>
                  <a:pt x="4572" y="173723"/>
                </a:lnTo>
                <a:lnTo>
                  <a:pt x="4572" y="4559"/>
                </a:lnTo>
                <a:lnTo>
                  <a:pt x="6125591" y="4559"/>
                </a:lnTo>
                <a:lnTo>
                  <a:pt x="6125591" y="0"/>
                </a:lnTo>
                <a:close/>
              </a:path>
              <a:path w="6130290" h="361314">
                <a:moveTo>
                  <a:pt x="6130175" y="173736"/>
                </a:moveTo>
                <a:lnTo>
                  <a:pt x="6125616" y="173736"/>
                </a:lnTo>
                <a:lnTo>
                  <a:pt x="6125616" y="178295"/>
                </a:lnTo>
                <a:lnTo>
                  <a:pt x="6130175" y="178295"/>
                </a:lnTo>
                <a:lnTo>
                  <a:pt x="6130175" y="173736"/>
                </a:lnTo>
                <a:close/>
              </a:path>
              <a:path w="6130290" h="361314">
                <a:moveTo>
                  <a:pt x="6130175" y="0"/>
                </a:moveTo>
                <a:lnTo>
                  <a:pt x="6125616" y="0"/>
                </a:lnTo>
                <a:lnTo>
                  <a:pt x="6125616" y="4559"/>
                </a:lnTo>
                <a:lnTo>
                  <a:pt x="6125616" y="173723"/>
                </a:lnTo>
                <a:lnTo>
                  <a:pt x="6130175" y="173723"/>
                </a:lnTo>
                <a:lnTo>
                  <a:pt x="6130175" y="4559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600" y="381000"/>
            <a:ext cx="7315200" cy="93921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12065">
              <a:lnSpc>
                <a:spcPct val="104299"/>
              </a:lnSpc>
              <a:spcBef>
                <a:spcPts val="75"/>
              </a:spcBef>
            </a:pPr>
            <a:r>
              <a:rPr sz="1150" spc="10" dirty="0">
                <a:latin typeface="Times New Roman"/>
                <a:cs typeface="Times New Roman"/>
              </a:rPr>
              <a:t>.</a:t>
            </a: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 marL="12700" marR="6985">
              <a:lnSpc>
                <a:spcPts val="1370"/>
              </a:lnSpc>
              <a:spcBef>
                <a:spcPts val="785"/>
              </a:spcBef>
            </a:pPr>
            <a:r>
              <a:rPr sz="2800" spc="20" dirty="0">
                <a:latin typeface="Times New Roman"/>
                <a:cs typeface="Times New Roman"/>
              </a:rPr>
              <a:t>The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effect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depends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upon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endParaRPr lang="en-IN" sz="2800" spc="55" dirty="0">
              <a:latin typeface="Times New Roman"/>
              <a:cs typeface="Times New Roman"/>
            </a:endParaRPr>
          </a:p>
          <a:p>
            <a:pPr marL="12700" marR="6985">
              <a:lnSpc>
                <a:spcPts val="1370"/>
              </a:lnSpc>
              <a:spcBef>
                <a:spcPts val="785"/>
              </a:spcBef>
            </a:pPr>
            <a:r>
              <a:rPr sz="2800" spc="30" dirty="0">
                <a:latin typeface="Times New Roman"/>
                <a:cs typeface="Times New Roman"/>
              </a:rPr>
              <a:t>type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pollutants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their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concentration.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Also,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endParaRPr lang="en-IN" sz="2800" spc="70" dirty="0">
              <a:latin typeface="Times New Roman"/>
              <a:cs typeface="Times New Roman"/>
            </a:endParaRPr>
          </a:p>
          <a:p>
            <a:pPr marL="12700" marR="6985">
              <a:lnSpc>
                <a:spcPts val="1370"/>
              </a:lnSpc>
              <a:spcBef>
                <a:spcPts val="785"/>
              </a:spcBef>
            </a:pP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location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bodies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important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factor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endParaRPr lang="en-IN" sz="2800" spc="75" dirty="0">
              <a:latin typeface="Times New Roman"/>
              <a:cs typeface="Times New Roman"/>
            </a:endParaRPr>
          </a:p>
          <a:p>
            <a:pPr marL="12700" marR="6985">
              <a:lnSpc>
                <a:spcPts val="1370"/>
              </a:lnSpc>
              <a:spcBef>
                <a:spcPts val="785"/>
              </a:spcBef>
            </a:pP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determine 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levels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pollution.</a:t>
            </a:r>
            <a:endParaRPr sz="2800" dirty="0">
              <a:latin typeface="Times New Roman"/>
              <a:cs typeface="Times New Roman"/>
            </a:endParaRPr>
          </a:p>
          <a:p>
            <a:pPr marL="469900" marR="9525" indent="-229235" algn="just">
              <a:lnSpc>
                <a:spcPct val="101699"/>
              </a:lnSpc>
              <a:spcBef>
                <a:spcPts val="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bodies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vicinity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urban areas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20" dirty="0">
                <a:latin typeface="Times New Roman"/>
                <a:cs typeface="Times New Roman"/>
              </a:rPr>
              <a:t>extremely </a:t>
            </a:r>
            <a:r>
              <a:rPr sz="2800" spc="15" dirty="0">
                <a:latin typeface="Times New Roman"/>
                <a:cs typeface="Times New Roman"/>
              </a:rPr>
              <a:t>polluted. </a:t>
            </a:r>
            <a:r>
              <a:rPr sz="2800" spc="20" dirty="0">
                <a:latin typeface="Times New Roman"/>
                <a:cs typeface="Times New Roman"/>
              </a:rPr>
              <a:t>This affects potable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supply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15" dirty="0">
                <a:latin typeface="Times New Roman"/>
                <a:cs typeface="Times New Roman"/>
              </a:rPr>
              <a:t> these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areas.</a:t>
            </a:r>
            <a:endParaRPr sz="2800" dirty="0">
              <a:latin typeface="Times New Roman"/>
              <a:cs typeface="Times New Roman"/>
            </a:endParaRPr>
          </a:p>
          <a:p>
            <a:pPr marL="469900" marR="19050" indent="-229235" algn="just">
              <a:lnSpc>
                <a:spcPct val="101899"/>
              </a:lnSpc>
              <a:spcBef>
                <a:spcPts val="320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25" dirty="0">
                <a:latin typeface="Times New Roman"/>
                <a:cs typeface="Times New Roman"/>
              </a:rPr>
              <a:t>EUTROPHICATION-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Water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drastically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affects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aquatic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life.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It</a:t>
            </a:r>
            <a:r>
              <a:rPr sz="2800" spc="15" dirty="0">
                <a:latin typeface="Times New Roman"/>
                <a:cs typeface="Times New Roman"/>
              </a:rPr>
              <a:t> affects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their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metabolism,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behavior,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causes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illness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eventual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death.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ct val="100499"/>
              </a:lnSpc>
              <a:spcBef>
                <a:spcPts val="340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25" dirty="0">
                <a:latin typeface="Times New Roman"/>
                <a:cs typeface="Times New Roman"/>
              </a:rPr>
              <a:t>BIOMAGNIFICATION-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Dioxin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chemical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causes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lot</a:t>
            </a:r>
            <a:r>
              <a:rPr sz="2800" spc="20" dirty="0">
                <a:latin typeface="Times New Roman"/>
                <a:cs typeface="Times New Roman"/>
              </a:rPr>
              <a:t> 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problems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from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reproduction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uncontrolled </a:t>
            </a:r>
            <a:r>
              <a:rPr sz="2800" spc="5" dirty="0">
                <a:latin typeface="Times New Roman"/>
                <a:cs typeface="Times New Roman"/>
              </a:rPr>
              <a:t>cell </a:t>
            </a:r>
            <a:r>
              <a:rPr sz="2800" spc="20" dirty="0">
                <a:latin typeface="Times New Roman"/>
                <a:cs typeface="Times New Roman"/>
              </a:rPr>
              <a:t>growth </a:t>
            </a:r>
            <a:r>
              <a:rPr sz="2800" spc="25" dirty="0">
                <a:latin typeface="Times New Roman"/>
                <a:cs typeface="Times New Roman"/>
              </a:rPr>
              <a:t>or </a:t>
            </a:r>
            <a:r>
              <a:rPr sz="2800" spc="15" dirty="0">
                <a:latin typeface="Times New Roman"/>
                <a:cs typeface="Times New Roman"/>
              </a:rPr>
              <a:t>cancer. </a:t>
            </a:r>
            <a:r>
              <a:rPr sz="2800" spc="20" dirty="0">
                <a:latin typeface="Times New Roman"/>
                <a:cs typeface="Times New Roman"/>
              </a:rPr>
              <a:t>This </a:t>
            </a:r>
            <a:r>
              <a:rPr sz="2800" spc="15" dirty="0">
                <a:latin typeface="Times New Roman"/>
                <a:cs typeface="Times New Roman"/>
              </a:rPr>
              <a:t>chemical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20" dirty="0">
                <a:latin typeface="Times New Roman"/>
                <a:cs typeface="Times New Roman"/>
              </a:rPr>
              <a:t>bioaccumulated </a:t>
            </a:r>
            <a:r>
              <a:rPr sz="2800" spc="5" dirty="0">
                <a:latin typeface="Times New Roman"/>
                <a:cs typeface="Times New Roman"/>
              </a:rPr>
              <a:t>in fish,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chicken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meat. </a:t>
            </a:r>
            <a:r>
              <a:rPr sz="2800" spc="20" dirty="0">
                <a:latin typeface="Times New Roman"/>
                <a:cs typeface="Times New Roman"/>
              </a:rPr>
              <a:t>Chemicals </a:t>
            </a:r>
            <a:r>
              <a:rPr sz="2800" spc="15" dirty="0">
                <a:latin typeface="Times New Roman"/>
                <a:cs typeface="Times New Roman"/>
              </a:rPr>
              <a:t>such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30" dirty="0">
                <a:latin typeface="Times New Roman"/>
                <a:cs typeface="Times New Roman"/>
              </a:rPr>
              <a:t>this </a:t>
            </a:r>
            <a:r>
              <a:rPr sz="2800" spc="10" dirty="0">
                <a:latin typeface="Times New Roman"/>
                <a:cs typeface="Times New Roman"/>
              </a:rPr>
              <a:t>travel </a:t>
            </a:r>
            <a:r>
              <a:rPr sz="2800" spc="25" dirty="0">
                <a:latin typeface="Times New Roman"/>
                <a:cs typeface="Times New Roman"/>
              </a:rPr>
              <a:t>up </a:t>
            </a:r>
            <a:r>
              <a:rPr sz="2800" spc="15" dirty="0">
                <a:latin typeface="Times New Roman"/>
                <a:cs typeface="Times New Roman"/>
              </a:rPr>
              <a:t>the food </a:t>
            </a:r>
            <a:r>
              <a:rPr sz="2800" spc="20" dirty="0">
                <a:latin typeface="Times New Roman"/>
                <a:cs typeface="Times New Roman"/>
              </a:rPr>
              <a:t>chain before </a:t>
            </a:r>
            <a:r>
              <a:rPr sz="2800" spc="10" dirty="0">
                <a:latin typeface="Times New Roman"/>
                <a:cs typeface="Times New Roman"/>
              </a:rPr>
              <a:t>entering </a:t>
            </a:r>
            <a:r>
              <a:rPr sz="2800" spc="40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human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body. </a:t>
            </a:r>
            <a:r>
              <a:rPr sz="2800" spc="25" dirty="0">
                <a:latin typeface="Times New Roman"/>
                <a:cs typeface="Times New Roman"/>
              </a:rPr>
              <a:t>Case </a:t>
            </a:r>
            <a:r>
              <a:rPr sz="2800" spc="20" dirty="0">
                <a:latin typeface="Times New Roman"/>
                <a:cs typeface="Times New Roman"/>
              </a:rPr>
              <a:t>Study- </a:t>
            </a:r>
            <a:r>
              <a:rPr sz="2800" b="1" spc="25" dirty="0">
                <a:latin typeface="Times New Roman"/>
                <a:cs typeface="Times New Roman"/>
              </a:rPr>
              <a:t>Minamata </a:t>
            </a:r>
            <a:r>
              <a:rPr sz="2800" b="1" spc="15" dirty="0">
                <a:latin typeface="Times New Roman"/>
                <a:cs typeface="Times New Roman"/>
              </a:rPr>
              <a:t>disease, </a:t>
            </a:r>
            <a:r>
              <a:rPr sz="2800" spc="10" dirty="0">
                <a:latin typeface="Times New Roman"/>
                <a:cs typeface="Times New Roman"/>
              </a:rPr>
              <a:t>first </a:t>
            </a:r>
            <a:r>
              <a:rPr sz="2800" spc="15" dirty="0">
                <a:latin typeface="Times New Roman"/>
                <a:cs typeface="Times New Roman"/>
              </a:rPr>
              <a:t>discovered </a:t>
            </a:r>
            <a:r>
              <a:rPr sz="2800" spc="25" dirty="0">
                <a:latin typeface="Times New Roman"/>
                <a:cs typeface="Times New Roman"/>
              </a:rPr>
              <a:t>in the </a:t>
            </a:r>
            <a:r>
              <a:rPr sz="2800" spc="10" dirty="0">
                <a:latin typeface="Times New Roman"/>
                <a:cs typeface="Times New Roman"/>
              </a:rPr>
              <a:t>city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0" dirty="0">
                <a:latin typeface="Times New Roman"/>
                <a:cs typeface="Times New Roman"/>
                <a:hlinkClick r:id="rId2"/>
              </a:rPr>
              <a:t>Minamata</a:t>
            </a:r>
            <a:r>
              <a:rPr sz="2800" spc="20" dirty="0">
                <a:latin typeface="Times New Roman"/>
                <a:cs typeface="Times New Roman"/>
              </a:rPr>
              <a:t>, Japan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1956,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example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neurological</a:t>
            </a:r>
            <a:r>
              <a:rPr sz="2800" spc="45" dirty="0">
                <a:latin typeface="Times New Roman"/>
                <a:cs typeface="Times New Roman"/>
                <a:hlinkClick r:id="rId3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disease</a:t>
            </a:r>
            <a:r>
              <a:rPr sz="2800" spc="15" dirty="0">
                <a:latin typeface="Times New Roman"/>
                <a:cs typeface="Times New Roman"/>
              </a:rPr>
              <a:t> caused </a:t>
            </a:r>
            <a:r>
              <a:rPr sz="2800" spc="25" dirty="0">
                <a:latin typeface="Times New Roman"/>
                <a:cs typeface="Times New Roman"/>
              </a:rPr>
              <a:t>by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severe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mercury</a:t>
            </a:r>
            <a:r>
              <a:rPr sz="2800" spc="20" dirty="0">
                <a:latin typeface="Times New Roman"/>
                <a:cs typeface="Times New Roman"/>
                <a:hlinkClick r:id="rId4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poisoning</a:t>
            </a:r>
            <a:r>
              <a:rPr sz="2800" spc="1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056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69" y="823213"/>
            <a:ext cx="6130290" cy="183515"/>
          </a:xfrm>
          <a:custGeom>
            <a:avLst/>
            <a:gdLst/>
            <a:ahLst/>
            <a:cxnLst/>
            <a:rect l="l" t="t" r="r" b="b"/>
            <a:pathLst>
              <a:path w="6130290" h="183515">
                <a:moveTo>
                  <a:pt x="6125591" y="178689"/>
                </a:moveTo>
                <a:lnTo>
                  <a:pt x="4572" y="178689"/>
                </a:lnTo>
                <a:lnTo>
                  <a:pt x="4572" y="4648"/>
                </a:lnTo>
                <a:lnTo>
                  <a:pt x="0" y="4648"/>
                </a:lnTo>
                <a:lnTo>
                  <a:pt x="0" y="178689"/>
                </a:lnTo>
                <a:lnTo>
                  <a:pt x="0" y="183261"/>
                </a:lnTo>
                <a:lnTo>
                  <a:pt x="4572" y="183261"/>
                </a:lnTo>
                <a:lnTo>
                  <a:pt x="6125591" y="183261"/>
                </a:lnTo>
                <a:lnTo>
                  <a:pt x="6125591" y="178689"/>
                </a:lnTo>
                <a:close/>
              </a:path>
              <a:path w="6130290" h="183515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4572" y="4572"/>
                </a:lnTo>
                <a:lnTo>
                  <a:pt x="6125591" y="4572"/>
                </a:lnTo>
                <a:lnTo>
                  <a:pt x="6125591" y="0"/>
                </a:lnTo>
                <a:close/>
              </a:path>
              <a:path w="6130290" h="183515">
                <a:moveTo>
                  <a:pt x="6130175" y="4648"/>
                </a:moveTo>
                <a:lnTo>
                  <a:pt x="6125616" y="4648"/>
                </a:lnTo>
                <a:lnTo>
                  <a:pt x="6125616" y="178689"/>
                </a:lnTo>
                <a:lnTo>
                  <a:pt x="6125616" y="183261"/>
                </a:lnTo>
                <a:lnTo>
                  <a:pt x="6130175" y="183261"/>
                </a:lnTo>
                <a:lnTo>
                  <a:pt x="6130175" y="178689"/>
                </a:lnTo>
                <a:lnTo>
                  <a:pt x="6130175" y="4648"/>
                </a:lnTo>
                <a:close/>
              </a:path>
              <a:path w="6130290" h="183515">
                <a:moveTo>
                  <a:pt x="6130175" y="0"/>
                </a:moveTo>
                <a:lnTo>
                  <a:pt x="6125616" y="0"/>
                </a:lnTo>
                <a:lnTo>
                  <a:pt x="6125616" y="4572"/>
                </a:lnTo>
                <a:lnTo>
                  <a:pt x="6130175" y="4572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3152139"/>
            <a:ext cx="3989704" cy="178435"/>
          </a:xfrm>
          <a:custGeom>
            <a:avLst/>
            <a:gdLst/>
            <a:ahLst/>
            <a:cxnLst/>
            <a:rect l="l" t="t" r="r" b="b"/>
            <a:pathLst>
              <a:path w="3989704" h="178434">
                <a:moveTo>
                  <a:pt x="3984612" y="0"/>
                </a:moveTo>
                <a:lnTo>
                  <a:pt x="4572" y="0"/>
                </a:lnTo>
                <a:lnTo>
                  <a:pt x="0" y="0"/>
                </a:lnTo>
                <a:lnTo>
                  <a:pt x="0" y="4572"/>
                </a:lnTo>
                <a:lnTo>
                  <a:pt x="0" y="173736"/>
                </a:lnTo>
                <a:lnTo>
                  <a:pt x="0" y="178308"/>
                </a:lnTo>
                <a:lnTo>
                  <a:pt x="4572" y="178308"/>
                </a:lnTo>
                <a:lnTo>
                  <a:pt x="3984612" y="178308"/>
                </a:lnTo>
                <a:lnTo>
                  <a:pt x="3984612" y="173736"/>
                </a:lnTo>
                <a:lnTo>
                  <a:pt x="4572" y="173736"/>
                </a:lnTo>
                <a:lnTo>
                  <a:pt x="4572" y="4572"/>
                </a:lnTo>
                <a:lnTo>
                  <a:pt x="3984612" y="4572"/>
                </a:lnTo>
                <a:lnTo>
                  <a:pt x="3984612" y="0"/>
                </a:lnTo>
                <a:close/>
              </a:path>
              <a:path w="3989704" h="178434">
                <a:moveTo>
                  <a:pt x="3989209" y="0"/>
                </a:moveTo>
                <a:lnTo>
                  <a:pt x="3984650" y="0"/>
                </a:lnTo>
                <a:lnTo>
                  <a:pt x="3984650" y="4572"/>
                </a:lnTo>
                <a:lnTo>
                  <a:pt x="3984650" y="173736"/>
                </a:lnTo>
                <a:lnTo>
                  <a:pt x="3984650" y="178308"/>
                </a:lnTo>
                <a:lnTo>
                  <a:pt x="3989209" y="178308"/>
                </a:lnTo>
                <a:lnTo>
                  <a:pt x="3989209" y="173736"/>
                </a:lnTo>
                <a:lnTo>
                  <a:pt x="3989209" y="4572"/>
                </a:lnTo>
                <a:lnTo>
                  <a:pt x="3989209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569" y="4244987"/>
            <a:ext cx="6130290" cy="361315"/>
          </a:xfrm>
          <a:custGeom>
            <a:avLst/>
            <a:gdLst/>
            <a:ahLst/>
            <a:cxnLst/>
            <a:rect l="l" t="t" r="r" b="b"/>
            <a:pathLst>
              <a:path w="6130290" h="361314">
                <a:moveTo>
                  <a:pt x="4286364" y="356616"/>
                </a:moveTo>
                <a:lnTo>
                  <a:pt x="4572" y="356616"/>
                </a:lnTo>
                <a:lnTo>
                  <a:pt x="0" y="356616"/>
                </a:lnTo>
                <a:lnTo>
                  <a:pt x="0" y="361175"/>
                </a:lnTo>
                <a:lnTo>
                  <a:pt x="4572" y="361175"/>
                </a:lnTo>
                <a:lnTo>
                  <a:pt x="4286364" y="361175"/>
                </a:lnTo>
                <a:lnTo>
                  <a:pt x="4286364" y="356616"/>
                </a:lnTo>
                <a:close/>
              </a:path>
              <a:path w="6130290" h="361314">
                <a:moveTo>
                  <a:pt x="4290961" y="356616"/>
                </a:moveTo>
                <a:lnTo>
                  <a:pt x="4286402" y="356616"/>
                </a:lnTo>
                <a:lnTo>
                  <a:pt x="4286402" y="361175"/>
                </a:lnTo>
                <a:lnTo>
                  <a:pt x="4290961" y="361175"/>
                </a:lnTo>
                <a:lnTo>
                  <a:pt x="4290961" y="356616"/>
                </a:lnTo>
                <a:close/>
              </a:path>
              <a:path w="6130290" h="361314">
                <a:moveTo>
                  <a:pt x="6125591" y="173736"/>
                </a:moveTo>
                <a:lnTo>
                  <a:pt x="4572" y="173736"/>
                </a:lnTo>
                <a:lnTo>
                  <a:pt x="0" y="173736"/>
                </a:lnTo>
                <a:lnTo>
                  <a:pt x="0" y="178295"/>
                </a:lnTo>
                <a:lnTo>
                  <a:pt x="0" y="182867"/>
                </a:lnTo>
                <a:lnTo>
                  <a:pt x="0" y="356603"/>
                </a:lnTo>
                <a:lnTo>
                  <a:pt x="4572" y="356603"/>
                </a:lnTo>
                <a:lnTo>
                  <a:pt x="4572" y="182867"/>
                </a:lnTo>
                <a:lnTo>
                  <a:pt x="4286364" y="182867"/>
                </a:lnTo>
                <a:lnTo>
                  <a:pt x="4286364" y="178295"/>
                </a:lnTo>
                <a:lnTo>
                  <a:pt x="4286402" y="182867"/>
                </a:lnTo>
                <a:lnTo>
                  <a:pt x="4286402" y="356603"/>
                </a:lnTo>
                <a:lnTo>
                  <a:pt x="4290961" y="356603"/>
                </a:lnTo>
                <a:lnTo>
                  <a:pt x="4290961" y="182867"/>
                </a:lnTo>
                <a:lnTo>
                  <a:pt x="4290961" y="178295"/>
                </a:lnTo>
                <a:lnTo>
                  <a:pt x="6125591" y="178295"/>
                </a:lnTo>
                <a:lnTo>
                  <a:pt x="6125591" y="173736"/>
                </a:lnTo>
                <a:close/>
              </a:path>
              <a:path w="6130290" h="361314">
                <a:moveTo>
                  <a:pt x="6125591" y="0"/>
                </a:moveTo>
                <a:lnTo>
                  <a:pt x="4572" y="0"/>
                </a:lnTo>
                <a:lnTo>
                  <a:pt x="0" y="0"/>
                </a:lnTo>
                <a:lnTo>
                  <a:pt x="0" y="4559"/>
                </a:lnTo>
                <a:lnTo>
                  <a:pt x="0" y="173723"/>
                </a:lnTo>
                <a:lnTo>
                  <a:pt x="4572" y="173723"/>
                </a:lnTo>
                <a:lnTo>
                  <a:pt x="4572" y="4559"/>
                </a:lnTo>
                <a:lnTo>
                  <a:pt x="6125591" y="4559"/>
                </a:lnTo>
                <a:lnTo>
                  <a:pt x="6125591" y="0"/>
                </a:lnTo>
                <a:close/>
              </a:path>
              <a:path w="6130290" h="361314">
                <a:moveTo>
                  <a:pt x="6130175" y="173736"/>
                </a:moveTo>
                <a:lnTo>
                  <a:pt x="6125616" y="173736"/>
                </a:lnTo>
                <a:lnTo>
                  <a:pt x="6125616" y="178295"/>
                </a:lnTo>
                <a:lnTo>
                  <a:pt x="6130175" y="178295"/>
                </a:lnTo>
                <a:lnTo>
                  <a:pt x="6130175" y="173736"/>
                </a:lnTo>
                <a:close/>
              </a:path>
              <a:path w="6130290" h="361314">
                <a:moveTo>
                  <a:pt x="6130175" y="0"/>
                </a:moveTo>
                <a:lnTo>
                  <a:pt x="6125616" y="0"/>
                </a:lnTo>
                <a:lnTo>
                  <a:pt x="6125616" y="4559"/>
                </a:lnTo>
                <a:lnTo>
                  <a:pt x="6125616" y="173723"/>
                </a:lnTo>
                <a:lnTo>
                  <a:pt x="6130175" y="173723"/>
                </a:lnTo>
                <a:lnTo>
                  <a:pt x="6130175" y="4559"/>
                </a:lnTo>
                <a:lnTo>
                  <a:pt x="6130175" y="0"/>
                </a:lnTo>
                <a:close/>
              </a:path>
            </a:pathLst>
          </a:custGeom>
          <a:solidFill>
            <a:srgbClr val="E1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823213"/>
            <a:ext cx="7620000" cy="827213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12065">
              <a:lnSpc>
                <a:spcPct val="104299"/>
              </a:lnSpc>
              <a:spcBef>
                <a:spcPts val="75"/>
              </a:spcBef>
            </a:pPr>
            <a:r>
              <a:rPr sz="1150" spc="10" dirty="0">
                <a:latin typeface="Times New Roman"/>
                <a:cs typeface="Times New Roman"/>
              </a:rPr>
              <a:t>.</a:t>
            </a: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lang="en-IN" sz="2800" b="1" u="heavy" spc="-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ct val="100899"/>
              </a:lnSpc>
              <a:spcBef>
                <a:spcPts val="33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effect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10" dirty="0">
                <a:latin typeface="Times New Roman"/>
                <a:cs typeface="Times New Roman"/>
              </a:rPr>
              <a:t>can </a:t>
            </a:r>
            <a:r>
              <a:rPr sz="2800" spc="15" dirty="0">
                <a:latin typeface="Times New Roman"/>
                <a:cs typeface="Times New Roman"/>
              </a:rPr>
              <a:t>have a </a:t>
            </a:r>
            <a:r>
              <a:rPr sz="2800" spc="20" dirty="0">
                <a:latin typeface="Times New Roman"/>
                <a:cs typeface="Times New Roman"/>
              </a:rPr>
              <a:t>huge impact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15" dirty="0">
                <a:latin typeface="Times New Roman"/>
                <a:cs typeface="Times New Roman"/>
              </a:rPr>
              <a:t>the food chain. </a:t>
            </a:r>
            <a:r>
              <a:rPr sz="2800" spc="10" dirty="0">
                <a:latin typeface="Times New Roman"/>
                <a:cs typeface="Times New Roman"/>
              </a:rPr>
              <a:t>It </a:t>
            </a:r>
            <a:r>
              <a:rPr sz="2800" spc="20" dirty="0">
                <a:latin typeface="Times New Roman"/>
                <a:cs typeface="Times New Roman"/>
              </a:rPr>
              <a:t>disrupts </a:t>
            </a:r>
            <a:r>
              <a:rPr sz="2800" spc="15" dirty="0">
                <a:latin typeface="Times New Roman"/>
                <a:cs typeface="Times New Roman"/>
              </a:rPr>
              <a:t>the food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chain. </a:t>
            </a:r>
            <a:r>
              <a:rPr sz="2800" spc="25" dirty="0">
                <a:latin typeface="Times New Roman"/>
                <a:cs typeface="Times New Roman"/>
              </a:rPr>
              <a:t>Cadmium and </a:t>
            </a:r>
            <a:r>
              <a:rPr sz="2800" spc="15" dirty="0">
                <a:latin typeface="Times New Roman"/>
                <a:cs typeface="Times New Roman"/>
              </a:rPr>
              <a:t>lead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15" dirty="0">
                <a:latin typeface="Times New Roman"/>
                <a:cs typeface="Times New Roman"/>
              </a:rPr>
              <a:t>some </a:t>
            </a:r>
            <a:r>
              <a:rPr sz="2800" spc="20" dirty="0">
                <a:latin typeface="Times New Roman"/>
                <a:cs typeface="Times New Roman"/>
              </a:rPr>
              <a:t>toxic </a:t>
            </a:r>
            <a:r>
              <a:rPr sz="2800" spc="15" dirty="0">
                <a:latin typeface="Times New Roman"/>
                <a:cs typeface="Times New Roman"/>
              </a:rPr>
              <a:t>substances, these pollutants </a:t>
            </a:r>
            <a:r>
              <a:rPr sz="2800" spc="30" dirty="0">
                <a:latin typeface="Times New Roman"/>
                <a:cs typeface="Times New Roman"/>
              </a:rPr>
              <a:t>upon </a:t>
            </a:r>
            <a:r>
              <a:rPr sz="2800" spc="10" dirty="0">
                <a:latin typeface="Times New Roman"/>
                <a:cs typeface="Times New Roman"/>
              </a:rPr>
              <a:t>entering </a:t>
            </a:r>
            <a:r>
              <a:rPr sz="2800" spc="15" dirty="0">
                <a:latin typeface="Times New Roman"/>
                <a:cs typeface="Times New Roman"/>
              </a:rPr>
              <a:t>the food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chain </a:t>
            </a:r>
            <a:r>
              <a:rPr sz="2800" spc="20" dirty="0">
                <a:latin typeface="Times New Roman"/>
                <a:cs typeface="Times New Roman"/>
              </a:rPr>
              <a:t>through animals </a:t>
            </a:r>
            <a:r>
              <a:rPr sz="2800" spc="15" dirty="0">
                <a:latin typeface="Times New Roman"/>
                <a:cs typeface="Times New Roman"/>
              </a:rPr>
              <a:t>(fish when </a:t>
            </a:r>
            <a:r>
              <a:rPr sz="2800" spc="20" dirty="0">
                <a:latin typeface="Times New Roman"/>
                <a:cs typeface="Times New Roman"/>
              </a:rPr>
              <a:t>consumed </a:t>
            </a:r>
            <a:r>
              <a:rPr sz="2800" spc="5" dirty="0">
                <a:latin typeface="Times New Roman"/>
                <a:cs typeface="Times New Roman"/>
              </a:rPr>
              <a:t>by </a:t>
            </a:r>
            <a:r>
              <a:rPr sz="2800" spc="15" dirty="0">
                <a:latin typeface="Times New Roman"/>
                <a:cs typeface="Times New Roman"/>
              </a:rPr>
              <a:t>animals, humans) </a:t>
            </a:r>
            <a:r>
              <a:rPr sz="2800" spc="10" dirty="0">
                <a:latin typeface="Times New Roman"/>
                <a:cs typeface="Times New Roman"/>
              </a:rPr>
              <a:t>can </a:t>
            </a:r>
            <a:r>
              <a:rPr sz="2800" spc="15" dirty="0">
                <a:latin typeface="Times New Roman"/>
                <a:cs typeface="Times New Roman"/>
              </a:rPr>
              <a:t>continue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disrupt at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higher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levels.</a:t>
            </a:r>
            <a:endParaRPr sz="2800" dirty="0">
              <a:latin typeface="Times New Roman"/>
              <a:cs typeface="Times New Roman"/>
            </a:endParaRPr>
          </a:p>
          <a:p>
            <a:pPr marL="469900" marR="12700" indent="-229235" algn="just">
              <a:lnSpc>
                <a:spcPct val="100400"/>
              </a:lnSpc>
              <a:spcBef>
                <a:spcPts val="34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</a:rPr>
              <a:t>Humans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15" dirty="0">
                <a:latin typeface="Times New Roman"/>
                <a:cs typeface="Times New Roman"/>
              </a:rPr>
              <a:t>affected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can </a:t>
            </a:r>
            <a:r>
              <a:rPr sz="2800" spc="10" dirty="0">
                <a:latin typeface="Times New Roman"/>
                <a:cs typeface="Times New Roman"/>
              </a:rPr>
              <a:t>contract </a:t>
            </a:r>
            <a:r>
              <a:rPr sz="2800" spc="15" dirty="0">
                <a:latin typeface="Times New Roman"/>
                <a:cs typeface="Times New Roman"/>
              </a:rPr>
              <a:t>diseases </a:t>
            </a:r>
            <a:r>
              <a:rPr sz="2800" spc="20" dirty="0">
                <a:latin typeface="Times New Roman"/>
                <a:cs typeface="Times New Roman"/>
              </a:rPr>
              <a:t>such as </a:t>
            </a:r>
            <a:r>
              <a:rPr sz="2800" spc="15" dirty="0">
                <a:latin typeface="Times New Roman"/>
                <a:cs typeface="Times New Roman"/>
              </a:rPr>
              <a:t>hepatitis </a:t>
            </a:r>
            <a:r>
              <a:rPr sz="2800" spc="20" dirty="0">
                <a:latin typeface="Times New Roman"/>
                <a:cs typeface="Times New Roman"/>
              </a:rPr>
              <a:t>through </a:t>
            </a:r>
            <a:r>
              <a:rPr sz="2800" spc="5" dirty="0">
                <a:latin typeface="Times New Roman"/>
                <a:cs typeface="Times New Roman"/>
              </a:rPr>
              <a:t>faecal </a:t>
            </a:r>
            <a:r>
              <a:rPr sz="2800" spc="10" dirty="0">
                <a:latin typeface="Times New Roman"/>
                <a:cs typeface="Times New Roman"/>
              </a:rPr>
              <a:t> matter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sources. </a:t>
            </a:r>
            <a:r>
              <a:rPr sz="2800" spc="20" dirty="0">
                <a:latin typeface="Times New Roman"/>
                <a:cs typeface="Times New Roman"/>
              </a:rPr>
              <a:t>Poor drinking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treatment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unfit </a:t>
            </a:r>
            <a:r>
              <a:rPr sz="2800" spc="10" dirty="0">
                <a:latin typeface="Times New Roman"/>
                <a:cs typeface="Times New Roman"/>
              </a:rPr>
              <a:t>water can </a:t>
            </a:r>
            <a:r>
              <a:rPr sz="2800" spc="20" dirty="0">
                <a:latin typeface="Times New Roman"/>
                <a:cs typeface="Times New Roman"/>
              </a:rPr>
              <a:t>always cause an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outbreak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infectious</a:t>
            </a:r>
            <a:r>
              <a:rPr sz="28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diseases</a:t>
            </a:r>
            <a:r>
              <a:rPr sz="2800" b="1" spc="50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such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cholera,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etc.</a:t>
            </a:r>
            <a:endParaRPr sz="2800" dirty="0">
              <a:latin typeface="Times New Roman"/>
              <a:cs typeface="Times New Roman"/>
            </a:endParaRPr>
          </a:p>
          <a:p>
            <a:pPr marL="469900" marR="17780" indent="-229235" algn="just">
              <a:lnSpc>
                <a:spcPct val="101899"/>
              </a:lnSpc>
              <a:spcBef>
                <a:spcPts val="32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2800" spc="20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ecosystem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can</a:t>
            </a:r>
            <a:r>
              <a:rPr sz="2800" spc="25" dirty="0">
                <a:latin typeface="Times New Roman"/>
                <a:cs typeface="Times New Roman"/>
              </a:rPr>
              <a:t> be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critically</a:t>
            </a:r>
            <a:r>
              <a:rPr sz="2800" spc="15" dirty="0">
                <a:latin typeface="Times New Roman"/>
                <a:cs typeface="Times New Roman"/>
              </a:rPr>
              <a:t> affected,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modified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destructured</a:t>
            </a:r>
            <a:r>
              <a:rPr sz="2800" spc="20" dirty="0">
                <a:latin typeface="Times New Roman"/>
                <a:cs typeface="Times New Roman"/>
              </a:rPr>
              <a:t> because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pollution.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09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7239000" cy="8042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spcBef>
                <a:spcPts val="1165"/>
              </a:spcBef>
            </a:pPr>
            <a:r>
              <a:rPr sz="2800" b="1" spc="15" dirty="0">
                <a:latin typeface="Times New Roman"/>
                <a:cs typeface="Times New Roman"/>
              </a:rPr>
              <a:t>Domestic </a:t>
            </a:r>
            <a:r>
              <a:rPr sz="2800" b="1" spc="20" dirty="0">
                <a:latin typeface="Times New Roman"/>
                <a:cs typeface="Times New Roman"/>
              </a:rPr>
              <a:t>sewage- </a:t>
            </a:r>
            <a:r>
              <a:rPr sz="2800" spc="20" dirty="0">
                <a:latin typeface="Times New Roman"/>
                <a:cs typeface="Times New Roman"/>
              </a:rPr>
              <a:t>Domestic </a:t>
            </a:r>
            <a:r>
              <a:rPr sz="2800" spc="15" dirty="0">
                <a:latin typeface="Times New Roman"/>
                <a:cs typeface="Times New Roman"/>
              </a:rPr>
              <a:t>sewage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typically </a:t>
            </a:r>
            <a:r>
              <a:rPr sz="2800" spc="20" dirty="0">
                <a:latin typeface="Times New Roman"/>
                <a:cs typeface="Times New Roman"/>
              </a:rPr>
              <a:t>99.9 </a:t>
            </a:r>
            <a:r>
              <a:rPr sz="2800" spc="15" dirty="0">
                <a:latin typeface="Times New Roman"/>
                <a:cs typeface="Times New Roman"/>
              </a:rPr>
              <a:t>percent </a:t>
            </a:r>
            <a:r>
              <a:rPr sz="2800" spc="10" dirty="0">
                <a:latin typeface="Times New Roman"/>
                <a:cs typeface="Times New Roman"/>
              </a:rPr>
              <a:t>water with </a:t>
            </a:r>
            <a:r>
              <a:rPr sz="2800" spc="15" dirty="0">
                <a:latin typeface="Times New Roman"/>
                <a:cs typeface="Times New Roman"/>
              </a:rPr>
              <a:t>0.1 </a:t>
            </a:r>
            <a:r>
              <a:rPr sz="2800" spc="10" dirty="0">
                <a:latin typeface="Times New Roman"/>
                <a:cs typeface="Times New Roman"/>
              </a:rPr>
              <a:t>percent </a:t>
            </a:r>
            <a:r>
              <a:rPr sz="2800" spc="15" dirty="0">
                <a:latin typeface="Times New Roman"/>
                <a:cs typeface="Times New Roman"/>
              </a:rPr>
              <a:t>pollutants.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Well-designed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operated </a:t>
            </a:r>
            <a:r>
              <a:rPr sz="2800" spc="20" dirty="0">
                <a:latin typeface="Times New Roman"/>
                <a:cs typeface="Times New Roman"/>
              </a:rPr>
              <a:t>systems </a:t>
            </a:r>
            <a:r>
              <a:rPr sz="2800" spc="15" dirty="0">
                <a:latin typeface="Times New Roman"/>
                <a:cs typeface="Times New Roman"/>
              </a:rPr>
              <a:t>(i.e. secondary </a:t>
            </a:r>
            <a:r>
              <a:rPr sz="2800" spc="20" dirty="0">
                <a:latin typeface="Times New Roman"/>
                <a:cs typeface="Times New Roman"/>
              </a:rPr>
              <a:t>treatment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10" dirty="0">
                <a:latin typeface="Times New Roman"/>
                <a:cs typeface="Times New Roman"/>
              </a:rPr>
              <a:t>better) </a:t>
            </a:r>
            <a:r>
              <a:rPr sz="2800" spc="20" dirty="0">
                <a:latin typeface="Times New Roman"/>
                <a:cs typeface="Times New Roman"/>
              </a:rPr>
              <a:t>can </a:t>
            </a:r>
            <a:r>
              <a:rPr sz="2800" spc="25" dirty="0">
                <a:latin typeface="Times New Roman"/>
                <a:cs typeface="Times New Roman"/>
              </a:rPr>
              <a:t>remove 90 </a:t>
            </a:r>
            <a:r>
              <a:rPr sz="2800" spc="10" dirty="0">
                <a:latin typeface="Times New Roman"/>
                <a:cs typeface="Times New Roman"/>
              </a:rPr>
              <a:t>percent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more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these </a:t>
            </a:r>
            <a:r>
              <a:rPr sz="2800" spc="10" dirty="0">
                <a:latin typeface="Times New Roman"/>
                <a:cs typeface="Times New Roman"/>
              </a:rPr>
              <a:t>pollutants. </a:t>
            </a:r>
            <a:r>
              <a:rPr sz="2800" spc="15" dirty="0">
                <a:latin typeface="Times New Roman"/>
                <a:cs typeface="Times New Roman"/>
              </a:rPr>
              <a:t>Following </a:t>
            </a:r>
            <a:r>
              <a:rPr sz="2800" spc="20" dirty="0">
                <a:latin typeface="Times New Roman"/>
                <a:cs typeface="Times New Roman"/>
              </a:rPr>
              <a:t>methodology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20" dirty="0">
                <a:latin typeface="Times New Roman"/>
                <a:cs typeface="Times New Roman"/>
              </a:rPr>
              <a:t>being used </a:t>
            </a:r>
            <a:r>
              <a:rPr sz="2800" spc="25" dirty="0">
                <a:latin typeface="Times New Roman"/>
                <a:cs typeface="Times New Roman"/>
              </a:rPr>
              <a:t>to reduce </a:t>
            </a:r>
            <a:r>
              <a:rPr sz="2800" spc="15" dirty="0">
                <a:latin typeface="Times New Roman"/>
                <a:cs typeface="Times New Roman"/>
              </a:rPr>
              <a:t>discharges </a:t>
            </a:r>
            <a:r>
              <a:rPr sz="2800" spc="20" dirty="0">
                <a:latin typeface="Times New Roman"/>
                <a:cs typeface="Times New Roman"/>
              </a:rPr>
              <a:t>of untreated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sewage,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including: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marR="10160" indent="-229235">
              <a:lnSpc>
                <a:spcPct val="10200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0" dirty="0">
                <a:latin typeface="Times New Roman"/>
                <a:cs typeface="Times New Roman"/>
              </a:rPr>
              <a:t>utilizing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green</a:t>
            </a:r>
            <a:r>
              <a:rPr sz="2800" spc="310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infrastructure</a:t>
            </a:r>
            <a:r>
              <a:rPr sz="2800" spc="25" dirty="0">
                <a:latin typeface="Times New Roman"/>
                <a:cs typeface="Times New Roman"/>
              </a:rPr>
              <a:t> approach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improve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storm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water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management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capacity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throughout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system,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reduce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hydraulic </a:t>
            </a:r>
            <a:r>
              <a:rPr sz="2800" spc="20" dirty="0">
                <a:latin typeface="Times New Roman"/>
                <a:cs typeface="Times New Roman"/>
              </a:rPr>
              <a:t>overloading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treatment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plant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240665" marR="10160">
              <a:lnSpc>
                <a:spcPct val="102000"/>
              </a:lnSpc>
              <a:buSzPct val="86956"/>
              <a:tabLst>
                <a:tab pos="469900" algn="l"/>
                <a:tab pos="470534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6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800" spc="1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6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0" dirty="0">
                <a:latin typeface="Times New Roman"/>
                <a:cs typeface="Times New Roman"/>
              </a:rPr>
              <a:t>repair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replacement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leaking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endParaRPr lang="en-IN" sz="2800" spc="50" dirty="0">
              <a:latin typeface="Times New Roman"/>
              <a:cs typeface="Times New Roman"/>
            </a:endParaRPr>
          </a:p>
          <a:p>
            <a:pPr marL="240665">
              <a:lnSpc>
                <a:spcPts val="1360"/>
              </a:lnSpc>
              <a:buSzPct val="86956"/>
              <a:tabLst>
                <a:tab pos="469900" algn="l"/>
                <a:tab pos="470534" algn="l"/>
              </a:tabLst>
            </a:pPr>
            <a:endParaRPr lang="en-IN" sz="2800" spc="50" dirty="0">
              <a:latin typeface="Times New Roman"/>
              <a:cs typeface="Times New Roman"/>
            </a:endParaRPr>
          </a:p>
          <a:p>
            <a:pPr marL="240665" marR="14604">
              <a:lnSpc>
                <a:spcPts val="1400"/>
              </a:lnSpc>
              <a:spcBef>
                <a:spcPts val="2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15" dirty="0">
              <a:latin typeface="Times New Roman"/>
              <a:cs typeface="Times New Roman"/>
            </a:endParaRPr>
          </a:p>
          <a:p>
            <a:pPr marL="469900" marR="14604" indent="-229235">
              <a:lnSpc>
                <a:spcPts val="1400"/>
              </a:lnSpc>
              <a:spcBef>
                <a:spcPts val="2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increasing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overall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hydraulic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capacity</a:t>
            </a:r>
            <a:r>
              <a:rPr sz="2800" spc="20" dirty="0">
                <a:latin typeface="Times New Roman"/>
                <a:cs typeface="Times New Roman"/>
              </a:rPr>
              <a:t> 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240665" marR="14604">
              <a:lnSpc>
                <a:spcPts val="1400"/>
              </a:lnSpc>
              <a:spcBef>
                <a:spcPts val="2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20" dirty="0">
              <a:latin typeface="Times New Roman"/>
              <a:cs typeface="Times New Roman"/>
            </a:endParaRPr>
          </a:p>
          <a:p>
            <a:pPr marL="240665" marR="14604">
              <a:lnSpc>
                <a:spcPts val="1400"/>
              </a:lnSpc>
              <a:spcBef>
                <a:spcPts val="2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sewage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collection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system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(often  a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very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endParaRPr lang="en-IN" sz="2800" spc="-275" dirty="0">
              <a:latin typeface="Times New Roman"/>
              <a:cs typeface="Times New Roman"/>
            </a:endParaRPr>
          </a:p>
          <a:p>
            <a:pPr marL="240665" marR="14604">
              <a:lnSpc>
                <a:spcPts val="1400"/>
              </a:lnSpc>
              <a:spcBef>
                <a:spcPts val="25"/>
              </a:spcBef>
              <a:buSzPct val="86956"/>
              <a:tabLst>
                <a:tab pos="469900" algn="l"/>
                <a:tab pos="470534" algn="l"/>
              </a:tabLst>
            </a:pPr>
            <a:endParaRPr lang="en-IN" sz="2800" spc="-275" dirty="0">
              <a:latin typeface="Times New Roman"/>
              <a:cs typeface="Times New Roman"/>
            </a:endParaRPr>
          </a:p>
          <a:p>
            <a:pPr marL="240665" marR="14604">
              <a:lnSpc>
                <a:spcPts val="1400"/>
              </a:lnSpc>
              <a:spcBef>
                <a:spcPts val="25"/>
              </a:spcBef>
              <a:buSzPct val="86956"/>
              <a:tabLst>
                <a:tab pos="469900" algn="l"/>
                <a:tab pos="470534" algn="l"/>
              </a:tabLst>
            </a:pPr>
            <a:r>
              <a:rPr sz="2800" spc="15" dirty="0">
                <a:latin typeface="Times New Roman"/>
                <a:cs typeface="Times New Roman"/>
              </a:rPr>
              <a:t>expensive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option).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7239000" cy="7337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15" dirty="0">
                <a:latin typeface="Times New Roman"/>
                <a:cs typeface="Times New Roman"/>
              </a:rPr>
              <a:t>Industrial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waste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water-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Industries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generate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waste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with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high</a:t>
            </a:r>
            <a:r>
              <a:rPr sz="2800" spc="15" dirty="0">
                <a:latin typeface="Times New Roman"/>
                <a:cs typeface="Times New Roman"/>
              </a:rPr>
              <a:t> concentrations</a:t>
            </a:r>
            <a:r>
              <a:rPr sz="2800" spc="20" dirty="0">
                <a:latin typeface="Times New Roman"/>
                <a:cs typeface="Times New Roman"/>
              </a:rPr>
              <a:t> of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conventional </a:t>
            </a:r>
            <a:r>
              <a:rPr sz="2800" spc="20" dirty="0">
                <a:latin typeface="Times New Roman"/>
                <a:cs typeface="Times New Roman"/>
              </a:rPr>
              <a:t>pollutants </a:t>
            </a:r>
            <a:r>
              <a:rPr sz="2800" spc="15" dirty="0">
                <a:latin typeface="Times New Roman"/>
                <a:cs typeface="Times New Roman"/>
              </a:rPr>
              <a:t>(e.g. </a:t>
            </a:r>
            <a:r>
              <a:rPr sz="2800" dirty="0">
                <a:latin typeface="Times New Roman"/>
                <a:cs typeface="Times New Roman"/>
              </a:rPr>
              <a:t>oil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grease), </a:t>
            </a:r>
            <a:r>
              <a:rPr sz="2800" spc="20" dirty="0">
                <a:latin typeface="Times New Roman"/>
                <a:cs typeface="Times New Roman"/>
              </a:rPr>
              <a:t>toxic </a:t>
            </a:r>
            <a:r>
              <a:rPr sz="2800" spc="10" dirty="0">
                <a:latin typeface="Times New Roman"/>
                <a:cs typeface="Times New Roman"/>
              </a:rPr>
              <a:t>pollutants </a:t>
            </a:r>
            <a:r>
              <a:rPr sz="2800" spc="15" dirty="0">
                <a:latin typeface="Times New Roman"/>
                <a:cs typeface="Times New Roman"/>
              </a:rPr>
              <a:t>(e.g. </a:t>
            </a:r>
            <a:r>
              <a:rPr sz="2800" spc="20" dirty="0">
                <a:latin typeface="Times New Roman"/>
                <a:cs typeface="Times New Roman"/>
              </a:rPr>
              <a:t>heavy </a:t>
            </a:r>
            <a:r>
              <a:rPr sz="2800" spc="10" dirty="0">
                <a:latin typeface="Times New Roman"/>
                <a:cs typeface="Times New Roman"/>
              </a:rPr>
              <a:t>metals, volatile </a:t>
            </a:r>
            <a:r>
              <a:rPr sz="2800" spc="15" dirty="0">
                <a:latin typeface="Times New Roman"/>
                <a:cs typeface="Times New Roman"/>
              </a:rPr>
              <a:t>organic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compounds)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other</a:t>
            </a:r>
            <a:r>
              <a:rPr sz="2800" spc="15" dirty="0">
                <a:latin typeface="Times New Roman"/>
                <a:cs typeface="Times New Roman"/>
              </a:rPr>
              <a:t> non-conventional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pollutants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such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20" dirty="0">
                <a:latin typeface="Times New Roman"/>
                <a:cs typeface="Times New Roman"/>
              </a:rPr>
              <a:t>ammonia, </a:t>
            </a:r>
            <a:r>
              <a:rPr sz="2800" spc="25" dirty="0">
                <a:latin typeface="Times New Roman"/>
                <a:cs typeface="Times New Roman"/>
              </a:rPr>
              <a:t>need </a:t>
            </a:r>
            <a:r>
              <a:rPr sz="2800" spc="15" dirty="0">
                <a:latin typeface="Times New Roman"/>
                <a:cs typeface="Times New Roman"/>
              </a:rPr>
              <a:t>specialized treatment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systems.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499"/>
              </a:lnSpc>
            </a:pPr>
            <a:r>
              <a:rPr sz="2800" b="1" spc="15" dirty="0">
                <a:latin typeface="Times New Roman"/>
                <a:cs typeface="Times New Roman"/>
              </a:rPr>
              <a:t>Agricultural waste </a:t>
            </a:r>
            <a:r>
              <a:rPr sz="2800" b="1" spc="10" dirty="0">
                <a:latin typeface="Times New Roman"/>
                <a:cs typeface="Times New Roman"/>
              </a:rPr>
              <a:t>water-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spc="15" dirty="0">
                <a:latin typeface="Times New Roman"/>
                <a:cs typeface="Times New Roman"/>
              </a:rPr>
              <a:t>point source controls.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minimize </a:t>
            </a:r>
            <a:r>
              <a:rPr sz="2800" spc="10" dirty="0">
                <a:latin typeface="Times New Roman"/>
                <a:cs typeface="Times New Roman"/>
              </a:rPr>
              <a:t>pesticide </a:t>
            </a:r>
            <a:r>
              <a:rPr sz="2800" spc="15" dirty="0">
                <a:latin typeface="Times New Roman"/>
                <a:cs typeface="Times New Roman"/>
              </a:rPr>
              <a:t>impacts, farmers </a:t>
            </a:r>
            <a:r>
              <a:rPr sz="2800" spc="25" dirty="0">
                <a:latin typeface="Times New Roman"/>
                <a:cs typeface="Times New Roman"/>
              </a:rPr>
              <a:t>may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use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Integrated Pest </a:t>
            </a:r>
            <a:r>
              <a:rPr sz="2800" spc="20" dirty="0">
                <a:latin typeface="Times New Roman"/>
                <a:cs typeface="Times New Roman"/>
                <a:hlinkClick r:id="rId2"/>
              </a:rPr>
              <a:t>Management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(IPM) techniques </a:t>
            </a:r>
            <a:r>
              <a:rPr sz="2800" spc="20" dirty="0">
                <a:latin typeface="Times New Roman"/>
                <a:cs typeface="Times New Roman"/>
              </a:rPr>
              <a:t>(which </a:t>
            </a:r>
            <a:r>
              <a:rPr sz="2800" spc="10" dirty="0">
                <a:latin typeface="Times New Roman"/>
                <a:cs typeface="Times New Roman"/>
              </a:rPr>
              <a:t>can </a:t>
            </a:r>
            <a:r>
              <a:rPr sz="2800" spc="20" dirty="0">
                <a:latin typeface="Times New Roman"/>
                <a:cs typeface="Times New Roman"/>
              </a:rPr>
              <a:t>include </a:t>
            </a:r>
            <a:r>
              <a:rPr sz="2800" spc="10" dirty="0">
                <a:latin typeface="Times New Roman"/>
                <a:cs typeface="Times New Roman"/>
                <a:hlinkClick r:id="rId3"/>
              </a:rPr>
              <a:t>biological pest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control</a:t>
            </a:r>
            <a:r>
              <a:rPr sz="2800" spc="15" dirty="0">
                <a:latin typeface="Times New Roman"/>
                <a:cs typeface="Times New Roman"/>
              </a:rPr>
              <a:t>)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maintain </a:t>
            </a:r>
            <a:r>
              <a:rPr sz="2800" spc="10" dirty="0">
                <a:latin typeface="Times New Roman"/>
                <a:cs typeface="Times New Roman"/>
              </a:rPr>
              <a:t>control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over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pests,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reduce reliance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chemical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pesticides,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protect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quality.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162800" cy="5377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r>
              <a:rPr lang="en-US" sz="2800" b="1" spc="-5" dirty="0">
                <a:latin typeface="Times New Roman"/>
                <a:cs typeface="Times New Roman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15" dirty="0">
                <a:latin typeface="Times New Roman"/>
                <a:cs typeface="Times New Roman"/>
                <a:hlinkClick r:id="rId2"/>
              </a:rPr>
              <a:t>Pollution, </a:t>
            </a:r>
            <a:r>
              <a:rPr lang="en-US" sz="2800" spc="20" dirty="0">
                <a:latin typeface="Times New Roman"/>
                <a:cs typeface="Times New Roman"/>
              </a:rPr>
              <a:t>we </a:t>
            </a:r>
            <a:r>
              <a:rPr lang="en-US" sz="2800" spc="25" dirty="0">
                <a:latin typeface="Times New Roman"/>
                <a:cs typeface="Times New Roman"/>
              </a:rPr>
              <a:t>probably </a:t>
            </a:r>
            <a:r>
              <a:rPr lang="en-US" sz="2800" spc="20" dirty="0">
                <a:latin typeface="Times New Roman"/>
                <a:cs typeface="Times New Roman"/>
              </a:rPr>
              <a:t>hear of </a:t>
            </a:r>
            <a:r>
              <a:rPr lang="en-US" sz="2800" spc="5" dirty="0">
                <a:latin typeface="Times New Roman"/>
                <a:cs typeface="Times New Roman"/>
              </a:rPr>
              <a:t>this </a:t>
            </a:r>
            <a:r>
              <a:rPr lang="en-US" sz="2800" spc="15" dirty="0">
                <a:latin typeface="Times New Roman"/>
                <a:cs typeface="Times New Roman"/>
              </a:rPr>
              <a:t>term </a:t>
            </a:r>
            <a:r>
              <a:rPr lang="en-US" sz="2800" spc="20" dirty="0">
                <a:latin typeface="Times New Roman"/>
                <a:cs typeface="Times New Roman"/>
              </a:rPr>
              <a:t>every </a:t>
            </a:r>
            <a:r>
              <a:rPr lang="en-US" sz="2800" spc="15" dirty="0">
                <a:latin typeface="Times New Roman"/>
                <a:cs typeface="Times New Roman"/>
              </a:rPr>
              <a:t>other </a:t>
            </a:r>
            <a:r>
              <a:rPr lang="en-US" sz="2800" spc="25" dirty="0">
                <a:latin typeface="Times New Roman"/>
                <a:cs typeface="Times New Roman"/>
              </a:rPr>
              <a:t>day </a:t>
            </a:r>
            <a:r>
              <a:rPr lang="en-US" sz="2800" spc="20" dirty="0">
                <a:latin typeface="Times New Roman"/>
                <a:cs typeface="Times New Roman"/>
              </a:rPr>
              <a:t>at </a:t>
            </a:r>
            <a:r>
              <a:rPr lang="en-US" sz="2800" spc="15" dirty="0">
                <a:latin typeface="Times New Roman"/>
                <a:cs typeface="Times New Roman"/>
              </a:rPr>
              <a:t>school, </a:t>
            </a:r>
            <a:r>
              <a:rPr lang="en-US" sz="2800" spc="20" dirty="0">
                <a:latin typeface="Times New Roman"/>
                <a:cs typeface="Times New Roman"/>
              </a:rPr>
              <a:t>college </a:t>
            </a:r>
            <a:r>
              <a:rPr lang="en-US" sz="2800" spc="15" dirty="0">
                <a:latin typeface="Times New Roman"/>
                <a:cs typeface="Times New Roman"/>
              </a:rPr>
              <a:t>and offices. </a:t>
            </a:r>
          </a:p>
          <a:p>
            <a:pPr marL="12700" marR="5080" algn="just">
              <a:lnSpc>
                <a:spcPct val="100499"/>
              </a:lnSpc>
              <a:spcBef>
                <a:spcPts val="5"/>
              </a:spcBef>
            </a:pPr>
            <a:endParaRPr lang="en-US" sz="2800" spc="1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15" dirty="0">
                <a:latin typeface="Times New Roman"/>
                <a:cs typeface="Times New Roman"/>
              </a:rPr>
              <a:t>We also 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come </a:t>
            </a:r>
            <a:r>
              <a:rPr lang="en-US" sz="2800" spc="20" dirty="0">
                <a:latin typeface="Times New Roman"/>
                <a:cs typeface="Times New Roman"/>
              </a:rPr>
              <a:t>across </a:t>
            </a:r>
            <a:r>
              <a:rPr lang="en-US" sz="2800" spc="5" dirty="0">
                <a:latin typeface="Times New Roman"/>
                <a:cs typeface="Times New Roman"/>
              </a:rPr>
              <a:t>the </a:t>
            </a:r>
            <a:r>
              <a:rPr lang="en-US" sz="2800" spc="15" dirty="0">
                <a:latin typeface="Times New Roman"/>
                <a:cs typeface="Times New Roman"/>
              </a:rPr>
              <a:t>term </a:t>
            </a:r>
            <a:r>
              <a:rPr lang="en-US" sz="2800" spc="10" dirty="0">
                <a:latin typeface="Times New Roman"/>
                <a:cs typeface="Times New Roman"/>
              </a:rPr>
              <a:t>in </a:t>
            </a:r>
            <a:r>
              <a:rPr lang="en-US" sz="2800" spc="20" dirty="0">
                <a:latin typeface="Times New Roman"/>
                <a:cs typeface="Times New Roman"/>
              </a:rPr>
              <a:t>newspapers, </a:t>
            </a:r>
            <a:r>
              <a:rPr lang="en-US" sz="2800" spc="15" dirty="0">
                <a:latin typeface="Times New Roman"/>
                <a:cs typeface="Times New Roman"/>
              </a:rPr>
              <a:t>online journals, and </a:t>
            </a:r>
            <a:r>
              <a:rPr lang="en-US" sz="2800" spc="30" dirty="0">
                <a:latin typeface="Times New Roman"/>
                <a:cs typeface="Times New Roman"/>
              </a:rPr>
              <a:t>media </a:t>
            </a:r>
            <a:r>
              <a:rPr lang="en-US" sz="2800" spc="10" dirty="0">
                <a:latin typeface="Times New Roman"/>
                <a:cs typeface="Times New Roman"/>
              </a:rPr>
              <a:t>in </a:t>
            </a:r>
            <a:r>
              <a:rPr lang="en-US" sz="2800" spc="20" dirty="0">
                <a:latin typeface="Times New Roman"/>
                <a:cs typeface="Times New Roman"/>
              </a:rPr>
              <a:t>general.</a:t>
            </a:r>
          </a:p>
          <a:p>
            <a:pPr marL="12700" marR="5080" algn="just">
              <a:lnSpc>
                <a:spcPct val="100499"/>
              </a:lnSpc>
              <a:spcBef>
                <a:spcPts val="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 </a:t>
            </a:r>
          </a:p>
          <a:p>
            <a:pPr marL="355600" marR="5080" indent="-342900" algn="just">
              <a:lnSpc>
                <a:spcPct val="1004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15" dirty="0">
                <a:latin typeface="Times New Roman"/>
                <a:cs typeface="Times New Roman"/>
              </a:rPr>
              <a:t>Pollution </a:t>
            </a:r>
            <a:r>
              <a:rPr lang="en-US" sz="2800" spc="5" dirty="0">
                <a:latin typeface="Times New Roman"/>
                <a:cs typeface="Times New Roman"/>
              </a:rPr>
              <a:t>is the 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process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of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making </a:t>
            </a:r>
            <a:r>
              <a:rPr lang="en-US" sz="2800" spc="15" dirty="0">
                <a:latin typeface="Times New Roman"/>
                <a:cs typeface="Times New Roman"/>
              </a:rPr>
              <a:t>land,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water,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air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or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other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parts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of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the</a:t>
            </a:r>
            <a:r>
              <a:rPr lang="en-US" sz="2800" spc="5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environment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dirty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and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not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safe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b="1" i="1" spc="20" dirty="0">
                <a:latin typeface="Times New Roman"/>
                <a:cs typeface="Times New Roman"/>
              </a:rPr>
              <a:t>or</a:t>
            </a:r>
            <a:r>
              <a:rPr lang="en-US" sz="2800" b="1" i="1" spc="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suitable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10" dirty="0">
                <a:latin typeface="Times New Roman"/>
                <a:cs typeface="Times New Roman"/>
              </a:rPr>
              <a:t>use. </a:t>
            </a:r>
            <a:endParaRPr lang="en-IN" sz="2800" spc="1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752600"/>
            <a:ext cx="7239000" cy="4681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99800"/>
              </a:lnSpc>
            </a:pPr>
            <a:r>
              <a:rPr sz="2800" b="1" spc="20" dirty="0">
                <a:latin typeface="Times New Roman"/>
                <a:cs typeface="Times New Roman"/>
              </a:rPr>
              <a:t>Urban runoff- </a:t>
            </a:r>
            <a:r>
              <a:rPr sz="2800" spc="20" dirty="0">
                <a:latin typeface="Times New Roman"/>
                <a:cs typeface="Times New Roman"/>
              </a:rPr>
              <a:t>Effective </a:t>
            </a:r>
            <a:r>
              <a:rPr sz="2800" spc="10" dirty="0">
                <a:latin typeface="Times New Roman"/>
                <a:cs typeface="Times New Roman"/>
              </a:rPr>
              <a:t>control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urban </a:t>
            </a:r>
            <a:r>
              <a:rPr sz="2800" spc="20" dirty="0">
                <a:latin typeface="Times New Roman"/>
                <a:cs typeface="Times New Roman"/>
              </a:rPr>
              <a:t>runoff involves reducing </a:t>
            </a:r>
            <a:r>
              <a:rPr sz="2800" spc="15" dirty="0">
                <a:latin typeface="Times New Roman"/>
                <a:cs typeface="Times New Roman"/>
              </a:rPr>
              <a:t>the velocity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flow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storm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water,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15" dirty="0">
                <a:latin typeface="Times New Roman"/>
                <a:cs typeface="Times New Roman"/>
              </a:rPr>
              <a:t>well </a:t>
            </a:r>
            <a:r>
              <a:rPr sz="2800" spc="20" dirty="0">
                <a:latin typeface="Times New Roman"/>
                <a:cs typeface="Times New Roman"/>
              </a:rPr>
              <a:t>as </a:t>
            </a:r>
            <a:r>
              <a:rPr sz="2800" spc="15" dirty="0">
                <a:latin typeface="Times New Roman"/>
                <a:cs typeface="Times New Roman"/>
              </a:rPr>
              <a:t>reducing pollutant discharges. </a:t>
            </a:r>
            <a:r>
              <a:rPr sz="2800" spc="20" dirty="0">
                <a:latin typeface="Times New Roman"/>
                <a:cs typeface="Times New Roman"/>
              </a:rPr>
              <a:t>Local governments use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25" dirty="0">
                <a:latin typeface="Times New Roman"/>
                <a:cs typeface="Times New Roman"/>
              </a:rPr>
              <a:t>variety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storm water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management </a:t>
            </a:r>
            <a:r>
              <a:rPr sz="2800" spc="20" dirty="0">
                <a:latin typeface="Times New Roman"/>
                <a:cs typeface="Times New Roman"/>
              </a:rPr>
              <a:t>techniques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25" dirty="0">
                <a:latin typeface="Times New Roman"/>
                <a:cs typeface="Times New Roman"/>
              </a:rPr>
              <a:t>reduce the </a:t>
            </a:r>
            <a:r>
              <a:rPr sz="2800" spc="15" dirty="0">
                <a:latin typeface="Times New Roman"/>
                <a:cs typeface="Times New Roman"/>
              </a:rPr>
              <a:t>effects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urban </a:t>
            </a:r>
            <a:r>
              <a:rPr sz="2800" spc="15" dirty="0">
                <a:latin typeface="Times New Roman"/>
                <a:cs typeface="Times New Roman"/>
              </a:rPr>
              <a:t>runoff. </a:t>
            </a:r>
            <a:r>
              <a:rPr sz="2800" spc="10" dirty="0">
                <a:latin typeface="Times New Roman"/>
                <a:cs typeface="Times New Roman"/>
              </a:rPr>
              <a:t>Pollution </a:t>
            </a:r>
            <a:r>
              <a:rPr sz="2800" spc="15" dirty="0">
                <a:latin typeface="Times New Roman"/>
                <a:cs typeface="Times New Roman"/>
              </a:rPr>
              <a:t>prevention practices </a:t>
            </a:r>
            <a:r>
              <a:rPr sz="2800" spc="20" dirty="0">
                <a:latin typeface="Times New Roman"/>
                <a:cs typeface="Times New Roman"/>
              </a:rPr>
              <a:t>include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low-impact development</a:t>
            </a:r>
            <a:r>
              <a:rPr sz="2800" spc="15" dirty="0">
                <a:latin typeface="Times New Roman"/>
                <a:cs typeface="Times New Roman"/>
              </a:rPr>
              <a:t> techniques, installation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0" dirty="0">
                <a:latin typeface="Times New Roman"/>
                <a:cs typeface="Times New Roman"/>
                <a:hlinkClick r:id="rId3"/>
              </a:rPr>
              <a:t>green roofs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improved </a:t>
            </a:r>
            <a:r>
              <a:rPr sz="2800" spc="15" dirty="0">
                <a:latin typeface="Times New Roman"/>
                <a:cs typeface="Times New Roman"/>
              </a:rPr>
              <a:t>chemical  </a:t>
            </a:r>
            <a:r>
              <a:rPr sz="2800" spc="10" dirty="0">
                <a:latin typeface="Times New Roman"/>
                <a:cs typeface="Times New Roman"/>
              </a:rPr>
              <a:t>handling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(e.g.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management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motor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fuels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&amp;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oil,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fertilizers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pesticides).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700"/>
              </a:lnSpc>
            </a:pPr>
            <a:r>
              <a:rPr sz="1150" spc="15" dirty="0">
                <a:latin typeface="Times New Roman"/>
                <a:cs typeface="Times New Roman"/>
              </a:rPr>
              <a:t>.</a:t>
            </a: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187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7239000" cy="3003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7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 Treatment–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Preliminary </a:t>
            </a:r>
            <a:r>
              <a:rPr sz="2800" spc="20" dirty="0">
                <a:latin typeface="Times New Roman"/>
                <a:cs typeface="Times New Roman"/>
              </a:rPr>
              <a:t>(Manual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Simple)- </a:t>
            </a:r>
            <a:r>
              <a:rPr sz="2800" spc="15" dirty="0">
                <a:latin typeface="Times New Roman"/>
                <a:cs typeface="Times New Roman"/>
              </a:rPr>
              <a:t>Elimination </a:t>
            </a:r>
            <a:r>
              <a:rPr sz="2800" spc="20" dirty="0">
                <a:latin typeface="Times New Roman"/>
                <a:cs typeface="Times New Roman"/>
              </a:rPr>
              <a:t>of debris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coarse </a:t>
            </a:r>
            <a:r>
              <a:rPr sz="2800" spc="20" dirty="0">
                <a:latin typeface="Times New Roman"/>
                <a:cs typeface="Times New Roman"/>
              </a:rPr>
              <a:t>wastes,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Primary </a:t>
            </a:r>
            <a:r>
              <a:rPr sz="2800" spc="20" dirty="0">
                <a:latin typeface="Times New Roman"/>
                <a:cs typeface="Times New Roman"/>
              </a:rPr>
              <a:t>(Chemical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Mechanical)- </a:t>
            </a:r>
            <a:r>
              <a:rPr sz="2800" spc="15" dirty="0">
                <a:latin typeface="Times New Roman"/>
                <a:cs typeface="Times New Roman"/>
              </a:rPr>
              <a:t>Elimination </a:t>
            </a:r>
            <a:r>
              <a:rPr sz="2800" spc="20" dirty="0">
                <a:latin typeface="Times New Roman"/>
                <a:cs typeface="Times New Roman"/>
              </a:rPr>
              <a:t>of inorganic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suspended organic </a:t>
            </a:r>
            <a:r>
              <a:rPr sz="2800" spc="10" dirty="0">
                <a:latin typeface="Times New Roman"/>
                <a:cs typeface="Times New Roman"/>
              </a:rPr>
              <a:t>wastes,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Secondary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(Biological)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Elimination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dissolved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organic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wastes.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114800"/>
            <a:ext cx="7239000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4601" y="9220200"/>
            <a:ext cx="216884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Chemical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Treatment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733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7391400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1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228600"/>
            <a:ext cx="7162800" cy="956479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2800" b="1" spc="5" dirty="0">
                <a:latin typeface="Times New Roman"/>
                <a:cs typeface="Times New Roman"/>
                <a:hlinkClick r:id="rId2"/>
              </a:rPr>
              <a:t>P</a:t>
            </a:r>
            <a:r>
              <a:rPr sz="2800" b="1" spc="-15" dirty="0">
                <a:latin typeface="Times New Roman"/>
                <a:cs typeface="Times New Roman"/>
                <a:hlinkClick r:id="rId2"/>
              </a:rPr>
              <a:t>r</a:t>
            </a:r>
            <a:r>
              <a:rPr sz="2800" b="1" dirty="0">
                <a:latin typeface="Times New Roman"/>
                <a:cs typeface="Times New Roman"/>
                <a:hlinkClick r:id="rId2"/>
              </a:rPr>
              <a:t>i</a:t>
            </a:r>
            <a:r>
              <a:rPr sz="2800" b="1" spc="-20" dirty="0">
                <a:latin typeface="Times New Roman"/>
                <a:cs typeface="Times New Roman"/>
                <a:hlinkClick r:id="rId2"/>
              </a:rPr>
              <a:t>ma</a:t>
            </a:r>
            <a:r>
              <a:rPr sz="2800" b="1" spc="-15" dirty="0">
                <a:latin typeface="Times New Roman"/>
                <a:cs typeface="Times New Roman"/>
                <a:hlinkClick r:id="rId2"/>
              </a:rPr>
              <a:t>r</a:t>
            </a:r>
            <a:r>
              <a:rPr sz="2800" b="1" dirty="0">
                <a:latin typeface="Times New Roman"/>
                <a:cs typeface="Times New Roman"/>
                <a:hlinkClick r:id="rId2"/>
              </a:rPr>
              <a:t>y</a:t>
            </a:r>
            <a:r>
              <a:rPr sz="2800" b="1" spc="-45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b="1" spc="-75" dirty="0">
                <a:latin typeface="Times New Roman"/>
                <a:cs typeface="Times New Roman"/>
                <a:hlinkClick r:id="rId2"/>
              </a:rPr>
              <a:t>T</a:t>
            </a:r>
            <a:r>
              <a:rPr sz="2800" b="1" spc="-50" dirty="0">
                <a:latin typeface="Times New Roman"/>
                <a:cs typeface="Times New Roman"/>
                <a:hlinkClick r:id="rId2"/>
              </a:rPr>
              <a:t>r</a:t>
            </a:r>
            <a:r>
              <a:rPr sz="2800" b="1" spc="20" dirty="0">
                <a:latin typeface="Times New Roman"/>
                <a:cs typeface="Times New Roman"/>
                <a:hlinkClick r:id="rId2"/>
              </a:rPr>
              <a:t>e</a:t>
            </a:r>
            <a:r>
              <a:rPr sz="2800" b="1" spc="-20" dirty="0">
                <a:latin typeface="Times New Roman"/>
                <a:cs typeface="Times New Roman"/>
                <a:hlinkClick r:id="rId2"/>
              </a:rPr>
              <a:t>a</a:t>
            </a:r>
            <a:r>
              <a:rPr sz="2800" b="1" spc="35" dirty="0">
                <a:latin typeface="Times New Roman"/>
                <a:cs typeface="Times New Roman"/>
                <a:hlinkClick r:id="rId2"/>
              </a:rPr>
              <a:t>t</a:t>
            </a:r>
            <a:r>
              <a:rPr sz="2800" b="1" spc="-55" dirty="0">
                <a:latin typeface="Times New Roman"/>
                <a:cs typeface="Times New Roman"/>
                <a:hlinkClick r:id="rId2"/>
              </a:rPr>
              <a:t>m</a:t>
            </a:r>
            <a:r>
              <a:rPr sz="2800" b="1" spc="20" dirty="0">
                <a:latin typeface="Times New Roman"/>
                <a:cs typeface="Times New Roman"/>
                <a:hlinkClick r:id="rId2"/>
              </a:rPr>
              <a:t>e</a:t>
            </a:r>
            <a:r>
              <a:rPr sz="2800" b="1" spc="-30" dirty="0">
                <a:latin typeface="Times New Roman"/>
                <a:cs typeface="Times New Roman"/>
                <a:hlinkClick r:id="rId2"/>
              </a:rPr>
              <a:t>n</a:t>
            </a:r>
            <a:r>
              <a:rPr sz="2800" b="1" dirty="0">
                <a:latin typeface="Times New Roman"/>
                <a:cs typeface="Times New Roman"/>
                <a:hlinkClick r:id="rId2"/>
              </a:rPr>
              <a:t>t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260"/>
              </a:spcBef>
            </a:pPr>
            <a:r>
              <a:rPr sz="2800" spc="15" dirty="0">
                <a:latin typeface="Times New Roman"/>
                <a:cs typeface="Times New Roman"/>
              </a:rPr>
              <a:t>Primary treatment </a:t>
            </a:r>
            <a:r>
              <a:rPr sz="2800" spc="25" dirty="0">
                <a:latin typeface="Times New Roman"/>
                <a:cs typeface="Times New Roman"/>
              </a:rPr>
              <a:t>removes </a:t>
            </a:r>
            <a:r>
              <a:rPr sz="2800" spc="15" dirty="0">
                <a:latin typeface="Times New Roman"/>
                <a:cs typeface="Times New Roman"/>
              </a:rPr>
              <a:t>material </a:t>
            </a:r>
            <a:r>
              <a:rPr sz="2800" spc="5" dirty="0">
                <a:latin typeface="Times New Roman"/>
                <a:cs typeface="Times New Roman"/>
              </a:rPr>
              <a:t>that </a:t>
            </a:r>
            <a:r>
              <a:rPr sz="2800" spc="10" dirty="0">
                <a:latin typeface="Times New Roman"/>
                <a:cs typeface="Times New Roman"/>
              </a:rPr>
              <a:t>will </a:t>
            </a:r>
            <a:r>
              <a:rPr sz="2800" spc="15" dirty="0">
                <a:latin typeface="Times New Roman"/>
                <a:cs typeface="Times New Roman"/>
              </a:rPr>
              <a:t>either </a:t>
            </a:r>
            <a:r>
              <a:rPr sz="2800" spc="5" dirty="0">
                <a:latin typeface="Times New Roman"/>
                <a:cs typeface="Times New Roman"/>
              </a:rPr>
              <a:t>float or </a:t>
            </a:r>
            <a:r>
              <a:rPr sz="2800" spc="15" dirty="0">
                <a:latin typeface="Times New Roman"/>
                <a:cs typeface="Times New Roman"/>
              </a:rPr>
              <a:t>readily </a:t>
            </a:r>
            <a:r>
              <a:rPr sz="2800" spc="10" dirty="0">
                <a:latin typeface="Times New Roman"/>
                <a:cs typeface="Times New Roman"/>
              </a:rPr>
              <a:t>settle </a:t>
            </a:r>
            <a:r>
              <a:rPr sz="2800" spc="25" dirty="0">
                <a:latin typeface="Times New Roman"/>
                <a:cs typeface="Times New Roman"/>
              </a:rPr>
              <a:t>out by </a:t>
            </a:r>
            <a:r>
              <a:rPr sz="2800" spc="15" dirty="0">
                <a:latin typeface="Times New Roman"/>
                <a:cs typeface="Times New Roman"/>
                <a:hlinkClick r:id="rId3"/>
              </a:rPr>
              <a:t>gravity</a:t>
            </a:r>
            <a:r>
              <a:rPr sz="2800" spc="15" dirty="0">
                <a:latin typeface="Times New Roman"/>
                <a:cs typeface="Times New Roman"/>
              </a:rPr>
              <a:t>. </a:t>
            </a:r>
            <a:r>
              <a:rPr sz="2800" spc="10" dirty="0">
                <a:latin typeface="Times New Roman"/>
                <a:cs typeface="Times New Roman"/>
              </a:rPr>
              <a:t>It </a:t>
            </a:r>
            <a:r>
              <a:rPr sz="2800" spc="20" dirty="0">
                <a:latin typeface="Times New Roman"/>
                <a:cs typeface="Times New Roman"/>
              </a:rPr>
              <a:t>includes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physical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processes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screening,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comminution,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grit </a:t>
            </a:r>
            <a:r>
              <a:rPr sz="2800" spc="20" dirty="0">
                <a:latin typeface="Times New Roman"/>
                <a:cs typeface="Times New Roman"/>
              </a:rPr>
              <a:t>removal</a:t>
            </a:r>
            <a:r>
              <a:rPr sz="2800" spc="25" dirty="0">
                <a:latin typeface="Times New Roman"/>
                <a:cs typeface="Times New Roman"/>
              </a:rPr>
              <a:t> and  </a:t>
            </a:r>
            <a:r>
              <a:rPr sz="2800" spc="15" dirty="0">
                <a:latin typeface="Times New Roman"/>
                <a:cs typeface="Times New Roman"/>
              </a:rPr>
              <a:t>sedimentation.  </a:t>
            </a:r>
            <a:r>
              <a:rPr sz="2800" spc="20" dirty="0">
                <a:latin typeface="Times New Roman"/>
                <a:cs typeface="Times New Roman"/>
              </a:rPr>
              <a:t>Screens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20" dirty="0">
                <a:latin typeface="Times New Roman"/>
                <a:cs typeface="Times New Roman"/>
              </a:rPr>
              <a:t> made of </a:t>
            </a:r>
            <a:r>
              <a:rPr sz="2800" spc="15" dirty="0">
                <a:latin typeface="Times New Roman"/>
                <a:cs typeface="Times New Roman"/>
              </a:rPr>
              <a:t>long, </a:t>
            </a:r>
            <a:r>
              <a:rPr sz="2800" spc="10" dirty="0">
                <a:latin typeface="Times New Roman"/>
                <a:cs typeface="Times New Roman"/>
              </a:rPr>
              <a:t>closely </a:t>
            </a:r>
            <a:r>
              <a:rPr sz="2800" spc="15" dirty="0">
                <a:latin typeface="Times New Roman"/>
                <a:cs typeface="Times New Roman"/>
              </a:rPr>
              <a:t>spaced, </a:t>
            </a:r>
            <a:r>
              <a:rPr sz="2800" spc="20" dirty="0">
                <a:latin typeface="Times New Roman"/>
                <a:cs typeface="Times New Roman"/>
              </a:rPr>
              <a:t>narrow </a:t>
            </a:r>
            <a:r>
              <a:rPr sz="2800" spc="10" dirty="0">
                <a:latin typeface="Times New Roman"/>
                <a:cs typeface="Times New Roman"/>
                <a:hlinkClick r:id="rId5"/>
              </a:rPr>
              <a:t>metal </a:t>
            </a:r>
            <a:r>
              <a:rPr sz="2800" spc="15" dirty="0">
                <a:latin typeface="Times New Roman"/>
                <a:cs typeface="Times New Roman"/>
              </a:rPr>
              <a:t>bars. </a:t>
            </a:r>
            <a:r>
              <a:rPr sz="2800" spc="20" dirty="0">
                <a:latin typeface="Times New Roman"/>
                <a:cs typeface="Times New Roman"/>
              </a:rPr>
              <a:t>They </a:t>
            </a:r>
            <a:r>
              <a:rPr sz="2800" spc="15" dirty="0">
                <a:latin typeface="Times New Roman"/>
                <a:cs typeface="Times New Roman"/>
              </a:rPr>
              <a:t>block </a:t>
            </a:r>
            <a:r>
              <a:rPr sz="2800" spc="10" dirty="0">
                <a:latin typeface="Times New Roman"/>
                <a:cs typeface="Times New Roman"/>
              </a:rPr>
              <a:t>floating </a:t>
            </a:r>
            <a:r>
              <a:rPr sz="2800" spc="20" dirty="0">
                <a:latin typeface="Times New Roman"/>
                <a:cs typeface="Times New Roman"/>
              </a:rPr>
              <a:t>debris </a:t>
            </a:r>
            <a:r>
              <a:rPr sz="2800" spc="15" dirty="0">
                <a:latin typeface="Times New Roman"/>
                <a:cs typeface="Times New Roman"/>
              </a:rPr>
              <a:t>such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10" dirty="0">
                <a:latin typeface="Times New Roman"/>
                <a:cs typeface="Times New Roman"/>
                <a:hlinkClick r:id="rId6"/>
              </a:rPr>
              <a:t>wood</a:t>
            </a:r>
            <a:r>
              <a:rPr sz="2800" spc="10" dirty="0">
                <a:latin typeface="Times New Roman"/>
                <a:cs typeface="Times New Roman"/>
              </a:rPr>
              <a:t>, </a:t>
            </a:r>
            <a:r>
              <a:rPr sz="2800" spc="30" dirty="0">
                <a:latin typeface="Times New Roman"/>
                <a:cs typeface="Times New Roman"/>
              </a:rPr>
              <a:t>rags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bulky objects that could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clog </a:t>
            </a:r>
            <a:r>
              <a:rPr sz="2800" spc="20" dirty="0">
                <a:latin typeface="Times New Roman"/>
                <a:cs typeface="Times New Roman"/>
              </a:rPr>
              <a:t>pipes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pumps.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20" dirty="0">
                <a:latin typeface="Times New Roman"/>
                <a:cs typeface="Times New Roman"/>
              </a:rPr>
              <a:t>modern </a:t>
            </a:r>
            <a:r>
              <a:rPr sz="2800" spc="15" dirty="0">
                <a:latin typeface="Times New Roman"/>
                <a:cs typeface="Times New Roman"/>
              </a:rPr>
              <a:t>plants 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screens are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cleaned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mechanically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material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promptly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disposed</a:t>
            </a:r>
            <a:r>
              <a:rPr sz="2800" spc="20" dirty="0">
                <a:latin typeface="Times New Roman"/>
                <a:cs typeface="Times New Roman"/>
              </a:rPr>
              <a:t> of</a:t>
            </a:r>
            <a:r>
              <a:rPr sz="2800" spc="25" dirty="0">
                <a:latin typeface="Times New Roman"/>
                <a:cs typeface="Times New Roman"/>
              </a:rPr>
              <a:t> by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burial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 </a:t>
            </a:r>
            <a:r>
              <a:rPr sz="2800" spc="10" dirty="0">
                <a:latin typeface="Times New Roman"/>
                <a:cs typeface="Times New Roman"/>
              </a:rPr>
              <a:t>plant  </a:t>
            </a:r>
            <a:r>
              <a:rPr sz="2800" spc="15" dirty="0">
                <a:latin typeface="Times New Roman"/>
                <a:cs typeface="Times New Roman"/>
              </a:rPr>
              <a:t>grounds.  </a:t>
            </a:r>
            <a:r>
              <a:rPr sz="2800" spc="25" dirty="0">
                <a:latin typeface="Times New Roman"/>
                <a:cs typeface="Times New Roman"/>
              </a:rPr>
              <a:t>A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comminutor </a:t>
            </a:r>
            <a:r>
              <a:rPr sz="2800" spc="25" dirty="0">
                <a:latin typeface="Times New Roman"/>
                <a:cs typeface="Times New Roman"/>
              </a:rPr>
              <a:t>may be </a:t>
            </a:r>
            <a:r>
              <a:rPr sz="2800" spc="20" dirty="0">
                <a:latin typeface="Times New Roman"/>
                <a:cs typeface="Times New Roman"/>
              </a:rPr>
              <a:t>used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20" dirty="0">
                <a:latin typeface="Times New Roman"/>
                <a:cs typeface="Times New Roman"/>
              </a:rPr>
              <a:t>grind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shred </a:t>
            </a:r>
            <a:r>
              <a:rPr sz="2800" spc="20" dirty="0">
                <a:latin typeface="Times New Roman"/>
                <a:cs typeface="Times New Roman"/>
              </a:rPr>
              <a:t>debris </a:t>
            </a:r>
            <a:r>
              <a:rPr sz="2800" spc="5" dirty="0">
                <a:latin typeface="Times New Roman"/>
                <a:cs typeface="Times New Roman"/>
              </a:rPr>
              <a:t>that </a:t>
            </a:r>
            <a:r>
              <a:rPr sz="2800" spc="20" dirty="0">
                <a:latin typeface="Times New Roman"/>
                <a:cs typeface="Times New Roman"/>
              </a:rPr>
              <a:t>passes </a:t>
            </a:r>
            <a:r>
              <a:rPr sz="2800" spc="15" dirty="0">
                <a:latin typeface="Times New Roman"/>
                <a:cs typeface="Times New Roman"/>
              </a:rPr>
              <a:t>through the screens. </a:t>
            </a:r>
            <a:r>
              <a:rPr sz="2800" spc="3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shredded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material</a:t>
            </a:r>
            <a:r>
              <a:rPr sz="2800" spc="25" dirty="0">
                <a:latin typeface="Times New Roman"/>
                <a:cs typeface="Times New Roman"/>
              </a:rPr>
              <a:t> 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removed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later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</a:t>
            </a:r>
            <a:r>
              <a:rPr sz="2800" spc="15" dirty="0">
                <a:latin typeface="Times New Roman"/>
                <a:cs typeface="Times New Roman"/>
              </a:rPr>
              <a:t> sedimentation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flotation</a:t>
            </a:r>
            <a:r>
              <a:rPr sz="2800" spc="15" dirty="0">
                <a:latin typeface="Times New Roman"/>
                <a:cs typeface="Times New Roman"/>
              </a:rPr>
              <a:t> processes.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499"/>
              </a:lnSpc>
            </a:pPr>
            <a:r>
              <a:rPr sz="2800" spc="10" dirty="0">
                <a:latin typeface="Times New Roman"/>
                <a:cs typeface="Times New Roman"/>
                <a:hlinkClick r:id="rId7"/>
              </a:rPr>
              <a:t>Grit</a:t>
            </a:r>
            <a:r>
              <a:rPr sz="2800" spc="175" dirty="0">
                <a:latin typeface="Times New Roman"/>
                <a:cs typeface="Times New Roman"/>
                <a:hlinkClick r:id="rId7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7"/>
              </a:rPr>
              <a:t>chambers </a:t>
            </a:r>
            <a:r>
              <a:rPr sz="2800" spc="15" dirty="0">
                <a:latin typeface="Times New Roman"/>
                <a:cs typeface="Times New Roman"/>
              </a:rPr>
              <a:t>are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long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narrow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tanks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that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are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designed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slow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down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flow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so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that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solids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such 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as </a:t>
            </a:r>
            <a:r>
              <a:rPr sz="2800" spc="15" dirty="0">
                <a:latin typeface="Times New Roman"/>
                <a:cs typeface="Times New Roman"/>
                <a:hlinkClick r:id="rId8"/>
              </a:rPr>
              <a:t>sand, </a:t>
            </a:r>
            <a:r>
              <a:rPr sz="2800" spc="20" dirty="0">
                <a:latin typeface="Times New Roman"/>
                <a:cs typeface="Times New Roman"/>
              </a:rPr>
              <a:t>coffee grounds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eggshells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will </a:t>
            </a:r>
            <a:r>
              <a:rPr sz="2800" spc="15" dirty="0">
                <a:latin typeface="Times New Roman"/>
                <a:cs typeface="Times New Roman"/>
              </a:rPr>
              <a:t>settle </a:t>
            </a:r>
            <a:r>
              <a:rPr sz="2800" spc="10" dirty="0">
                <a:latin typeface="Times New Roman"/>
                <a:cs typeface="Times New Roman"/>
              </a:rPr>
              <a:t>out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  <a:hlinkClick r:id="rId9"/>
              </a:rPr>
              <a:t>water. </a:t>
            </a:r>
            <a:r>
              <a:rPr sz="2800" spc="20" dirty="0">
                <a:latin typeface="Times New Roman"/>
                <a:cs typeface="Times New Roman"/>
              </a:rPr>
              <a:t>Grit causes excessive  </a:t>
            </a:r>
            <a:r>
              <a:rPr sz="2800" spc="10" dirty="0">
                <a:latin typeface="Times New Roman"/>
                <a:cs typeface="Times New Roman"/>
              </a:rPr>
              <a:t>wear 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tear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pumps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other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plant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equipment.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642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1" y="304800"/>
            <a:ext cx="6431254" cy="945964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99"/>
              </a:lnSpc>
              <a:spcBef>
                <a:spcPts val="5"/>
              </a:spcBef>
            </a:pPr>
            <a:r>
              <a:rPr sz="2800" spc="15" dirty="0">
                <a:latin typeface="Times New Roman"/>
                <a:cs typeface="Times New Roman"/>
              </a:rPr>
              <a:t>Suspended solids that pass-through screens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grit </a:t>
            </a:r>
            <a:r>
              <a:rPr sz="2800" spc="20" dirty="0">
                <a:latin typeface="Times New Roman"/>
                <a:cs typeface="Times New Roman"/>
              </a:rPr>
              <a:t>chambers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20" dirty="0">
                <a:latin typeface="Times New Roman"/>
                <a:cs typeface="Times New Roman"/>
              </a:rPr>
              <a:t>removed from </a:t>
            </a:r>
            <a:r>
              <a:rPr sz="2800" spc="25" dirty="0">
                <a:latin typeface="Times New Roman"/>
                <a:cs typeface="Times New Roman"/>
              </a:rPr>
              <a:t>the sewage in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sedimentation</a:t>
            </a:r>
            <a:r>
              <a:rPr sz="2800" spc="20" dirty="0">
                <a:latin typeface="Times New Roman"/>
                <a:cs typeface="Times New Roman"/>
              </a:rPr>
              <a:t> tanks.</a:t>
            </a:r>
            <a:r>
              <a:rPr sz="2800" spc="25" dirty="0">
                <a:latin typeface="Times New Roman"/>
                <a:cs typeface="Times New Roman"/>
              </a:rPr>
              <a:t> These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tanks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also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called </a:t>
            </a:r>
            <a:r>
              <a:rPr sz="2800" spc="20" dirty="0">
                <a:latin typeface="Times New Roman"/>
                <a:cs typeface="Times New Roman"/>
              </a:rPr>
              <a:t>primary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clarifiers,</a:t>
            </a:r>
            <a:r>
              <a:rPr sz="2800" spc="15" dirty="0">
                <a:latin typeface="Times New Roman"/>
                <a:cs typeface="Times New Roman"/>
              </a:rPr>
              <a:t> provide</a:t>
            </a:r>
            <a:r>
              <a:rPr sz="2800" spc="20" dirty="0">
                <a:latin typeface="Times New Roman"/>
                <a:cs typeface="Times New Roman"/>
              </a:rPr>
              <a:t> about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two  </a:t>
            </a:r>
            <a:r>
              <a:rPr sz="2800" spc="25" dirty="0">
                <a:latin typeface="Times New Roman"/>
                <a:cs typeface="Times New Roman"/>
              </a:rPr>
              <a:t>hours 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detention </a:t>
            </a:r>
            <a:r>
              <a:rPr sz="2800" spc="20" dirty="0">
                <a:latin typeface="Times New Roman"/>
                <a:cs typeface="Times New Roman"/>
              </a:rPr>
              <a:t>time </a:t>
            </a:r>
            <a:r>
              <a:rPr sz="2800" spc="10" dirty="0">
                <a:latin typeface="Times New Roman"/>
                <a:cs typeface="Times New Roman"/>
              </a:rPr>
              <a:t>for </a:t>
            </a:r>
            <a:r>
              <a:rPr sz="2800" spc="15" dirty="0">
                <a:latin typeface="Times New Roman"/>
                <a:cs typeface="Times New Roman"/>
              </a:rPr>
              <a:t>gravity  </a:t>
            </a:r>
            <a:r>
              <a:rPr sz="2800" spc="10" dirty="0">
                <a:latin typeface="Times New Roman"/>
                <a:cs typeface="Times New Roman"/>
              </a:rPr>
              <a:t>settling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20" dirty="0">
                <a:latin typeface="Times New Roman"/>
                <a:cs typeface="Times New Roman"/>
              </a:rPr>
              <a:t>take </a:t>
            </a:r>
            <a:r>
              <a:rPr sz="2800" spc="10" dirty="0">
                <a:latin typeface="Times New Roman"/>
                <a:cs typeface="Times New Roman"/>
              </a:rPr>
              <a:t>place.  </a:t>
            </a:r>
            <a:r>
              <a:rPr sz="2800" spc="20" dirty="0">
                <a:latin typeface="Times New Roman"/>
                <a:cs typeface="Times New Roman"/>
              </a:rPr>
              <a:t>As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30" dirty="0">
                <a:latin typeface="Times New Roman"/>
                <a:cs typeface="Times New Roman"/>
              </a:rPr>
              <a:t>sewage </a:t>
            </a:r>
            <a:r>
              <a:rPr sz="2800" spc="15" dirty="0">
                <a:latin typeface="Times New Roman"/>
                <a:cs typeface="Times New Roman"/>
              </a:rPr>
              <a:t>flows </a:t>
            </a:r>
            <a:r>
              <a:rPr sz="2800" spc="20" dirty="0">
                <a:latin typeface="Times New Roman"/>
                <a:cs typeface="Times New Roman"/>
              </a:rPr>
              <a:t>through them </a:t>
            </a:r>
            <a:r>
              <a:rPr sz="2800" spc="10" dirty="0">
                <a:latin typeface="Times New Roman"/>
                <a:cs typeface="Times New Roman"/>
              </a:rPr>
              <a:t>slowly,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solids gradually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sink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bottom. </a:t>
            </a:r>
            <a:r>
              <a:rPr sz="2800" spc="30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settled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solids—known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20" dirty="0">
                <a:latin typeface="Times New Roman"/>
                <a:cs typeface="Times New Roman"/>
              </a:rPr>
              <a:t>raw </a:t>
            </a:r>
            <a:r>
              <a:rPr sz="2800" spc="5" dirty="0">
                <a:latin typeface="Times New Roman"/>
                <a:cs typeface="Times New Roman"/>
              </a:rPr>
              <a:t>or  </a:t>
            </a:r>
            <a:r>
              <a:rPr sz="2800" spc="20" dirty="0">
                <a:latin typeface="Times New Roman"/>
                <a:cs typeface="Times New Roman"/>
              </a:rPr>
              <a:t>primary </a:t>
            </a:r>
            <a:r>
              <a:rPr sz="2800" spc="20" dirty="0">
                <a:latin typeface="Times New Roman"/>
                <a:cs typeface="Times New Roman"/>
                <a:hlinkClick r:id="rId3"/>
              </a:rPr>
              <a:t>sludge</a:t>
            </a:r>
            <a:r>
              <a:rPr sz="2800" spc="20" dirty="0">
                <a:latin typeface="Times New Roman"/>
                <a:cs typeface="Times New Roman"/>
              </a:rPr>
              <a:t>—are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moved along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tank </a:t>
            </a:r>
            <a:r>
              <a:rPr sz="2800" spc="20" dirty="0">
                <a:latin typeface="Times New Roman"/>
                <a:cs typeface="Times New Roman"/>
              </a:rPr>
              <a:t>bottom by </a:t>
            </a:r>
            <a:r>
              <a:rPr sz="2800" spc="15" dirty="0">
                <a:latin typeface="Times New Roman"/>
                <a:cs typeface="Times New Roman"/>
              </a:rPr>
              <a:t>mechanical scrapers. </a:t>
            </a:r>
            <a:r>
              <a:rPr sz="2800" spc="20" dirty="0">
                <a:latin typeface="Times New Roman"/>
                <a:cs typeface="Times New Roman"/>
              </a:rPr>
              <a:t>Sludge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0" dirty="0">
                <a:latin typeface="Times New Roman"/>
                <a:cs typeface="Times New Roman"/>
              </a:rPr>
              <a:t>collected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a hopper, where </a:t>
            </a:r>
            <a:r>
              <a:rPr sz="2800" spc="5" dirty="0">
                <a:latin typeface="Times New Roman"/>
                <a:cs typeface="Times New Roman"/>
              </a:rPr>
              <a:t>it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pumped </a:t>
            </a:r>
            <a:r>
              <a:rPr sz="2800" spc="10" dirty="0">
                <a:latin typeface="Times New Roman"/>
                <a:cs typeface="Times New Roman"/>
              </a:rPr>
              <a:t>out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15" dirty="0">
                <a:latin typeface="Times New Roman"/>
                <a:cs typeface="Times New Roman"/>
              </a:rPr>
              <a:t>removal. Mechanical surface-skimming devices </a:t>
            </a:r>
            <a:r>
              <a:rPr sz="2800" spc="20" dirty="0">
                <a:latin typeface="Times New Roman"/>
                <a:cs typeface="Times New Roman"/>
              </a:rPr>
              <a:t>remove </a:t>
            </a:r>
            <a:r>
              <a:rPr sz="2800" spc="15" dirty="0">
                <a:latin typeface="Times New Roman"/>
                <a:cs typeface="Times New Roman"/>
              </a:rPr>
              <a:t>grease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other </a:t>
            </a:r>
            <a:r>
              <a:rPr sz="2800" spc="15" dirty="0">
                <a:latin typeface="Times New Roman"/>
                <a:cs typeface="Times New Roman"/>
              </a:rPr>
              <a:t>floating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materials.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99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  <a:spcBef>
                <a:spcPts val="20"/>
              </a:spcBef>
            </a:pPr>
            <a:r>
              <a:rPr sz="2800" b="1" spc="15" dirty="0">
                <a:latin typeface="Times New Roman"/>
                <a:cs typeface="Times New Roman"/>
              </a:rPr>
              <a:t>Chemical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Treatment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Methods</a:t>
            </a:r>
            <a:endParaRPr lang="en-IN" sz="2800" b="1" spc="20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endParaRPr lang="en-IN" sz="2800" spc="20" dirty="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2800" spc="20" dirty="0">
                <a:latin typeface="Times New Roman"/>
                <a:cs typeface="Times New Roman"/>
              </a:rPr>
              <a:t>Some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commonly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used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chemical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endParaRPr lang="en-IN" sz="2800" spc="30" dirty="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endParaRPr lang="en-IN" sz="2800" spc="30" dirty="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2800" spc="20" dirty="0">
                <a:latin typeface="Times New Roman"/>
                <a:cs typeface="Times New Roman"/>
              </a:rPr>
              <a:t>methods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wastewater</a:t>
            </a:r>
            <a:r>
              <a:rPr sz="2800" spc="10" dirty="0">
                <a:latin typeface="Times New Roman"/>
                <a:cs typeface="Times New Roman"/>
                <a:hlinkClick r:id="rId4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treatment </a:t>
            </a:r>
            <a:r>
              <a:rPr sz="2800" spc="25" dirty="0">
                <a:latin typeface="Times New Roman"/>
                <a:cs typeface="Times New Roman"/>
              </a:rPr>
              <a:t>are-</a:t>
            </a:r>
            <a:endParaRPr lang="en-IN" sz="2800" spc="25" dirty="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endParaRPr lang="en-IN" sz="2800" spc="20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r>
              <a:rPr sz="2800" spc="20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Coagulation/flocculation,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endParaRPr lang="en-IN" sz="2800" spc="-15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endParaRPr lang="en-IN" sz="2800" spc="-15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r>
              <a:rPr sz="2800" spc="20" dirty="0">
                <a:latin typeface="Times New Roman"/>
                <a:cs typeface="Times New Roman"/>
              </a:rPr>
              <a:t>2.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Sedimentation,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endParaRPr lang="en-IN" sz="2800" spc="-15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endParaRPr lang="en-IN" sz="2800" spc="-15" dirty="0">
              <a:latin typeface="Times New Roman"/>
              <a:cs typeface="Times New Roman"/>
            </a:endParaRPr>
          </a:p>
          <a:p>
            <a:pPr marL="12700" algn="just">
              <a:lnSpc>
                <a:spcPts val="1375"/>
              </a:lnSpc>
            </a:pPr>
            <a:r>
              <a:rPr sz="2800" spc="20" dirty="0">
                <a:latin typeface="Times New Roman"/>
                <a:cs typeface="Times New Roman"/>
              </a:rPr>
              <a:t>3.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Disinfection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10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685800"/>
            <a:ext cx="7391400" cy="784201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0" dirty="0">
                <a:latin typeface="Times New Roman"/>
                <a:cs typeface="Times New Roman"/>
                <a:hlinkClick r:id="rId2"/>
              </a:rPr>
              <a:t>Secondary</a:t>
            </a:r>
            <a:r>
              <a:rPr sz="2800" b="1" spc="-50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b="1" spc="-5" dirty="0">
                <a:latin typeface="Times New Roman"/>
                <a:cs typeface="Times New Roman"/>
                <a:hlinkClick r:id="rId2"/>
              </a:rPr>
              <a:t>Treatment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sz="2800" spc="20" dirty="0">
                <a:latin typeface="Times New Roman"/>
                <a:cs typeface="Times New Roman"/>
              </a:rPr>
              <a:t>Secondary treatment </a:t>
            </a:r>
            <a:r>
              <a:rPr sz="2800" spc="25" dirty="0">
                <a:latin typeface="Times New Roman"/>
                <a:cs typeface="Times New Roman"/>
              </a:rPr>
              <a:t>removes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soluble </a:t>
            </a:r>
            <a:r>
              <a:rPr sz="2800" spc="15" dirty="0">
                <a:latin typeface="Times New Roman"/>
                <a:cs typeface="Times New Roman"/>
              </a:rPr>
              <a:t>organic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sz="2800" spc="10" dirty="0">
                <a:latin typeface="Times New Roman"/>
                <a:cs typeface="Times New Roman"/>
              </a:rPr>
              <a:t>matter </a:t>
            </a:r>
            <a:r>
              <a:rPr sz="2800" spc="5" dirty="0">
                <a:latin typeface="Times New Roman"/>
                <a:cs typeface="Times New Roman"/>
              </a:rPr>
              <a:t>that </a:t>
            </a:r>
            <a:r>
              <a:rPr sz="2800" spc="15" dirty="0">
                <a:latin typeface="Times New Roman"/>
                <a:cs typeface="Times New Roman"/>
              </a:rPr>
              <a:t>escapes primary treatment. </a:t>
            </a:r>
            <a:r>
              <a:rPr sz="2800" spc="10" dirty="0">
                <a:latin typeface="Times New Roman"/>
                <a:cs typeface="Times New Roman"/>
              </a:rPr>
              <a:t>It </a:t>
            </a:r>
            <a:r>
              <a:rPr sz="2800" spc="20" dirty="0">
                <a:latin typeface="Times New Roman"/>
                <a:cs typeface="Times New Roman"/>
              </a:rPr>
              <a:t>also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endParaRPr lang="en-IN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IN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sz="2800" spc="20" dirty="0">
                <a:latin typeface="Times New Roman"/>
                <a:cs typeface="Times New Roman"/>
              </a:rPr>
              <a:t>removes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more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suspended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solids.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Removal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endParaRPr lang="en-IN" sz="2800" spc="4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IN" sz="2800" spc="4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usually</a:t>
            </a:r>
            <a:r>
              <a:rPr lang="en-US" sz="2800" spc="5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accomplished</a:t>
            </a:r>
            <a:r>
              <a:rPr lang="en-US" sz="2800" spc="5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by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biological</a:t>
            </a:r>
            <a:r>
              <a:rPr lang="en-US" sz="2800" spc="6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processes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in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which microbes consume the organic impurities as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food, converting  them  into carbon  dioxide, 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water, and energy for their own growth and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reproduction. The sewage treatment plant provides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a  suitable environment, albeit of steel and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concrete, for this natural biological process.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Removal of  soluble organic matter at the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treatment plant helps to protect the dissolved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oxygen balance of a  receiving stream, river, or 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spc="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r>
              <a:rPr lang="en-US" sz="2800" spc="25" dirty="0">
                <a:latin typeface="Times New Roman"/>
                <a:cs typeface="Times New Roman"/>
              </a:rPr>
              <a:t>lake.</a:t>
            </a:r>
          </a:p>
          <a:p>
            <a:pPr marL="12700" marR="5080" algn="just">
              <a:lnSpc>
                <a:spcPts val="1370"/>
              </a:lnSpc>
              <a:spcBef>
                <a:spcPts val="355"/>
              </a:spcBef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80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33400"/>
            <a:ext cx="7467600" cy="91589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r>
              <a:rPr sz="2800" spc="20" dirty="0">
                <a:latin typeface="Times New Roman"/>
                <a:cs typeface="Times New Roman"/>
              </a:rPr>
              <a:t>There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25" dirty="0">
                <a:latin typeface="Times New Roman"/>
                <a:cs typeface="Times New Roman"/>
              </a:rPr>
              <a:t>three </a:t>
            </a:r>
            <a:r>
              <a:rPr sz="2800" spc="15" dirty="0">
                <a:latin typeface="Times New Roman"/>
                <a:cs typeface="Times New Roman"/>
              </a:rPr>
              <a:t>basic </a:t>
            </a:r>
            <a:r>
              <a:rPr sz="2800" spc="10" dirty="0">
                <a:latin typeface="Times New Roman"/>
                <a:cs typeface="Times New Roman"/>
              </a:rPr>
              <a:t>biological </a:t>
            </a:r>
            <a:r>
              <a:rPr sz="2800" spc="15" dirty="0">
                <a:latin typeface="Times New Roman"/>
                <a:cs typeface="Times New Roman"/>
              </a:rPr>
              <a:t>treatment methods: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trickling </a:t>
            </a:r>
            <a:r>
              <a:rPr sz="2800" spc="5" dirty="0">
                <a:latin typeface="Times New Roman"/>
                <a:cs typeface="Times New Roman"/>
              </a:rPr>
              <a:t>filter, </a:t>
            </a:r>
            <a:r>
              <a:rPr sz="2800" spc="15" dirty="0">
                <a:latin typeface="Times New Roman"/>
                <a:cs typeface="Times New Roman"/>
              </a:rPr>
              <a:t>the activated sludge process,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endParaRPr lang="en-IN" sz="2800" spc="2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r>
              <a:rPr sz="2800" spc="15" dirty="0">
                <a:latin typeface="Times New Roman"/>
                <a:cs typeface="Times New Roman"/>
              </a:rPr>
              <a:t>and 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oxidation</a:t>
            </a:r>
            <a:r>
              <a:rPr sz="2800" spc="20" dirty="0">
                <a:latin typeface="Times New Roman"/>
                <a:cs typeface="Times New Roman"/>
              </a:rPr>
              <a:t> pond.</a:t>
            </a:r>
            <a:r>
              <a:rPr sz="2800" spc="25" dirty="0">
                <a:latin typeface="Times New Roman"/>
                <a:cs typeface="Times New Roman"/>
              </a:rPr>
              <a:t> A</a:t>
            </a:r>
            <a:r>
              <a:rPr sz="2800" spc="10" dirty="0">
                <a:latin typeface="Times New Roman"/>
                <a:cs typeface="Times New Roman"/>
              </a:rPr>
              <a:t> fourth,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common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endParaRPr lang="en-IN" sz="2800" spc="2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r>
              <a:rPr sz="2800" spc="15" dirty="0">
                <a:latin typeface="Times New Roman"/>
                <a:cs typeface="Times New Roman"/>
              </a:rPr>
              <a:t>method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rotating biological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 err="1">
                <a:latin typeface="Times New Roman"/>
                <a:cs typeface="Times New Roman"/>
              </a:rPr>
              <a:t>contacter</a:t>
            </a:r>
            <a:r>
              <a:rPr sz="2800" spc="15" dirty="0">
                <a:latin typeface="Times New Roman"/>
                <a:cs typeface="Times New Roman"/>
              </a:rPr>
              <a:t>.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37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i="1" spc="10" dirty="0">
                <a:latin typeface="Times New Roman"/>
                <a:cs typeface="Times New Roman"/>
              </a:rPr>
              <a:t>-</a:t>
            </a:r>
            <a:r>
              <a:rPr sz="2800" b="1" i="1" spc="10" dirty="0">
                <a:latin typeface="Times New Roman"/>
                <a:cs typeface="Times New Roman"/>
                <a:hlinkClick r:id="rId2"/>
              </a:rPr>
              <a:t>Trickling</a:t>
            </a:r>
            <a:r>
              <a:rPr sz="2800" b="1" i="1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b="1" i="1" spc="15" dirty="0">
                <a:latin typeface="Times New Roman"/>
                <a:cs typeface="Times New Roman"/>
                <a:hlinkClick r:id="rId2"/>
              </a:rPr>
              <a:t>filter</a:t>
            </a:r>
            <a:endParaRPr lang="en-IN" sz="2800" b="1" i="1" spc="1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2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800" spc="25" dirty="0">
                <a:latin typeface="Times New Roman"/>
                <a:cs typeface="Times New Roman"/>
              </a:rPr>
              <a:t>A </a:t>
            </a:r>
            <a:r>
              <a:rPr sz="2800" spc="10" dirty="0">
                <a:latin typeface="Times New Roman"/>
                <a:cs typeface="Times New Roman"/>
              </a:rPr>
              <a:t>trickling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filter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20" dirty="0">
                <a:latin typeface="Times New Roman"/>
                <a:cs typeface="Times New Roman"/>
              </a:rPr>
              <a:t>simply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20" dirty="0">
                <a:latin typeface="Times New Roman"/>
                <a:cs typeface="Times New Roman"/>
              </a:rPr>
              <a:t>tank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filled </a:t>
            </a:r>
            <a:r>
              <a:rPr sz="2800" spc="20" dirty="0">
                <a:latin typeface="Times New Roman"/>
                <a:cs typeface="Times New Roman"/>
              </a:rPr>
              <a:t>with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deep </a:t>
            </a:r>
            <a:r>
              <a:rPr sz="2800" spc="25" dirty="0">
                <a:latin typeface="Times New Roman"/>
                <a:cs typeface="Times New Roman"/>
              </a:rPr>
              <a:t>bed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stones. </a:t>
            </a:r>
            <a:r>
              <a:rPr sz="2800" spc="15" dirty="0">
                <a:latin typeface="Times New Roman"/>
                <a:cs typeface="Times New Roman"/>
              </a:rPr>
              <a:t>Settled sewage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sprayed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continuously </a:t>
            </a:r>
            <a:r>
              <a:rPr sz="2800" spc="5" dirty="0">
                <a:latin typeface="Times New Roman"/>
                <a:cs typeface="Times New Roman"/>
              </a:rPr>
              <a:t>over </a:t>
            </a:r>
            <a:r>
              <a:rPr sz="2800" spc="15" dirty="0">
                <a:latin typeface="Times New Roman"/>
                <a:cs typeface="Times New Roman"/>
              </a:rPr>
              <a:t>the top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stones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trickles </a:t>
            </a:r>
            <a:r>
              <a:rPr sz="2800" spc="25" dirty="0">
                <a:latin typeface="Times New Roman"/>
                <a:cs typeface="Times New Roman"/>
              </a:rPr>
              <a:t>to the </a:t>
            </a:r>
            <a:r>
              <a:rPr sz="2800" spc="15" dirty="0">
                <a:latin typeface="Times New Roman"/>
                <a:cs typeface="Times New Roman"/>
              </a:rPr>
              <a:t>bottom, </a:t>
            </a:r>
            <a:r>
              <a:rPr sz="2800" spc="20" dirty="0">
                <a:latin typeface="Times New Roman"/>
                <a:cs typeface="Times New Roman"/>
              </a:rPr>
              <a:t>where it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collected </a:t>
            </a:r>
            <a:r>
              <a:rPr sz="2800" spc="-10" dirty="0">
                <a:latin typeface="Times New Roman"/>
                <a:cs typeface="Times New Roman"/>
              </a:rPr>
              <a:t>for </a:t>
            </a:r>
            <a:r>
              <a:rPr sz="2800" spc="10" dirty="0">
                <a:latin typeface="Times New Roman"/>
                <a:cs typeface="Times New Roman"/>
              </a:rPr>
              <a:t>further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treatment. 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2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800" spc="20" dirty="0">
                <a:latin typeface="Times New Roman"/>
                <a:cs typeface="Times New Roman"/>
              </a:rPr>
              <a:t>As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wastewater </a:t>
            </a:r>
            <a:r>
              <a:rPr sz="2800" spc="10" dirty="0">
                <a:latin typeface="Times New Roman"/>
                <a:cs typeface="Times New Roman"/>
              </a:rPr>
              <a:t>trickles </a:t>
            </a:r>
            <a:r>
              <a:rPr sz="2800" spc="20" dirty="0">
                <a:latin typeface="Times New Roman"/>
                <a:cs typeface="Times New Roman"/>
              </a:rPr>
              <a:t>down, </a:t>
            </a:r>
            <a:r>
              <a:rPr sz="2800" spc="10" dirty="0">
                <a:latin typeface="Times New Roman"/>
                <a:cs typeface="Times New Roman"/>
              </a:rPr>
              <a:t>bacteria </a:t>
            </a:r>
            <a:r>
              <a:rPr sz="2800" spc="15" dirty="0">
                <a:latin typeface="Times New Roman"/>
                <a:cs typeface="Times New Roman"/>
              </a:rPr>
              <a:t>gather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multiply </a:t>
            </a:r>
            <a:r>
              <a:rPr sz="2800" spc="25" dirty="0">
                <a:latin typeface="Times New Roman"/>
                <a:cs typeface="Times New Roman"/>
              </a:rPr>
              <a:t>on the </a:t>
            </a:r>
            <a:r>
              <a:rPr sz="2800" spc="20" dirty="0">
                <a:latin typeface="Times New Roman"/>
                <a:cs typeface="Times New Roman"/>
              </a:rPr>
              <a:t>stones.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2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steady </a:t>
            </a:r>
            <a:r>
              <a:rPr sz="2800" spc="15" dirty="0">
                <a:latin typeface="Times New Roman"/>
                <a:cs typeface="Times New Roman"/>
              </a:rPr>
              <a:t> flow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sewage </a:t>
            </a:r>
            <a:r>
              <a:rPr sz="2800" spc="5" dirty="0">
                <a:latin typeface="Times New Roman"/>
                <a:cs typeface="Times New Roman"/>
              </a:rPr>
              <a:t>over </a:t>
            </a:r>
            <a:r>
              <a:rPr sz="2800" spc="25" dirty="0">
                <a:latin typeface="Times New Roman"/>
                <a:cs typeface="Times New Roman"/>
              </a:rPr>
              <a:t>these </a:t>
            </a:r>
            <a:r>
              <a:rPr sz="2800" spc="20" dirty="0">
                <a:latin typeface="Times New Roman"/>
                <a:cs typeface="Times New Roman"/>
              </a:rPr>
              <a:t>growths allows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microbes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absorb the dissolved </a:t>
            </a:r>
            <a:r>
              <a:rPr sz="2800" spc="10" dirty="0">
                <a:latin typeface="Times New Roman"/>
                <a:cs typeface="Times New Roman"/>
              </a:rPr>
              <a:t>organics, </a:t>
            </a:r>
            <a:r>
              <a:rPr sz="2800" spc="25" dirty="0">
                <a:latin typeface="Times New Roman"/>
                <a:cs typeface="Times New Roman"/>
              </a:rPr>
              <a:t>thus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lowering the biochemical </a:t>
            </a:r>
            <a:r>
              <a:rPr sz="2800" spc="20" dirty="0">
                <a:latin typeface="Times New Roman"/>
                <a:cs typeface="Times New Roman"/>
              </a:rPr>
              <a:t>oxygen demand </a:t>
            </a:r>
            <a:r>
              <a:rPr sz="2800" spc="35" dirty="0">
                <a:latin typeface="Times New Roman"/>
                <a:cs typeface="Times New Roman"/>
              </a:rPr>
              <a:t>(BOD)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sewage.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2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Air </a:t>
            </a:r>
            <a:r>
              <a:rPr sz="2800" spc="15" dirty="0">
                <a:latin typeface="Times New Roman"/>
                <a:cs typeface="Times New Roman"/>
              </a:rPr>
              <a:t>circulating </a:t>
            </a:r>
            <a:r>
              <a:rPr sz="2800" spc="25" dirty="0">
                <a:latin typeface="Times New Roman"/>
                <a:cs typeface="Times New Roman"/>
              </a:rPr>
              <a:t>upward </a:t>
            </a:r>
            <a:r>
              <a:rPr sz="2800" spc="20" dirty="0">
                <a:latin typeface="Times New Roman"/>
                <a:cs typeface="Times New Roman"/>
              </a:rPr>
              <a:t>through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spaces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among</a:t>
            </a:r>
            <a:r>
              <a:rPr sz="2800" spc="15" dirty="0">
                <a:latin typeface="Times New Roman"/>
                <a:cs typeface="Times New Roman"/>
              </a:rPr>
              <a:t> the </a:t>
            </a:r>
            <a:r>
              <a:rPr sz="2800" spc="20" dirty="0">
                <a:latin typeface="Times New Roman"/>
                <a:cs typeface="Times New Roman"/>
              </a:rPr>
              <a:t>stones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provides</a:t>
            </a:r>
            <a:r>
              <a:rPr sz="2800" spc="10" dirty="0">
                <a:latin typeface="Times New Roman"/>
                <a:cs typeface="Times New Roman"/>
              </a:rPr>
              <a:t> sufficient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oxygen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metabolic processes.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60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33400"/>
            <a:ext cx="7467600" cy="3218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0" marR="9525" indent="-457200" algn="just">
              <a:lnSpc>
                <a:spcPct val="100499"/>
              </a:lnSpc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Settling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tanks,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called secondary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clarifiers,</a:t>
            </a:r>
            <a:r>
              <a:rPr sz="2800" spc="15" dirty="0">
                <a:latin typeface="Times New Roman"/>
                <a:cs typeface="Times New Roman"/>
              </a:rPr>
              <a:t> follow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trickling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filters.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marR="9525" indent="-457200" algn="just">
              <a:lnSpc>
                <a:spcPct val="100499"/>
              </a:lnSpc>
              <a:buFont typeface="Arial" panose="020B0604020202020204" pitchFamily="34" charset="0"/>
              <a:buChar char="•"/>
            </a:pPr>
            <a:r>
              <a:rPr sz="2800" spc="20" dirty="0">
                <a:latin typeface="Times New Roman"/>
                <a:cs typeface="Times New Roman"/>
              </a:rPr>
              <a:t>These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clarifiers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remove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microbes that are washed off the </a:t>
            </a:r>
            <a:r>
              <a:rPr sz="2800" spc="20" dirty="0">
                <a:latin typeface="Times New Roman"/>
                <a:cs typeface="Times New Roman"/>
              </a:rPr>
              <a:t>rocks </a:t>
            </a:r>
            <a:r>
              <a:rPr sz="2800" spc="25" dirty="0">
                <a:latin typeface="Times New Roman"/>
                <a:cs typeface="Times New Roman"/>
              </a:rPr>
              <a:t>by the </a:t>
            </a:r>
            <a:r>
              <a:rPr sz="2800" spc="15" dirty="0">
                <a:latin typeface="Times New Roman"/>
                <a:cs typeface="Times New Roman"/>
              </a:rPr>
              <a:t>flow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wastewater. </a:t>
            </a:r>
            <a:r>
              <a:rPr sz="2800" spc="35" dirty="0">
                <a:latin typeface="Times New Roman"/>
                <a:cs typeface="Times New Roman"/>
              </a:rPr>
              <a:t>Two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25" dirty="0">
                <a:latin typeface="Times New Roman"/>
                <a:cs typeface="Times New Roman"/>
              </a:rPr>
              <a:t>more </a:t>
            </a:r>
            <a:r>
              <a:rPr sz="2800" spc="10" dirty="0">
                <a:latin typeface="Times New Roman"/>
                <a:cs typeface="Times New Roman"/>
              </a:rPr>
              <a:t>trickling filters </a:t>
            </a:r>
            <a:r>
              <a:rPr sz="2800" spc="25" dirty="0">
                <a:latin typeface="Times New Roman"/>
                <a:cs typeface="Times New Roman"/>
              </a:rPr>
              <a:t>may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connected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series,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sewage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can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recirculated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order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increase treatment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2"/>
              </a:rPr>
              <a:t>efficiencies</a:t>
            </a: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-152400"/>
            <a:ext cx="7315200" cy="112526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150" b="1" i="1" spc="15" dirty="0">
                <a:latin typeface="Times New Roman"/>
                <a:cs typeface="Times New Roman"/>
              </a:rPr>
              <a:t>-</a:t>
            </a:r>
            <a:r>
              <a:rPr lang="en-US" sz="2800" b="1" i="1" spc="15" dirty="0">
                <a:latin typeface="Times New Roman"/>
                <a:cs typeface="Times New Roman"/>
                <a:hlinkClick r:id="rId2"/>
              </a:rPr>
              <a:t>Activated</a:t>
            </a:r>
            <a:r>
              <a:rPr lang="en-US" sz="2800" b="1" i="1" spc="-50" dirty="0">
                <a:latin typeface="Times New Roman"/>
                <a:cs typeface="Times New Roman"/>
                <a:hlinkClick r:id="rId2"/>
              </a:rPr>
              <a:t> </a:t>
            </a:r>
            <a:r>
              <a:rPr lang="en-US" sz="2800" b="1" i="1" spc="15" dirty="0">
                <a:latin typeface="Times New Roman"/>
                <a:cs typeface="Times New Roman"/>
                <a:hlinkClick r:id="rId2"/>
              </a:rPr>
              <a:t>sludge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10160" indent="-457200" algn="just">
              <a:lnSpc>
                <a:spcPct val="100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5" dirty="0">
                <a:latin typeface="Times New Roman"/>
                <a:cs typeface="Times New Roman"/>
              </a:rPr>
              <a:t>activated </a:t>
            </a:r>
            <a:r>
              <a:rPr lang="en-US" sz="2800" spc="15" dirty="0">
                <a:latin typeface="Times New Roman"/>
                <a:cs typeface="Times New Roman"/>
                <a:hlinkClick r:id="rId3"/>
              </a:rPr>
              <a:t>sludge </a:t>
            </a:r>
            <a:r>
              <a:rPr lang="en-US" sz="2800" spc="15" dirty="0">
                <a:latin typeface="Times New Roman"/>
                <a:cs typeface="Times New Roman"/>
              </a:rPr>
              <a:t>treatment </a:t>
            </a:r>
            <a:r>
              <a:rPr lang="en-US" sz="2800" spc="20" dirty="0">
                <a:latin typeface="Times New Roman"/>
                <a:cs typeface="Times New Roman"/>
              </a:rPr>
              <a:t>system </a:t>
            </a:r>
            <a:r>
              <a:rPr lang="en-US" sz="2800" spc="15" dirty="0">
                <a:latin typeface="Times New Roman"/>
                <a:cs typeface="Times New Roman"/>
              </a:rPr>
              <a:t>consists </a:t>
            </a:r>
            <a:r>
              <a:rPr lang="en-US" sz="2800" spc="20" dirty="0">
                <a:latin typeface="Times New Roman"/>
                <a:cs typeface="Times New Roman"/>
              </a:rPr>
              <a:t>of </a:t>
            </a:r>
            <a:r>
              <a:rPr lang="en-US" sz="2800" spc="40" dirty="0">
                <a:latin typeface="Times New Roman"/>
                <a:cs typeface="Times New Roman"/>
              </a:rPr>
              <a:t>an </a:t>
            </a:r>
            <a:r>
              <a:rPr lang="en-US" sz="2800" spc="20" dirty="0">
                <a:latin typeface="Times New Roman"/>
                <a:cs typeface="Times New Roman"/>
              </a:rPr>
              <a:t>aeration tank </a:t>
            </a:r>
            <a:r>
              <a:rPr lang="en-US" sz="2800" spc="15" dirty="0">
                <a:latin typeface="Times New Roman"/>
                <a:cs typeface="Times New Roman"/>
              </a:rPr>
              <a:t>followed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15" dirty="0">
                <a:latin typeface="Times New Roman"/>
                <a:cs typeface="Times New Roman"/>
              </a:rPr>
              <a:t>a secondary </a:t>
            </a:r>
            <a:r>
              <a:rPr lang="en-US" sz="2800" spc="10" dirty="0">
                <a:latin typeface="Times New Roman"/>
                <a:cs typeface="Times New Roman"/>
              </a:rPr>
              <a:t>clarifier. </a:t>
            </a:r>
            <a:r>
              <a:rPr lang="en-US" sz="2800" spc="-275" dirty="0">
                <a:latin typeface="Times New Roman"/>
                <a:cs typeface="Times New Roman"/>
              </a:rPr>
              <a:t> </a:t>
            </a:r>
          </a:p>
          <a:p>
            <a:pPr marL="469900" marR="10160" indent="-457200" algn="just">
              <a:lnSpc>
                <a:spcPct val="100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z="2800" spc="15" dirty="0">
                <a:latin typeface="Times New Roman"/>
                <a:cs typeface="Times New Roman"/>
              </a:rPr>
              <a:t>Settled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sewage,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mixed</a:t>
            </a:r>
            <a:r>
              <a:rPr lang="en-US" sz="2800" spc="20" dirty="0">
                <a:latin typeface="Times New Roman"/>
                <a:cs typeface="Times New Roman"/>
              </a:rPr>
              <a:t> with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fresh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sludge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that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is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recirculated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from</a:t>
            </a:r>
            <a:r>
              <a:rPr lang="en-US" sz="2800" spc="25" dirty="0">
                <a:latin typeface="Times New Roman"/>
                <a:cs typeface="Times New Roman"/>
              </a:rPr>
              <a:t> the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secondary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clarifier,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is 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introduced </a:t>
            </a:r>
            <a:r>
              <a:rPr lang="en-US" sz="2800" spc="20" dirty="0">
                <a:latin typeface="Times New Roman"/>
                <a:cs typeface="Times New Roman"/>
              </a:rPr>
              <a:t>into </a:t>
            </a:r>
            <a:r>
              <a:rPr lang="en-US" sz="2800" spc="15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aeration tank. Compressed </a:t>
            </a:r>
            <a:r>
              <a:rPr lang="en-US" sz="2800" spc="10" dirty="0">
                <a:latin typeface="Times New Roman"/>
                <a:cs typeface="Times New Roman"/>
                <a:hlinkClick r:id="rId4"/>
              </a:rPr>
              <a:t>air </a:t>
            </a:r>
            <a:r>
              <a:rPr lang="en-US" sz="2800" spc="25" dirty="0">
                <a:latin typeface="Times New Roman"/>
                <a:cs typeface="Times New Roman"/>
              </a:rPr>
              <a:t>is </a:t>
            </a:r>
            <a:r>
              <a:rPr lang="en-US" sz="2800" spc="20" dirty="0">
                <a:latin typeface="Times New Roman"/>
                <a:cs typeface="Times New Roman"/>
              </a:rPr>
              <a:t>then </a:t>
            </a:r>
            <a:r>
              <a:rPr lang="en-US" sz="2800" spc="15" dirty="0">
                <a:latin typeface="Times New Roman"/>
                <a:cs typeface="Times New Roman"/>
              </a:rPr>
              <a:t>injected </a:t>
            </a:r>
            <a:r>
              <a:rPr lang="en-US" sz="2800" spc="20" dirty="0">
                <a:latin typeface="Times New Roman"/>
                <a:cs typeface="Times New Roman"/>
              </a:rPr>
              <a:t>into </a:t>
            </a:r>
            <a:r>
              <a:rPr lang="en-US" sz="2800" spc="25" dirty="0">
                <a:latin typeface="Times New Roman"/>
                <a:cs typeface="Times New Roman"/>
              </a:rPr>
              <a:t>the </a:t>
            </a:r>
            <a:r>
              <a:rPr lang="en-US" sz="2800" spc="15" dirty="0">
                <a:latin typeface="Times New Roman"/>
                <a:cs typeface="Times New Roman"/>
              </a:rPr>
              <a:t>mixture through </a:t>
            </a:r>
            <a:r>
              <a:rPr lang="en-US" sz="2800" spc="20" dirty="0">
                <a:latin typeface="Times New Roman"/>
                <a:cs typeface="Times New Roman"/>
              </a:rPr>
              <a:t>porous 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diffusers located at the </a:t>
            </a:r>
            <a:r>
              <a:rPr lang="en-US" sz="2800" spc="20" dirty="0">
                <a:latin typeface="Times New Roman"/>
                <a:cs typeface="Times New Roman"/>
              </a:rPr>
              <a:t>bottom of </a:t>
            </a:r>
            <a:r>
              <a:rPr lang="en-US" sz="2800" spc="15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tank.</a:t>
            </a:r>
          </a:p>
          <a:p>
            <a:pPr marL="469900" marR="10160" indent="-457200" algn="just">
              <a:lnSpc>
                <a:spcPct val="100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z="2800" spc="20" dirty="0">
                <a:latin typeface="Times New Roman"/>
                <a:cs typeface="Times New Roman"/>
              </a:rPr>
              <a:t> As </a:t>
            </a:r>
            <a:r>
              <a:rPr lang="en-US" sz="2800" spc="5" dirty="0">
                <a:latin typeface="Times New Roman"/>
                <a:cs typeface="Times New Roman"/>
              </a:rPr>
              <a:t>it </a:t>
            </a:r>
            <a:r>
              <a:rPr lang="en-US" sz="2800" spc="20" dirty="0">
                <a:latin typeface="Times New Roman"/>
                <a:cs typeface="Times New Roman"/>
              </a:rPr>
              <a:t>bubbles </a:t>
            </a:r>
            <a:r>
              <a:rPr lang="en-US" sz="2800" spc="45" dirty="0">
                <a:latin typeface="Times New Roman"/>
                <a:cs typeface="Times New Roman"/>
              </a:rPr>
              <a:t>to </a:t>
            </a:r>
            <a:r>
              <a:rPr lang="en-US" sz="2800" spc="25" dirty="0">
                <a:latin typeface="Times New Roman"/>
                <a:cs typeface="Times New Roman"/>
              </a:rPr>
              <a:t>the </a:t>
            </a:r>
            <a:r>
              <a:rPr lang="en-US" sz="2800" spc="10" dirty="0">
                <a:latin typeface="Times New Roman"/>
                <a:cs typeface="Times New Roman"/>
              </a:rPr>
              <a:t>surface, </a:t>
            </a:r>
            <a:r>
              <a:rPr lang="en-US" sz="2800" spc="15" dirty="0">
                <a:latin typeface="Times New Roman"/>
                <a:cs typeface="Times New Roman"/>
              </a:rPr>
              <a:t>the diffused </a:t>
            </a:r>
            <a:r>
              <a:rPr lang="en-US" sz="2800" spc="10" dirty="0">
                <a:latin typeface="Times New Roman"/>
                <a:cs typeface="Times New Roman"/>
              </a:rPr>
              <a:t>air </a:t>
            </a:r>
            <a:r>
              <a:rPr lang="en-US" sz="2800" spc="15" dirty="0">
                <a:latin typeface="Times New Roman"/>
                <a:cs typeface="Times New Roman"/>
              </a:rPr>
              <a:t>provides 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oxygen </a:t>
            </a:r>
            <a:r>
              <a:rPr lang="en-US" sz="2800" spc="25" dirty="0">
                <a:latin typeface="Times New Roman"/>
                <a:cs typeface="Times New Roman"/>
              </a:rPr>
              <a:t>and </a:t>
            </a:r>
            <a:r>
              <a:rPr lang="en-US" sz="2800" spc="15" dirty="0">
                <a:latin typeface="Times New Roman"/>
                <a:cs typeface="Times New Roman"/>
              </a:rPr>
              <a:t>a rapid mixing action. </a:t>
            </a:r>
            <a:r>
              <a:rPr lang="en-US" sz="2800" spc="10" dirty="0">
                <a:latin typeface="Times New Roman"/>
                <a:cs typeface="Times New Roman"/>
              </a:rPr>
              <a:t>Air can </a:t>
            </a:r>
            <a:r>
              <a:rPr lang="en-US" sz="2800" spc="20" dirty="0">
                <a:latin typeface="Times New Roman"/>
                <a:cs typeface="Times New Roman"/>
              </a:rPr>
              <a:t>also </a:t>
            </a:r>
            <a:r>
              <a:rPr lang="en-US" sz="2800" spc="25" dirty="0">
                <a:latin typeface="Times New Roman"/>
                <a:cs typeface="Times New Roman"/>
              </a:rPr>
              <a:t>be added by </a:t>
            </a:r>
            <a:r>
              <a:rPr lang="en-US" sz="2800" spc="15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churning action of </a:t>
            </a:r>
            <a:r>
              <a:rPr lang="en-US" sz="2800" spc="10" dirty="0">
                <a:latin typeface="Times New Roman"/>
                <a:cs typeface="Times New Roman"/>
              </a:rPr>
              <a:t>mechanical </a:t>
            </a:r>
            <a:r>
              <a:rPr lang="en-US" sz="2800" spc="15" dirty="0">
                <a:latin typeface="Times New Roman"/>
                <a:cs typeface="Times New Roman"/>
              </a:rPr>
              <a:t> propeller-like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mixers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located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at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the</a:t>
            </a:r>
            <a:r>
              <a:rPr lang="en-US" sz="2800" spc="10" dirty="0">
                <a:latin typeface="Times New Roman"/>
                <a:cs typeface="Times New Roman"/>
              </a:rPr>
              <a:t> tank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surface.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10160" indent="-457200" algn="just">
              <a:lnSpc>
                <a:spcPct val="100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z="2800" spc="10" dirty="0">
                <a:latin typeface="Times New Roman"/>
                <a:cs typeface="Times New Roman"/>
              </a:rPr>
              <a:t>Under </a:t>
            </a:r>
            <a:r>
              <a:rPr lang="en-US" sz="2800" spc="15" dirty="0">
                <a:latin typeface="Times New Roman"/>
                <a:cs typeface="Times New Roman"/>
              </a:rPr>
              <a:t>such </a:t>
            </a:r>
            <a:r>
              <a:rPr lang="en-US" sz="2800" spc="20" dirty="0">
                <a:latin typeface="Times New Roman"/>
                <a:cs typeface="Times New Roman"/>
              </a:rPr>
              <a:t>oxygenated </a:t>
            </a:r>
            <a:r>
              <a:rPr lang="en-US" sz="2800" spc="15" dirty="0">
                <a:latin typeface="Times New Roman"/>
                <a:cs typeface="Times New Roman"/>
              </a:rPr>
              <a:t>conditions, </a:t>
            </a:r>
            <a:r>
              <a:rPr lang="en-US" sz="2800" spc="20" dirty="0">
                <a:latin typeface="Times New Roman"/>
                <a:cs typeface="Times New Roman"/>
              </a:rPr>
              <a:t>microorganisms </a:t>
            </a:r>
            <a:r>
              <a:rPr lang="en-US" sz="2800" spc="10" dirty="0">
                <a:latin typeface="Times New Roman"/>
                <a:cs typeface="Times New Roman"/>
              </a:rPr>
              <a:t>thrive, </a:t>
            </a:r>
            <a:r>
              <a:rPr lang="en-US" sz="2800" spc="20" dirty="0">
                <a:latin typeface="Times New Roman"/>
                <a:cs typeface="Times New Roman"/>
              </a:rPr>
              <a:t>forming </a:t>
            </a:r>
            <a:r>
              <a:rPr lang="en-US" sz="2800" spc="40" dirty="0">
                <a:latin typeface="Times New Roman"/>
                <a:cs typeface="Times New Roman"/>
              </a:rPr>
              <a:t>an </a:t>
            </a:r>
            <a:r>
              <a:rPr lang="en-US" sz="2800" spc="20" dirty="0">
                <a:latin typeface="Times New Roman"/>
                <a:cs typeface="Times New Roman"/>
              </a:rPr>
              <a:t>active, healthy </a:t>
            </a:r>
            <a:r>
              <a:rPr lang="en-US" sz="2800" spc="20" dirty="0">
                <a:latin typeface="Times New Roman"/>
                <a:cs typeface="Times New Roman"/>
                <a:hlinkClick r:id="rId5"/>
              </a:rPr>
              <a:t>suspension </a:t>
            </a:r>
            <a:r>
              <a:rPr lang="en-US" sz="2800" spc="20" dirty="0">
                <a:latin typeface="Times New Roman"/>
                <a:cs typeface="Times New Roman"/>
              </a:rPr>
              <a:t>of </a:t>
            </a:r>
            <a:r>
              <a:rPr lang="en-US" sz="2800" spc="-275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biological</a:t>
            </a:r>
            <a:r>
              <a:rPr lang="en-US" sz="2800" spc="15" dirty="0">
                <a:latin typeface="Times New Roman"/>
                <a:cs typeface="Times New Roman"/>
              </a:rPr>
              <a:t> solids—mostly </a:t>
            </a:r>
            <a:r>
              <a:rPr lang="en-US" sz="2800" spc="15" dirty="0">
                <a:latin typeface="Times New Roman"/>
                <a:cs typeface="Times New Roman"/>
                <a:hlinkClick r:id="rId6"/>
              </a:rPr>
              <a:t>bacteria</a:t>
            </a:r>
            <a:r>
              <a:rPr lang="en-US" sz="2800" spc="15" dirty="0">
                <a:latin typeface="Times New Roman"/>
                <a:cs typeface="Times New Roman"/>
              </a:rPr>
              <a:t>—called</a:t>
            </a:r>
            <a:r>
              <a:rPr lang="en-US" sz="2800" spc="20" dirty="0">
                <a:latin typeface="Times New Roman"/>
                <a:cs typeface="Times New Roman"/>
              </a:rPr>
              <a:t> activated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sludge.</a:t>
            </a:r>
            <a:r>
              <a:rPr lang="en-US" sz="2800" spc="15" dirty="0">
                <a:latin typeface="Times New Roman"/>
                <a:cs typeface="Times New Roman"/>
              </a:rPr>
              <a:t> About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six</a:t>
            </a:r>
            <a:r>
              <a:rPr lang="en-US" sz="2800" spc="15" dirty="0">
                <a:latin typeface="Times New Roman"/>
                <a:cs typeface="Times New Roman"/>
              </a:rPr>
              <a:t> hours</a:t>
            </a:r>
            <a:r>
              <a:rPr lang="en-US" sz="2800" spc="20" dirty="0">
                <a:latin typeface="Times New Roman"/>
                <a:cs typeface="Times New Roman"/>
              </a:rPr>
              <a:t> of  </a:t>
            </a:r>
            <a:r>
              <a:rPr lang="en-US" sz="2800" spc="15" dirty="0">
                <a:latin typeface="Times New Roman"/>
                <a:cs typeface="Times New Roman"/>
              </a:rPr>
              <a:t>detention  </a:t>
            </a:r>
            <a:r>
              <a:rPr lang="en-US" sz="2800" spc="25" dirty="0">
                <a:latin typeface="Times New Roman"/>
                <a:cs typeface="Times New Roman"/>
              </a:rPr>
              <a:t>is 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provided </a:t>
            </a:r>
            <a:r>
              <a:rPr lang="en-US" sz="2800" spc="25" dirty="0">
                <a:latin typeface="Times New Roman"/>
                <a:cs typeface="Times New Roman"/>
              </a:rPr>
              <a:t>in </a:t>
            </a:r>
            <a:r>
              <a:rPr lang="en-US" sz="2800" spc="30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aeration </a:t>
            </a:r>
            <a:r>
              <a:rPr lang="en-US" sz="2800" spc="10" dirty="0">
                <a:latin typeface="Times New Roman"/>
                <a:cs typeface="Times New Roman"/>
              </a:rPr>
              <a:t>tank. </a:t>
            </a:r>
            <a:r>
              <a:rPr lang="en-US" sz="2800" spc="20" dirty="0">
                <a:latin typeface="Times New Roman"/>
                <a:cs typeface="Times New Roman"/>
              </a:rPr>
              <a:t>This gives </a:t>
            </a:r>
            <a:r>
              <a:rPr lang="en-US" sz="2800" spc="25" dirty="0">
                <a:latin typeface="Times New Roman"/>
                <a:cs typeface="Times New Roman"/>
              </a:rPr>
              <a:t>the </a:t>
            </a:r>
            <a:r>
              <a:rPr lang="en-US" sz="2800" spc="15" dirty="0">
                <a:latin typeface="Times New Roman"/>
                <a:cs typeface="Times New Roman"/>
              </a:rPr>
              <a:t>microbes enough </a:t>
            </a:r>
            <a:r>
              <a:rPr lang="en-US" sz="2800" spc="20" dirty="0">
                <a:latin typeface="Times New Roman"/>
                <a:cs typeface="Times New Roman"/>
              </a:rPr>
              <a:t>time </a:t>
            </a:r>
            <a:r>
              <a:rPr lang="en-US" sz="2800" spc="25" dirty="0">
                <a:latin typeface="Times New Roman"/>
                <a:cs typeface="Times New Roman"/>
              </a:rPr>
              <a:t>to </a:t>
            </a:r>
            <a:r>
              <a:rPr lang="en-US" sz="2800" spc="15" dirty="0">
                <a:latin typeface="Times New Roman"/>
                <a:cs typeface="Times New Roman"/>
              </a:rPr>
              <a:t>absorb  dissolved </a:t>
            </a:r>
            <a:r>
              <a:rPr lang="en-US" sz="2800" spc="20" dirty="0">
                <a:latin typeface="Times New Roman"/>
                <a:cs typeface="Times New Roman"/>
              </a:rPr>
              <a:t>organics 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from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the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sewage,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reducing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  <a:hlinkClick r:id="rId7"/>
              </a:rPr>
              <a:t>BOD.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787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28600"/>
            <a:ext cx="6814159" cy="4270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4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0" dirty="0">
                <a:latin typeface="Times New Roman"/>
                <a:cs typeface="Times New Roman"/>
              </a:rPr>
              <a:t>mixture </a:t>
            </a:r>
            <a:r>
              <a:rPr lang="en-US" sz="2800" spc="20" dirty="0">
                <a:latin typeface="Times New Roman"/>
                <a:cs typeface="Times New Roman"/>
              </a:rPr>
              <a:t>then </a:t>
            </a:r>
            <a:r>
              <a:rPr lang="en-US" sz="2800" spc="15" dirty="0">
                <a:latin typeface="Times New Roman"/>
                <a:cs typeface="Times New Roman"/>
              </a:rPr>
              <a:t>flows </a:t>
            </a:r>
            <a:r>
              <a:rPr lang="en-US" sz="2800" spc="10" dirty="0">
                <a:latin typeface="Times New Roman"/>
                <a:cs typeface="Times New Roman"/>
              </a:rPr>
              <a:t>from </a:t>
            </a:r>
            <a:r>
              <a:rPr lang="en-US" sz="2800" spc="25" dirty="0">
                <a:latin typeface="Times New Roman"/>
                <a:cs typeface="Times New Roman"/>
              </a:rPr>
              <a:t>the </a:t>
            </a:r>
            <a:r>
              <a:rPr lang="en-US" sz="2800" spc="15" dirty="0">
                <a:latin typeface="Times New Roman"/>
                <a:cs typeface="Times New Roman"/>
              </a:rPr>
              <a:t>aeration </a:t>
            </a:r>
            <a:r>
              <a:rPr lang="en-US" sz="2800" spc="20" dirty="0">
                <a:latin typeface="Times New Roman"/>
                <a:cs typeface="Times New Roman"/>
              </a:rPr>
              <a:t>tank </a:t>
            </a:r>
            <a:r>
              <a:rPr lang="en-US" sz="2800" spc="10" dirty="0">
                <a:latin typeface="Times New Roman"/>
                <a:cs typeface="Times New Roman"/>
              </a:rPr>
              <a:t>into </a:t>
            </a:r>
            <a:r>
              <a:rPr lang="en-US" sz="2800" spc="25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secondary </a:t>
            </a:r>
            <a:r>
              <a:rPr lang="en-US" sz="2800" spc="10" dirty="0">
                <a:latin typeface="Times New Roman"/>
                <a:cs typeface="Times New Roman"/>
              </a:rPr>
              <a:t>clarifier, </a:t>
            </a:r>
            <a:r>
              <a:rPr lang="en-US" sz="2800" spc="15" dirty="0">
                <a:latin typeface="Times New Roman"/>
                <a:cs typeface="Times New Roman"/>
              </a:rPr>
              <a:t>where activated sludge 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settles out </a:t>
            </a:r>
            <a:r>
              <a:rPr lang="en-US" sz="2800" spc="25" dirty="0">
                <a:latin typeface="Times New Roman"/>
                <a:cs typeface="Times New Roman"/>
              </a:rPr>
              <a:t>by </a:t>
            </a:r>
            <a:r>
              <a:rPr lang="en-US" sz="2800" spc="10" dirty="0">
                <a:latin typeface="Times New Roman"/>
                <a:cs typeface="Times New Roman"/>
              </a:rPr>
              <a:t>gravity.</a:t>
            </a:r>
          </a:p>
          <a:p>
            <a:pPr marL="469900" marR="8890" indent="-457200" algn="just">
              <a:lnSpc>
                <a:spcPct val="1004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Clear </a:t>
            </a:r>
            <a:r>
              <a:rPr lang="en-US" sz="2800" spc="10" dirty="0">
                <a:latin typeface="Times New Roman"/>
                <a:cs typeface="Times New Roman"/>
              </a:rPr>
              <a:t>water </a:t>
            </a:r>
            <a:r>
              <a:rPr lang="en-US" sz="2800" spc="25" dirty="0">
                <a:latin typeface="Times New Roman"/>
                <a:cs typeface="Times New Roman"/>
              </a:rPr>
              <a:t>is </a:t>
            </a:r>
            <a:r>
              <a:rPr lang="en-US" sz="2800" spc="20" dirty="0">
                <a:latin typeface="Times New Roman"/>
                <a:cs typeface="Times New Roman"/>
              </a:rPr>
              <a:t>skimmed </a:t>
            </a:r>
            <a:r>
              <a:rPr lang="en-US" sz="2800" spc="10" dirty="0">
                <a:latin typeface="Times New Roman"/>
                <a:cs typeface="Times New Roman"/>
              </a:rPr>
              <a:t>from </a:t>
            </a:r>
            <a:r>
              <a:rPr lang="en-US" sz="2800" spc="15" dirty="0">
                <a:latin typeface="Times New Roman"/>
                <a:cs typeface="Times New Roman"/>
              </a:rPr>
              <a:t>the surface </a:t>
            </a:r>
            <a:r>
              <a:rPr lang="en-US" sz="2800" spc="20" dirty="0">
                <a:latin typeface="Times New Roman"/>
                <a:cs typeface="Times New Roman"/>
              </a:rPr>
              <a:t>of </a:t>
            </a:r>
            <a:r>
              <a:rPr lang="en-US" sz="2800" spc="15" dirty="0">
                <a:latin typeface="Times New Roman"/>
                <a:cs typeface="Times New Roman"/>
              </a:rPr>
              <a:t>the clarifier, </a:t>
            </a:r>
            <a:r>
              <a:rPr lang="en-US" sz="2800" spc="20" dirty="0">
                <a:latin typeface="Times New Roman"/>
                <a:cs typeface="Times New Roman"/>
              </a:rPr>
              <a:t>disinfected, </a:t>
            </a:r>
            <a:r>
              <a:rPr lang="en-US" sz="2800" spc="25" dirty="0">
                <a:latin typeface="Times New Roman"/>
                <a:cs typeface="Times New Roman"/>
              </a:rPr>
              <a:t>and 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discharged </a:t>
            </a:r>
            <a:r>
              <a:rPr lang="en-US" sz="2800" spc="20" dirty="0">
                <a:latin typeface="Times New Roman"/>
                <a:cs typeface="Times New Roman"/>
              </a:rPr>
              <a:t>as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secondary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effluent.</a:t>
            </a:r>
          </a:p>
          <a:p>
            <a:pPr marL="469900" marR="8890" indent="-457200" algn="just">
              <a:lnSpc>
                <a:spcPct val="1004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sludge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is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pumped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out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from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a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hopper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35" dirty="0">
                <a:latin typeface="Times New Roman"/>
                <a:cs typeface="Times New Roman"/>
              </a:rPr>
              <a:t>at</a:t>
            </a:r>
            <a:r>
              <a:rPr lang="en-US" sz="2800" spc="6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the </a:t>
            </a:r>
            <a:r>
              <a:rPr lang="en-US" sz="2800" spc="20" dirty="0">
                <a:latin typeface="Times New Roman"/>
                <a:cs typeface="Times New Roman"/>
              </a:rPr>
              <a:t>bottom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of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the </a:t>
            </a:r>
            <a:r>
              <a:rPr lang="en-US" sz="2800" spc="10" dirty="0">
                <a:latin typeface="Times New Roman"/>
                <a:cs typeface="Times New Roman"/>
              </a:rPr>
              <a:t>tank</a:t>
            </a:r>
            <a:r>
              <a:rPr lang="en-US" sz="1150" spc="10" dirty="0">
                <a:latin typeface="Times New Roman"/>
                <a:cs typeface="Times New Roman"/>
              </a:rPr>
              <a:t>.</a:t>
            </a:r>
            <a:endParaRPr lang="en-US"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18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52400"/>
            <a:ext cx="7315200" cy="79630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r>
              <a:rPr lang="en-US" sz="2800" b="1" spc="-5" dirty="0">
                <a:latin typeface="Times New Roman"/>
                <a:cs typeface="Times New Roman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b="1" i="1" spc="15" dirty="0">
                <a:latin typeface="Times New Roman"/>
                <a:cs typeface="Times New Roman"/>
              </a:rPr>
              <a:t>This </a:t>
            </a:r>
            <a:r>
              <a:rPr sz="2800" b="1" i="1" spc="25" dirty="0">
                <a:latin typeface="Times New Roman"/>
                <a:cs typeface="Times New Roman"/>
              </a:rPr>
              <a:t>can be </a:t>
            </a:r>
            <a:r>
              <a:rPr sz="2800" b="1" i="1" spc="20" dirty="0">
                <a:latin typeface="Times New Roman"/>
                <a:cs typeface="Times New Roman"/>
              </a:rPr>
              <a:t>done through </a:t>
            </a:r>
            <a:r>
              <a:rPr sz="2800" b="1" i="1" spc="30" dirty="0">
                <a:latin typeface="Times New Roman"/>
                <a:cs typeface="Times New Roman"/>
              </a:rPr>
              <a:t>the </a:t>
            </a:r>
            <a:r>
              <a:rPr sz="2800" b="1" i="1" spc="15" dirty="0">
                <a:latin typeface="Times New Roman"/>
                <a:cs typeface="Times New Roman"/>
              </a:rPr>
              <a:t>introduction </a:t>
            </a:r>
            <a:r>
              <a:rPr sz="2800" b="1" i="1" spc="20" dirty="0">
                <a:latin typeface="Times New Roman"/>
                <a:cs typeface="Times New Roman"/>
              </a:rPr>
              <a:t>of </a:t>
            </a:r>
            <a:r>
              <a:rPr sz="2800" b="1" i="1" spc="15" dirty="0">
                <a:latin typeface="Times New Roman"/>
                <a:cs typeface="Times New Roman"/>
              </a:rPr>
              <a:t>a </a:t>
            </a:r>
            <a:r>
              <a:rPr sz="2800" b="1" i="1" spc="20" dirty="0">
                <a:latin typeface="Times New Roman"/>
                <a:cs typeface="Times New Roman"/>
              </a:rPr>
              <a:t>contaminant </a:t>
            </a:r>
            <a:r>
              <a:rPr sz="2800" b="1" i="1" spc="15" dirty="0">
                <a:latin typeface="Times New Roman"/>
                <a:cs typeface="Times New Roman"/>
              </a:rPr>
              <a:t>into a natural environment, 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but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the</a:t>
            </a:r>
            <a:r>
              <a:rPr sz="2800" b="1" i="1" spc="20" dirty="0">
                <a:latin typeface="Times New Roman"/>
                <a:cs typeface="Times New Roman"/>
              </a:rPr>
              <a:t> contaminant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doesn't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need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to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25" dirty="0">
                <a:latin typeface="Times New Roman"/>
                <a:cs typeface="Times New Roman"/>
              </a:rPr>
              <a:t>be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tangible.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Things</a:t>
            </a:r>
            <a:r>
              <a:rPr sz="2800" b="1" i="1" spc="20" dirty="0">
                <a:latin typeface="Times New Roman"/>
                <a:cs typeface="Times New Roman"/>
              </a:rPr>
              <a:t> as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30" dirty="0">
                <a:latin typeface="Times New Roman"/>
                <a:cs typeface="Times New Roman"/>
              </a:rPr>
              <a:t>simple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20" dirty="0">
                <a:latin typeface="Times New Roman"/>
                <a:cs typeface="Times New Roman"/>
              </a:rPr>
              <a:t>as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light,  </a:t>
            </a:r>
            <a:r>
              <a:rPr sz="2800" b="1" i="1" spc="15" dirty="0">
                <a:latin typeface="Times New Roman"/>
                <a:cs typeface="Times New Roman"/>
              </a:rPr>
              <a:t>sound  and 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temperature </a:t>
            </a:r>
            <a:r>
              <a:rPr sz="2800" b="1" i="1" spc="25" dirty="0">
                <a:latin typeface="Times New Roman"/>
                <a:cs typeface="Times New Roman"/>
              </a:rPr>
              <a:t>can be </a:t>
            </a:r>
            <a:r>
              <a:rPr sz="2800" b="1" i="1" spc="20" dirty="0">
                <a:latin typeface="Times New Roman"/>
                <a:cs typeface="Times New Roman"/>
              </a:rPr>
              <a:t>considered </a:t>
            </a:r>
            <a:r>
              <a:rPr sz="2800" b="1" i="1" spc="10" dirty="0">
                <a:latin typeface="Times New Roman"/>
                <a:cs typeface="Times New Roman"/>
              </a:rPr>
              <a:t>pollutants </a:t>
            </a:r>
            <a:r>
              <a:rPr sz="2800" b="1" i="1" spc="25" dirty="0">
                <a:latin typeface="Times New Roman"/>
                <a:cs typeface="Times New Roman"/>
              </a:rPr>
              <a:t>when introduced </a:t>
            </a:r>
            <a:r>
              <a:rPr sz="2800" b="1" i="1" spc="10" dirty="0">
                <a:latin typeface="Times New Roman"/>
                <a:cs typeface="Times New Roman"/>
              </a:rPr>
              <a:t>artificially </a:t>
            </a:r>
            <a:r>
              <a:rPr sz="2800" b="1" i="1" spc="15" dirty="0">
                <a:latin typeface="Times New Roman"/>
                <a:cs typeface="Times New Roman"/>
              </a:rPr>
              <a:t>into </a:t>
            </a:r>
            <a:r>
              <a:rPr sz="2800" b="1" i="1" spc="25" dirty="0">
                <a:latin typeface="Times New Roman"/>
                <a:cs typeface="Times New Roman"/>
              </a:rPr>
              <a:t>an </a:t>
            </a:r>
            <a:r>
              <a:rPr sz="2800" b="1" i="1" spc="20" dirty="0">
                <a:latin typeface="Times New Roman"/>
                <a:cs typeface="Times New Roman"/>
              </a:rPr>
              <a:t>environment. </a:t>
            </a:r>
            <a:endParaRPr lang="en-IN" sz="2800" b="1" i="1" spc="2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  <a:spcBef>
                <a:spcPts val="5"/>
              </a:spcBef>
            </a:pPr>
            <a:endParaRPr lang="en-IN" sz="2800" b="1" i="1" spc="2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  <a:spcBef>
                <a:spcPts val="5"/>
              </a:spcBef>
            </a:pPr>
            <a:endParaRPr lang="en-IN" sz="2800" b="1" i="1" spc="2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With </a:t>
            </a:r>
            <a:r>
              <a:rPr sz="2800" spc="20" dirty="0">
                <a:latin typeface="Times New Roman"/>
                <a:cs typeface="Times New Roman"/>
              </a:rPr>
              <a:t> modernization </a:t>
            </a:r>
            <a:r>
              <a:rPr sz="2800" spc="1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development </a:t>
            </a:r>
            <a:r>
              <a:rPr sz="2800" spc="10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our lives, pollution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earth’s </a:t>
            </a:r>
            <a:r>
              <a:rPr sz="2800" spc="20" dirty="0">
                <a:latin typeface="Times New Roman"/>
                <a:cs typeface="Times New Roman"/>
              </a:rPr>
              <a:t>waterways, </a:t>
            </a:r>
            <a:r>
              <a:rPr sz="2800" spc="10" dirty="0">
                <a:latin typeface="Times New Roman"/>
                <a:cs typeface="Times New Roman"/>
              </a:rPr>
              <a:t>land </a:t>
            </a:r>
            <a:r>
              <a:rPr sz="2800" spc="15" dirty="0">
                <a:latin typeface="Times New Roman"/>
                <a:cs typeface="Times New Roman"/>
              </a:rPr>
              <a:t>and </a:t>
            </a:r>
            <a:r>
              <a:rPr sz="2800" spc="25" dirty="0">
                <a:latin typeface="Times New Roman"/>
                <a:cs typeface="Times New Roman"/>
              </a:rPr>
              <a:t>atmosphere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has </a:t>
            </a:r>
            <a:r>
              <a:rPr sz="2800" spc="20" dirty="0">
                <a:latin typeface="Times New Roman"/>
                <a:cs typeface="Times New Roman"/>
              </a:rPr>
              <a:t>reached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peak, </a:t>
            </a:r>
            <a:r>
              <a:rPr sz="2800" spc="25" dirty="0">
                <a:latin typeface="Times New Roman"/>
                <a:cs typeface="Times New Roman"/>
              </a:rPr>
              <a:t>became </a:t>
            </a:r>
            <a:r>
              <a:rPr sz="2800" spc="15" dirty="0">
                <a:latin typeface="Times New Roman"/>
                <a:cs typeface="Times New Roman"/>
              </a:rPr>
              <a:t>threat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human </a:t>
            </a:r>
            <a:r>
              <a:rPr sz="2800" spc="10" dirty="0">
                <a:latin typeface="Times New Roman"/>
                <a:cs typeface="Times New Roman"/>
              </a:rPr>
              <a:t>illness</a:t>
            </a:r>
            <a:r>
              <a:rPr sz="2800" spc="15" dirty="0">
                <a:latin typeface="Times New Roman"/>
                <a:cs typeface="Times New Roman"/>
              </a:rPr>
              <a:t> and</a:t>
            </a:r>
            <a:r>
              <a:rPr sz="2800" spc="20" dirty="0">
                <a:latin typeface="Times New Roman"/>
                <a:cs typeface="Times New Roman"/>
              </a:rPr>
              <a:t> created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one</a:t>
            </a:r>
            <a:r>
              <a:rPr sz="2800" spc="20" dirty="0">
                <a:latin typeface="Times New Roman"/>
                <a:cs typeface="Times New Roman"/>
              </a:rPr>
              <a:t> of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most </a:t>
            </a:r>
            <a:r>
              <a:rPr sz="2800" spc="15" dirty="0">
                <a:latin typeface="Times New Roman"/>
                <a:cs typeface="Times New Roman"/>
              </a:rPr>
              <a:t>serious </a:t>
            </a:r>
            <a:r>
              <a:rPr sz="2800" spc="20" dirty="0">
                <a:latin typeface="Times New Roman"/>
                <a:cs typeface="Times New Roman"/>
              </a:rPr>
              <a:t> environmental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challenges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facing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planet.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013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457201"/>
            <a:ext cx="7467600" cy="972830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i="1" spc="15" dirty="0">
                <a:latin typeface="Times New Roman"/>
                <a:cs typeface="Times New Roman"/>
              </a:rPr>
              <a:t>-Oxidation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20" dirty="0">
                <a:latin typeface="Times New Roman"/>
                <a:cs typeface="Times New Roman"/>
              </a:rPr>
              <a:t>pond</a:t>
            </a:r>
            <a:endParaRPr sz="2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15" dirty="0">
                <a:latin typeface="Times New Roman"/>
                <a:cs typeface="Times New Roman"/>
              </a:rPr>
              <a:t>Oxidation </a:t>
            </a:r>
            <a:r>
              <a:rPr sz="2800" spc="20" dirty="0">
                <a:latin typeface="Times New Roman"/>
                <a:cs typeface="Times New Roman"/>
              </a:rPr>
              <a:t>ponds, also </a:t>
            </a:r>
            <a:r>
              <a:rPr sz="2800" spc="10" dirty="0">
                <a:latin typeface="Times New Roman"/>
                <a:cs typeface="Times New Roman"/>
              </a:rPr>
              <a:t>called </a:t>
            </a:r>
            <a:r>
              <a:rPr sz="2800" spc="20" dirty="0">
                <a:latin typeface="Times New Roman"/>
                <a:cs typeface="Times New Roman"/>
              </a:rPr>
              <a:t>lagoons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stabilization </a:t>
            </a:r>
            <a:r>
              <a:rPr sz="2800" spc="30" dirty="0">
                <a:latin typeface="Times New Roman"/>
                <a:cs typeface="Times New Roman"/>
              </a:rPr>
              <a:t>ponds, are </a:t>
            </a:r>
            <a:r>
              <a:rPr sz="2800" spc="15" dirty="0">
                <a:latin typeface="Times New Roman"/>
                <a:cs typeface="Times New Roman"/>
              </a:rPr>
              <a:t>large, </a:t>
            </a:r>
            <a:r>
              <a:rPr sz="2800" spc="20" dirty="0">
                <a:latin typeface="Times New Roman"/>
                <a:cs typeface="Times New Roman"/>
              </a:rPr>
              <a:t>shallow ponds designed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treat 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wastewater 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through 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interaction   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sunlight,</a:t>
            </a:r>
            <a:r>
              <a:rPr sz="2800" spc="15" dirty="0">
                <a:latin typeface="Times New Roman"/>
                <a:cs typeface="Times New Roman"/>
              </a:rPr>
              <a:t>    </a:t>
            </a:r>
            <a:r>
              <a:rPr sz="2800" spc="10" dirty="0">
                <a:latin typeface="Times New Roman"/>
                <a:cs typeface="Times New Roman"/>
              </a:rPr>
              <a:t>bacteria,    </a:t>
            </a:r>
            <a:r>
              <a:rPr sz="2800" spc="15" dirty="0">
                <a:latin typeface="Times New Roman"/>
                <a:cs typeface="Times New Roman"/>
              </a:rPr>
              <a:t>and    </a:t>
            </a:r>
            <a:r>
              <a:rPr sz="2800" spc="20" dirty="0">
                <a:latin typeface="Times New Roman"/>
                <a:cs typeface="Times New Roman"/>
              </a:rPr>
              <a:t>algae.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15" dirty="0">
                <a:latin typeface="Times New Roman"/>
                <a:cs typeface="Times New Roman"/>
                <a:hlinkClick r:id="rId3"/>
              </a:rPr>
              <a:t>Algae </a:t>
            </a:r>
            <a:r>
              <a:rPr sz="2800" spc="25" dirty="0">
                <a:latin typeface="Times New Roman"/>
                <a:cs typeface="Times New Roman"/>
              </a:rPr>
              <a:t>grow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using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energy </a:t>
            </a:r>
            <a:r>
              <a:rPr sz="2800" spc="10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sun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  <a:hlinkClick r:id="rId5"/>
              </a:rPr>
              <a:t>carbon</a:t>
            </a:r>
            <a:r>
              <a:rPr sz="2800" spc="20" dirty="0">
                <a:latin typeface="Times New Roman"/>
                <a:cs typeface="Times New Roman"/>
                <a:hlinkClick r:id="rId5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5"/>
              </a:rPr>
              <a:t>dioxide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inorganic </a:t>
            </a:r>
            <a:r>
              <a:rPr sz="2800" spc="20" dirty="0">
                <a:latin typeface="Times New Roman"/>
                <a:cs typeface="Times New Roman"/>
                <a:hlinkClick r:id="rId6"/>
              </a:rPr>
              <a:t>compounds </a:t>
            </a:r>
            <a:r>
              <a:rPr sz="2800" spc="10" dirty="0">
                <a:latin typeface="Times New Roman"/>
                <a:cs typeface="Times New Roman"/>
              </a:rPr>
              <a:t>released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0" dirty="0">
                <a:latin typeface="Times New Roman"/>
                <a:cs typeface="Times New Roman"/>
                <a:hlinkClick r:id="rId7"/>
              </a:rPr>
              <a:t>bacteria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water. 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endParaRPr lang="en-IN" sz="2800" spc="1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20" dirty="0">
                <a:latin typeface="Times New Roman"/>
                <a:cs typeface="Times New Roman"/>
              </a:rPr>
              <a:t>During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process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  <a:hlinkClick r:id="rId8"/>
              </a:rPr>
              <a:t>photosynthesis,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algae </a:t>
            </a:r>
            <a:r>
              <a:rPr sz="2800" spc="15" dirty="0">
                <a:latin typeface="Times New Roman"/>
                <a:cs typeface="Times New Roman"/>
              </a:rPr>
              <a:t>release oxygen </a:t>
            </a:r>
            <a:r>
              <a:rPr sz="2800" spc="20" dirty="0">
                <a:latin typeface="Times New Roman"/>
                <a:cs typeface="Times New Roman"/>
              </a:rPr>
              <a:t>needed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20" dirty="0">
                <a:latin typeface="Times New Roman"/>
                <a:cs typeface="Times New Roman"/>
              </a:rPr>
              <a:t>aerobic </a:t>
            </a:r>
            <a:r>
              <a:rPr sz="2800" spc="10" dirty="0">
                <a:latin typeface="Times New Roman"/>
                <a:cs typeface="Times New Roman"/>
              </a:rPr>
              <a:t>bacteria.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15" dirty="0">
                <a:latin typeface="Times New Roman"/>
                <a:cs typeface="Times New Roman"/>
              </a:rPr>
              <a:t>Mechanical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aerators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20" dirty="0">
                <a:latin typeface="Times New Roman"/>
                <a:cs typeface="Times New Roman"/>
              </a:rPr>
              <a:t>sometimes </a:t>
            </a:r>
            <a:r>
              <a:rPr sz="2800" spc="15" dirty="0">
                <a:latin typeface="Times New Roman"/>
                <a:cs typeface="Times New Roman"/>
              </a:rPr>
              <a:t>installed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supply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yet</a:t>
            </a:r>
            <a:r>
              <a:rPr sz="2800" spc="15" dirty="0">
                <a:latin typeface="Times New Roman"/>
                <a:cs typeface="Times New Roman"/>
              </a:rPr>
              <a:t> more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oxygen,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thereby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reducing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required </a:t>
            </a:r>
            <a:r>
              <a:rPr sz="2800" spc="10" dirty="0">
                <a:latin typeface="Times New Roman"/>
                <a:cs typeface="Times New Roman"/>
              </a:rPr>
              <a:t>size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pond.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20" dirty="0">
                <a:latin typeface="Times New Roman"/>
                <a:cs typeface="Times New Roman"/>
              </a:rPr>
              <a:t>Sludge </a:t>
            </a:r>
            <a:r>
              <a:rPr sz="2800" spc="15" dirty="0">
                <a:latin typeface="Times New Roman"/>
                <a:cs typeface="Times New Roman"/>
              </a:rPr>
              <a:t>deposits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pond </a:t>
            </a:r>
            <a:r>
              <a:rPr sz="2800" spc="15" dirty="0">
                <a:latin typeface="Times New Roman"/>
                <a:cs typeface="Times New Roman"/>
              </a:rPr>
              <a:t>must </a:t>
            </a:r>
            <a:r>
              <a:rPr sz="2800" spc="20" dirty="0">
                <a:latin typeface="Times New Roman"/>
                <a:cs typeface="Times New Roman"/>
              </a:rPr>
              <a:t>eventually </a:t>
            </a:r>
            <a:r>
              <a:rPr sz="2800" spc="25" dirty="0">
                <a:latin typeface="Times New Roman"/>
                <a:cs typeface="Times New Roman"/>
              </a:rPr>
              <a:t>be removed by </a:t>
            </a:r>
            <a:r>
              <a:rPr sz="2800" spc="15" dirty="0">
                <a:latin typeface="Times New Roman"/>
                <a:cs typeface="Times New Roman"/>
              </a:rPr>
              <a:t>dredging.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9900"/>
              </a:lnSpc>
              <a:spcBef>
                <a:spcPts val="240"/>
              </a:spcBef>
            </a:pPr>
            <a:r>
              <a:rPr sz="2800" spc="20" dirty="0">
                <a:latin typeface="Times New Roman"/>
                <a:cs typeface="Times New Roman"/>
              </a:rPr>
              <a:t> Algae remaining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pond </a:t>
            </a:r>
            <a:r>
              <a:rPr sz="2800" spc="10" dirty="0">
                <a:latin typeface="Times New Roman"/>
                <a:cs typeface="Times New Roman"/>
              </a:rPr>
              <a:t>effluent can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25" dirty="0">
                <a:latin typeface="Times New Roman"/>
                <a:cs typeface="Times New Roman"/>
              </a:rPr>
              <a:t>removed by </a:t>
            </a:r>
            <a:r>
              <a:rPr sz="2800" spc="10" dirty="0">
                <a:latin typeface="Times New Roman"/>
                <a:cs typeface="Times New Roman"/>
              </a:rPr>
              <a:t>filtration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5" dirty="0">
                <a:latin typeface="Times New Roman"/>
                <a:cs typeface="Times New Roman"/>
              </a:rPr>
              <a:t>a combination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chemical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treatment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settling.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01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599"/>
            <a:ext cx="7467599" cy="7823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2800" b="1" spc="-10" dirty="0">
                <a:latin typeface="Times New Roman"/>
                <a:cs typeface="Times New Roman"/>
                <a:hlinkClick r:id="rId2"/>
              </a:rPr>
              <a:t>Tertiary</a:t>
            </a:r>
            <a:r>
              <a:rPr sz="2800" b="1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b="1" spc="-5" dirty="0">
                <a:latin typeface="Times New Roman"/>
                <a:cs typeface="Times New Roman"/>
                <a:hlinkClick r:id="rId2"/>
              </a:rPr>
              <a:t>Treatment</a:t>
            </a:r>
            <a:endParaRPr sz="28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endParaRPr lang="en-IN" sz="2800" spc="25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r>
              <a:rPr sz="2800" spc="25" dirty="0">
                <a:latin typeface="Times New Roman"/>
                <a:cs typeface="Times New Roman"/>
              </a:rPr>
              <a:t>When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intended receiving </a:t>
            </a:r>
            <a:r>
              <a:rPr sz="2800" spc="10" dirty="0">
                <a:latin typeface="Times New Roman"/>
                <a:cs typeface="Times New Roman"/>
              </a:rPr>
              <a:t>water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20" dirty="0">
                <a:latin typeface="Times New Roman"/>
                <a:cs typeface="Times New Roman"/>
              </a:rPr>
              <a:t>very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endParaRPr lang="en-IN" sz="2800" spc="20" dirty="0">
              <a:latin typeface="Times New Roman"/>
              <a:cs typeface="Times New Roman"/>
              <a:hlinkClick r:id="rId3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r>
              <a:rPr sz="2800" spc="15" dirty="0">
                <a:latin typeface="Times New Roman"/>
                <a:cs typeface="Times New Roman"/>
                <a:hlinkClick r:id="rId3"/>
              </a:rPr>
              <a:t>vulnerable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effects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pollution,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endParaRPr lang="en-IN" sz="2800" spc="15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r>
              <a:rPr sz="2800" spc="15" dirty="0">
                <a:latin typeface="Times New Roman"/>
                <a:cs typeface="Times New Roman"/>
              </a:rPr>
              <a:t>secondary </a:t>
            </a:r>
            <a:r>
              <a:rPr sz="2800" spc="10" dirty="0">
                <a:latin typeface="Times New Roman"/>
                <a:cs typeface="Times New Roman"/>
              </a:rPr>
              <a:t>effluent </a:t>
            </a:r>
            <a:r>
              <a:rPr sz="2800" spc="15" dirty="0">
                <a:latin typeface="Times New Roman"/>
                <a:cs typeface="Times New Roman"/>
              </a:rPr>
              <a:t> may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treated </a:t>
            </a:r>
            <a:r>
              <a:rPr sz="2800" spc="10" dirty="0">
                <a:latin typeface="Times New Roman"/>
                <a:cs typeface="Times New Roman"/>
              </a:rPr>
              <a:t>further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endParaRPr lang="en-IN" sz="2800" spc="5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endParaRPr lang="en-IN" sz="2800" spc="5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70"/>
              </a:lnSpc>
              <a:spcBef>
                <a:spcPts val="315"/>
              </a:spcBef>
            </a:pPr>
            <a:r>
              <a:rPr sz="2800" spc="25" dirty="0">
                <a:latin typeface="Times New Roman"/>
                <a:cs typeface="Times New Roman"/>
              </a:rPr>
              <a:t>by</a:t>
            </a:r>
            <a:r>
              <a:rPr sz="2800" spc="15" dirty="0">
                <a:latin typeface="Times New Roman"/>
                <a:cs typeface="Times New Roman"/>
              </a:rPr>
              <a:t> several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tertiary processes.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675640">
              <a:lnSpc>
                <a:spcPct val="100000"/>
              </a:lnSpc>
            </a:pP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Biochemical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oxygen</a:t>
            </a:r>
            <a:r>
              <a:rPr sz="28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demand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(BOD)</a:t>
            </a:r>
            <a:r>
              <a:rPr sz="2800" b="1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8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Chemical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oxygen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demand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(COD)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Biochemical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oxygen  </a:t>
            </a:r>
            <a:r>
              <a:rPr sz="2800" spc="20" dirty="0">
                <a:latin typeface="Times New Roman"/>
                <a:cs typeface="Times New Roman"/>
              </a:rPr>
              <a:t>demand </a:t>
            </a:r>
            <a:r>
              <a:rPr sz="2800" spc="25" dirty="0">
                <a:latin typeface="Times New Roman"/>
                <a:cs typeface="Times New Roman"/>
              </a:rPr>
              <a:t>(BOD) is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amount  of oxygen microorganisms </a:t>
            </a:r>
            <a:r>
              <a:rPr sz="2800" spc="15" dirty="0">
                <a:latin typeface="Times New Roman"/>
                <a:cs typeface="Times New Roman"/>
              </a:rPr>
              <a:t>require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break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down organic </a:t>
            </a:r>
            <a:r>
              <a:rPr sz="2800" spc="10" dirty="0">
                <a:latin typeface="Times New Roman"/>
                <a:cs typeface="Times New Roman"/>
              </a:rPr>
              <a:t>materials.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lang="en-IN" sz="2800" spc="1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10" dirty="0">
                <a:latin typeface="Times New Roman"/>
                <a:cs typeface="Times New Roman"/>
              </a:rPr>
              <a:t>contrast, </a:t>
            </a:r>
            <a:r>
              <a:rPr sz="2800" spc="15" dirty="0">
                <a:latin typeface="Times New Roman"/>
                <a:cs typeface="Times New Roman"/>
              </a:rPr>
              <a:t>chemical oxygen demand </a:t>
            </a:r>
            <a:r>
              <a:rPr sz="2800" spc="25" dirty="0">
                <a:latin typeface="Times New Roman"/>
                <a:cs typeface="Times New Roman"/>
              </a:rPr>
              <a:t>(COD) is </a:t>
            </a:r>
            <a:r>
              <a:rPr sz="2800" spc="40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amount of oxygen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required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break </a:t>
            </a:r>
            <a:r>
              <a:rPr sz="2800" spc="30" dirty="0">
                <a:latin typeface="Times New Roman"/>
                <a:cs typeface="Times New Roman"/>
              </a:rPr>
              <a:t>down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organic </a:t>
            </a:r>
            <a:r>
              <a:rPr sz="2800" spc="10" dirty="0">
                <a:latin typeface="Times New Roman"/>
                <a:cs typeface="Times New Roman"/>
              </a:rPr>
              <a:t>material </a:t>
            </a:r>
            <a:r>
              <a:rPr sz="2800" spc="5" dirty="0">
                <a:latin typeface="Times New Roman"/>
                <a:cs typeface="Times New Roman"/>
              </a:rPr>
              <a:t>via </a:t>
            </a:r>
            <a:r>
              <a:rPr sz="2800" spc="15" dirty="0">
                <a:latin typeface="Times New Roman"/>
                <a:cs typeface="Times New Roman"/>
              </a:rPr>
              <a:t>oxidation. </a:t>
            </a:r>
            <a:r>
              <a:rPr sz="2800" spc="25" dirty="0">
                <a:latin typeface="Times New Roman"/>
                <a:cs typeface="Times New Roman"/>
              </a:rPr>
              <a:t>Hence, the </a:t>
            </a:r>
            <a:r>
              <a:rPr sz="2800" spc="20" dirty="0">
                <a:latin typeface="Times New Roman"/>
                <a:cs typeface="Times New Roman"/>
              </a:rPr>
              <a:t>value of </a:t>
            </a:r>
            <a:r>
              <a:rPr sz="2800" spc="25" dirty="0">
                <a:latin typeface="Times New Roman"/>
                <a:cs typeface="Times New Roman"/>
              </a:rPr>
              <a:t>COD is </a:t>
            </a:r>
            <a:r>
              <a:rPr sz="2800" spc="15" dirty="0">
                <a:latin typeface="Times New Roman"/>
                <a:cs typeface="Times New Roman"/>
              </a:rPr>
              <a:t>greater </a:t>
            </a:r>
            <a:r>
              <a:rPr sz="2800" spc="20" dirty="0">
                <a:latin typeface="Times New Roman"/>
                <a:cs typeface="Times New Roman"/>
              </a:rPr>
              <a:t>than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BOD.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04173"/>
              </p:ext>
            </p:extLst>
          </p:nvPr>
        </p:nvGraphicFramePr>
        <p:xfrm>
          <a:off x="228600" y="1524000"/>
          <a:ext cx="7010400" cy="608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BOD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COD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BOD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biological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oxidation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chemical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oxidation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BOD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aerobic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organisms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4139" algn="just">
                        <a:lnSpc>
                          <a:spcPct val="99200"/>
                        </a:lnSpc>
                        <a:spcBef>
                          <a:spcPts val="1090"/>
                        </a:spcBef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 is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performed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chemical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reagents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2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potassium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dichromate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(K</a:t>
                      </a:r>
                      <a:r>
                        <a:rPr sz="2800" spc="22" baseline="-69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2800" spc="22" baseline="-69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22" baseline="-6944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boiling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sulfuric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acid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sz="2800" spc="15" baseline="-69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800" spc="15" baseline="-6944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67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48381"/>
              </p:ext>
            </p:extLst>
          </p:nvPr>
        </p:nvGraphicFramePr>
        <p:xfrm>
          <a:off x="304800" y="609600"/>
          <a:ext cx="7162800" cy="855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BOD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COD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11760" marR="99060" algn="just">
                        <a:lnSpc>
                          <a:spcPct val="99800"/>
                        </a:lnSpc>
                        <a:spcBef>
                          <a:spcPts val="5"/>
                        </a:spcBef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BOD is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measured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keeping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sealed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water 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incubation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period of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days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20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degree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Celsius.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reduction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dissolved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oxygen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gives the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oxygen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consumed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8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aerobic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organisms.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05410" marR="107314" algn="just">
                        <a:lnSpc>
                          <a:spcPct val="99800"/>
                        </a:lnSpc>
                        <a:spcBef>
                          <a:spcPts val="5"/>
                        </a:spcBef>
                        <a:tabLst>
                          <a:tab pos="1119505" algn="l"/>
                          <a:tab pos="1805305" algn="l"/>
                          <a:tab pos="2294890" algn="l"/>
                        </a:tabLst>
                      </a:pPr>
                      <a:r>
                        <a:rPr sz="2800" spc="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test,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is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h	a	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oxidant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boiling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sulphuric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acid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specific  period 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temperature.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BOD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determined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days.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8585">
                        <a:lnSpc>
                          <a:spcPts val="1370"/>
                        </a:lnSpc>
                        <a:spcBef>
                          <a:spcPts val="1135"/>
                        </a:spcBef>
                        <a:tabLst>
                          <a:tab pos="864235" algn="l"/>
                          <a:tab pos="1513205" algn="l"/>
                          <a:tab pos="209359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  </a:t>
                      </a:r>
                      <a:endParaRPr lang="en-IN" sz="2800" dirty="0">
                        <a:latin typeface="Times New Roman"/>
                        <a:cs typeface="Times New Roman"/>
                      </a:endParaRPr>
                    </a:p>
                    <a:p>
                      <a:pPr marL="105410" marR="108585">
                        <a:lnSpc>
                          <a:spcPts val="1370"/>
                        </a:lnSpc>
                        <a:spcBef>
                          <a:spcPts val="1135"/>
                        </a:spcBef>
                        <a:tabLst>
                          <a:tab pos="864235" algn="l"/>
                          <a:tab pos="1513205" algn="l"/>
                          <a:tab pos="2093595" algn="l"/>
                        </a:tabLst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2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few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days.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4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BOD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always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BOD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84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35374"/>
              </p:ext>
            </p:extLst>
          </p:nvPr>
        </p:nvGraphicFramePr>
        <p:xfrm>
          <a:off x="304800" y="609600"/>
          <a:ext cx="7162800" cy="479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BOD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30" dirty="0">
                          <a:latin typeface="Times New Roman"/>
                          <a:cs typeface="Times New Roman"/>
                        </a:rPr>
                        <a:t>COD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3E6E6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11760" marR="10287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674370" algn="l"/>
                          <a:tab pos="1017269" algn="l"/>
                          <a:tab pos="1543685" algn="l"/>
                          <a:tab pos="1909445" algn="l"/>
                          <a:tab pos="2599690" algn="l"/>
                          <a:tab pos="3028950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BOD	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800" spc="5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	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organic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matter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organic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water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9855" algn="just">
                        <a:lnSpc>
                          <a:spcPct val="99200"/>
                        </a:lnSpc>
                        <a:spcBef>
                          <a:spcPts val="1090"/>
                        </a:spcBef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capable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degrading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industrial sewage.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COD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measure 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amount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oxygen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consumed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by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acetates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sample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66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54420" cy="5366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35"/>
              </a:spcBef>
            </a:pPr>
            <a:r>
              <a:rPr sz="155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</a:t>
            </a:r>
            <a:r>
              <a:rPr sz="15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550">
              <a:latin typeface="Times New Roman"/>
              <a:cs typeface="Times New Roman"/>
            </a:endParaRPr>
          </a:p>
          <a:p>
            <a:pPr marL="12700" marR="9525" algn="just">
              <a:lnSpc>
                <a:spcPct val="98700"/>
              </a:lnSpc>
              <a:spcBef>
                <a:spcPts val="1335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1150" b="1" spc="-10" dirty="0">
                <a:latin typeface="Times New Roman"/>
                <a:cs typeface="Times New Roman"/>
              </a:rPr>
              <a:t>- </a:t>
            </a:r>
            <a:r>
              <a:rPr sz="1150" dirty="0">
                <a:latin typeface="Times New Roman"/>
                <a:cs typeface="Times New Roman"/>
              </a:rPr>
              <a:t>Air </a:t>
            </a:r>
            <a:r>
              <a:rPr sz="1150" spc="10" dirty="0">
                <a:latin typeface="Times New Roman"/>
                <a:cs typeface="Times New Roman"/>
              </a:rPr>
              <a:t>pollution </a:t>
            </a:r>
            <a:r>
              <a:rPr sz="1150" spc="25" dirty="0">
                <a:latin typeface="Times New Roman"/>
                <a:cs typeface="Times New Roman"/>
              </a:rPr>
              <a:t>is the </a:t>
            </a:r>
            <a:r>
              <a:rPr sz="1150" spc="15" dirty="0">
                <a:latin typeface="Times New Roman"/>
                <a:cs typeface="Times New Roman"/>
              </a:rPr>
              <a:t>introduction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0" dirty="0">
                <a:latin typeface="Times New Roman"/>
                <a:cs typeface="Times New Roman"/>
                <a:hlinkClick r:id="rId2"/>
              </a:rPr>
              <a:t>particulates,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biological molecules</a:t>
            </a:r>
            <a:r>
              <a:rPr sz="1150" spc="15" dirty="0">
                <a:latin typeface="Times New Roman"/>
                <a:cs typeface="Times New Roman"/>
              </a:rPr>
              <a:t>, </a:t>
            </a:r>
            <a:r>
              <a:rPr sz="1150" spc="5" dirty="0">
                <a:latin typeface="Times New Roman"/>
                <a:cs typeface="Times New Roman"/>
              </a:rPr>
              <a:t>or </a:t>
            </a:r>
            <a:r>
              <a:rPr sz="1150" spc="10" dirty="0">
                <a:latin typeface="Times New Roman"/>
                <a:cs typeface="Times New Roman"/>
              </a:rPr>
              <a:t>other </a:t>
            </a:r>
            <a:r>
              <a:rPr sz="1150" spc="15" dirty="0">
                <a:latin typeface="Times New Roman"/>
                <a:cs typeface="Times New Roman"/>
              </a:rPr>
              <a:t>harmful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 </a:t>
            </a:r>
            <a:r>
              <a:rPr sz="1150" spc="10" dirty="0">
                <a:latin typeface="Times New Roman"/>
                <a:cs typeface="Times New Roman"/>
              </a:rPr>
              <a:t>into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  <a:hlinkClick r:id="rId4"/>
              </a:rPr>
              <a:t>Earth's atmosphere, </a:t>
            </a:r>
            <a:r>
              <a:rPr sz="1150" spc="15" dirty="0">
                <a:latin typeface="Times New Roman"/>
                <a:cs typeface="Times New Roman"/>
              </a:rPr>
              <a:t>possibly causing disease, </a:t>
            </a:r>
            <a:r>
              <a:rPr sz="1150" spc="20" dirty="0">
                <a:latin typeface="Times New Roman"/>
                <a:cs typeface="Times New Roman"/>
              </a:rPr>
              <a:t>death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humans, </a:t>
            </a:r>
            <a:r>
              <a:rPr sz="1150" spc="25" dirty="0">
                <a:latin typeface="Times New Roman"/>
                <a:cs typeface="Times New Roman"/>
              </a:rPr>
              <a:t>damage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0" dirty="0">
                <a:latin typeface="Times New Roman"/>
                <a:cs typeface="Times New Roman"/>
              </a:rPr>
              <a:t>other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living</a:t>
            </a:r>
            <a:r>
              <a:rPr sz="1150" spc="15" dirty="0">
                <a:latin typeface="Times New Roman"/>
                <a:cs typeface="Times New Roman"/>
              </a:rPr>
              <a:t> organisms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such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food </a:t>
            </a:r>
            <a:r>
              <a:rPr sz="1150" spc="20" dirty="0">
                <a:latin typeface="Times New Roman"/>
                <a:cs typeface="Times New Roman"/>
              </a:rPr>
              <a:t>crops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5"/>
              </a:rPr>
              <a:t>natural</a:t>
            </a:r>
            <a:r>
              <a:rPr sz="1150" spc="40" dirty="0">
                <a:latin typeface="Times New Roman"/>
                <a:cs typeface="Times New Roman"/>
                <a:hlinkClick r:id="rId5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  <a:hlinkClick r:id="rId6"/>
              </a:rPr>
              <a:t>built</a:t>
            </a:r>
            <a:r>
              <a:rPr sz="1150" spc="30" dirty="0">
                <a:latin typeface="Times New Roman"/>
                <a:cs typeface="Times New Roman"/>
                <a:hlinkClick r:id="rId6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6"/>
              </a:rPr>
              <a:t>environment.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499"/>
              </a:lnSpc>
            </a:pPr>
            <a:r>
              <a:rPr sz="1150" b="1" spc="10" dirty="0">
                <a:latin typeface="Times New Roman"/>
                <a:cs typeface="Times New Roman"/>
              </a:rPr>
              <a:t>Pollutants </a:t>
            </a:r>
            <a:r>
              <a:rPr sz="1150" spc="15" dirty="0">
                <a:latin typeface="Times New Roman"/>
                <a:cs typeface="Times New Roman"/>
              </a:rPr>
              <a:t>are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  <a:hlinkClick r:id="rId7"/>
              </a:rPr>
              <a:t>elements, </a:t>
            </a:r>
            <a:r>
              <a:rPr sz="1150" spc="15" dirty="0">
                <a:latin typeface="Times New Roman"/>
                <a:cs typeface="Times New Roman"/>
                <a:hlinkClick r:id="rId8"/>
              </a:rPr>
              <a:t>molecules </a:t>
            </a:r>
            <a:r>
              <a:rPr sz="1150" spc="3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  <a:hlinkClick r:id="rId9"/>
              </a:rPr>
              <a:t>particles </a:t>
            </a:r>
            <a:r>
              <a:rPr sz="1150" spc="20" dirty="0">
                <a:latin typeface="Times New Roman"/>
                <a:cs typeface="Times New Roman"/>
              </a:rPr>
              <a:t>involved</a:t>
            </a:r>
            <a:r>
              <a:rPr sz="1150" spc="25" dirty="0">
                <a:latin typeface="Times New Roman"/>
                <a:cs typeface="Times New Roman"/>
              </a:rPr>
              <a:t> in </a:t>
            </a:r>
            <a:r>
              <a:rPr sz="1150" spc="15" dirty="0">
                <a:latin typeface="Times New Roman"/>
                <a:cs typeface="Times New Roman"/>
                <a:hlinkClick r:id="rId10"/>
              </a:rPr>
              <a:t>pollution </a:t>
            </a:r>
            <a:r>
              <a:rPr sz="1150" spc="10" dirty="0">
                <a:latin typeface="Times New Roman"/>
                <a:cs typeface="Times New Roman"/>
              </a:rPr>
              <a:t>-</a:t>
            </a:r>
            <a:r>
              <a:rPr sz="1150" spc="15" dirty="0">
                <a:latin typeface="Times New Roman"/>
                <a:cs typeface="Times New Roman"/>
              </a:rPr>
              <a:t> life</a:t>
            </a:r>
            <a:r>
              <a:rPr sz="1150" spc="20" dirty="0">
                <a:latin typeface="Times New Roman"/>
                <a:cs typeface="Times New Roman"/>
              </a:rPr>
              <a:t> can  </a:t>
            </a:r>
            <a:r>
              <a:rPr sz="1150" spc="5" dirty="0">
                <a:latin typeface="Times New Roman"/>
                <a:cs typeface="Times New Roman"/>
              </a:rPr>
              <a:t>be  </a:t>
            </a:r>
            <a:r>
              <a:rPr sz="1150" spc="25" dirty="0">
                <a:latin typeface="Times New Roman"/>
                <a:cs typeface="Times New Roman"/>
              </a:rPr>
              <a:t>harmed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when </a:t>
            </a:r>
            <a:r>
              <a:rPr sz="1150" spc="20" dirty="0">
                <a:latin typeface="Times New Roman"/>
                <a:cs typeface="Times New Roman"/>
              </a:rPr>
              <a:t>exposed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these </a:t>
            </a:r>
            <a:r>
              <a:rPr sz="1150" spc="10" dirty="0">
                <a:latin typeface="Times New Roman"/>
                <a:cs typeface="Times New Roman"/>
              </a:rPr>
              <a:t>materials,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the effects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30" dirty="0">
                <a:latin typeface="Times New Roman"/>
                <a:cs typeface="Times New Roman"/>
              </a:rPr>
              <a:t>them </a:t>
            </a:r>
            <a:r>
              <a:rPr sz="1150" spc="5" dirty="0">
                <a:latin typeface="Times New Roman"/>
                <a:cs typeface="Times New Roman"/>
              </a:rPr>
              <a:t>on </a:t>
            </a:r>
            <a:r>
              <a:rPr sz="1150" spc="20" dirty="0">
                <a:latin typeface="Times New Roman"/>
                <a:cs typeface="Times New Roman"/>
              </a:rPr>
              <a:t>humans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plants are </a:t>
            </a:r>
            <a:r>
              <a:rPr sz="1150" spc="5" dirty="0">
                <a:latin typeface="Times New Roman"/>
                <a:cs typeface="Times New Roman"/>
              </a:rPr>
              <a:t>well </a:t>
            </a:r>
            <a:r>
              <a:rPr sz="1150" spc="35" dirty="0">
                <a:latin typeface="Times New Roman"/>
                <a:cs typeface="Times New Roman"/>
              </a:rPr>
              <a:t>known. 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Pollutants </a:t>
            </a:r>
            <a:r>
              <a:rPr sz="1150" spc="20" dirty="0">
                <a:latin typeface="Times New Roman"/>
                <a:cs typeface="Times New Roman"/>
              </a:rPr>
              <a:t>can </a:t>
            </a:r>
            <a:r>
              <a:rPr sz="1150" spc="25" dirty="0">
                <a:latin typeface="Times New Roman"/>
                <a:cs typeface="Times New Roman"/>
              </a:rPr>
              <a:t>be </a:t>
            </a:r>
            <a:r>
              <a:rPr sz="1150" spc="15" dirty="0">
                <a:latin typeface="Times New Roman"/>
                <a:cs typeface="Times New Roman"/>
              </a:rPr>
              <a:t>introduced </a:t>
            </a:r>
            <a:r>
              <a:rPr sz="1150" spc="10" dirty="0">
                <a:latin typeface="Times New Roman"/>
                <a:cs typeface="Times New Roman"/>
              </a:rPr>
              <a:t>into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  <a:hlinkClick r:id="rId11"/>
              </a:rPr>
              <a:t>environment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20" dirty="0">
                <a:latin typeface="Times New Roman"/>
                <a:cs typeface="Times New Roman"/>
              </a:rPr>
              <a:t>many </a:t>
            </a:r>
            <a:r>
              <a:rPr sz="1150" spc="15" dirty="0">
                <a:latin typeface="Times New Roman"/>
                <a:cs typeface="Times New Roman"/>
              </a:rPr>
              <a:t>ways, </a:t>
            </a:r>
            <a:r>
              <a:rPr sz="1150" spc="20" dirty="0">
                <a:latin typeface="Times New Roman"/>
                <a:cs typeface="Times New Roman"/>
              </a:rPr>
              <a:t>both </a:t>
            </a:r>
            <a:r>
              <a:rPr sz="1150" spc="15" dirty="0">
                <a:latin typeface="Times New Roman"/>
                <a:cs typeface="Times New Roman"/>
              </a:rPr>
              <a:t>naturally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5" dirty="0">
                <a:latin typeface="Times New Roman"/>
                <a:cs typeface="Times New Roman"/>
              </a:rPr>
              <a:t>by </a:t>
            </a:r>
            <a:r>
              <a:rPr sz="1150" spc="15" dirty="0">
                <a:latin typeface="Times New Roman"/>
                <a:cs typeface="Times New Roman"/>
              </a:rPr>
              <a:t>humans. </a:t>
            </a:r>
            <a:r>
              <a:rPr sz="1150" spc="1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 borne emissions emitted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15" dirty="0">
                <a:latin typeface="Times New Roman"/>
                <a:cs typeface="Times New Roman"/>
              </a:rPr>
              <a:t>various </a:t>
            </a:r>
            <a:r>
              <a:rPr sz="1150" spc="20" dirty="0">
                <a:latin typeface="Times New Roman"/>
                <a:cs typeface="Times New Roman"/>
              </a:rPr>
              <a:t>industries </a:t>
            </a:r>
            <a:r>
              <a:rPr sz="1150" spc="15" dirty="0">
                <a:latin typeface="Times New Roman"/>
                <a:cs typeface="Times New Roman"/>
              </a:rPr>
              <a:t>are a  cause </a:t>
            </a:r>
            <a:r>
              <a:rPr sz="1150" spc="20" dirty="0">
                <a:latin typeface="Times New Roman"/>
                <a:cs typeface="Times New Roman"/>
              </a:rPr>
              <a:t>of major </a:t>
            </a:r>
            <a:r>
              <a:rPr sz="1150" spc="15" dirty="0">
                <a:latin typeface="Times New Roman"/>
                <a:cs typeface="Times New Roman"/>
              </a:rPr>
              <a:t>concern. </a:t>
            </a:r>
            <a:r>
              <a:rPr sz="1150" spc="30" dirty="0">
                <a:latin typeface="Times New Roman"/>
                <a:cs typeface="Times New Roman"/>
              </a:rPr>
              <a:t>These </a:t>
            </a:r>
            <a:r>
              <a:rPr sz="1150" spc="20" dirty="0">
                <a:latin typeface="Times New Roman"/>
                <a:cs typeface="Times New Roman"/>
              </a:rPr>
              <a:t>emissions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two </a:t>
            </a:r>
            <a:r>
              <a:rPr sz="1150" spc="15" dirty="0">
                <a:latin typeface="Times New Roman"/>
                <a:cs typeface="Times New Roman"/>
              </a:rPr>
              <a:t>forms, </a:t>
            </a:r>
            <a:r>
              <a:rPr sz="1150" spc="5" dirty="0">
                <a:latin typeface="Times New Roman"/>
                <a:cs typeface="Times New Roman"/>
              </a:rPr>
              <a:t>viz.  </a:t>
            </a:r>
            <a:r>
              <a:rPr sz="1150" spc="15" dirty="0">
                <a:latin typeface="Times New Roman"/>
                <a:cs typeface="Times New Roman"/>
              </a:rPr>
              <a:t>solid particles </a:t>
            </a:r>
            <a:r>
              <a:rPr sz="1150" spc="25" dirty="0">
                <a:latin typeface="Times New Roman"/>
                <a:cs typeface="Times New Roman"/>
              </a:rPr>
              <a:t>(SPM) and </a:t>
            </a:r>
            <a:r>
              <a:rPr sz="1150" spc="20" dirty="0">
                <a:latin typeface="Times New Roman"/>
                <a:cs typeface="Times New Roman"/>
              </a:rPr>
              <a:t>gaseous </a:t>
            </a:r>
            <a:r>
              <a:rPr sz="1150" spc="15" dirty="0">
                <a:latin typeface="Times New Roman"/>
                <a:cs typeface="Times New Roman"/>
              </a:rPr>
              <a:t>emissions (aerosols). Thus, </a:t>
            </a:r>
            <a:r>
              <a:rPr sz="115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Pollutants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be </a:t>
            </a:r>
            <a:r>
              <a:rPr sz="1150" spc="10" dirty="0">
                <a:latin typeface="Times New Roman"/>
                <a:cs typeface="Times New Roman"/>
              </a:rPr>
              <a:t>solid particles, liquid </a:t>
            </a:r>
            <a:r>
              <a:rPr sz="1150" spc="15" dirty="0">
                <a:latin typeface="Times New Roman"/>
                <a:cs typeface="Times New Roman"/>
              </a:rPr>
              <a:t>droplets, </a:t>
            </a:r>
            <a:r>
              <a:rPr sz="1150" spc="5" dirty="0">
                <a:latin typeface="Times New Roman"/>
                <a:cs typeface="Times New Roman"/>
              </a:rPr>
              <a:t>or </a:t>
            </a:r>
            <a:r>
              <a:rPr sz="1150" spc="15" dirty="0">
                <a:latin typeface="Times New Roman"/>
                <a:cs typeface="Times New Roman"/>
              </a:rPr>
              <a:t>gases. </a:t>
            </a:r>
            <a:r>
              <a:rPr sz="1150" spc="20" dirty="0">
                <a:latin typeface="Times New Roman"/>
                <a:cs typeface="Times New Roman"/>
              </a:rPr>
              <a:t>They can </a:t>
            </a:r>
            <a:r>
              <a:rPr sz="1150" spc="5" dirty="0">
                <a:latin typeface="Times New Roman"/>
                <a:cs typeface="Times New Roman"/>
              </a:rPr>
              <a:t>be </a:t>
            </a:r>
            <a:r>
              <a:rPr sz="1150" spc="20" dirty="0">
                <a:latin typeface="Times New Roman"/>
                <a:cs typeface="Times New Roman"/>
              </a:rPr>
              <a:t>natural </a:t>
            </a:r>
            <a:r>
              <a:rPr sz="1150" spc="5" dirty="0">
                <a:latin typeface="Times New Roman"/>
                <a:cs typeface="Times New Roman"/>
              </a:rPr>
              <a:t>or </a:t>
            </a:r>
            <a:r>
              <a:rPr sz="1150" spc="20" dirty="0">
                <a:latin typeface="Times New Roman"/>
                <a:cs typeface="Times New Roman"/>
              </a:rPr>
              <a:t>manmade.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pollutants have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 </a:t>
            </a:r>
            <a:r>
              <a:rPr sz="1150" spc="10" dirty="0">
                <a:latin typeface="Times New Roman"/>
                <a:cs typeface="Times New Roman"/>
              </a:rPr>
              <a:t>classified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primary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secondary</a:t>
            </a:r>
            <a:r>
              <a:rPr sz="1150" spc="15" dirty="0">
                <a:latin typeface="Times New Roman"/>
                <a:cs typeface="Times New Roman"/>
              </a:rPr>
              <a:t> categories.</a:t>
            </a:r>
            <a:endParaRPr sz="115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ct val="100000"/>
              </a:lnSpc>
              <a:spcBef>
                <a:spcPts val="9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i="1" spc="20" dirty="0">
                <a:latin typeface="Times New Roman"/>
                <a:cs typeface="Times New Roman"/>
              </a:rPr>
              <a:t>primary</a:t>
            </a:r>
            <a:r>
              <a:rPr sz="1150" i="1" spc="25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pollutants</a:t>
            </a:r>
            <a:r>
              <a:rPr sz="1150" i="1" spc="20" dirty="0">
                <a:latin typeface="Times New Roman"/>
                <a:cs typeface="Times New Roman"/>
              </a:rPr>
              <a:t> </a:t>
            </a:r>
            <a:r>
              <a:rPr sz="1150" i="1" spc="25" dirty="0">
                <a:latin typeface="Times New Roman"/>
                <a:cs typeface="Times New Roman"/>
              </a:rPr>
              <a:t>are</a:t>
            </a:r>
            <a:r>
              <a:rPr sz="1150" i="1" spc="3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“directly”</a:t>
            </a:r>
            <a:r>
              <a:rPr sz="1150" i="1" spc="20" dirty="0">
                <a:latin typeface="Times New Roman"/>
                <a:cs typeface="Times New Roman"/>
              </a:rPr>
              <a:t> emitted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25" dirty="0">
                <a:latin typeface="Times New Roman"/>
                <a:cs typeface="Times New Roman"/>
              </a:rPr>
              <a:t> the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such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fossil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fuel 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consumption, Volcanic </a:t>
            </a:r>
            <a:r>
              <a:rPr sz="1150" spc="20" dirty="0">
                <a:latin typeface="Times New Roman"/>
                <a:cs typeface="Times New Roman"/>
              </a:rPr>
              <a:t>eruption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factories.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major </a:t>
            </a:r>
            <a:r>
              <a:rPr sz="1150" i="1" spc="20" dirty="0">
                <a:latin typeface="Times New Roman"/>
                <a:cs typeface="Times New Roman"/>
              </a:rPr>
              <a:t>primary </a:t>
            </a:r>
            <a:r>
              <a:rPr sz="1150" i="1" spc="15" dirty="0">
                <a:latin typeface="Times New Roman"/>
                <a:cs typeface="Times New Roman"/>
              </a:rPr>
              <a:t>pollutants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25" dirty="0">
                <a:latin typeface="Times New Roman"/>
                <a:cs typeface="Times New Roman"/>
              </a:rPr>
              <a:t>Oxides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Sulphur, </a:t>
            </a:r>
            <a:r>
              <a:rPr sz="1150" spc="25" dirty="0">
                <a:latin typeface="Times New Roman"/>
                <a:cs typeface="Times New Roman"/>
              </a:rPr>
              <a:t>Oxides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Nitrogen, </a:t>
            </a:r>
            <a:r>
              <a:rPr sz="1150" spc="20" dirty="0">
                <a:latin typeface="Times New Roman"/>
                <a:cs typeface="Times New Roman"/>
              </a:rPr>
              <a:t>Oxides of Carbon, </a:t>
            </a:r>
            <a:r>
              <a:rPr sz="1150" spc="15" dirty="0">
                <a:latin typeface="Times New Roman"/>
                <a:cs typeface="Times New Roman"/>
              </a:rPr>
              <a:t>Particulate </a:t>
            </a:r>
            <a:r>
              <a:rPr sz="1150" spc="25" dirty="0">
                <a:latin typeface="Times New Roman"/>
                <a:cs typeface="Times New Roman"/>
              </a:rPr>
              <a:t>Matter, </a:t>
            </a:r>
            <a:r>
              <a:rPr sz="1150" spc="15" dirty="0">
                <a:latin typeface="Times New Roman"/>
                <a:cs typeface="Times New Roman"/>
              </a:rPr>
              <a:t>Methane, </a:t>
            </a:r>
            <a:r>
              <a:rPr sz="1150" spc="20" dirty="0">
                <a:latin typeface="Times New Roman"/>
                <a:cs typeface="Times New Roman"/>
              </a:rPr>
              <a:t>Ammonia,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Chlorofluorocarbons,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Toxic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metals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etc.</a:t>
            </a:r>
            <a:endParaRPr sz="1150">
              <a:latin typeface="Times New Roman"/>
              <a:cs typeface="Times New Roman"/>
            </a:endParaRPr>
          </a:p>
          <a:p>
            <a:pPr marL="469900" marR="10160" indent="-229235" algn="just">
              <a:lnSpc>
                <a:spcPct val="100099"/>
              </a:lnSpc>
              <a:spcBef>
                <a:spcPts val="600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i="1" spc="25" dirty="0">
                <a:latin typeface="Times New Roman"/>
                <a:cs typeface="Times New Roman"/>
              </a:rPr>
              <a:t>secondary </a:t>
            </a:r>
            <a:r>
              <a:rPr sz="1150" i="1" spc="15" dirty="0">
                <a:latin typeface="Times New Roman"/>
                <a:cs typeface="Times New Roman"/>
              </a:rPr>
              <a:t>pollutants </a:t>
            </a:r>
            <a:r>
              <a:rPr sz="1150" i="1" spc="20" dirty="0">
                <a:latin typeface="Times New Roman"/>
                <a:cs typeface="Times New Roman"/>
              </a:rPr>
              <a:t>are </a:t>
            </a:r>
            <a:r>
              <a:rPr sz="1150" i="1" spc="25" dirty="0">
                <a:latin typeface="Times New Roman"/>
                <a:cs typeface="Times New Roman"/>
              </a:rPr>
              <a:t>not </a:t>
            </a:r>
            <a:r>
              <a:rPr sz="1150" i="1" spc="10" dirty="0">
                <a:latin typeface="Times New Roman"/>
                <a:cs typeface="Times New Roman"/>
              </a:rPr>
              <a:t>emitted </a:t>
            </a:r>
            <a:r>
              <a:rPr sz="1150" i="1" spc="20" dirty="0">
                <a:latin typeface="Times New Roman"/>
                <a:cs typeface="Times New Roman"/>
              </a:rPr>
              <a:t>directly</a:t>
            </a:r>
            <a:r>
              <a:rPr sz="1150" spc="20" dirty="0">
                <a:latin typeface="Times New Roman"/>
                <a:cs typeface="Times New Roman"/>
              </a:rPr>
              <a:t>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secondary pollutants </a:t>
            </a:r>
            <a:r>
              <a:rPr sz="1150" spc="10" dirty="0">
                <a:latin typeface="Times New Roman"/>
                <a:cs typeface="Times New Roman"/>
              </a:rPr>
              <a:t>form </a:t>
            </a:r>
            <a:r>
              <a:rPr sz="1150" spc="15" dirty="0">
                <a:latin typeface="Times New Roman"/>
                <a:cs typeface="Times New Roman"/>
              </a:rPr>
              <a:t>when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primary </a:t>
            </a:r>
            <a:r>
              <a:rPr sz="1150" spc="15" dirty="0">
                <a:latin typeface="Times New Roman"/>
                <a:cs typeface="Times New Roman"/>
              </a:rPr>
              <a:t>pollutants </a:t>
            </a:r>
            <a:r>
              <a:rPr sz="1150" spc="10" dirty="0">
                <a:latin typeface="Times New Roman"/>
                <a:cs typeface="Times New Roman"/>
              </a:rPr>
              <a:t>react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with </a:t>
            </a:r>
            <a:r>
              <a:rPr sz="1150" spc="15" dirty="0">
                <a:latin typeface="Times New Roman"/>
                <a:cs typeface="Times New Roman"/>
              </a:rPr>
              <a:t>themselves</a:t>
            </a:r>
            <a:r>
              <a:rPr sz="1150" spc="20" dirty="0">
                <a:latin typeface="Times New Roman"/>
                <a:cs typeface="Times New Roman"/>
              </a:rPr>
              <a:t> or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other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components of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atmosphere. Most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important </a:t>
            </a:r>
            <a:r>
              <a:rPr sz="1150" i="1" spc="25" dirty="0">
                <a:latin typeface="Times New Roman"/>
                <a:cs typeface="Times New Roman"/>
              </a:rPr>
              <a:t>secondary</a:t>
            </a:r>
            <a:r>
              <a:rPr sz="1150" i="1" spc="3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level</a:t>
            </a:r>
            <a:r>
              <a:rPr sz="1150" i="1" spc="20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Air</a:t>
            </a:r>
            <a:r>
              <a:rPr sz="1150" i="1" spc="30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Pollutants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i="1" spc="25" dirty="0">
                <a:latin typeface="Times New Roman"/>
                <a:cs typeface="Times New Roman"/>
              </a:rPr>
              <a:t>Ground</a:t>
            </a:r>
            <a:r>
              <a:rPr sz="1150" i="1" spc="3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Level</a:t>
            </a:r>
            <a:r>
              <a:rPr sz="1150" i="1" spc="20" dirty="0">
                <a:latin typeface="Times New Roman"/>
                <a:cs typeface="Times New Roman"/>
              </a:rPr>
              <a:t> Ozone,</a:t>
            </a:r>
            <a:r>
              <a:rPr sz="1150" i="1" spc="25" dirty="0">
                <a:latin typeface="Times New Roman"/>
                <a:cs typeface="Times New Roman"/>
              </a:rPr>
              <a:t> </a:t>
            </a:r>
            <a:r>
              <a:rPr sz="1150" i="1" spc="20" dirty="0">
                <a:latin typeface="Times New Roman"/>
                <a:cs typeface="Times New Roman"/>
              </a:rPr>
              <a:t>Smog</a:t>
            </a:r>
            <a:r>
              <a:rPr sz="1150" i="1" spc="25" dirty="0">
                <a:latin typeface="Times New Roman"/>
                <a:cs typeface="Times New Roman"/>
              </a:rPr>
              <a:t> </a:t>
            </a:r>
            <a:r>
              <a:rPr sz="1150" i="1" spc="30" dirty="0">
                <a:latin typeface="Times New Roman"/>
                <a:cs typeface="Times New Roman"/>
              </a:rPr>
              <a:t>and</a:t>
            </a:r>
            <a:r>
              <a:rPr sz="1150" i="1" spc="35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POPs </a:t>
            </a:r>
            <a:r>
              <a:rPr sz="1150" i="1" spc="1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(Persistent</a:t>
            </a:r>
            <a:r>
              <a:rPr sz="1150" i="1" spc="-15" dirty="0">
                <a:latin typeface="Times New Roman"/>
                <a:cs typeface="Times New Roman"/>
              </a:rPr>
              <a:t> </a:t>
            </a:r>
            <a:r>
              <a:rPr sz="1150" i="1" spc="20" dirty="0">
                <a:latin typeface="Times New Roman"/>
                <a:cs typeface="Times New Roman"/>
              </a:rPr>
              <a:t>Organic</a:t>
            </a:r>
            <a:r>
              <a:rPr sz="1150" i="1" spc="1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Pollutants)</a:t>
            </a:r>
            <a:r>
              <a:rPr sz="1150" spc="15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50" b="1" i="1" spc="15" dirty="0">
                <a:latin typeface="Times New Roman"/>
                <a:cs typeface="Times New Roman"/>
              </a:rPr>
              <a:t>Ground</a:t>
            </a:r>
            <a:r>
              <a:rPr sz="1150" b="1" i="1" spc="-15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Level</a:t>
            </a:r>
            <a:r>
              <a:rPr sz="1150" b="1" i="1" spc="-40" dirty="0">
                <a:latin typeface="Times New Roman"/>
                <a:cs typeface="Times New Roman"/>
              </a:rPr>
              <a:t> </a:t>
            </a:r>
            <a:r>
              <a:rPr sz="1150" b="1" i="1" spc="15" dirty="0">
                <a:latin typeface="Times New Roman"/>
                <a:cs typeface="Times New Roman"/>
              </a:rPr>
              <a:t>Ozone</a:t>
            </a:r>
            <a:endParaRPr sz="11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899"/>
              </a:lnSpc>
              <a:spcBef>
                <a:spcPts val="10"/>
              </a:spcBef>
            </a:pP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most </a:t>
            </a:r>
            <a:r>
              <a:rPr sz="1150" spc="29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important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secondary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pollutant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   the Ground   </a:t>
            </a:r>
            <a:r>
              <a:rPr sz="1150" spc="20" dirty="0">
                <a:latin typeface="Times New Roman"/>
                <a:cs typeface="Times New Roman"/>
              </a:rPr>
              <a:t>Level   </a:t>
            </a:r>
            <a:r>
              <a:rPr sz="1150" spc="25" dirty="0">
                <a:latin typeface="Times New Roman"/>
                <a:cs typeface="Times New Roman"/>
              </a:rPr>
              <a:t>Ozone   </a:t>
            </a:r>
            <a:r>
              <a:rPr sz="1150" spc="20" dirty="0">
                <a:latin typeface="Times New Roman"/>
                <a:cs typeface="Times New Roman"/>
              </a:rPr>
              <a:t>or   Tropospheric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Ozone. </a:t>
            </a:r>
            <a:r>
              <a:rPr sz="1150" spc="20" dirty="0">
                <a:latin typeface="Times New Roman"/>
                <a:cs typeface="Times New Roman"/>
              </a:rPr>
              <a:t>Emissions from </a:t>
            </a:r>
            <a:r>
              <a:rPr sz="1150" spc="15" dirty="0">
                <a:latin typeface="Times New Roman"/>
                <a:cs typeface="Times New Roman"/>
              </a:rPr>
              <a:t>industrial </a:t>
            </a:r>
            <a:r>
              <a:rPr sz="1150" spc="10" dirty="0">
                <a:latin typeface="Times New Roman"/>
                <a:cs typeface="Times New Roman"/>
              </a:rPr>
              <a:t>facilities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electric </a:t>
            </a:r>
            <a:r>
              <a:rPr sz="1150" spc="15" dirty="0">
                <a:latin typeface="Times New Roman"/>
                <a:cs typeface="Times New Roman"/>
              </a:rPr>
              <a:t>utilities, motor </a:t>
            </a:r>
            <a:r>
              <a:rPr sz="1150" spc="20" dirty="0">
                <a:latin typeface="Times New Roman"/>
                <a:cs typeface="Times New Roman"/>
              </a:rPr>
              <a:t>vehicle </a:t>
            </a:r>
            <a:r>
              <a:rPr sz="1150" spc="10" dirty="0">
                <a:latin typeface="Times New Roman"/>
                <a:cs typeface="Times New Roman"/>
              </a:rPr>
              <a:t>exhaust, </a:t>
            </a:r>
            <a:r>
              <a:rPr sz="1150" spc="15" dirty="0">
                <a:latin typeface="Times New Roman"/>
                <a:cs typeface="Times New Roman"/>
              </a:rPr>
              <a:t>gasoline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vapours,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chemical solvents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25" dirty="0">
                <a:latin typeface="Times New Roman"/>
                <a:cs typeface="Times New Roman"/>
              </a:rPr>
              <a:t>some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the major sources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40" dirty="0">
                <a:latin typeface="Times New Roman"/>
                <a:cs typeface="Times New Roman"/>
              </a:rPr>
              <a:t>Nox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VOC. </a:t>
            </a:r>
            <a:r>
              <a:rPr sz="1150" spc="25" dirty="0">
                <a:latin typeface="Times New Roman"/>
                <a:cs typeface="Times New Roman"/>
              </a:rPr>
              <a:t>Ground </a:t>
            </a:r>
            <a:r>
              <a:rPr sz="1150" spc="20" dirty="0">
                <a:latin typeface="Times New Roman"/>
                <a:cs typeface="Times New Roman"/>
              </a:rPr>
              <a:t>Level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Ozone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forms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due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reactions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NOx,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Carbon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Monoxide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VOCs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presence</a:t>
            </a:r>
            <a:r>
              <a:rPr sz="1150" spc="20" dirty="0">
                <a:latin typeface="Times New Roman"/>
                <a:cs typeface="Times New Roman"/>
              </a:rPr>
              <a:t> 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sunlight.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i="1" spc="30" dirty="0">
                <a:latin typeface="Times New Roman"/>
                <a:cs typeface="Times New Roman"/>
              </a:rPr>
              <a:t>Smog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0305" y="6158229"/>
            <a:ext cx="543179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6797"/>
            <a:ext cx="6153150" cy="8357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6985" algn="just">
              <a:lnSpc>
                <a:spcPct val="100499"/>
              </a:lnSpc>
              <a:spcBef>
                <a:spcPts val="130"/>
              </a:spcBef>
            </a:pPr>
            <a:r>
              <a:rPr sz="1150" spc="10" dirty="0">
                <a:latin typeface="Times New Roman"/>
                <a:cs typeface="Times New Roman"/>
              </a:rPr>
              <a:t>Another </a:t>
            </a:r>
            <a:r>
              <a:rPr sz="1150" spc="15" dirty="0">
                <a:latin typeface="Times New Roman"/>
                <a:cs typeface="Times New Roman"/>
              </a:rPr>
              <a:t>most </a:t>
            </a:r>
            <a:r>
              <a:rPr sz="1150" spc="20" dirty="0">
                <a:latin typeface="Times New Roman"/>
                <a:cs typeface="Times New Roman"/>
              </a:rPr>
              <a:t>important </a:t>
            </a:r>
            <a:r>
              <a:rPr sz="1150" spc="15" dirty="0">
                <a:latin typeface="Times New Roman"/>
                <a:cs typeface="Times New Roman"/>
              </a:rPr>
              <a:t>secondary pollutant </a:t>
            </a:r>
            <a:r>
              <a:rPr sz="1150" spc="25" dirty="0">
                <a:latin typeface="Times New Roman"/>
                <a:cs typeface="Times New Roman"/>
              </a:rPr>
              <a:t>is the </a:t>
            </a:r>
            <a:r>
              <a:rPr sz="1150" spc="15" dirty="0">
                <a:latin typeface="Times New Roman"/>
                <a:cs typeface="Times New Roman"/>
              </a:rPr>
              <a:t>Smog, </a:t>
            </a:r>
            <a:r>
              <a:rPr sz="1150" spc="10" dirty="0">
                <a:latin typeface="Times New Roman"/>
                <a:cs typeface="Times New Roman"/>
              </a:rPr>
              <a:t>which </a:t>
            </a:r>
            <a:r>
              <a:rPr sz="1150" spc="25" dirty="0">
                <a:latin typeface="Times New Roman"/>
                <a:cs typeface="Times New Roman"/>
              </a:rPr>
              <a:t>has </a:t>
            </a:r>
            <a:r>
              <a:rPr sz="1150" spc="20" dirty="0">
                <a:latin typeface="Times New Roman"/>
                <a:cs typeface="Times New Roman"/>
              </a:rPr>
              <a:t>made </a:t>
            </a:r>
            <a:r>
              <a:rPr sz="1150" spc="25" dirty="0">
                <a:latin typeface="Times New Roman"/>
                <a:cs typeface="Times New Roman"/>
              </a:rPr>
              <a:t>up of Smoke and </a:t>
            </a:r>
            <a:r>
              <a:rPr sz="1150" spc="20" dirty="0">
                <a:latin typeface="Times New Roman"/>
                <a:cs typeface="Times New Roman"/>
              </a:rPr>
              <a:t>Fog.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Traditionally,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5" dirty="0">
                <a:latin typeface="Times New Roman"/>
                <a:cs typeface="Times New Roman"/>
              </a:rPr>
              <a:t>smog </a:t>
            </a:r>
            <a:r>
              <a:rPr sz="1150" spc="10" dirty="0">
                <a:latin typeface="Times New Roman"/>
                <a:cs typeface="Times New Roman"/>
              </a:rPr>
              <a:t>has </a:t>
            </a:r>
            <a:r>
              <a:rPr sz="1150" spc="15" dirty="0">
                <a:latin typeface="Times New Roman"/>
                <a:cs typeface="Times New Roman"/>
              </a:rPr>
              <a:t>resulted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15" dirty="0">
                <a:latin typeface="Times New Roman"/>
                <a:cs typeface="Times New Roman"/>
              </a:rPr>
              <a:t>large </a:t>
            </a:r>
            <a:r>
              <a:rPr sz="1150" spc="25" dirty="0">
                <a:latin typeface="Times New Roman"/>
                <a:cs typeface="Times New Roman"/>
              </a:rPr>
              <a:t>amounts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coal </a:t>
            </a:r>
            <a:r>
              <a:rPr sz="1150" spc="25" dirty="0">
                <a:latin typeface="Times New Roman"/>
                <a:cs typeface="Times New Roman"/>
              </a:rPr>
              <a:t>burning </a:t>
            </a:r>
            <a:r>
              <a:rPr sz="1150" spc="5" dirty="0">
                <a:latin typeface="Times New Roman"/>
                <a:cs typeface="Times New Roman"/>
              </a:rPr>
              <a:t>in </a:t>
            </a:r>
            <a:r>
              <a:rPr sz="1150" spc="40" dirty="0">
                <a:latin typeface="Times New Roman"/>
                <a:cs typeface="Times New Roman"/>
              </a:rPr>
              <a:t>an </a:t>
            </a:r>
            <a:r>
              <a:rPr sz="1150" spc="20" dirty="0">
                <a:latin typeface="Times New Roman"/>
                <a:cs typeface="Times New Roman"/>
              </a:rPr>
              <a:t>area </a:t>
            </a:r>
            <a:r>
              <a:rPr sz="1150" spc="15" dirty="0">
                <a:latin typeface="Times New Roman"/>
                <a:cs typeface="Times New Roman"/>
              </a:rPr>
              <a:t>caused </a:t>
            </a:r>
            <a:r>
              <a:rPr sz="1150" spc="25" dirty="0">
                <a:latin typeface="Times New Roman"/>
                <a:cs typeface="Times New Roman"/>
              </a:rPr>
              <a:t>by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mixture </a:t>
            </a:r>
            <a:r>
              <a:rPr sz="1150" spc="20" dirty="0">
                <a:latin typeface="Times New Roman"/>
                <a:cs typeface="Times New Roman"/>
              </a:rPr>
              <a:t>of smoke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sulphur </a:t>
            </a:r>
            <a:r>
              <a:rPr sz="1150" spc="20" dirty="0">
                <a:latin typeface="Times New Roman"/>
                <a:cs typeface="Times New Roman"/>
              </a:rPr>
              <a:t>dioxide. Now-a-days, </a:t>
            </a:r>
            <a:r>
              <a:rPr sz="1150" spc="15" dirty="0">
                <a:latin typeface="Times New Roman"/>
                <a:cs typeface="Times New Roman"/>
              </a:rPr>
              <a:t>the Vehicle </a:t>
            </a:r>
            <a:r>
              <a:rPr sz="1150" spc="20" dirty="0">
                <a:latin typeface="Times New Roman"/>
                <a:cs typeface="Times New Roman"/>
              </a:rPr>
              <a:t>emissions </a:t>
            </a:r>
            <a:r>
              <a:rPr sz="1150" spc="15" dirty="0">
                <a:latin typeface="Times New Roman"/>
                <a:cs typeface="Times New Roman"/>
              </a:rPr>
              <a:t>and Industrial </a:t>
            </a:r>
            <a:r>
              <a:rPr sz="1150" spc="20" dirty="0">
                <a:latin typeface="Times New Roman"/>
                <a:cs typeface="Times New Roman"/>
              </a:rPr>
              <a:t>emissions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that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20" dirty="0">
                <a:latin typeface="Times New Roman"/>
                <a:cs typeface="Times New Roman"/>
              </a:rPr>
              <a:t>acted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5" dirty="0">
                <a:latin typeface="Times New Roman"/>
                <a:cs typeface="Times New Roman"/>
              </a:rPr>
              <a:t>in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atmosphere </a:t>
            </a:r>
            <a:r>
              <a:rPr sz="1150" spc="25" dirty="0">
                <a:latin typeface="Times New Roman"/>
                <a:cs typeface="Times New Roman"/>
              </a:rPr>
              <a:t>by </a:t>
            </a:r>
            <a:r>
              <a:rPr sz="1150" spc="20" dirty="0">
                <a:latin typeface="Times New Roman"/>
                <a:cs typeface="Times New Roman"/>
              </a:rPr>
              <a:t>ultraviolet </a:t>
            </a:r>
            <a:r>
              <a:rPr sz="1150" spc="15" dirty="0">
                <a:latin typeface="Times New Roman"/>
                <a:cs typeface="Times New Roman"/>
              </a:rPr>
              <a:t>light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15" dirty="0">
                <a:latin typeface="Times New Roman"/>
                <a:cs typeface="Times New Roman"/>
              </a:rPr>
              <a:t>the  </a:t>
            </a:r>
            <a:r>
              <a:rPr sz="1150" spc="10" dirty="0">
                <a:latin typeface="Times New Roman"/>
                <a:cs typeface="Times New Roman"/>
              </a:rPr>
              <a:t>sun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20" dirty="0">
                <a:latin typeface="Times New Roman"/>
                <a:cs typeface="Times New Roman"/>
              </a:rPr>
              <a:t>form  </a:t>
            </a:r>
            <a:r>
              <a:rPr sz="1150" spc="15" dirty="0">
                <a:latin typeface="Times New Roman"/>
                <a:cs typeface="Times New Roman"/>
              </a:rPr>
              <a:t>secondary pollutants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that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also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combine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with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primary</a:t>
            </a:r>
            <a:r>
              <a:rPr sz="1150" spc="15" dirty="0">
                <a:latin typeface="Times New Roman"/>
                <a:cs typeface="Times New Roman"/>
              </a:rPr>
              <a:t> emissions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form</a:t>
            </a:r>
            <a:r>
              <a:rPr sz="1150" spc="15" dirty="0">
                <a:latin typeface="Times New Roman"/>
                <a:cs typeface="Times New Roman"/>
              </a:rPr>
              <a:t> photochemical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smog.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Sources</a:t>
            </a:r>
            <a:r>
              <a:rPr sz="14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1370"/>
              </a:lnSpc>
              <a:buAutoNum type="arabicPlain"/>
              <a:tabLst>
                <a:tab pos="186690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Anthropogenic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(man-made)</a:t>
            </a:r>
            <a:r>
              <a:rPr sz="1150" b="1" spc="8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sources:</a:t>
            </a:r>
            <a:r>
              <a:rPr sz="1150" b="1" spc="5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These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mostly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related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the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burning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multiple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types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fuel.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250">
              <a:latin typeface="Times New Roman"/>
              <a:cs typeface="Times New Roman"/>
            </a:endParaRPr>
          </a:p>
          <a:p>
            <a:pPr marL="469900" marR="5080" lvl="1" indent="-229235" algn="just">
              <a:lnSpc>
                <a:spcPts val="1370"/>
              </a:lnSpc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Stationary</a:t>
            </a:r>
            <a:r>
              <a:rPr sz="1150" b="1" spc="20" dirty="0">
                <a:latin typeface="Times New Roman"/>
                <a:cs typeface="Times New Roman"/>
              </a:rPr>
              <a:t> sources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include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smoke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stacks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2"/>
              </a:rPr>
              <a:t>power</a:t>
            </a:r>
            <a:r>
              <a:rPr sz="1150" spc="25" dirty="0">
                <a:latin typeface="Times New Roman"/>
                <a:cs typeface="Times New Roman"/>
                <a:hlinkClick r:id="rId2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2"/>
              </a:rPr>
              <a:t>plants,</a:t>
            </a:r>
            <a:r>
              <a:rPr sz="1150" spc="10" dirty="0">
                <a:latin typeface="Times New Roman"/>
                <a:cs typeface="Times New Roman"/>
              </a:rPr>
              <a:t>  </a:t>
            </a:r>
            <a:r>
              <a:rPr sz="1150" spc="20" dirty="0">
                <a:latin typeface="Times New Roman"/>
                <a:cs typeface="Times New Roman"/>
              </a:rPr>
              <a:t>manufacturing  </a:t>
            </a:r>
            <a:r>
              <a:rPr sz="1150" spc="10" dirty="0">
                <a:latin typeface="Times New Roman"/>
                <a:cs typeface="Times New Roman"/>
              </a:rPr>
              <a:t>facilities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(factories)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incinerators,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well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furnaces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other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types  of  </a:t>
            </a:r>
            <a:r>
              <a:rPr sz="1150" spc="15" dirty="0">
                <a:latin typeface="Times New Roman"/>
                <a:cs typeface="Times New Roman"/>
              </a:rPr>
              <a:t>fuel-burning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heating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devices.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 algn="just">
              <a:lnSpc>
                <a:spcPts val="1350"/>
              </a:lnSpc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Mobile </a:t>
            </a:r>
            <a:r>
              <a:rPr sz="1150" b="1" spc="20" dirty="0">
                <a:latin typeface="Times New Roman"/>
                <a:cs typeface="Times New Roman"/>
              </a:rPr>
              <a:t>sources </a:t>
            </a:r>
            <a:r>
              <a:rPr sz="1150" spc="15" dirty="0">
                <a:latin typeface="Times New Roman"/>
                <a:cs typeface="Times New Roman"/>
              </a:rPr>
              <a:t>include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3"/>
              </a:rPr>
              <a:t>motor</a:t>
            </a:r>
            <a:r>
              <a:rPr sz="1150" spc="40" dirty="0">
                <a:latin typeface="Times New Roman"/>
                <a:cs typeface="Times New Roman"/>
                <a:hlinkClick r:id="rId3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vehicles,</a:t>
            </a:r>
            <a:r>
              <a:rPr sz="1150" spc="30" dirty="0">
                <a:latin typeface="Times New Roman"/>
                <a:cs typeface="Times New Roman"/>
                <a:hlinkClick r:id="rId3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marine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vessels,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aircraft.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 algn="just">
              <a:lnSpc>
                <a:spcPts val="1370"/>
              </a:lnSpc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Fumes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4"/>
              </a:rPr>
              <a:t>paint,</a:t>
            </a:r>
            <a:r>
              <a:rPr sz="1150" spc="35" dirty="0">
                <a:latin typeface="Times New Roman"/>
                <a:cs typeface="Times New Roman"/>
                <a:hlinkClick r:id="rId4"/>
              </a:rPr>
              <a:t> </a:t>
            </a:r>
            <a:r>
              <a:rPr sz="1150" spc="5" dirty="0">
                <a:latin typeface="Times New Roman"/>
                <a:cs typeface="Times New Roman"/>
                <a:hlinkClick r:id="rId5"/>
              </a:rPr>
              <a:t>hair</a:t>
            </a:r>
            <a:r>
              <a:rPr sz="1150" spc="40" dirty="0">
                <a:latin typeface="Times New Roman"/>
                <a:cs typeface="Times New Roman"/>
                <a:hlinkClick r:id="rId5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5"/>
              </a:rPr>
              <a:t>spray,</a:t>
            </a:r>
            <a:r>
              <a:rPr sz="1150" spc="35" dirty="0">
                <a:latin typeface="Times New Roman"/>
                <a:cs typeface="Times New Roman"/>
                <a:hlinkClick r:id="rId5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6"/>
              </a:rPr>
              <a:t>varnish</a:t>
            </a:r>
            <a:r>
              <a:rPr sz="1150" spc="15" dirty="0">
                <a:latin typeface="Times New Roman"/>
                <a:cs typeface="Times New Roman"/>
              </a:rPr>
              <a:t>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7"/>
              </a:rPr>
              <a:t>aerosol</a:t>
            </a:r>
            <a:r>
              <a:rPr sz="1150" spc="45" dirty="0">
                <a:latin typeface="Times New Roman"/>
                <a:cs typeface="Times New Roman"/>
                <a:hlinkClick r:id="rId7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7"/>
              </a:rPr>
              <a:t>sprays</a:t>
            </a:r>
            <a:r>
              <a:rPr sz="1150" spc="-25" dirty="0">
                <a:latin typeface="Times New Roman"/>
                <a:cs typeface="Times New Roman"/>
                <a:hlinkClick r:id="rId7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other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solvents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 algn="just">
              <a:lnSpc>
                <a:spcPts val="1375"/>
              </a:lnSpc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Waste</a:t>
            </a:r>
            <a:r>
              <a:rPr sz="1150" b="1" spc="16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deposition</a:t>
            </a:r>
            <a:r>
              <a:rPr sz="1150" b="1" spc="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8"/>
              </a:rPr>
              <a:t>landfills,</a:t>
            </a:r>
            <a:r>
              <a:rPr sz="1150" spc="1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which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generate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9"/>
              </a:rPr>
              <a:t>methane</a:t>
            </a:r>
            <a:r>
              <a:rPr sz="1150" spc="20" dirty="0">
                <a:latin typeface="Times New Roman"/>
                <a:cs typeface="Times New Roman"/>
              </a:rPr>
              <a:t>.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Methane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1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highly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flammable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  <a:p>
            <a:pPr marL="469900" marR="5080" algn="just">
              <a:lnSpc>
                <a:spcPct val="99200"/>
              </a:lnSpc>
              <a:spcBef>
                <a:spcPts val="35"/>
              </a:spcBef>
            </a:pPr>
            <a:r>
              <a:rPr sz="1150" spc="15" dirty="0">
                <a:latin typeface="Times New Roman"/>
                <a:cs typeface="Times New Roman"/>
              </a:rPr>
              <a:t>may </a:t>
            </a:r>
            <a:r>
              <a:rPr sz="1150" spc="20" dirty="0">
                <a:latin typeface="Times New Roman"/>
                <a:cs typeface="Times New Roman"/>
              </a:rPr>
              <a:t>form </a:t>
            </a:r>
            <a:r>
              <a:rPr sz="1150" spc="15" dirty="0">
                <a:latin typeface="Times New Roman"/>
                <a:cs typeface="Times New Roman"/>
              </a:rPr>
              <a:t>explosive </a:t>
            </a:r>
            <a:r>
              <a:rPr sz="1150" spc="20" dirty="0">
                <a:latin typeface="Times New Roman"/>
                <a:cs typeface="Times New Roman"/>
              </a:rPr>
              <a:t>mixtures </a:t>
            </a:r>
            <a:r>
              <a:rPr sz="1150" spc="10" dirty="0">
                <a:latin typeface="Times New Roman"/>
                <a:cs typeface="Times New Roman"/>
              </a:rPr>
              <a:t>with air. </a:t>
            </a:r>
            <a:r>
              <a:rPr sz="1150" spc="20" dirty="0">
                <a:latin typeface="Times New Roman"/>
                <a:cs typeface="Times New Roman"/>
              </a:rPr>
              <a:t>Methane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40" dirty="0">
                <a:latin typeface="Times New Roman"/>
                <a:cs typeface="Times New Roman"/>
              </a:rPr>
              <a:t>an </a:t>
            </a:r>
            <a:r>
              <a:rPr sz="1150" spc="20" dirty="0">
                <a:latin typeface="Times New Roman"/>
                <a:cs typeface="Times New Roman"/>
                <a:hlinkClick r:id="rId10"/>
              </a:rPr>
              <a:t>asphyxiant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may displace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oxygen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Times New Roman"/>
                <a:cs typeface="Times New Roman"/>
              </a:rPr>
              <a:t>an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enclosed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space.</a:t>
            </a:r>
            <a:r>
              <a:rPr sz="1150" spc="15" dirty="0">
                <a:latin typeface="Times New Roman"/>
                <a:cs typeface="Times New Roman"/>
              </a:rPr>
              <a:t> Asphyxia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30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suffocation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result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if</a:t>
            </a:r>
            <a:r>
              <a:rPr sz="1150" spc="30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the  </a:t>
            </a:r>
            <a:r>
              <a:rPr sz="1150" spc="20" dirty="0">
                <a:latin typeface="Times New Roman"/>
                <a:cs typeface="Times New Roman"/>
              </a:rPr>
              <a:t>oxygen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concentration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reduced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below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19.5%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by</a:t>
            </a:r>
            <a:r>
              <a:rPr sz="1150" spc="15" dirty="0">
                <a:latin typeface="Times New Roman"/>
                <a:cs typeface="Times New Roman"/>
              </a:rPr>
              <a:t> displacement.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 algn="just">
              <a:lnSpc>
                <a:spcPct val="100000"/>
              </a:lnSpc>
              <a:spcBef>
                <a:spcPts val="25"/>
              </a:spcBef>
              <a:buSzPct val="86956"/>
              <a:buFont typeface="Symbol"/>
              <a:buChar char=""/>
              <a:tabLst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Military</a:t>
            </a:r>
            <a:r>
              <a:rPr sz="1150" b="1" spc="20" dirty="0">
                <a:latin typeface="Times New Roman"/>
                <a:cs typeface="Times New Roman"/>
              </a:rPr>
              <a:t> resources</a:t>
            </a:r>
            <a:r>
              <a:rPr sz="1150" spc="20" dirty="0">
                <a:latin typeface="Times New Roman"/>
                <a:cs typeface="Times New Roman"/>
              </a:rPr>
              <a:t>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such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11"/>
              </a:rPr>
              <a:t>nuclear</a:t>
            </a:r>
            <a:r>
              <a:rPr sz="1150" spc="40" dirty="0">
                <a:latin typeface="Times New Roman"/>
                <a:cs typeface="Times New Roman"/>
                <a:hlinkClick r:id="rId11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1"/>
              </a:rPr>
              <a:t>weapons,</a:t>
            </a:r>
            <a:r>
              <a:rPr sz="1150" spc="30" dirty="0">
                <a:latin typeface="Times New Roman"/>
                <a:cs typeface="Times New Roman"/>
                <a:hlinkClick r:id="rId11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2"/>
              </a:rPr>
              <a:t>toxic</a:t>
            </a:r>
            <a:r>
              <a:rPr sz="1150" spc="20" dirty="0">
                <a:latin typeface="Times New Roman"/>
                <a:cs typeface="Times New Roman"/>
                <a:hlinkClick r:id="rId12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2"/>
              </a:rPr>
              <a:t>gases,</a:t>
            </a:r>
            <a:r>
              <a:rPr sz="1150" spc="30" dirty="0">
                <a:latin typeface="Times New Roman"/>
                <a:cs typeface="Times New Roman"/>
                <a:hlinkClick r:id="rId12"/>
              </a:rPr>
              <a:t> </a:t>
            </a:r>
            <a:r>
              <a:rPr sz="1150" spc="25" dirty="0">
                <a:latin typeface="Times New Roman"/>
                <a:cs typeface="Times New Roman"/>
                <a:hlinkClick r:id="rId13"/>
              </a:rPr>
              <a:t>germ</a:t>
            </a:r>
            <a:r>
              <a:rPr sz="1150" spc="15" dirty="0">
                <a:latin typeface="Times New Roman"/>
                <a:cs typeface="Times New Roman"/>
                <a:hlinkClick r:id="rId13"/>
              </a:rPr>
              <a:t> warfare</a:t>
            </a:r>
            <a:r>
              <a:rPr sz="1150" spc="-5" dirty="0">
                <a:latin typeface="Times New Roman"/>
                <a:cs typeface="Times New Roman"/>
                <a:hlinkClick r:id="rId13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and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4"/>
              </a:rPr>
              <a:t>rocketry</a:t>
            </a:r>
            <a:endParaRPr sz="1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buAutoNum type="arabicPlain"/>
              <a:tabLst>
                <a:tab pos="177800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Natural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sources: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115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spcBef>
                <a:spcPts val="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spc="10" dirty="0">
                <a:latin typeface="Times New Roman"/>
                <a:cs typeface="Times New Roman"/>
                <a:hlinkClick r:id="rId15"/>
              </a:rPr>
              <a:t>Dust</a:t>
            </a:r>
            <a:r>
              <a:rPr sz="1150" spc="35" dirty="0">
                <a:latin typeface="Times New Roman"/>
                <a:cs typeface="Times New Roman"/>
                <a:hlinkClick r:id="rId15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15" dirty="0">
                <a:latin typeface="Times New Roman"/>
                <a:cs typeface="Times New Roman"/>
              </a:rPr>
              <a:t> natural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sources,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usually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large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areas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land </a:t>
            </a:r>
            <a:r>
              <a:rPr sz="1150" spc="10" dirty="0">
                <a:latin typeface="Times New Roman"/>
                <a:cs typeface="Times New Roman"/>
              </a:rPr>
              <a:t>with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few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no</a:t>
            </a:r>
            <a:r>
              <a:rPr sz="1150" spc="20" dirty="0">
                <a:latin typeface="Times New Roman"/>
                <a:cs typeface="Times New Roman"/>
              </a:rPr>
              <a:t> vegetation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spc="15" dirty="0">
                <a:latin typeface="Times New Roman"/>
                <a:cs typeface="Times New Roman"/>
                <a:hlinkClick r:id="rId9"/>
              </a:rPr>
              <a:t>Methane,</a:t>
            </a:r>
            <a:r>
              <a:rPr sz="1150" spc="25" dirty="0">
                <a:latin typeface="Times New Roman"/>
                <a:cs typeface="Times New Roman"/>
                <a:hlinkClick r:id="rId9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6"/>
              </a:rPr>
              <a:t>emitted</a:t>
            </a:r>
            <a:r>
              <a:rPr sz="1150" spc="25" dirty="0">
                <a:latin typeface="Times New Roman"/>
                <a:cs typeface="Times New Roman"/>
                <a:hlinkClick r:id="rId16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by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17"/>
              </a:rPr>
              <a:t>digestion</a:t>
            </a:r>
            <a:r>
              <a:rPr sz="1150" spc="30" dirty="0">
                <a:latin typeface="Times New Roman"/>
                <a:cs typeface="Times New Roman"/>
                <a:hlinkClick r:id="rId17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food </a:t>
            </a:r>
            <a:r>
              <a:rPr sz="1150" spc="25" dirty="0">
                <a:latin typeface="Times New Roman"/>
                <a:cs typeface="Times New Roman"/>
              </a:rPr>
              <a:t>by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18"/>
              </a:rPr>
              <a:t>animals,</a:t>
            </a:r>
            <a:r>
              <a:rPr sz="1150" spc="30" dirty="0">
                <a:latin typeface="Times New Roman"/>
                <a:cs typeface="Times New Roman"/>
                <a:hlinkClick r:id="rId18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example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19"/>
              </a:rPr>
              <a:t>cattle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spcBef>
                <a:spcPts val="2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spc="20" dirty="0">
                <a:latin typeface="Times New Roman"/>
                <a:cs typeface="Times New Roman"/>
                <a:hlinkClick r:id="rId20"/>
              </a:rPr>
              <a:t>Radon </a:t>
            </a:r>
            <a:r>
              <a:rPr sz="1150" spc="25" dirty="0">
                <a:latin typeface="Times New Roman"/>
                <a:cs typeface="Times New Roman"/>
              </a:rPr>
              <a:t>gas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1"/>
              </a:rPr>
              <a:t>radioactive decay</a:t>
            </a:r>
            <a:r>
              <a:rPr sz="1150" spc="65" dirty="0">
                <a:latin typeface="Times New Roman"/>
                <a:cs typeface="Times New Roman"/>
                <a:hlinkClick r:id="rId21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within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2"/>
              </a:rPr>
              <a:t>Earth's</a:t>
            </a:r>
            <a:r>
              <a:rPr sz="1150" spc="5" dirty="0">
                <a:latin typeface="Times New Roman"/>
                <a:cs typeface="Times New Roman"/>
                <a:hlinkClick r:id="rId22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2"/>
              </a:rPr>
              <a:t>crust</a:t>
            </a:r>
            <a:r>
              <a:rPr sz="1150" spc="15" dirty="0">
                <a:latin typeface="Times New Roman"/>
                <a:cs typeface="Times New Roman"/>
              </a:rPr>
              <a:t>..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spc="25" dirty="0">
                <a:latin typeface="Times New Roman"/>
                <a:cs typeface="Times New Roman"/>
                <a:hlinkClick r:id="rId23"/>
              </a:rPr>
              <a:t>Smoke</a:t>
            </a:r>
            <a:r>
              <a:rPr sz="1150" spc="-30" dirty="0">
                <a:latin typeface="Times New Roman"/>
                <a:cs typeface="Times New Roman"/>
                <a:hlinkClick r:id="rId23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24"/>
              </a:rPr>
              <a:t>carbon</a:t>
            </a:r>
            <a:r>
              <a:rPr sz="1150" spc="10" dirty="0">
                <a:latin typeface="Times New Roman"/>
                <a:cs typeface="Times New Roman"/>
                <a:hlinkClick r:id="rId24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24"/>
              </a:rPr>
              <a:t>monoxide</a:t>
            </a:r>
            <a:r>
              <a:rPr sz="1150" spc="10" dirty="0">
                <a:latin typeface="Times New Roman"/>
                <a:cs typeface="Times New Roman"/>
                <a:hlinkClick r:id="rId24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5"/>
              </a:rPr>
              <a:t>forestfires</a:t>
            </a:r>
            <a:endParaRPr sz="115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spc="15" dirty="0">
                <a:latin typeface="Times New Roman"/>
                <a:cs typeface="Times New Roman"/>
                <a:hlinkClick r:id="rId26"/>
              </a:rPr>
              <a:t>Volcanic</a:t>
            </a:r>
            <a:r>
              <a:rPr sz="1150" spc="20" dirty="0">
                <a:latin typeface="Times New Roman"/>
                <a:cs typeface="Times New Roman"/>
                <a:hlinkClick r:id="rId26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activity,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which </a:t>
            </a:r>
            <a:r>
              <a:rPr sz="1150" spc="15" dirty="0">
                <a:latin typeface="Times New Roman"/>
                <a:cs typeface="Times New Roman"/>
              </a:rPr>
              <a:t>produces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27"/>
              </a:rPr>
              <a:t>sulfur,</a:t>
            </a:r>
            <a:r>
              <a:rPr sz="1150" spc="30" dirty="0">
                <a:latin typeface="Times New Roman"/>
                <a:cs typeface="Times New Roman"/>
                <a:hlinkClick r:id="rId27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8"/>
              </a:rPr>
              <a:t>chlorine</a:t>
            </a:r>
            <a:r>
              <a:rPr sz="1150" spc="15" dirty="0">
                <a:latin typeface="Times New Roman"/>
                <a:cs typeface="Times New Roman"/>
              </a:rPr>
              <a:t>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ash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particulates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7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Respiratory and heart </a:t>
            </a:r>
            <a:r>
              <a:rPr sz="1150" b="1" spc="15" dirty="0">
                <a:latin typeface="Times New Roman"/>
                <a:cs typeface="Times New Roman"/>
              </a:rPr>
              <a:t>problems: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effects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pollution are </a:t>
            </a:r>
            <a:r>
              <a:rPr sz="1150" spc="20" dirty="0">
                <a:latin typeface="Times New Roman"/>
                <a:cs typeface="Times New Roman"/>
              </a:rPr>
              <a:t>alarming. </a:t>
            </a:r>
            <a:r>
              <a:rPr sz="1150" spc="30" dirty="0">
                <a:latin typeface="Times New Roman"/>
                <a:cs typeface="Times New Roman"/>
              </a:rPr>
              <a:t>They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25" dirty="0">
                <a:latin typeface="Times New Roman"/>
                <a:cs typeface="Times New Roman"/>
              </a:rPr>
              <a:t>known to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create </a:t>
            </a:r>
            <a:r>
              <a:rPr sz="1150" spc="10" dirty="0">
                <a:latin typeface="Times New Roman"/>
                <a:cs typeface="Times New Roman"/>
              </a:rPr>
              <a:t>several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respiratory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heart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conditions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along </a:t>
            </a:r>
            <a:r>
              <a:rPr sz="1150" spc="10" dirty="0">
                <a:latin typeface="Times New Roman"/>
                <a:cs typeface="Times New Roman"/>
              </a:rPr>
              <a:t>with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Cancer,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among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other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threats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 body.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8255" algn="just">
              <a:lnSpc>
                <a:spcPct val="99200"/>
              </a:lnSpc>
              <a:buAutoNum type="arabicPeriod"/>
              <a:tabLst>
                <a:tab pos="168275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Global </a:t>
            </a:r>
            <a:r>
              <a:rPr sz="1150" b="1" spc="15" dirty="0">
                <a:latin typeface="Times New Roman"/>
                <a:cs typeface="Times New Roman"/>
              </a:rPr>
              <a:t>warming: </a:t>
            </a:r>
            <a:r>
              <a:rPr sz="1150" spc="20" dirty="0">
                <a:latin typeface="Times New Roman"/>
                <a:cs typeface="Times New Roman"/>
              </a:rPr>
              <a:t>With </a:t>
            </a:r>
            <a:r>
              <a:rPr sz="1150" spc="15" dirty="0">
                <a:latin typeface="Times New Roman"/>
                <a:cs typeface="Times New Roman"/>
              </a:rPr>
              <a:t>increased </a:t>
            </a:r>
            <a:r>
              <a:rPr sz="1150" spc="20" dirty="0">
                <a:latin typeface="Times New Roman"/>
                <a:cs typeface="Times New Roman"/>
              </a:rPr>
              <a:t>temperatures </a:t>
            </a:r>
            <a:r>
              <a:rPr sz="1150" spc="15" dirty="0">
                <a:latin typeface="Times New Roman"/>
                <a:cs typeface="Times New Roman"/>
              </a:rPr>
              <a:t>world </a:t>
            </a:r>
            <a:r>
              <a:rPr sz="1150" spc="10" dirty="0">
                <a:latin typeface="Times New Roman"/>
                <a:cs typeface="Times New Roman"/>
              </a:rPr>
              <a:t>wide, </a:t>
            </a:r>
            <a:r>
              <a:rPr sz="1150" spc="15" dirty="0">
                <a:latin typeface="Times New Roman"/>
                <a:cs typeface="Times New Roman"/>
              </a:rPr>
              <a:t>increase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5" dirty="0">
                <a:latin typeface="Times New Roman"/>
                <a:cs typeface="Times New Roman"/>
              </a:rPr>
              <a:t>sea </a:t>
            </a:r>
            <a:r>
              <a:rPr sz="1150" spc="20" dirty="0">
                <a:latin typeface="Times New Roman"/>
                <a:cs typeface="Times New Roman"/>
              </a:rPr>
              <a:t>levels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melting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ice from colder </a:t>
            </a:r>
            <a:r>
              <a:rPr sz="1150" spc="20" dirty="0">
                <a:latin typeface="Times New Roman"/>
                <a:cs typeface="Times New Roman"/>
              </a:rPr>
              <a:t>regions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icebergs, displacement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loss of </a:t>
            </a:r>
            <a:r>
              <a:rPr sz="1150" spc="10" dirty="0">
                <a:latin typeface="Times New Roman"/>
                <a:cs typeface="Times New Roman"/>
              </a:rPr>
              <a:t>habitat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25" dirty="0">
                <a:latin typeface="Times New Roman"/>
                <a:cs typeface="Times New Roman"/>
              </a:rPr>
              <a:t>due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rise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pollution </a:t>
            </a:r>
            <a:r>
              <a:rPr sz="1150" spc="15" dirty="0">
                <a:latin typeface="Times New Roman"/>
                <a:cs typeface="Times New Roman"/>
              </a:rPr>
              <a:t>levels.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3830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Acid </a:t>
            </a:r>
            <a:r>
              <a:rPr sz="1150" b="1" spc="15" dirty="0">
                <a:latin typeface="Times New Roman"/>
                <a:cs typeface="Times New Roman"/>
              </a:rPr>
              <a:t>Rain: </a:t>
            </a:r>
            <a:r>
              <a:rPr sz="1150" spc="15" dirty="0">
                <a:latin typeface="Times New Roman"/>
                <a:cs typeface="Times New Roman"/>
              </a:rPr>
              <a:t>Harmful gases </a:t>
            </a:r>
            <a:r>
              <a:rPr sz="1150" spc="10" dirty="0">
                <a:latin typeface="Times New Roman"/>
                <a:cs typeface="Times New Roman"/>
              </a:rPr>
              <a:t>like </a:t>
            </a:r>
            <a:r>
              <a:rPr sz="1150" spc="15" dirty="0">
                <a:latin typeface="Times New Roman"/>
                <a:cs typeface="Times New Roman"/>
              </a:rPr>
              <a:t>nitrogen oxides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sulfur </a:t>
            </a:r>
            <a:r>
              <a:rPr sz="1150" spc="20" dirty="0">
                <a:latin typeface="Times New Roman"/>
                <a:cs typeface="Times New Roman"/>
              </a:rPr>
              <a:t>oxides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20" dirty="0">
                <a:latin typeface="Times New Roman"/>
                <a:cs typeface="Times New Roman"/>
              </a:rPr>
              <a:t>released </a:t>
            </a:r>
            <a:r>
              <a:rPr sz="1150" spc="10" dirty="0">
                <a:latin typeface="Times New Roman"/>
                <a:cs typeface="Times New Roman"/>
              </a:rPr>
              <a:t>into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atmosphere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during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burning</a:t>
            </a:r>
            <a:r>
              <a:rPr sz="1150" spc="20" dirty="0">
                <a:latin typeface="Times New Roman"/>
                <a:cs typeface="Times New Roman"/>
              </a:rPr>
              <a:t> 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  <a:hlinkClick r:id="rId29"/>
              </a:rPr>
              <a:t>fossil</a:t>
            </a:r>
            <a:r>
              <a:rPr sz="1150" spc="10" dirty="0">
                <a:latin typeface="Times New Roman"/>
                <a:cs typeface="Times New Roman"/>
                <a:hlinkClick r:id="rId29"/>
              </a:rPr>
              <a:t> fuels.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When </a:t>
            </a:r>
            <a:r>
              <a:rPr sz="1150" spc="5" dirty="0">
                <a:latin typeface="Times New Roman"/>
                <a:cs typeface="Times New Roman"/>
              </a:rPr>
              <a:t>it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rains,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water</a:t>
            </a:r>
            <a:r>
              <a:rPr sz="1150" spc="15" dirty="0">
                <a:latin typeface="Times New Roman"/>
                <a:cs typeface="Times New Roman"/>
              </a:rPr>
              <a:t> droplets</a:t>
            </a:r>
            <a:r>
              <a:rPr sz="1150" spc="20" dirty="0">
                <a:latin typeface="Times New Roman"/>
                <a:cs typeface="Times New Roman"/>
              </a:rPr>
              <a:t> combines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</a:t>
            </a:r>
            <a:r>
              <a:rPr sz="1150" spc="15" dirty="0">
                <a:latin typeface="Times New Roman"/>
                <a:cs typeface="Times New Roman"/>
              </a:rPr>
              <a:t> these  </a:t>
            </a:r>
            <a:r>
              <a:rPr sz="1150" spc="1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pollutants, </a:t>
            </a:r>
            <a:r>
              <a:rPr sz="1150" spc="25" dirty="0">
                <a:latin typeface="Times New Roman"/>
                <a:cs typeface="Times New Roman"/>
              </a:rPr>
              <a:t>becomes </a:t>
            </a:r>
            <a:r>
              <a:rPr sz="1150" spc="20" dirty="0">
                <a:latin typeface="Times New Roman"/>
                <a:cs typeface="Times New Roman"/>
              </a:rPr>
              <a:t>acidic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then </a:t>
            </a:r>
            <a:r>
              <a:rPr sz="1150" spc="10" dirty="0">
                <a:latin typeface="Times New Roman"/>
                <a:cs typeface="Times New Roman"/>
              </a:rPr>
              <a:t>falls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ground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form of </a:t>
            </a:r>
            <a:r>
              <a:rPr sz="1150" spc="15" dirty="0">
                <a:latin typeface="Times New Roman"/>
                <a:cs typeface="Times New Roman"/>
              </a:rPr>
              <a:t>acid rain. </a:t>
            </a:r>
            <a:r>
              <a:rPr sz="1150" spc="15" dirty="0">
                <a:latin typeface="Times New Roman"/>
                <a:cs typeface="Times New Roman"/>
                <a:hlinkClick r:id="rId30"/>
              </a:rPr>
              <a:t>Acid </a:t>
            </a:r>
            <a:r>
              <a:rPr sz="1150" spc="20" dirty="0">
                <a:latin typeface="Times New Roman"/>
                <a:cs typeface="Times New Roman"/>
                <a:hlinkClick r:id="rId30"/>
              </a:rPr>
              <a:t>rain </a:t>
            </a:r>
            <a:r>
              <a:rPr sz="1150" spc="20" dirty="0">
                <a:latin typeface="Times New Roman"/>
                <a:cs typeface="Times New Roman"/>
              </a:rPr>
              <a:t>can cause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great</a:t>
            </a:r>
            <a:r>
              <a:rPr sz="1150" spc="20" dirty="0">
                <a:latin typeface="Times New Roman"/>
                <a:cs typeface="Times New Roman"/>
              </a:rPr>
              <a:t> damage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human,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animals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crops.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499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Eutrophication: </a:t>
            </a:r>
            <a:r>
              <a:rPr sz="1150" spc="25" dirty="0">
                <a:latin typeface="Times New Roman"/>
                <a:cs typeface="Times New Roman"/>
              </a:rPr>
              <a:t>It is </a:t>
            </a:r>
            <a:r>
              <a:rPr sz="1150" spc="15" dirty="0">
                <a:latin typeface="Times New Roman"/>
                <a:cs typeface="Times New Roman"/>
              </a:rPr>
              <a:t>a condition where </a:t>
            </a:r>
            <a:r>
              <a:rPr sz="1150" spc="10" dirty="0">
                <a:latin typeface="Times New Roman"/>
                <a:cs typeface="Times New Roman"/>
              </a:rPr>
              <a:t>high </a:t>
            </a:r>
            <a:r>
              <a:rPr sz="1150" spc="20" dirty="0">
                <a:latin typeface="Times New Roman"/>
                <a:cs typeface="Times New Roman"/>
              </a:rPr>
              <a:t>amount of nitrogen </a:t>
            </a:r>
            <a:r>
              <a:rPr sz="1150" spc="10" dirty="0">
                <a:latin typeface="Times New Roman"/>
                <a:cs typeface="Times New Roman"/>
              </a:rPr>
              <a:t>present </a:t>
            </a:r>
            <a:r>
              <a:rPr sz="1150" spc="25" dirty="0">
                <a:latin typeface="Times New Roman"/>
                <a:cs typeface="Times New Roman"/>
              </a:rPr>
              <a:t>in some </a:t>
            </a:r>
            <a:r>
              <a:rPr sz="1150" spc="15" dirty="0">
                <a:latin typeface="Times New Roman"/>
                <a:cs typeface="Times New Roman"/>
              </a:rPr>
              <a:t>pollutants </a:t>
            </a:r>
            <a:r>
              <a:rPr sz="1150" spc="25" dirty="0">
                <a:latin typeface="Times New Roman"/>
                <a:cs typeface="Times New Roman"/>
              </a:rPr>
              <a:t>gets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developed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</a:rPr>
              <a:t>sea’s surface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turns itself </a:t>
            </a:r>
            <a:r>
              <a:rPr sz="1150" spc="20" dirty="0">
                <a:latin typeface="Times New Roman"/>
                <a:cs typeface="Times New Roman"/>
              </a:rPr>
              <a:t>into algae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adversely </a:t>
            </a:r>
            <a:r>
              <a:rPr sz="1150" spc="10" dirty="0">
                <a:latin typeface="Times New Roman"/>
                <a:cs typeface="Times New Roman"/>
              </a:rPr>
              <a:t>affect </a:t>
            </a:r>
            <a:r>
              <a:rPr sz="1150" spc="5" dirty="0">
                <a:latin typeface="Times New Roman"/>
                <a:cs typeface="Times New Roman"/>
              </a:rPr>
              <a:t>fish, </a:t>
            </a:r>
            <a:r>
              <a:rPr sz="1150" spc="15" dirty="0">
                <a:latin typeface="Times New Roman"/>
                <a:cs typeface="Times New Roman"/>
              </a:rPr>
              <a:t>plants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animal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species.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6797"/>
            <a:ext cx="6155690" cy="529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8890" algn="just">
              <a:lnSpc>
                <a:spcPct val="100499"/>
              </a:lnSpc>
              <a:spcBef>
                <a:spcPts val="130"/>
              </a:spcBef>
              <a:buAutoNum type="arabicPeriod" startAt="5"/>
              <a:tabLst>
                <a:tab pos="168275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Effect </a:t>
            </a:r>
            <a:r>
              <a:rPr sz="1150" b="1" spc="45" dirty="0">
                <a:latin typeface="Times New Roman"/>
                <a:cs typeface="Times New Roman"/>
              </a:rPr>
              <a:t>on </a:t>
            </a:r>
            <a:r>
              <a:rPr sz="1150" b="1" spc="10" dirty="0">
                <a:latin typeface="Times New Roman"/>
                <a:cs typeface="Times New Roman"/>
              </a:rPr>
              <a:t>Wildlife: </a:t>
            </a:r>
            <a:r>
              <a:rPr sz="1150" spc="15" dirty="0">
                <a:latin typeface="Times New Roman"/>
                <a:cs typeface="Times New Roman"/>
              </a:rPr>
              <a:t>Toxic chemicals </a:t>
            </a:r>
            <a:r>
              <a:rPr sz="1150" spc="10" dirty="0">
                <a:latin typeface="Times New Roman"/>
                <a:cs typeface="Times New Roman"/>
              </a:rPr>
              <a:t>present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air </a:t>
            </a:r>
            <a:r>
              <a:rPr sz="1150" spc="20" dirty="0">
                <a:latin typeface="Times New Roman"/>
                <a:cs typeface="Times New Roman"/>
              </a:rPr>
              <a:t>can force wildlife </a:t>
            </a:r>
            <a:r>
              <a:rPr sz="1150" spc="15" dirty="0">
                <a:latin typeface="Times New Roman"/>
                <a:cs typeface="Times New Roman"/>
              </a:rPr>
              <a:t>species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20" dirty="0">
                <a:latin typeface="Times New Roman"/>
                <a:cs typeface="Times New Roman"/>
              </a:rPr>
              <a:t>move </a:t>
            </a:r>
            <a:r>
              <a:rPr sz="1150" spc="25" dirty="0">
                <a:latin typeface="Times New Roman"/>
                <a:cs typeface="Times New Roman"/>
              </a:rPr>
              <a:t>to new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place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change their habitat. </a:t>
            </a:r>
            <a:r>
              <a:rPr sz="1150" spc="20" dirty="0">
                <a:latin typeface="Times New Roman"/>
                <a:cs typeface="Times New Roman"/>
              </a:rPr>
              <a:t>The toxic </a:t>
            </a:r>
            <a:r>
              <a:rPr sz="1150" spc="15" dirty="0">
                <a:latin typeface="Times New Roman"/>
                <a:cs typeface="Times New Roman"/>
              </a:rPr>
              <a:t>pollutants </a:t>
            </a:r>
            <a:r>
              <a:rPr sz="1150" spc="20" dirty="0">
                <a:latin typeface="Times New Roman"/>
                <a:cs typeface="Times New Roman"/>
              </a:rPr>
              <a:t>deposit </a:t>
            </a:r>
            <a:r>
              <a:rPr sz="1150" spc="15" dirty="0">
                <a:latin typeface="Times New Roman"/>
                <a:cs typeface="Times New Roman"/>
              </a:rPr>
              <a:t>over the</a:t>
            </a:r>
            <a:r>
              <a:rPr sz="1150" spc="20" dirty="0">
                <a:latin typeface="Times New Roman"/>
                <a:cs typeface="Times New Roman"/>
              </a:rPr>
              <a:t> surface of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water  </a:t>
            </a:r>
            <a:r>
              <a:rPr sz="1150" spc="25" dirty="0">
                <a:latin typeface="Times New Roman"/>
                <a:cs typeface="Times New Roman"/>
              </a:rPr>
              <a:t>and 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15" dirty="0">
                <a:latin typeface="Times New Roman"/>
                <a:cs typeface="Times New Roman"/>
              </a:rPr>
              <a:t> also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affect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sea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animals.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5"/>
            </a:pP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buAutoNum type="arabicPeriod" startAt="5"/>
              <a:tabLst>
                <a:tab pos="231775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Depletion</a:t>
            </a:r>
            <a:r>
              <a:rPr sz="1150" b="1" spc="20" dirty="0">
                <a:latin typeface="Times New Roman"/>
                <a:cs typeface="Times New Roman"/>
              </a:rPr>
              <a:t> of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Ozone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layer: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Earth’s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ozone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layer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depleting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due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presence</a:t>
            </a:r>
            <a:r>
              <a:rPr sz="1150" spc="20" dirty="0">
                <a:latin typeface="Times New Roman"/>
                <a:cs typeface="Times New Roman"/>
              </a:rPr>
              <a:t> 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chlorofluorocarbons, hydro chlorofluorocarbons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atmosphere. As ozone layer </a:t>
            </a:r>
            <a:r>
              <a:rPr sz="1150" spc="10" dirty="0">
                <a:latin typeface="Times New Roman"/>
                <a:cs typeface="Times New Roman"/>
              </a:rPr>
              <a:t>will </a:t>
            </a:r>
            <a:r>
              <a:rPr sz="1150" spc="25" dirty="0">
                <a:latin typeface="Times New Roman"/>
                <a:cs typeface="Times New Roman"/>
              </a:rPr>
              <a:t>go </a:t>
            </a:r>
            <a:r>
              <a:rPr sz="1150" spc="15" dirty="0">
                <a:latin typeface="Times New Roman"/>
                <a:cs typeface="Times New Roman"/>
              </a:rPr>
              <a:t>thin, </a:t>
            </a:r>
            <a:r>
              <a:rPr sz="1150" spc="5" dirty="0">
                <a:latin typeface="Times New Roman"/>
                <a:cs typeface="Times New Roman"/>
              </a:rPr>
              <a:t>it </a:t>
            </a:r>
            <a:r>
              <a:rPr sz="1150" spc="10" dirty="0">
                <a:latin typeface="Times New Roman"/>
                <a:cs typeface="Times New Roman"/>
              </a:rPr>
              <a:t> will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emit</a:t>
            </a:r>
            <a:r>
              <a:rPr sz="1150" spc="15" dirty="0">
                <a:latin typeface="Times New Roman"/>
                <a:cs typeface="Times New Roman"/>
              </a:rPr>
              <a:t> harmful </a:t>
            </a:r>
            <a:r>
              <a:rPr sz="1150" spc="20" dirty="0">
                <a:latin typeface="Times New Roman"/>
                <a:cs typeface="Times New Roman"/>
              </a:rPr>
              <a:t>rays </a:t>
            </a:r>
            <a:r>
              <a:rPr sz="1150" spc="15" dirty="0">
                <a:latin typeface="Times New Roman"/>
                <a:cs typeface="Times New Roman"/>
              </a:rPr>
              <a:t>back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</a:rPr>
              <a:t>earth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can</a:t>
            </a:r>
            <a:r>
              <a:rPr sz="1150" spc="15" dirty="0">
                <a:latin typeface="Times New Roman"/>
                <a:cs typeface="Times New Roman"/>
              </a:rPr>
              <a:t> cause  skin </a:t>
            </a:r>
            <a:r>
              <a:rPr sz="1150" spc="25" dirty="0">
                <a:latin typeface="Times New Roman"/>
                <a:cs typeface="Times New Roman"/>
              </a:rPr>
              <a:t>and eye </a:t>
            </a:r>
            <a:r>
              <a:rPr sz="1150" spc="20" dirty="0">
                <a:latin typeface="Times New Roman"/>
                <a:cs typeface="Times New Roman"/>
              </a:rPr>
              <a:t>related </a:t>
            </a:r>
            <a:r>
              <a:rPr sz="1150" spc="15" dirty="0">
                <a:latin typeface="Times New Roman"/>
                <a:cs typeface="Times New Roman"/>
              </a:rPr>
              <a:t>problems.  </a:t>
            </a:r>
            <a:r>
              <a:rPr sz="1150" spc="25" dirty="0">
                <a:latin typeface="Times New Roman"/>
                <a:cs typeface="Times New Roman"/>
              </a:rPr>
              <a:t>UV </a:t>
            </a:r>
            <a:r>
              <a:rPr sz="1150" spc="20" dirty="0">
                <a:latin typeface="Times New Roman"/>
                <a:cs typeface="Times New Roman"/>
              </a:rPr>
              <a:t>rays also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have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capability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affect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crops.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Solutions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99"/>
              </a:lnSpc>
              <a:buAutoNum type="arabicPeriod"/>
              <a:tabLst>
                <a:tab pos="177800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Use </a:t>
            </a:r>
            <a:r>
              <a:rPr sz="1150" b="1" spc="10" dirty="0">
                <a:latin typeface="Times New Roman"/>
                <a:cs typeface="Times New Roman"/>
              </a:rPr>
              <a:t>public </a:t>
            </a:r>
            <a:r>
              <a:rPr sz="1150" b="1" spc="15" dirty="0">
                <a:latin typeface="Times New Roman"/>
                <a:cs typeface="Times New Roman"/>
              </a:rPr>
              <a:t>mode </a:t>
            </a:r>
            <a:r>
              <a:rPr sz="1150" b="1" spc="20" dirty="0">
                <a:latin typeface="Times New Roman"/>
                <a:cs typeface="Times New Roman"/>
              </a:rPr>
              <a:t>of </a:t>
            </a:r>
            <a:r>
              <a:rPr sz="1150" b="1" spc="15" dirty="0">
                <a:latin typeface="Times New Roman"/>
                <a:cs typeface="Times New Roman"/>
              </a:rPr>
              <a:t>transportation: </a:t>
            </a:r>
            <a:r>
              <a:rPr sz="1150" spc="20" dirty="0">
                <a:latin typeface="Times New Roman"/>
                <a:cs typeface="Times New Roman"/>
              </a:rPr>
              <a:t>Encourage </a:t>
            </a:r>
            <a:r>
              <a:rPr sz="1150" spc="15" dirty="0">
                <a:latin typeface="Times New Roman"/>
                <a:cs typeface="Times New Roman"/>
              </a:rPr>
              <a:t>people </a:t>
            </a:r>
            <a:r>
              <a:rPr sz="1150" spc="35" dirty="0">
                <a:latin typeface="Times New Roman"/>
                <a:cs typeface="Times New Roman"/>
              </a:rPr>
              <a:t>to </a:t>
            </a:r>
            <a:r>
              <a:rPr sz="1150" spc="30" dirty="0">
                <a:latin typeface="Times New Roman"/>
                <a:cs typeface="Times New Roman"/>
              </a:rPr>
              <a:t>use </a:t>
            </a:r>
            <a:r>
              <a:rPr sz="1150" spc="25" dirty="0">
                <a:latin typeface="Times New Roman"/>
                <a:cs typeface="Times New Roman"/>
              </a:rPr>
              <a:t>more </a:t>
            </a:r>
            <a:r>
              <a:rPr sz="1150" spc="3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more </a:t>
            </a:r>
            <a:r>
              <a:rPr sz="1150" spc="10" dirty="0">
                <a:latin typeface="Times New Roman"/>
                <a:cs typeface="Times New Roman"/>
                <a:hlinkClick r:id="rId2"/>
              </a:rPr>
              <a:t>public </a:t>
            </a:r>
            <a:r>
              <a:rPr sz="1150" spc="25" dirty="0">
                <a:latin typeface="Times New Roman"/>
                <a:cs typeface="Times New Roman"/>
                <a:hlinkClick r:id="rId2"/>
              </a:rPr>
              <a:t>modes </a:t>
            </a:r>
            <a:r>
              <a:rPr sz="1150" spc="20" dirty="0">
                <a:latin typeface="Times New Roman"/>
                <a:cs typeface="Times New Roman"/>
                <a:hlinkClick r:id="rId2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"/>
              </a:rPr>
              <a:t>transportation</a:t>
            </a:r>
            <a:r>
              <a:rPr sz="1150" spc="25" dirty="0">
                <a:latin typeface="Times New Roman"/>
                <a:cs typeface="Times New Roman"/>
                <a:hlinkClick r:id="rId2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reduce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pollution.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Also,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try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make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pooling.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1899"/>
              </a:lnSpc>
              <a:spcBef>
                <a:spcPts val="5"/>
              </a:spcBef>
              <a:buAutoNum type="arabicPeriod"/>
              <a:tabLst>
                <a:tab pos="181610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Conserve </a:t>
            </a:r>
            <a:r>
              <a:rPr sz="1150" b="1" spc="15" dirty="0">
                <a:latin typeface="Times New Roman"/>
                <a:cs typeface="Times New Roman"/>
              </a:rPr>
              <a:t>energy: </a:t>
            </a:r>
            <a:r>
              <a:rPr sz="1150" spc="15" dirty="0">
                <a:latin typeface="Times New Roman"/>
                <a:cs typeface="Times New Roman"/>
              </a:rPr>
              <a:t>Switch off </a:t>
            </a:r>
            <a:r>
              <a:rPr sz="1150" spc="10" dirty="0">
                <a:latin typeface="Times New Roman"/>
                <a:cs typeface="Times New Roman"/>
              </a:rPr>
              <a:t>fans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lights when </a:t>
            </a:r>
            <a:r>
              <a:rPr sz="1150" spc="5" dirty="0">
                <a:latin typeface="Times New Roman"/>
                <a:cs typeface="Times New Roman"/>
              </a:rPr>
              <a:t>you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15" dirty="0">
                <a:latin typeface="Times New Roman"/>
                <a:cs typeface="Times New Roman"/>
              </a:rPr>
              <a:t>going out. </a:t>
            </a:r>
            <a:r>
              <a:rPr sz="1150" spc="20" dirty="0">
                <a:latin typeface="Times New Roman"/>
                <a:cs typeface="Times New Roman"/>
              </a:rPr>
              <a:t>Large amount of  </a:t>
            </a:r>
            <a:r>
              <a:rPr sz="1150" spc="5" dirty="0">
                <a:latin typeface="Times New Roman"/>
                <a:cs typeface="Times New Roman"/>
              </a:rPr>
              <a:t>fossil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fuels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burnt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produce</a:t>
            </a:r>
            <a:r>
              <a:rPr sz="1150" spc="10" dirty="0">
                <a:latin typeface="Times New Roman"/>
                <a:cs typeface="Times New Roman"/>
              </a:rPr>
              <a:t> electricity.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63195" indent="-151130" algn="just">
              <a:lnSpc>
                <a:spcPct val="100000"/>
              </a:lnSpc>
              <a:buAutoNum type="arabicPeriod"/>
              <a:tabLst>
                <a:tab pos="163830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The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concept</a:t>
            </a:r>
            <a:r>
              <a:rPr sz="1150" b="1" spc="4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of</a:t>
            </a:r>
            <a:r>
              <a:rPr sz="1150" b="1" spc="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Refuse,</a:t>
            </a:r>
            <a:r>
              <a:rPr sz="1150" b="1" spc="3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Reduce,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Reuse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and</a:t>
            </a:r>
            <a:r>
              <a:rPr sz="1150" b="1" spc="4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Recycle: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Follow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4-R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Principal.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70"/>
              </a:lnSpc>
              <a:buAutoNum type="arabicPeriod"/>
              <a:tabLst>
                <a:tab pos="218440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Emphasis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spc="45" dirty="0">
                <a:latin typeface="Times New Roman"/>
                <a:cs typeface="Times New Roman"/>
              </a:rPr>
              <a:t>on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clean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energy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resources: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Clean</a:t>
            </a:r>
            <a:r>
              <a:rPr sz="1150" spc="20" dirty="0">
                <a:latin typeface="Times New Roman"/>
                <a:cs typeface="Times New Roman"/>
                <a:hlinkClick r:id="rId3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energy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technologies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like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  <a:hlinkClick r:id="rId4"/>
              </a:rPr>
              <a:t>solar</a:t>
            </a:r>
            <a:r>
              <a:rPr sz="1150" spc="10" dirty="0">
                <a:latin typeface="Times New Roman"/>
                <a:cs typeface="Times New Roman"/>
              </a:rPr>
              <a:t>,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5"/>
              </a:rPr>
              <a:t>wind</a:t>
            </a:r>
            <a:r>
              <a:rPr sz="1150" spc="25" dirty="0">
                <a:latin typeface="Times New Roman"/>
                <a:cs typeface="Times New Roman"/>
              </a:rPr>
              <a:t> and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6"/>
              </a:rPr>
              <a:t>geothermal</a:t>
            </a:r>
            <a:r>
              <a:rPr sz="1150" spc="30" dirty="0">
                <a:latin typeface="Times New Roman"/>
                <a:cs typeface="Times New Roman"/>
                <a:hlinkClick r:id="rId6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should </a:t>
            </a:r>
            <a:r>
              <a:rPr sz="1150" spc="25" dirty="0">
                <a:latin typeface="Times New Roman"/>
                <a:cs typeface="Times New Roman"/>
              </a:rPr>
              <a:t>be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400"/>
              </a:lnSpc>
              <a:buAutoNum type="arabicPeriod"/>
              <a:tabLst>
                <a:tab pos="177165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Use </a:t>
            </a:r>
            <a:r>
              <a:rPr sz="1150" b="1" spc="20" dirty="0">
                <a:latin typeface="Times New Roman"/>
                <a:cs typeface="Times New Roman"/>
              </a:rPr>
              <a:t>energy </a:t>
            </a:r>
            <a:r>
              <a:rPr sz="1150" b="1" spc="10" dirty="0">
                <a:latin typeface="Times New Roman"/>
                <a:cs typeface="Times New Roman"/>
              </a:rPr>
              <a:t>efficient </a:t>
            </a:r>
            <a:r>
              <a:rPr sz="1150" b="1" spc="15" dirty="0">
                <a:latin typeface="Times New Roman"/>
                <a:cs typeface="Times New Roman"/>
              </a:rPr>
              <a:t>devices: </a:t>
            </a:r>
            <a:r>
              <a:rPr sz="1150" spc="25" dirty="0">
                <a:latin typeface="Times New Roman"/>
                <a:cs typeface="Times New Roman"/>
              </a:rPr>
              <a:t>CFL </a:t>
            </a:r>
            <a:r>
              <a:rPr sz="1150" spc="20" dirty="0">
                <a:latin typeface="Times New Roman"/>
                <a:cs typeface="Times New Roman"/>
              </a:rPr>
              <a:t>lights consume </a:t>
            </a:r>
            <a:r>
              <a:rPr sz="1150" spc="20" dirty="0">
                <a:latin typeface="Times New Roman"/>
                <a:cs typeface="Times New Roman"/>
                <a:hlinkClick r:id="rId7"/>
              </a:rPr>
              <a:t>less </a:t>
            </a:r>
            <a:r>
              <a:rPr sz="1150" spc="15" dirty="0">
                <a:latin typeface="Times New Roman"/>
                <a:cs typeface="Times New Roman"/>
                <a:hlinkClick r:id="rId7"/>
              </a:rPr>
              <a:t>electricity </a:t>
            </a:r>
            <a:r>
              <a:rPr sz="1150" spc="35" dirty="0">
                <a:latin typeface="Times New Roman"/>
                <a:cs typeface="Times New Roman"/>
              </a:rPr>
              <a:t>as </a:t>
            </a:r>
            <a:r>
              <a:rPr sz="1150" spc="15" dirty="0">
                <a:latin typeface="Times New Roman"/>
                <a:cs typeface="Times New Roman"/>
              </a:rPr>
              <a:t>against </a:t>
            </a:r>
            <a:r>
              <a:rPr sz="1150" spc="10" dirty="0">
                <a:latin typeface="Times New Roman"/>
                <a:cs typeface="Times New Roman"/>
              </a:rPr>
              <a:t>their </a:t>
            </a:r>
            <a:r>
              <a:rPr sz="1150" spc="15" dirty="0">
                <a:latin typeface="Times New Roman"/>
                <a:cs typeface="Times New Roman"/>
              </a:rPr>
              <a:t>counterparts.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They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live </a:t>
            </a:r>
            <a:r>
              <a:rPr sz="1150" spc="15" dirty="0">
                <a:latin typeface="Times New Roman"/>
                <a:cs typeface="Times New Roman"/>
              </a:rPr>
              <a:t>longer,</a:t>
            </a:r>
            <a:r>
              <a:rPr sz="1150" spc="20" dirty="0">
                <a:latin typeface="Times New Roman"/>
                <a:cs typeface="Times New Roman"/>
              </a:rPr>
              <a:t> consume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less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electricity,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lower</a:t>
            </a:r>
            <a:r>
              <a:rPr sz="1150" spc="15" dirty="0">
                <a:latin typeface="Times New Roman"/>
                <a:cs typeface="Times New Roman"/>
              </a:rPr>
              <a:t> electricity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bills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also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help</a:t>
            </a:r>
            <a:r>
              <a:rPr sz="1150" spc="15" dirty="0">
                <a:latin typeface="Times New Roman"/>
                <a:cs typeface="Times New Roman"/>
              </a:rPr>
              <a:t> you  </a:t>
            </a:r>
            <a:r>
              <a:rPr sz="1150" spc="25" dirty="0">
                <a:latin typeface="Times New Roman"/>
                <a:cs typeface="Times New Roman"/>
              </a:rPr>
              <a:t>to reduce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pollution </a:t>
            </a:r>
            <a:r>
              <a:rPr sz="1150" spc="25" dirty="0">
                <a:latin typeface="Times New Roman"/>
                <a:cs typeface="Times New Roman"/>
              </a:rPr>
              <a:t>by </a:t>
            </a:r>
            <a:r>
              <a:rPr sz="1150" spc="20" dirty="0">
                <a:latin typeface="Times New Roman"/>
                <a:cs typeface="Times New Roman"/>
              </a:rPr>
              <a:t>consuming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less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energy.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through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Devices</a:t>
            </a:r>
            <a:endParaRPr sz="1400">
              <a:latin typeface="Times New Roman"/>
              <a:cs typeface="Times New Roman"/>
            </a:endParaRPr>
          </a:p>
          <a:p>
            <a:pPr marL="12700" marR="8255">
              <a:lnSpc>
                <a:spcPts val="1370"/>
              </a:lnSpc>
              <a:spcBef>
                <a:spcPts val="640"/>
              </a:spcBef>
            </a:pP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150" spc="1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following</a:t>
            </a:r>
            <a:r>
              <a:rPr sz="1150" spc="9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items</a:t>
            </a:r>
            <a:r>
              <a:rPr sz="1150" spc="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30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15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150" spc="9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35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115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pollution</a:t>
            </a:r>
            <a:r>
              <a:rPr sz="1150" spc="1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control</a:t>
            </a:r>
            <a:r>
              <a:rPr sz="115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devices</a:t>
            </a:r>
            <a:r>
              <a:rPr sz="1150" spc="1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150" spc="1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destroy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8"/>
              </a:rPr>
              <a:t>contaminants</a:t>
            </a:r>
            <a:r>
              <a:rPr sz="1150" spc="25" dirty="0">
                <a:latin typeface="Times New Roman"/>
                <a:cs typeface="Times New Roman"/>
                <a:hlinkClick r:id="rId8"/>
              </a:rPr>
              <a:t> 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15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remove</a:t>
            </a:r>
            <a:r>
              <a:rPr sz="1150" spc="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30" dirty="0">
                <a:solidFill>
                  <a:srgbClr val="1F2021"/>
                </a:solidFill>
                <a:latin typeface="Times New Roman"/>
                <a:cs typeface="Times New Roman"/>
              </a:rPr>
              <a:t>them </a:t>
            </a:r>
            <a:r>
              <a:rPr sz="1150" spc="-2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from</a:t>
            </a:r>
            <a:r>
              <a:rPr sz="115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40" dirty="0">
                <a:solidFill>
                  <a:srgbClr val="1F2021"/>
                </a:solidFill>
                <a:latin typeface="Times New Roman"/>
                <a:cs typeface="Times New Roman"/>
              </a:rPr>
              <a:t>an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 exhaust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stream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before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 is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emitted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into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 the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atmosphere-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1560" y="6180751"/>
            <a:ext cx="128269" cy="1197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349" y="6139688"/>
            <a:ext cx="1777364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0"/>
              </a:rPr>
              <a:t>Electrostatic</a:t>
            </a:r>
            <a:r>
              <a:rPr sz="11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0"/>
              </a:rPr>
              <a:t>Precipitators</a:t>
            </a:r>
            <a:r>
              <a:rPr sz="1150" b="1" spc="15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349" y="6487159"/>
            <a:ext cx="2402840" cy="2484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Times New Roman"/>
                <a:cs typeface="Times New Roman"/>
              </a:rPr>
              <a:t>Electrostatic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precipitators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3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very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economical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devices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that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take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away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about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ninety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nine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percent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particulate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present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within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industrial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thermal </a:t>
            </a:r>
            <a:r>
              <a:rPr sz="1150" spc="10" dirty="0">
                <a:latin typeface="Times New Roman"/>
                <a:cs typeface="Times New Roman"/>
              </a:rPr>
              <a:t>power exhausts.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They </a:t>
            </a:r>
            <a:r>
              <a:rPr sz="1150" spc="20" dirty="0">
                <a:latin typeface="Times New Roman"/>
                <a:cs typeface="Times New Roman"/>
              </a:rPr>
              <a:t>include charged </a:t>
            </a:r>
            <a:r>
              <a:rPr sz="1150" spc="15" dirty="0">
                <a:latin typeface="Times New Roman"/>
                <a:cs typeface="Times New Roman"/>
              </a:rPr>
              <a:t>plates are </a:t>
            </a:r>
            <a:r>
              <a:rPr sz="1150" spc="20" dirty="0">
                <a:latin typeface="Times New Roman"/>
                <a:cs typeface="Times New Roman"/>
              </a:rPr>
              <a:t>square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measure connected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bottom.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electrode wires </a:t>
            </a:r>
            <a:r>
              <a:rPr sz="1150" spc="20" dirty="0">
                <a:latin typeface="Times New Roman"/>
                <a:cs typeface="Times New Roman"/>
              </a:rPr>
              <a:t>are </a:t>
            </a:r>
            <a:r>
              <a:rPr sz="1150" spc="15" dirty="0">
                <a:latin typeface="Times New Roman"/>
                <a:cs typeface="Times New Roman"/>
              </a:rPr>
              <a:t>supplied </a:t>
            </a:r>
            <a:r>
              <a:rPr sz="1150" spc="10" dirty="0">
                <a:latin typeface="Times New Roman"/>
                <a:cs typeface="Times New Roman"/>
              </a:rPr>
              <a:t>with </a:t>
            </a:r>
            <a:r>
              <a:rPr sz="1150" spc="20" dirty="0">
                <a:latin typeface="Times New Roman"/>
                <a:cs typeface="Times New Roman"/>
              </a:rPr>
              <a:t>high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voltage </a:t>
            </a:r>
            <a:r>
              <a:rPr sz="1150" spc="10" dirty="0">
                <a:latin typeface="Times New Roman"/>
                <a:cs typeface="Times New Roman"/>
              </a:rPr>
              <a:t>current </a:t>
            </a:r>
            <a:r>
              <a:rPr sz="1150" spc="15" dirty="0">
                <a:latin typeface="Times New Roman"/>
                <a:cs typeface="Times New Roman"/>
              </a:rPr>
              <a:t>that turn </a:t>
            </a:r>
            <a:r>
              <a:rPr sz="1150" spc="10" dirty="0">
                <a:latin typeface="Times New Roman"/>
                <a:cs typeface="Times New Roman"/>
              </a:rPr>
              <a:t>out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10" dirty="0">
                <a:latin typeface="Times New Roman"/>
                <a:cs typeface="Times New Roman"/>
              </a:rPr>
              <a:t>corona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that </a:t>
            </a:r>
            <a:r>
              <a:rPr sz="1150" spc="15" dirty="0">
                <a:latin typeface="Times New Roman"/>
                <a:cs typeface="Times New Roman"/>
              </a:rPr>
              <a:t>releases electrons. </a:t>
            </a:r>
            <a:r>
              <a:rPr sz="1150" spc="25" dirty="0">
                <a:latin typeface="Times New Roman"/>
                <a:cs typeface="Times New Roman"/>
              </a:rPr>
              <a:t>These </a:t>
            </a:r>
            <a:r>
              <a:rPr sz="1150" spc="15" dirty="0">
                <a:latin typeface="Times New Roman"/>
                <a:cs typeface="Times New Roman"/>
              </a:rPr>
              <a:t>electrons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attach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dirt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particles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giving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them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negative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charge.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aggregation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particles are grounded </a:t>
            </a:r>
            <a:r>
              <a:rPr sz="1150" spc="40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attract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charged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dirt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particles.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speed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air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2094" y="6135115"/>
            <a:ext cx="2399665" cy="380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90"/>
              </a:spcBef>
            </a:pPr>
            <a:r>
              <a:rPr sz="1150" spc="15" dirty="0">
                <a:latin typeface="Times New Roman"/>
                <a:cs typeface="Times New Roman"/>
              </a:rPr>
              <a:t>between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plates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should</a:t>
            </a:r>
            <a:r>
              <a:rPr sz="1150" spc="29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be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low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enough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permit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dirt</a:t>
            </a:r>
            <a:r>
              <a:rPr sz="1150" spc="25" dirty="0">
                <a:latin typeface="Times New Roman"/>
                <a:cs typeface="Times New Roman"/>
              </a:rPr>
              <a:t> to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fall.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8183" y="6811059"/>
            <a:ext cx="2563292" cy="183798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845438"/>
            <a:ext cx="128269" cy="1191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822960"/>
            <a:ext cx="2594779" cy="21348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3154298"/>
            <a:ext cx="128269" cy="119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0250" y="3131820"/>
            <a:ext cx="1979295" cy="1485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68349" y="801751"/>
            <a:ext cx="5694680" cy="5494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Cyclone</a:t>
            </a:r>
            <a:r>
              <a:rPr sz="115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Separators: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3296920" algn="just">
              <a:lnSpc>
                <a:spcPct val="99900"/>
              </a:lnSpc>
            </a:pPr>
            <a:r>
              <a:rPr sz="1150" spc="15" dirty="0">
                <a:latin typeface="Times New Roman"/>
                <a:cs typeface="Times New Roman"/>
              </a:rPr>
              <a:t>Cyclonic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separation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method</a:t>
            </a:r>
            <a:r>
              <a:rPr sz="1150" spc="20" dirty="0">
                <a:latin typeface="Times New Roman"/>
                <a:cs typeface="Times New Roman"/>
              </a:rPr>
              <a:t> 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removing </a:t>
            </a:r>
            <a:r>
              <a:rPr sz="1150" spc="15" dirty="0">
                <a:latin typeface="Times New Roman"/>
                <a:cs typeface="Times New Roman"/>
                <a:hlinkClick r:id="rId5"/>
              </a:rPr>
              <a:t>particulates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40" dirty="0">
                <a:latin typeface="Times New Roman"/>
                <a:cs typeface="Times New Roman"/>
              </a:rPr>
              <a:t>an </a:t>
            </a:r>
            <a:r>
              <a:rPr sz="1150" spc="20" dirty="0">
                <a:latin typeface="Times New Roman"/>
                <a:cs typeface="Times New Roman"/>
              </a:rPr>
              <a:t>air, </a:t>
            </a:r>
            <a:r>
              <a:rPr sz="1150" spc="25" dirty="0">
                <a:latin typeface="Times New Roman"/>
                <a:cs typeface="Times New Roman"/>
              </a:rPr>
              <a:t>gas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 </a:t>
            </a:r>
            <a:r>
              <a:rPr sz="1150" spc="29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liquid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stream, </a:t>
            </a:r>
            <a:r>
              <a:rPr sz="1150" spc="15" dirty="0">
                <a:latin typeface="Times New Roman"/>
                <a:cs typeface="Times New Roman"/>
              </a:rPr>
              <a:t> without   the   </a:t>
            </a:r>
            <a:r>
              <a:rPr sz="1150" spc="30" dirty="0">
                <a:latin typeface="Times New Roman"/>
                <a:cs typeface="Times New Roman"/>
              </a:rPr>
              <a:t>use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0" dirty="0">
                <a:latin typeface="Times New Roman"/>
                <a:cs typeface="Times New Roman"/>
                <a:hlinkClick r:id="rId6"/>
              </a:rPr>
              <a:t>filters,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through </a:t>
            </a:r>
            <a:r>
              <a:rPr sz="1150" spc="15" dirty="0">
                <a:latin typeface="Times New Roman"/>
                <a:cs typeface="Times New Roman"/>
                <a:hlinkClick r:id="rId7"/>
              </a:rPr>
              <a:t>vortex </a:t>
            </a:r>
            <a:r>
              <a:rPr sz="1150" spc="10" dirty="0">
                <a:latin typeface="Times New Roman"/>
                <a:cs typeface="Times New Roman"/>
              </a:rPr>
              <a:t>separation. 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When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removing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particulate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matter </a:t>
            </a:r>
            <a:r>
              <a:rPr sz="1150" spc="20" dirty="0">
                <a:latin typeface="Times New Roman"/>
                <a:cs typeface="Times New Roman"/>
              </a:rPr>
              <a:t> from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liquid,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20" dirty="0">
                <a:latin typeface="Times New Roman"/>
                <a:cs typeface="Times New Roman"/>
                <a:hlinkClick r:id="rId8"/>
              </a:rPr>
              <a:t>hydrocyclone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used;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while</a:t>
            </a:r>
            <a:r>
              <a:rPr sz="1150" spc="20" dirty="0">
                <a:latin typeface="Times New Roman"/>
                <a:cs typeface="Times New Roman"/>
              </a:rPr>
              <a:t> from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gas, 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gas  </a:t>
            </a:r>
            <a:r>
              <a:rPr sz="1150" spc="15" dirty="0">
                <a:latin typeface="Times New Roman"/>
                <a:cs typeface="Times New Roman"/>
              </a:rPr>
              <a:t>cyclone 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used.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9"/>
              </a:rPr>
              <a:t>Rotational</a:t>
            </a:r>
            <a:r>
              <a:rPr sz="1150" spc="40" dirty="0">
                <a:latin typeface="Times New Roman"/>
                <a:cs typeface="Times New Roman"/>
                <a:hlinkClick r:id="rId9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effects</a:t>
            </a:r>
            <a:endParaRPr sz="1150">
              <a:latin typeface="Times New Roman"/>
              <a:cs typeface="Times New Roman"/>
            </a:endParaRPr>
          </a:p>
          <a:p>
            <a:pPr marL="12700" marR="3299460" algn="just">
              <a:lnSpc>
                <a:spcPts val="1400"/>
              </a:lnSpc>
              <a:spcBef>
                <a:spcPts val="20"/>
              </a:spcBef>
            </a:pPr>
            <a:r>
              <a:rPr sz="1150" spc="1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  <a:hlinkClick r:id="rId10"/>
              </a:rPr>
              <a:t>gravity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separate </a:t>
            </a:r>
            <a:r>
              <a:rPr sz="1150" spc="20" dirty="0">
                <a:latin typeface="Times New Roman"/>
                <a:cs typeface="Times New Roman"/>
              </a:rPr>
              <a:t> mixtures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solids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fluids.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1"/>
              </a:rPr>
              <a:t>Baghouses</a:t>
            </a:r>
            <a:r>
              <a:rPr sz="1150" b="1" spc="15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3298190" algn="just">
              <a:lnSpc>
                <a:spcPct val="100000"/>
              </a:lnSpc>
              <a:spcBef>
                <a:spcPts val="5"/>
              </a:spcBef>
            </a:pPr>
            <a:r>
              <a:rPr sz="1150" spc="15" dirty="0">
                <a:latin typeface="Times New Roman"/>
                <a:cs typeface="Times New Roman"/>
              </a:rPr>
              <a:t>Designed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20" dirty="0">
                <a:latin typeface="Times New Roman"/>
                <a:cs typeface="Times New Roman"/>
              </a:rPr>
              <a:t>handle heavy </a:t>
            </a:r>
            <a:r>
              <a:rPr sz="1150" spc="10" dirty="0">
                <a:latin typeface="Times New Roman"/>
                <a:cs typeface="Times New Roman"/>
              </a:rPr>
              <a:t>dust </a:t>
            </a:r>
            <a:r>
              <a:rPr sz="1150" spc="15" dirty="0">
                <a:latin typeface="Times New Roman"/>
                <a:cs typeface="Times New Roman"/>
              </a:rPr>
              <a:t>loads, a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dust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collector</a:t>
            </a:r>
            <a:r>
              <a:rPr sz="1150" spc="15" dirty="0">
                <a:latin typeface="Times New Roman"/>
                <a:cs typeface="Times New Roman"/>
              </a:rPr>
              <a:t> consists</a:t>
            </a:r>
            <a:r>
              <a:rPr sz="1150" spc="20" dirty="0">
                <a:latin typeface="Times New Roman"/>
                <a:cs typeface="Times New Roman"/>
              </a:rPr>
              <a:t> 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  blower,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dust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filter,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  </a:t>
            </a:r>
            <a:r>
              <a:rPr sz="1150" spc="10" dirty="0">
                <a:latin typeface="Times New Roman"/>
                <a:cs typeface="Times New Roman"/>
              </a:rPr>
              <a:t>filter-cleaning  </a:t>
            </a:r>
            <a:r>
              <a:rPr sz="1150" spc="15" dirty="0">
                <a:latin typeface="Times New Roman"/>
                <a:cs typeface="Times New Roman"/>
              </a:rPr>
              <a:t>system,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and a dust receptacle </a:t>
            </a:r>
            <a:r>
              <a:rPr sz="1150" spc="20" dirty="0">
                <a:latin typeface="Times New Roman"/>
                <a:cs typeface="Times New Roman"/>
              </a:rPr>
              <a:t>or </a:t>
            </a:r>
            <a:r>
              <a:rPr sz="1150" spc="5" dirty="0">
                <a:latin typeface="Times New Roman"/>
                <a:cs typeface="Times New Roman"/>
              </a:rPr>
              <a:t>dust </a:t>
            </a:r>
            <a:r>
              <a:rPr sz="1150" spc="20" dirty="0">
                <a:latin typeface="Times New Roman"/>
                <a:cs typeface="Times New Roman"/>
              </a:rPr>
              <a:t>removal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system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(distinguished</a:t>
            </a:r>
            <a:r>
              <a:rPr sz="1150" spc="20" dirty="0">
                <a:latin typeface="Times New Roman"/>
                <a:cs typeface="Times New Roman"/>
              </a:rPr>
              <a:t> from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air </a:t>
            </a:r>
            <a:r>
              <a:rPr sz="1150" spc="15" dirty="0">
                <a:latin typeface="Times New Roman"/>
                <a:cs typeface="Times New Roman"/>
              </a:rPr>
              <a:t> cleaners</a:t>
            </a:r>
            <a:r>
              <a:rPr sz="1150" spc="20" dirty="0">
                <a:latin typeface="Times New Roman"/>
                <a:cs typeface="Times New Roman"/>
              </a:rPr>
              <a:t> which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utilize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disposable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filters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remove</a:t>
            </a:r>
            <a:r>
              <a:rPr sz="1150" spc="15" dirty="0">
                <a:latin typeface="Times New Roman"/>
                <a:cs typeface="Times New Roman"/>
              </a:rPr>
              <a:t> 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dust).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2"/>
              </a:rPr>
              <a:t>Particulate</a:t>
            </a:r>
            <a:r>
              <a:rPr sz="115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2"/>
              </a:rPr>
              <a:t> </a:t>
            </a:r>
            <a:r>
              <a:rPr sz="115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2"/>
              </a:rPr>
              <a:t>Scrubbers</a:t>
            </a:r>
            <a:r>
              <a:rPr sz="1150" b="1" spc="2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6195" algn="just">
              <a:lnSpc>
                <a:spcPct val="100200"/>
              </a:lnSpc>
              <a:spcBef>
                <a:spcPts val="5"/>
              </a:spcBef>
            </a:pPr>
            <a:r>
              <a:rPr sz="1150" spc="25" dirty="0">
                <a:latin typeface="Times New Roman"/>
                <a:cs typeface="Times New Roman"/>
              </a:rPr>
              <a:t>A </a:t>
            </a:r>
            <a:r>
              <a:rPr sz="1150" spc="5" dirty="0">
                <a:latin typeface="Times New Roman"/>
                <a:cs typeface="Times New Roman"/>
              </a:rPr>
              <a:t>wet </a:t>
            </a:r>
            <a:r>
              <a:rPr sz="1150" spc="15" dirty="0">
                <a:latin typeface="Times New Roman"/>
                <a:cs typeface="Times New Roman"/>
              </a:rPr>
              <a:t>scrubber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10" dirty="0">
                <a:latin typeface="Times New Roman"/>
                <a:cs typeface="Times New Roman"/>
              </a:rPr>
              <a:t>form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0" dirty="0">
                <a:latin typeface="Times New Roman"/>
                <a:cs typeface="Times New Roman"/>
              </a:rPr>
              <a:t>pollution control </a:t>
            </a:r>
            <a:r>
              <a:rPr sz="1150" spc="15" dirty="0">
                <a:latin typeface="Times New Roman"/>
                <a:cs typeface="Times New Roman"/>
              </a:rPr>
              <a:t>technology. </a:t>
            </a: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spc="25" dirty="0">
                <a:latin typeface="Times New Roman"/>
                <a:cs typeface="Times New Roman"/>
              </a:rPr>
              <a:t>term </a:t>
            </a:r>
            <a:r>
              <a:rPr sz="1150" spc="20" dirty="0">
                <a:latin typeface="Times New Roman"/>
                <a:cs typeface="Times New Roman"/>
              </a:rPr>
              <a:t>describes </a:t>
            </a:r>
            <a:r>
              <a:rPr sz="1150" spc="15" dirty="0">
                <a:latin typeface="Times New Roman"/>
                <a:cs typeface="Times New Roman"/>
              </a:rPr>
              <a:t>a variety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devices </a:t>
            </a:r>
            <a:r>
              <a:rPr sz="1150" spc="5" dirty="0">
                <a:latin typeface="Times New Roman"/>
                <a:cs typeface="Times New Roman"/>
              </a:rPr>
              <a:t>that </a:t>
            </a:r>
            <a:r>
              <a:rPr sz="1150" spc="20" dirty="0">
                <a:latin typeface="Times New Roman"/>
                <a:cs typeface="Times New Roman"/>
              </a:rPr>
              <a:t>use </a:t>
            </a:r>
            <a:r>
              <a:rPr sz="1150" spc="10" dirty="0">
                <a:latin typeface="Times New Roman"/>
                <a:cs typeface="Times New Roman"/>
              </a:rPr>
              <a:t>pollutants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15" dirty="0">
                <a:latin typeface="Times New Roman"/>
                <a:cs typeface="Times New Roman"/>
              </a:rPr>
              <a:t>a furnace </a:t>
            </a:r>
            <a:r>
              <a:rPr sz="1150" spc="10" dirty="0">
                <a:latin typeface="Times New Roman"/>
                <a:cs typeface="Times New Roman"/>
              </a:rPr>
              <a:t>flue </a:t>
            </a:r>
            <a:r>
              <a:rPr sz="1150" spc="25" dirty="0">
                <a:latin typeface="Times New Roman"/>
                <a:cs typeface="Times New Roman"/>
              </a:rPr>
              <a:t>gas or </a:t>
            </a:r>
            <a:r>
              <a:rPr sz="1150" spc="20" dirty="0">
                <a:latin typeface="Times New Roman"/>
                <a:cs typeface="Times New Roman"/>
              </a:rPr>
              <a:t>from </a:t>
            </a:r>
            <a:r>
              <a:rPr sz="1150" spc="10" dirty="0">
                <a:latin typeface="Times New Roman"/>
                <a:cs typeface="Times New Roman"/>
              </a:rPr>
              <a:t>other </a:t>
            </a:r>
            <a:r>
              <a:rPr sz="1150" spc="25" dirty="0">
                <a:latin typeface="Times New Roman"/>
                <a:cs typeface="Times New Roman"/>
              </a:rPr>
              <a:t>gas </a:t>
            </a:r>
            <a:r>
              <a:rPr sz="1150" spc="15" dirty="0">
                <a:latin typeface="Times New Roman"/>
                <a:cs typeface="Times New Roman"/>
              </a:rPr>
              <a:t>streams. In a </a:t>
            </a:r>
            <a:r>
              <a:rPr sz="1150" spc="10" dirty="0">
                <a:latin typeface="Times New Roman"/>
                <a:cs typeface="Times New Roman"/>
              </a:rPr>
              <a:t>wet </a:t>
            </a:r>
            <a:r>
              <a:rPr sz="1150" spc="15" dirty="0">
                <a:latin typeface="Times New Roman"/>
                <a:cs typeface="Times New Roman"/>
              </a:rPr>
              <a:t> scrubber,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polluted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gas </a:t>
            </a:r>
            <a:r>
              <a:rPr sz="1150" spc="15" dirty="0">
                <a:latin typeface="Times New Roman"/>
                <a:cs typeface="Times New Roman"/>
              </a:rPr>
              <a:t>stream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brought </a:t>
            </a:r>
            <a:r>
              <a:rPr sz="1150" spc="10" dirty="0">
                <a:latin typeface="Times New Roman"/>
                <a:cs typeface="Times New Roman"/>
              </a:rPr>
              <a:t>into</a:t>
            </a:r>
            <a:r>
              <a:rPr sz="1150" spc="15" dirty="0">
                <a:latin typeface="Times New Roman"/>
                <a:cs typeface="Times New Roman"/>
              </a:rPr>
              <a:t> contact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scrubbing liquid,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by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spraying </a:t>
            </a:r>
            <a:r>
              <a:rPr sz="1150" spc="5" dirty="0">
                <a:latin typeface="Times New Roman"/>
                <a:cs typeface="Times New Roman"/>
              </a:rPr>
              <a:t>it </a:t>
            </a:r>
            <a:r>
              <a:rPr sz="1150" spc="10" dirty="0">
                <a:latin typeface="Times New Roman"/>
                <a:cs typeface="Times New Roman"/>
              </a:rPr>
              <a:t>with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liquid,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by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forcing 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it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through a pool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liquid, 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or by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some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other contact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 method, so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as </a:t>
            </a:r>
            <a:r>
              <a:rPr sz="1150" spc="5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150" spc="25" dirty="0">
                <a:solidFill>
                  <a:srgbClr val="1F2021"/>
                </a:solidFill>
                <a:latin typeface="Times New Roman"/>
                <a:cs typeface="Times New Roman"/>
              </a:rPr>
              <a:t>remove the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pollutants.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Ex-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Spray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Tower or Wet Scrubber, </a:t>
            </a:r>
            <a:r>
              <a:rPr sz="1150" spc="10" dirty="0">
                <a:solidFill>
                  <a:srgbClr val="1F2021"/>
                </a:solidFill>
                <a:latin typeface="Times New Roman"/>
                <a:cs typeface="Times New Roman"/>
              </a:rPr>
              <a:t>Ejector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venturi </a:t>
            </a:r>
            <a:r>
              <a:rPr sz="115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1F2021"/>
                </a:solidFill>
                <a:latin typeface="Times New Roman"/>
                <a:cs typeface="Times New Roman"/>
              </a:rPr>
              <a:t>scrubber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4905036"/>
            <a:ext cx="128269" cy="119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5550" y="6346190"/>
            <a:ext cx="1718945" cy="2720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51106" y="6301916"/>
            <a:ext cx="2434677" cy="2738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6013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Airborne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infection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96000"/>
              </a:lnSpc>
            </a:pPr>
            <a:r>
              <a:rPr sz="1400" b="1" spc="-10" dirty="0">
                <a:latin typeface="Times New Roman"/>
                <a:cs typeface="Times New Roman"/>
              </a:rPr>
              <a:t>Definition.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airborne </a:t>
            </a:r>
            <a:r>
              <a:rPr sz="1400" b="1" spc="-10" dirty="0">
                <a:latin typeface="Times New Roman"/>
                <a:cs typeface="Times New Roman"/>
              </a:rPr>
              <a:t>disease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dirty="0">
                <a:latin typeface="Times New Roman"/>
                <a:cs typeface="Times New Roman"/>
              </a:rPr>
              <a:t>that is caused </a:t>
            </a:r>
            <a:r>
              <a:rPr sz="1400" spc="-1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pathogens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transmitted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 the </a:t>
            </a:r>
            <a:r>
              <a:rPr sz="1400" spc="-5" dirty="0">
                <a:latin typeface="Times New Roman"/>
                <a:cs typeface="Times New Roman"/>
              </a:rPr>
              <a:t>air. The pathogens </a:t>
            </a:r>
            <a:r>
              <a:rPr sz="1400" spc="-10" dirty="0">
                <a:latin typeface="Times New Roman"/>
                <a:cs typeface="Times New Roman"/>
              </a:rPr>
              <a:t>may be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viruses, </a:t>
            </a:r>
            <a:r>
              <a:rPr sz="1400" dirty="0">
                <a:latin typeface="Times New Roman"/>
                <a:cs typeface="Times New Roman"/>
              </a:rPr>
              <a:t>bacteria, </a:t>
            </a:r>
            <a:r>
              <a:rPr sz="1400" spc="-1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fungi, </a:t>
            </a:r>
            <a:r>
              <a:rPr sz="1400" spc="10" dirty="0">
                <a:latin typeface="Times New Roman"/>
                <a:cs typeface="Times New Roman"/>
              </a:rPr>
              <a:t>and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 </a:t>
            </a:r>
            <a:r>
              <a:rPr sz="1400" spc="-10" dirty="0">
                <a:latin typeface="Times New Roman"/>
                <a:cs typeface="Times New Roman"/>
              </a:rPr>
              <a:t>may be </a:t>
            </a:r>
            <a:r>
              <a:rPr sz="1400" spc="-5" dirty="0">
                <a:latin typeface="Times New Roman"/>
                <a:cs typeface="Times New Roman"/>
              </a:rPr>
              <a:t>spread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 </a:t>
            </a:r>
            <a:r>
              <a:rPr sz="1400" spc="-5" dirty="0">
                <a:latin typeface="Times New Roman"/>
                <a:cs typeface="Times New Roman"/>
              </a:rPr>
              <a:t>coughing, sneezing,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raising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dust, </a:t>
            </a:r>
            <a:r>
              <a:rPr sz="1400" spc="-5" dirty="0">
                <a:latin typeface="Times New Roman"/>
                <a:cs typeface="Times New Roman"/>
              </a:rPr>
              <a:t>spraying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liquids,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 similar </a:t>
            </a:r>
            <a:r>
              <a:rPr sz="1400" spc="-5" dirty="0">
                <a:latin typeface="Times New Roman"/>
                <a:cs typeface="Times New Roman"/>
              </a:rPr>
              <a:t>activities.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Airborne pathogens </a:t>
            </a:r>
            <a:r>
              <a:rPr sz="1400" spc="-10" dirty="0">
                <a:latin typeface="Times New Roman"/>
                <a:cs typeface="Times New Roman"/>
              </a:rPr>
              <a:t>or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allergens</a:t>
            </a:r>
            <a:r>
              <a:rPr sz="1400" spc="-5" dirty="0">
                <a:latin typeface="Times New Roman"/>
                <a:cs typeface="Times New Roman"/>
                <a:hlinkClick r:id="rId3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often </a:t>
            </a:r>
            <a:r>
              <a:rPr sz="1400" spc="-5" dirty="0">
                <a:latin typeface="Times New Roman"/>
                <a:cs typeface="Times New Roman"/>
              </a:rPr>
              <a:t>cause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inflammation</a:t>
            </a:r>
            <a:r>
              <a:rPr sz="1400" spc="-10" dirty="0">
                <a:latin typeface="Times New Roman"/>
                <a:cs typeface="Times New Roman"/>
                <a:hlinkClick r:id="rId4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nose,</a:t>
            </a:r>
            <a:r>
              <a:rPr sz="1400" dirty="0">
                <a:latin typeface="Times New Roman"/>
                <a:cs typeface="Times New Roman"/>
              </a:rPr>
              <a:t> throat,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sinuses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lungs.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 </a:t>
            </a:r>
            <a:r>
              <a:rPr sz="1400" dirty="0">
                <a:latin typeface="Times New Roman"/>
                <a:cs typeface="Times New Roman"/>
              </a:rPr>
              <a:t>inhalation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pathogens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15" dirty="0">
                <a:latin typeface="Times New Roman"/>
                <a:cs typeface="Times New Roman"/>
              </a:rPr>
              <a:t>affect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person's </a:t>
            </a:r>
            <a:r>
              <a:rPr sz="1400" dirty="0">
                <a:latin typeface="Times New Roman"/>
                <a:cs typeface="Times New Roman"/>
              </a:rPr>
              <a:t>respiratory system </a:t>
            </a:r>
            <a:r>
              <a:rPr sz="1400" spc="-10" dirty="0">
                <a:latin typeface="Times New Roman"/>
                <a:cs typeface="Times New Roman"/>
              </a:rPr>
              <a:t>or </a:t>
            </a:r>
            <a:r>
              <a:rPr sz="1400" spc="-15" dirty="0">
                <a:latin typeface="Times New Roman"/>
                <a:cs typeface="Times New Roman"/>
              </a:rPr>
              <a:t>even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rest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body. </a:t>
            </a:r>
            <a:r>
              <a:rPr sz="1400" spc="5" dirty="0">
                <a:latin typeface="Times New Roman"/>
                <a:cs typeface="Times New Roman"/>
              </a:rPr>
              <a:t>Sinus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congestion, </a:t>
            </a:r>
            <a:r>
              <a:rPr sz="1400" dirty="0">
                <a:latin typeface="Times New Roman"/>
                <a:cs typeface="Times New Roman"/>
              </a:rPr>
              <a:t>coughing </a:t>
            </a:r>
            <a:r>
              <a:rPr sz="1400" spc="1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sore throats </a:t>
            </a:r>
            <a:r>
              <a:rPr sz="1400" spc="-5" dirty="0">
                <a:latin typeface="Times New Roman"/>
                <a:cs typeface="Times New Roman"/>
              </a:rPr>
              <a:t>are examples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inflammation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upper </a:t>
            </a:r>
            <a:r>
              <a:rPr sz="1400" spc="-5" dirty="0">
                <a:latin typeface="Times New Roman"/>
                <a:cs typeface="Times New Roman"/>
              </a:rPr>
              <a:t> respiratory air </a:t>
            </a:r>
            <a:r>
              <a:rPr sz="1400" spc="5" dirty="0">
                <a:latin typeface="Times New Roman"/>
                <a:cs typeface="Times New Roman"/>
              </a:rPr>
              <a:t>way </a:t>
            </a:r>
            <a:r>
              <a:rPr sz="1400" spc="10" dirty="0">
                <a:latin typeface="Times New Roman"/>
                <a:cs typeface="Times New Roman"/>
              </a:rPr>
              <a:t>due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these </a:t>
            </a:r>
            <a:r>
              <a:rPr sz="1400" spc="-5" dirty="0">
                <a:latin typeface="Times New Roman"/>
                <a:cs typeface="Times New Roman"/>
              </a:rPr>
              <a:t>airborne agents. </a:t>
            </a:r>
            <a:r>
              <a:rPr sz="1400" dirty="0">
                <a:latin typeface="Times New Roman"/>
                <a:cs typeface="Times New Roman"/>
              </a:rPr>
              <a:t>Many </a:t>
            </a:r>
            <a:r>
              <a:rPr sz="1400" spc="-15" dirty="0">
                <a:latin typeface="Times New Roman"/>
                <a:cs typeface="Times New Roman"/>
              </a:rPr>
              <a:t>common </a:t>
            </a:r>
            <a:r>
              <a:rPr sz="1400" dirty="0">
                <a:latin typeface="Times New Roman"/>
                <a:cs typeface="Times New Roman"/>
              </a:rPr>
              <a:t>infections </a:t>
            </a:r>
            <a:r>
              <a:rPr sz="1400" spc="-10" dirty="0">
                <a:latin typeface="Times New Roman"/>
                <a:cs typeface="Times New Roman"/>
              </a:rPr>
              <a:t>can spread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airborne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transmission</a:t>
            </a:r>
            <a:r>
              <a:rPr sz="1400" spc="-5" dirty="0">
                <a:latin typeface="Times New Roman"/>
                <a:cs typeface="Times New Roman"/>
              </a:rPr>
              <a:t> such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Anthrax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(inhalational),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Chickenpox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7"/>
              </a:rPr>
              <a:t>Influenza</a:t>
            </a:r>
            <a:r>
              <a:rPr sz="1400" spc="-1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8"/>
              </a:rPr>
              <a:t>Measles</a:t>
            </a:r>
            <a:r>
              <a:rPr sz="1400" spc="-10" dirty="0">
                <a:latin typeface="Times New Roman"/>
                <a:cs typeface="Times New Roman"/>
              </a:rPr>
              <a:t>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9"/>
              </a:rPr>
              <a:t>Smallpox</a:t>
            </a:r>
            <a:r>
              <a:rPr sz="1400" spc="-10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0"/>
              </a:rPr>
              <a:t>Cryptococcosis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1"/>
              </a:rPr>
              <a:t>Tuberculosis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ts val="1620"/>
              </a:lnSpc>
            </a:pPr>
            <a:r>
              <a:rPr sz="1400" dirty="0">
                <a:latin typeface="Times New Roman"/>
                <a:cs typeface="Times New Roman"/>
              </a:rPr>
              <a:t>Sinus </a:t>
            </a:r>
            <a:r>
              <a:rPr sz="1400" spc="-5" dirty="0">
                <a:latin typeface="Times New Roman"/>
                <a:cs typeface="Times New Roman"/>
              </a:rPr>
              <a:t>congestion, </a:t>
            </a:r>
            <a:r>
              <a:rPr sz="1400" dirty="0">
                <a:latin typeface="Times New Roman"/>
                <a:cs typeface="Times New Roman"/>
              </a:rPr>
              <a:t>coughing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sore </a:t>
            </a:r>
            <a:r>
              <a:rPr sz="1400" dirty="0">
                <a:latin typeface="Times New Roman"/>
                <a:cs typeface="Times New Roman"/>
              </a:rPr>
              <a:t>throats </a:t>
            </a:r>
            <a:r>
              <a:rPr sz="1400" spc="-5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examples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inflammation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the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upper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respiratory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</a:t>
            </a:r>
            <a:r>
              <a:rPr sz="1400" spc="5" dirty="0">
                <a:latin typeface="Times New Roman"/>
                <a:cs typeface="Times New Roman"/>
              </a:rPr>
              <a:t> way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due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 </a:t>
            </a:r>
            <a:r>
              <a:rPr sz="1400" dirty="0">
                <a:latin typeface="Times New Roman"/>
                <a:cs typeface="Times New Roman"/>
              </a:rPr>
              <a:t>airborne</a:t>
            </a:r>
            <a:r>
              <a:rPr sz="1400" spc="-5" dirty="0">
                <a:latin typeface="Times New Roman"/>
                <a:cs typeface="Times New Roman"/>
              </a:rPr>
              <a:t> agents.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400" b="1" i="1" dirty="0">
                <a:latin typeface="Times New Roman"/>
                <a:cs typeface="Times New Roman"/>
              </a:rPr>
              <a:t>Causes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500"/>
              </a:lnSpc>
              <a:spcBef>
                <a:spcPts val="1335"/>
              </a:spcBef>
            </a:pPr>
            <a:r>
              <a:rPr sz="1400" spc="-5" dirty="0">
                <a:latin typeface="Times New Roman"/>
                <a:cs typeface="Times New Roman"/>
              </a:rPr>
              <a:t>An airborne disease </a:t>
            </a:r>
            <a:r>
              <a:rPr sz="1400" spc="-10" dirty="0">
                <a:latin typeface="Times New Roman"/>
                <a:cs typeface="Times New Roman"/>
              </a:rPr>
              <a:t>can be </a:t>
            </a:r>
            <a:r>
              <a:rPr sz="1400" spc="-5" dirty="0">
                <a:latin typeface="Times New Roman"/>
                <a:cs typeface="Times New Roman"/>
              </a:rPr>
              <a:t>caused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exposure </a:t>
            </a:r>
            <a:r>
              <a:rPr sz="1400" dirty="0">
                <a:latin typeface="Times New Roman"/>
                <a:cs typeface="Times New Roman"/>
              </a:rPr>
              <a:t>to a </a:t>
            </a:r>
            <a:r>
              <a:rPr sz="1400" spc="-5" dirty="0">
                <a:latin typeface="Times New Roman"/>
                <a:cs typeface="Times New Roman"/>
              </a:rPr>
              <a:t>source: </a:t>
            </a:r>
            <a:r>
              <a:rPr sz="1400" spc="-25" dirty="0">
                <a:latin typeface="Times New Roman"/>
                <a:cs typeface="Times New Roman"/>
              </a:rPr>
              <a:t>an </a:t>
            </a:r>
            <a:r>
              <a:rPr sz="1400" spc="-15" dirty="0">
                <a:latin typeface="Times New Roman"/>
                <a:cs typeface="Times New Roman"/>
              </a:rPr>
              <a:t>infected </a:t>
            </a:r>
            <a:r>
              <a:rPr sz="1400" spc="-5" dirty="0">
                <a:latin typeface="Times New Roman"/>
                <a:cs typeface="Times New Roman"/>
              </a:rPr>
              <a:t>patient </a:t>
            </a:r>
            <a:r>
              <a:rPr sz="1400" spc="5" dirty="0">
                <a:latin typeface="Times New Roman"/>
                <a:cs typeface="Times New Roman"/>
              </a:rPr>
              <a:t>or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animal,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being </a:t>
            </a:r>
            <a:r>
              <a:rPr sz="1400" spc="-5" dirty="0">
                <a:latin typeface="Times New Roman"/>
                <a:cs typeface="Times New Roman"/>
              </a:rPr>
              <a:t>transferred from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infected </a:t>
            </a:r>
            <a:r>
              <a:rPr sz="1400" spc="-5" dirty="0">
                <a:latin typeface="Times New Roman"/>
                <a:cs typeface="Times New Roman"/>
              </a:rPr>
              <a:t>person </a:t>
            </a:r>
            <a:r>
              <a:rPr sz="1400" spc="-10" dirty="0">
                <a:latin typeface="Times New Roman"/>
                <a:cs typeface="Times New Roman"/>
              </a:rPr>
              <a:t>or animal’s </a:t>
            </a:r>
            <a:r>
              <a:rPr sz="1400" dirty="0">
                <a:latin typeface="Times New Roman"/>
                <a:cs typeface="Times New Roman"/>
              </a:rPr>
              <a:t>mouth, </a:t>
            </a:r>
            <a:r>
              <a:rPr sz="1400" spc="-5" dirty="0">
                <a:latin typeface="Times New Roman"/>
                <a:cs typeface="Times New Roman"/>
              </a:rPr>
              <a:t>nose, </a:t>
            </a:r>
            <a:r>
              <a:rPr sz="1400" dirty="0">
                <a:latin typeface="Times New Roman"/>
                <a:cs typeface="Times New Roman"/>
              </a:rPr>
              <a:t>cut, </a:t>
            </a:r>
            <a:r>
              <a:rPr sz="1400" spc="-1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needle </a:t>
            </a:r>
            <a:r>
              <a:rPr sz="1400" spc="-5" dirty="0">
                <a:latin typeface="Times New Roman"/>
                <a:cs typeface="Times New Roman"/>
              </a:rPr>
              <a:t>puncture. </a:t>
            </a:r>
            <a:r>
              <a:rPr sz="1400" spc="-10" dirty="0">
                <a:latin typeface="Times New Roman"/>
                <a:cs typeface="Times New Roman"/>
              </a:rPr>
              <a:t>People </a:t>
            </a:r>
            <a:r>
              <a:rPr sz="1400" spc="-15" dirty="0">
                <a:latin typeface="Times New Roman"/>
                <a:cs typeface="Times New Roman"/>
              </a:rPr>
              <a:t>receive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disease through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10" dirty="0">
                <a:latin typeface="Times New Roman"/>
                <a:cs typeface="Times New Roman"/>
              </a:rPr>
              <a:t>portal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entry: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mouth, nose, </a:t>
            </a:r>
            <a:r>
              <a:rPr sz="1400" dirty="0">
                <a:latin typeface="Times New Roman"/>
                <a:cs typeface="Times New Roman"/>
              </a:rPr>
              <a:t> cut,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needle</a:t>
            </a:r>
            <a:r>
              <a:rPr sz="1400" spc="-5" dirty="0">
                <a:latin typeface="Times New Roman"/>
                <a:cs typeface="Times New Roman"/>
              </a:rPr>
              <a:t> puncture.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Prevention</a:t>
            </a: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96500"/>
              </a:lnSpc>
              <a:spcBef>
                <a:spcPts val="1330"/>
              </a:spcBef>
            </a:pPr>
            <a:r>
              <a:rPr sz="1400" spc="-10" dirty="0">
                <a:latin typeface="Times New Roman"/>
                <a:cs typeface="Times New Roman"/>
              </a:rPr>
              <a:t>Some </a:t>
            </a:r>
            <a:r>
              <a:rPr sz="1400" spc="-5" dirty="0">
                <a:latin typeface="Times New Roman"/>
                <a:cs typeface="Times New Roman"/>
              </a:rPr>
              <a:t>ways </a:t>
            </a:r>
            <a:r>
              <a:rPr sz="1400" dirty="0">
                <a:latin typeface="Times New Roman"/>
                <a:cs typeface="Times New Roman"/>
              </a:rPr>
              <a:t>to prevent </a:t>
            </a:r>
            <a:r>
              <a:rPr sz="1400" spc="-5" dirty="0">
                <a:latin typeface="Times New Roman"/>
                <a:cs typeface="Times New Roman"/>
              </a:rPr>
              <a:t>airborne diseases </a:t>
            </a:r>
            <a:r>
              <a:rPr sz="1400" spc="5" dirty="0">
                <a:latin typeface="Times New Roman"/>
                <a:cs typeface="Times New Roman"/>
              </a:rPr>
              <a:t>include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2"/>
              </a:rPr>
              <a:t>washing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12"/>
              </a:rPr>
              <a:t>hands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spc="5" dirty="0">
                <a:latin typeface="Times New Roman"/>
                <a:cs typeface="Times New Roman"/>
              </a:rPr>
              <a:t>using </a:t>
            </a:r>
            <a:r>
              <a:rPr sz="1400" spc="-5" dirty="0">
                <a:latin typeface="Times New Roman"/>
                <a:cs typeface="Times New Roman"/>
              </a:rPr>
              <a:t>appropriate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disinfection,</a:t>
            </a:r>
            <a:r>
              <a:rPr sz="1400" spc="-5" dirty="0">
                <a:latin typeface="Times New Roman"/>
                <a:cs typeface="Times New Roman"/>
              </a:rPr>
              <a:t> getting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immunizations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believed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locally </a:t>
            </a:r>
            <a:r>
              <a:rPr sz="1400" spc="-5" dirty="0">
                <a:latin typeface="Times New Roman"/>
                <a:cs typeface="Times New Roman"/>
              </a:rPr>
              <a:t>present, wearing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respirator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limiting </a:t>
            </a:r>
            <a:r>
              <a:rPr sz="1400" spc="-15" dirty="0">
                <a:latin typeface="Times New Roman"/>
                <a:cs typeface="Times New Roman"/>
              </a:rPr>
              <a:t>time </a:t>
            </a:r>
            <a:r>
              <a:rPr sz="1400" spc="-5" dirty="0">
                <a:latin typeface="Times New Roman"/>
                <a:cs typeface="Times New Roman"/>
              </a:rPr>
              <a:t>spent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presence of </a:t>
            </a:r>
            <a:r>
              <a:rPr sz="1400" spc="10" dirty="0">
                <a:latin typeface="Times New Roman"/>
                <a:cs typeface="Times New Roman"/>
              </a:rPr>
              <a:t>any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likely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infection.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85800"/>
            <a:ext cx="7467599" cy="7727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99"/>
              </a:lnSpc>
            </a:pPr>
            <a:r>
              <a:rPr sz="2800" spc="15" dirty="0">
                <a:latin typeface="Times New Roman"/>
                <a:cs typeface="Times New Roman"/>
              </a:rPr>
              <a:t>Pollution, </a:t>
            </a:r>
            <a:r>
              <a:rPr sz="2800" spc="20" dirty="0">
                <a:latin typeface="Times New Roman"/>
                <a:cs typeface="Times New Roman"/>
              </a:rPr>
              <a:t>also  </a:t>
            </a:r>
            <a:r>
              <a:rPr sz="2800" spc="15" dirty="0">
                <a:latin typeface="Times New Roman"/>
                <a:cs typeface="Times New Roman"/>
              </a:rPr>
              <a:t>called environmental  pollution  </a:t>
            </a:r>
            <a:r>
              <a:rPr sz="2800" spc="20" dirty="0">
                <a:latin typeface="Times New Roman"/>
                <a:cs typeface="Times New Roman"/>
              </a:rPr>
              <a:t>is- </a:t>
            </a:r>
            <a:r>
              <a:rPr sz="2800" b="1" spc="20" dirty="0">
                <a:latin typeface="Times New Roman"/>
                <a:cs typeface="Times New Roman"/>
              </a:rPr>
              <a:t>the  </a:t>
            </a:r>
            <a:r>
              <a:rPr sz="2800" b="1" spc="15" dirty="0">
                <a:latin typeface="Times New Roman"/>
                <a:cs typeface="Times New Roman"/>
              </a:rPr>
              <a:t>addition </a:t>
            </a:r>
            <a:r>
              <a:rPr sz="2800" b="1" spc="20" dirty="0">
                <a:latin typeface="Times New Roman"/>
                <a:cs typeface="Times New Roman"/>
              </a:rPr>
              <a:t>of  </a:t>
            </a:r>
            <a:r>
              <a:rPr sz="2800" b="1" spc="15" dirty="0">
                <a:latin typeface="Times New Roman"/>
                <a:cs typeface="Times New Roman"/>
              </a:rPr>
              <a:t>any substance  (</a:t>
            </a:r>
            <a:r>
              <a:rPr sz="2800" b="1" spc="15" dirty="0">
                <a:latin typeface="Times New Roman"/>
                <a:cs typeface="Times New Roman"/>
                <a:hlinkClick r:id="rId2"/>
              </a:rPr>
              <a:t>solid, </a:t>
            </a:r>
            <a:r>
              <a:rPr sz="2800" b="1" spc="10" dirty="0">
                <a:latin typeface="Times New Roman"/>
                <a:cs typeface="Times New Roman"/>
                <a:hlinkClick r:id="rId3"/>
              </a:rPr>
              <a:t>liquid, 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or </a:t>
            </a:r>
            <a:r>
              <a:rPr sz="2800" b="1" spc="15" dirty="0">
                <a:latin typeface="Times New Roman"/>
                <a:cs typeface="Times New Roman"/>
                <a:hlinkClick r:id="rId4"/>
              </a:rPr>
              <a:t>gas</a:t>
            </a:r>
            <a:r>
              <a:rPr sz="2800" b="1" spc="15" dirty="0">
                <a:latin typeface="Times New Roman"/>
                <a:cs typeface="Times New Roman"/>
              </a:rPr>
              <a:t>) </a:t>
            </a:r>
            <a:r>
              <a:rPr sz="2800" b="1" spc="25" dirty="0">
                <a:latin typeface="Times New Roman"/>
                <a:cs typeface="Times New Roman"/>
              </a:rPr>
              <a:t>or </a:t>
            </a:r>
            <a:r>
              <a:rPr sz="2800" b="1" spc="15" dirty="0">
                <a:latin typeface="Times New Roman"/>
                <a:cs typeface="Times New Roman"/>
              </a:rPr>
              <a:t>any </a:t>
            </a:r>
            <a:r>
              <a:rPr sz="2800" b="1" spc="25" dirty="0">
                <a:latin typeface="Times New Roman"/>
                <a:cs typeface="Times New Roman"/>
              </a:rPr>
              <a:t>form </a:t>
            </a:r>
            <a:r>
              <a:rPr sz="2800" b="1" spc="20" dirty="0">
                <a:latin typeface="Times New Roman"/>
                <a:cs typeface="Times New Roman"/>
              </a:rPr>
              <a:t>of </a:t>
            </a:r>
            <a:r>
              <a:rPr sz="2800" b="1" spc="20" dirty="0">
                <a:latin typeface="Times New Roman"/>
                <a:cs typeface="Times New Roman"/>
                <a:hlinkClick r:id="rId5"/>
              </a:rPr>
              <a:t>energy </a:t>
            </a:r>
            <a:r>
              <a:rPr sz="2800" b="1" spc="20" dirty="0">
                <a:latin typeface="Times New Roman"/>
                <a:cs typeface="Times New Roman"/>
              </a:rPr>
              <a:t>(such </a:t>
            </a:r>
            <a:r>
              <a:rPr sz="2800" b="1" spc="5" dirty="0">
                <a:latin typeface="Times New Roman"/>
                <a:cs typeface="Times New Roman"/>
              </a:rPr>
              <a:t>as </a:t>
            </a:r>
            <a:r>
              <a:rPr sz="2800" b="1" spc="15" dirty="0">
                <a:latin typeface="Times New Roman"/>
                <a:cs typeface="Times New Roman"/>
                <a:hlinkClick r:id="rId6"/>
              </a:rPr>
              <a:t>heat, </a:t>
            </a:r>
            <a:r>
              <a:rPr sz="2800" b="1" spc="20" dirty="0">
                <a:latin typeface="Times New Roman"/>
                <a:cs typeface="Times New Roman"/>
              </a:rPr>
              <a:t>sound, </a:t>
            </a:r>
            <a:r>
              <a:rPr sz="2800" b="1" spc="25" dirty="0">
                <a:latin typeface="Times New Roman"/>
                <a:cs typeface="Times New Roman"/>
              </a:rPr>
              <a:t>or </a:t>
            </a:r>
            <a:r>
              <a:rPr sz="2800" b="1" spc="15" dirty="0">
                <a:latin typeface="Times New Roman"/>
                <a:cs typeface="Times New Roman"/>
                <a:hlinkClick r:id="rId7"/>
              </a:rPr>
              <a:t>radioactivity</a:t>
            </a:r>
            <a:r>
              <a:rPr sz="2800" b="1" spc="15" dirty="0">
                <a:latin typeface="Times New Roman"/>
                <a:cs typeface="Times New Roman"/>
              </a:rPr>
              <a:t>) </a:t>
            </a:r>
            <a:r>
              <a:rPr sz="2800" b="1" spc="30" dirty="0">
                <a:latin typeface="Times New Roman"/>
                <a:cs typeface="Times New Roman"/>
              </a:rPr>
              <a:t>to </a:t>
            </a:r>
            <a:r>
              <a:rPr sz="2800" b="1" spc="10" dirty="0">
                <a:latin typeface="Times New Roman"/>
                <a:cs typeface="Times New Roman"/>
              </a:rPr>
              <a:t>the </a:t>
            </a:r>
            <a:r>
              <a:rPr sz="2800" b="1" spc="20" dirty="0">
                <a:latin typeface="Times New Roman"/>
                <a:cs typeface="Times New Roman"/>
                <a:hlinkClick r:id="rId8"/>
              </a:rPr>
              <a:t>environment </a:t>
            </a:r>
            <a:r>
              <a:rPr sz="2800" b="1" spc="5" dirty="0">
                <a:latin typeface="Times New Roman"/>
                <a:cs typeface="Times New Roman"/>
              </a:rPr>
              <a:t>at </a:t>
            </a:r>
            <a:r>
              <a:rPr sz="2800" b="1" spc="15" dirty="0">
                <a:latin typeface="Times New Roman"/>
                <a:cs typeface="Times New Roman"/>
              </a:rPr>
              <a:t>a 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rate </a:t>
            </a:r>
            <a:r>
              <a:rPr sz="2800" b="1" spc="15" dirty="0">
                <a:latin typeface="Times New Roman"/>
                <a:cs typeface="Times New Roman"/>
              </a:rPr>
              <a:t>faster than </a:t>
            </a:r>
            <a:r>
              <a:rPr sz="2800" b="1" spc="5" dirty="0">
                <a:latin typeface="Times New Roman"/>
                <a:cs typeface="Times New Roman"/>
              </a:rPr>
              <a:t>it </a:t>
            </a:r>
            <a:r>
              <a:rPr sz="2800" b="1" spc="25" dirty="0">
                <a:latin typeface="Times New Roman"/>
                <a:cs typeface="Times New Roman"/>
              </a:rPr>
              <a:t>can </a:t>
            </a:r>
            <a:r>
              <a:rPr sz="2800" b="1" spc="10" dirty="0">
                <a:latin typeface="Times New Roman"/>
                <a:cs typeface="Times New Roman"/>
              </a:rPr>
              <a:t>be </a:t>
            </a:r>
            <a:r>
              <a:rPr sz="2800" b="1" spc="15" dirty="0">
                <a:latin typeface="Times New Roman"/>
                <a:cs typeface="Times New Roman"/>
              </a:rPr>
              <a:t>dispersed, diluted, </a:t>
            </a:r>
            <a:r>
              <a:rPr sz="2800" b="1" spc="20" dirty="0">
                <a:latin typeface="Times New Roman"/>
                <a:cs typeface="Times New Roman"/>
              </a:rPr>
              <a:t>decomposed, recycled, </a:t>
            </a:r>
            <a:r>
              <a:rPr sz="2800" b="1" spc="25" dirty="0">
                <a:latin typeface="Times New Roman"/>
                <a:cs typeface="Times New Roman"/>
              </a:rPr>
              <a:t>or stored </a:t>
            </a:r>
            <a:r>
              <a:rPr sz="2800" b="1" spc="10" dirty="0">
                <a:latin typeface="Times New Roman"/>
                <a:cs typeface="Times New Roman"/>
              </a:rPr>
              <a:t>in </a:t>
            </a:r>
            <a:r>
              <a:rPr sz="2800" b="1" spc="25" dirty="0">
                <a:latin typeface="Times New Roman"/>
                <a:cs typeface="Times New Roman"/>
              </a:rPr>
              <a:t>some </a:t>
            </a:r>
            <a:r>
              <a:rPr sz="2800" b="1" spc="15" dirty="0">
                <a:latin typeface="Times New Roman"/>
                <a:cs typeface="Times New Roman"/>
              </a:rPr>
              <a:t>harmless 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form. </a:t>
            </a:r>
            <a:endParaRPr lang="en-IN" sz="2800" b="1" spc="1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99"/>
              </a:lnSpc>
            </a:pPr>
            <a:endParaRPr lang="en-IN" sz="2800" b="1" spc="1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99"/>
              </a:lnSpc>
            </a:pPr>
            <a:r>
              <a:rPr sz="2800" spc="20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major</a:t>
            </a:r>
            <a:r>
              <a:rPr sz="2800" spc="20" dirty="0">
                <a:latin typeface="Times New Roman"/>
                <a:cs typeface="Times New Roman"/>
              </a:rPr>
              <a:t> kinds of </a:t>
            </a:r>
            <a:r>
              <a:rPr sz="2800" spc="10" dirty="0">
                <a:latin typeface="Times New Roman"/>
                <a:cs typeface="Times New Roman"/>
              </a:rPr>
              <a:t>pollution,</a:t>
            </a:r>
            <a:r>
              <a:rPr sz="2800" spc="15" dirty="0">
                <a:latin typeface="Times New Roman"/>
                <a:cs typeface="Times New Roman"/>
              </a:rPr>
              <a:t> usually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classified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5" dirty="0">
                <a:latin typeface="Times New Roman"/>
                <a:cs typeface="Times New Roman"/>
              </a:rPr>
              <a:t>environment,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10" dirty="0">
                <a:latin typeface="Times New Roman"/>
                <a:cs typeface="Times New Roman"/>
                <a:hlinkClick r:id="rId9"/>
              </a:rPr>
              <a:t>air</a:t>
            </a:r>
            <a:r>
              <a:rPr sz="2800" spc="15" dirty="0">
                <a:latin typeface="Times New Roman"/>
                <a:cs typeface="Times New Roman"/>
                <a:hlinkClick r:id="rId9"/>
              </a:rPr>
              <a:t> pollution</a:t>
            </a:r>
            <a:r>
              <a:rPr sz="2800" spc="15" dirty="0">
                <a:latin typeface="Times New Roman"/>
                <a:cs typeface="Times New Roman"/>
              </a:rPr>
              <a:t>, </a:t>
            </a:r>
            <a:r>
              <a:rPr sz="2800" spc="10" dirty="0">
                <a:latin typeface="Times New Roman"/>
                <a:cs typeface="Times New Roman"/>
                <a:hlinkClick r:id="rId10"/>
              </a:rPr>
              <a:t>water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10"/>
              </a:rPr>
              <a:t>pollution,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  <a:hlinkClick r:id="rId11"/>
              </a:rPr>
              <a:t>land </a:t>
            </a:r>
            <a:r>
              <a:rPr sz="2800" spc="15" dirty="0">
                <a:latin typeface="Times New Roman"/>
                <a:cs typeface="Times New Roman"/>
                <a:hlinkClick r:id="rId11"/>
              </a:rPr>
              <a:t>pollution. </a:t>
            </a:r>
            <a:r>
              <a:rPr sz="2800" spc="20" dirty="0">
                <a:latin typeface="Times New Roman"/>
                <a:cs typeface="Times New Roman"/>
              </a:rPr>
              <a:t>Modern </a:t>
            </a:r>
            <a:r>
              <a:rPr sz="2800" spc="15" dirty="0">
                <a:latin typeface="Times New Roman"/>
                <a:cs typeface="Times New Roman"/>
              </a:rPr>
              <a:t>society </a:t>
            </a:r>
            <a:r>
              <a:rPr sz="2800" spc="25" dirty="0">
                <a:latin typeface="Times New Roman"/>
                <a:cs typeface="Times New Roman"/>
              </a:rPr>
              <a:t>is also </a:t>
            </a:r>
            <a:r>
              <a:rPr sz="2800" spc="15" dirty="0">
                <a:latin typeface="Times New Roman"/>
                <a:cs typeface="Times New Roman"/>
              </a:rPr>
              <a:t>concerned </a:t>
            </a:r>
            <a:r>
              <a:rPr sz="2800" spc="25" dirty="0">
                <a:latin typeface="Times New Roman"/>
                <a:cs typeface="Times New Roman"/>
              </a:rPr>
              <a:t>about </a:t>
            </a:r>
            <a:r>
              <a:rPr sz="2800" spc="10" dirty="0">
                <a:latin typeface="Times New Roman"/>
                <a:cs typeface="Times New Roman"/>
              </a:rPr>
              <a:t>specific </a:t>
            </a:r>
            <a:r>
              <a:rPr sz="2800" spc="20" dirty="0">
                <a:latin typeface="Times New Roman"/>
                <a:cs typeface="Times New Roman"/>
              </a:rPr>
              <a:t>types of </a:t>
            </a:r>
            <a:r>
              <a:rPr sz="2800" spc="10" dirty="0">
                <a:latin typeface="Times New Roman"/>
                <a:cs typeface="Times New Roman"/>
              </a:rPr>
              <a:t>pollutants, </a:t>
            </a:r>
            <a:r>
              <a:rPr sz="2800" spc="15" dirty="0">
                <a:latin typeface="Times New Roman"/>
                <a:cs typeface="Times New Roman"/>
              </a:rPr>
              <a:t> such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10" dirty="0">
                <a:latin typeface="Times New Roman"/>
                <a:cs typeface="Times New Roman"/>
                <a:hlinkClick r:id="rId12"/>
              </a:rPr>
              <a:t>noise </a:t>
            </a:r>
            <a:r>
              <a:rPr sz="2800" spc="15" dirty="0">
                <a:latin typeface="Times New Roman"/>
                <a:cs typeface="Times New Roman"/>
                <a:hlinkClick r:id="rId12"/>
              </a:rPr>
              <a:t>pollution, </a:t>
            </a:r>
            <a:r>
              <a:rPr sz="2800" spc="15" dirty="0">
                <a:latin typeface="Times New Roman"/>
                <a:cs typeface="Times New Roman"/>
                <a:hlinkClick r:id="rId13"/>
              </a:rPr>
              <a:t>light pollution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  <a:hlinkClick r:id="rId14"/>
              </a:rPr>
              <a:t>plastic </a:t>
            </a:r>
            <a:r>
              <a:rPr sz="2800" spc="15" dirty="0">
                <a:latin typeface="Times New Roman"/>
                <a:cs typeface="Times New Roman"/>
                <a:hlinkClick r:id="rId14"/>
              </a:rPr>
              <a:t>pollution</a:t>
            </a:r>
            <a:r>
              <a:rPr sz="2800" spc="15" dirty="0">
                <a:latin typeface="Times New Roman"/>
                <a:cs typeface="Times New Roman"/>
              </a:rPr>
              <a:t>. </a:t>
            </a:r>
            <a:r>
              <a:rPr sz="2800" spc="10" dirty="0">
                <a:latin typeface="Times New Roman"/>
                <a:cs typeface="Times New Roman"/>
              </a:rPr>
              <a:t>Pollution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all </a:t>
            </a:r>
            <a:r>
              <a:rPr sz="2800" spc="15" dirty="0">
                <a:latin typeface="Times New Roman"/>
                <a:cs typeface="Times New Roman"/>
              </a:rPr>
              <a:t>kinds </a:t>
            </a:r>
            <a:r>
              <a:rPr sz="2800" spc="10" dirty="0">
                <a:latin typeface="Times New Roman"/>
                <a:cs typeface="Times New Roman"/>
              </a:rPr>
              <a:t>can </a:t>
            </a:r>
            <a:r>
              <a:rPr sz="2800" spc="25" dirty="0">
                <a:latin typeface="Times New Roman"/>
                <a:cs typeface="Times New Roman"/>
              </a:rPr>
              <a:t>have </a:t>
            </a:r>
            <a:r>
              <a:rPr sz="2800" spc="15" dirty="0">
                <a:latin typeface="Times New Roman"/>
                <a:cs typeface="Times New Roman"/>
              </a:rPr>
              <a:t>negative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effects</a:t>
            </a:r>
            <a:r>
              <a:rPr sz="2800" spc="5" dirty="0">
                <a:latin typeface="Times New Roman"/>
                <a:cs typeface="Times New Roman"/>
              </a:rPr>
              <a:t> 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environment</a:t>
            </a:r>
            <a:r>
              <a:rPr sz="2800" spc="25" dirty="0">
                <a:latin typeface="Times New Roman"/>
                <a:cs typeface="Times New Roman"/>
              </a:rPr>
              <a:t> 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wildlife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often </a:t>
            </a:r>
            <a:r>
              <a:rPr sz="2800" spc="25" dirty="0">
                <a:latin typeface="Times New Roman"/>
                <a:cs typeface="Times New Roman"/>
              </a:rPr>
              <a:t>impacts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human</a:t>
            </a:r>
            <a:r>
              <a:rPr sz="2800" spc="15" dirty="0">
                <a:latin typeface="Times New Roman"/>
                <a:cs typeface="Times New Roman"/>
              </a:rPr>
              <a:t> health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well-being.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36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56325" cy="8152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55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SOIL</a:t>
            </a:r>
            <a:r>
              <a:rPr sz="15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550">
              <a:latin typeface="Times New Roman"/>
              <a:cs typeface="Times New Roman"/>
            </a:endParaRPr>
          </a:p>
          <a:p>
            <a:pPr marL="12700" marR="7620" algn="just">
              <a:lnSpc>
                <a:spcPct val="98700"/>
              </a:lnSpc>
              <a:spcBef>
                <a:spcPts val="137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1150" b="1" spc="-5" dirty="0">
                <a:latin typeface="Times New Roman"/>
                <a:cs typeface="Times New Roman"/>
              </a:rPr>
              <a:t>.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Soil</a:t>
            </a:r>
            <a:r>
              <a:rPr sz="1150" spc="15" dirty="0">
                <a:latin typeface="Times New Roman"/>
                <a:cs typeface="Times New Roman"/>
              </a:rPr>
              <a:t> pollution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defined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build-up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in</a:t>
            </a:r>
            <a:r>
              <a:rPr sz="1150" spc="10" dirty="0">
                <a:latin typeface="Times New Roman"/>
                <a:cs typeface="Times New Roman"/>
              </a:rPr>
              <a:t> soils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persistent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toxic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compounds,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chemicals, </a:t>
            </a:r>
            <a:r>
              <a:rPr sz="1150" spc="10" dirty="0">
                <a:latin typeface="Times New Roman"/>
                <a:cs typeface="Times New Roman"/>
              </a:rPr>
              <a:t>salts,</a:t>
            </a:r>
            <a:r>
              <a:rPr sz="1150" spc="15" dirty="0">
                <a:latin typeface="Times New Roman"/>
                <a:cs typeface="Times New Roman"/>
              </a:rPr>
              <a:t> radioactive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materials,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disease-causing </a:t>
            </a:r>
            <a:r>
              <a:rPr sz="1150" spc="20" dirty="0">
                <a:latin typeface="Times New Roman"/>
                <a:cs typeface="Times New Roman"/>
              </a:rPr>
              <a:t>agents,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which  have </a:t>
            </a:r>
            <a:r>
              <a:rPr sz="1150" spc="20" dirty="0">
                <a:latin typeface="Times New Roman"/>
                <a:cs typeface="Times New Roman"/>
              </a:rPr>
              <a:t>adverse </a:t>
            </a:r>
            <a:r>
              <a:rPr sz="1150" spc="15" dirty="0">
                <a:latin typeface="Times New Roman"/>
                <a:cs typeface="Times New Roman"/>
              </a:rPr>
              <a:t>effects </a:t>
            </a:r>
            <a:r>
              <a:rPr sz="1150" spc="40" dirty="0">
                <a:latin typeface="Times New Roman"/>
                <a:cs typeface="Times New Roman"/>
              </a:rPr>
              <a:t>on 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plant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growth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animal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health.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There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many </a:t>
            </a:r>
            <a:r>
              <a:rPr sz="1150" spc="15" dirty="0">
                <a:latin typeface="Times New Roman"/>
                <a:cs typeface="Times New Roman"/>
              </a:rPr>
              <a:t>different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ways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that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can </a:t>
            </a:r>
            <a:r>
              <a:rPr sz="1150" spc="20" dirty="0">
                <a:latin typeface="Times New Roman"/>
                <a:cs typeface="Times New Roman"/>
              </a:rPr>
              <a:t>become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polluted,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as: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621030" indent="-151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Seepage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from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landfill.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spcBef>
                <a:spcPts val="30"/>
              </a:spcBef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Discharge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industrial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10" dirty="0">
                <a:latin typeface="Times New Roman"/>
                <a:cs typeface="Times New Roman"/>
              </a:rPr>
              <a:t>into</a:t>
            </a:r>
            <a:r>
              <a:rPr sz="1150" spc="15" dirty="0">
                <a:latin typeface="Times New Roman"/>
                <a:cs typeface="Times New Roman"/>
              </a:rPr>
              <a:t> the </a:t>
            </a:r>
            <a:r>
              <a:rPr sz="1150" spc="10" dirty="0">
                <a:latin typeface="Times New Roman"/>
                <a:cs typeface="Times New Roman"/>
              </a:rPr>
              <a:t>soil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0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Percolation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contaminated </a:t>
            </a:r>
            <a:r>
              <a:rPr sz="1150" spc="10" dirty="0">
                <a:latin typeface="Times New Roman"/>
                <a:cs typeface="Times New Roman"/>
              </a:rPr>
              <a:t>water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buAutoNum type="arabicPeriod"/>
              <a:tabLst>
                <a:tab pos="621665" algn="l"/>
              </a:tabLst>
            </a:pPr>
            <a:r>
              <a:rPr sz="1150" spc="20" dirty="0">
                <a:latin typeface="Times New Roman"/>
                <a:cs typeface="Times New Roman"/>
              </a:rPr>
              <a:t>Rupture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underground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storage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tanks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spcBef>
                <a:spcPts val="20"/>
              </a:spcBef>
              <a:buAutoNum type="arabicPeriod"/>
              <a:tabLst>
                <a:tab pos="621665" algn="l"/>
              </a:tabLst>
            </a:pPr>
            <a:r>
              <a:rPr sz="1150" spc="20" dirty="0">
                <a:latin typeface="Times New Roman"/>
                <a:cs typeface="Times New Roman"/>
              </a:rPr>
              <a:t>Excess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application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pesticides,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herbicides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fertilizer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Solid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seepage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</a:t>
            </a:r>
            <a:r>
              <a:rPr sz="14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Soil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spcBef>
                <a:spcPts val="5"/>
              </a:spcBef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Agricultural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Soil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Pollution.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0"/>
              </a:lnSpc>
              <a:buAutoNum type="arabicPeriod"/>
              <a:tabLst>
                <a:tab pos="621665" algn="l"/>
              </a:tabLst>
            </a:pPr>
            <a:r>
              <a:rPr sz="1150" spc="10" dirty="0">
                <a:latin typeface="Times New Roman"/>
                <a:cs typeface="Times New Roman"/>
              </a:rPr>
              <a:t>Soil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pollution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industrial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effluents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wastes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Pollution due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urban activities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Causes</a:t>
            </a:r>
            <a:r>
              <a:rPr sz="14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Soil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499"/>
              </a:lnSpc>
              <a:buAutoNum type="arabicPeriod"/>
              <a:tabLst>
                <a:tab pos="657860" algn="l"/>
              </a:tabLst>
            </a:pPr>
            <a:r>
              <a:rPr sz="1150" spc="15" dirty="0">
                <a:latin typeface="Times New Roman"/>
                <a:cs typeface="Times New Roman"/>
              </a:rPr>
              <a:t>Indiscriminate </a:t>
            </a:r>
            <a:r>
              <a:rPr sz="1150" spc="20" dirty="0">
                <a:latin typeface="Times New Roman"/>
                <a:cs typeface="Times New Roman"/>
              </a:rPr>
              <a:t>use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fertilizers.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over </a:t>
            </a:r>
            <a:r>
              <a:rPr sz="1150" spc="30" dirty="0">
                <a:latin typeface="Times New Roman"/>
                <a:cs typeface="Times New Roman"/>
              </a:rPr>
              <a:t>use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30" dirty="0">
                <a:latin typeface="Times New Roman"/>
                <a:cs typeface="Times New Roman"/>
              </a:rPr>
              <a:t>NPK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fertilizers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reduce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quantity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vegetables </a:t>
            </a:r>
            <a:r>
              <a:rPr sz="1150" spc="3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crops grown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5" dirty="0">
                <a:latin typeface="Times New Roman"/>
                <a:cs typeface="Times New Roman"/>
              </a:rPr>
              <a:t>soil over </a:t>
            </a:r>
            <a:r>
              <a:rPr sz="1150" spc="10" dirty="0">
                <a:latin typeface="Times New Roman"/>
                <a:cs typeface="Times New Roman"/>
              </a:rPr>
              <a:t>years. It </a:t>
            </a:r>
            <a:r>
              <a:rPr sz="1150" spc="15" dirty="0">
                <a:latin typeface="Times New Roman"/>
                <a:cs typeface="Times New Roman"/>
              </a:rPr>
              <a:t>also </a:t>
            </a:r>
            <a:r>
              <a:rPr sz="1150" spc="25" dirty="0">
                <a:latin typeface="Times New Roman"/>
                <a:cs typeface="Times New Roman"/>
              </a:rPr>
              <a:t>reduces </a:t>
            </a:r>
            <a:r>
              <a:rPr sz="1150" spc="15" dirty="0">
                <a:latin typeface="Times New Roman"/>
                <a:cs typeface="Times New Roman"/>
              </a:rPr>
              <a:t>the protein </a:t>
            </a:r>
            <a:r>
              <a:rPr sz="1150" spc="10" dirty="0">
                <a:latin typeface="Times New Roman"/>
                <a:cs typeface="Times New Roman"/>
              </a:rPr>
              <a:t>content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carbohydrate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quality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crops.</a:t>
            </a:r>
            <a:endParaRPr sz="1150">
              <a:latin typeface="Times New Roman"/>
              <a:cs typeface="Times New Roman"/>
            </a:endParaRPr>
          </a:p>
          <a:p>
            <a:pPr marL="666750" indent="-197485" algn="just">
              <a:lnSpc>
                <a:spcPts val="1370"/>
              </a:lnSpc>
              <a:buAutoNum type="arabicPeriod"/>
              <a:tabLst>
                <a:tab pos="667385" algn="l"/>
              </a:tabLst>
            </a:pPr>
            <a:r>
              <a:rPr sz="1150" spc="15" dirty="0">
                <a:latin typeface="Times New Roman"/>
                <a:cs typeface="Times New Roman"/>
              </a:rPr>
              <a:t>Indiscriminate 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 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pesticides,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insecticides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herbicides.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remnants 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such</a:t>
            </a:r>
            <a:endParaRPr sz="1150">
              <a:latin typeface="Times New Roman"/>
              <a:cs typeface="Times New Roman"/>
            </a:endParaRPr>
          </a:p>
          <a:p>
            <a:pPr marL="469900" marR="13970" algn="just">
              <a:lnSpc>
                <a:spcPct val="100000"/>
              </a:lnSpc>
              <a:spcBef>
                <a:spcPts val="25"/>
              </a:spcBef>
            </a:pPr>
            <a:r>
              <a:rPr sz="1150" spc="10" dirty="0">
                <a:latin typeface="Times New Roman"/>
                <a:cs typeface="Times New Roman"/>
              </a:rPr>
              <a:t>pesticides </a:t>
            </a:r>
            <a:r>
              <a:rPr sz="1150" spc="20" dirty="0">
                <a:latin typeface="Times New Roman"/>
                <a:cs typeface="Times New Roman"/>
              </a:rPr>
              <a:t>used </a:t>
            </a:r>
            <a:r>
              <a:rPr sz="1150" spc="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</a:rPr>
              <a:t>pests may </a:t>
            </a:r>
            <a:r>
              <a:rPr sz="1150" spc="10" dirty="0">
                <a:latin typeface="Times New Roman"/>
                <a:cs typeface="Times New Roman"/>
              </a:rPr>
              <a:t>get </a:t>
            </a:r>
            <a:r>
              <a:rPr sz="1150" spc="25" dirty="0">
                <a:latin typeface="Times New Roman"/>
                <a:cs typeface="Times New Roman"/>
              </a:rPr>
              <a:t>adsorbed </a:t>
            </a:r>
            <a:r>
              <a:rPr sz="1150" spc="5" dirty="0">
                <a:latin typeface="Times New Roman"/>
                <a:cs typeface="Times New Roman"/>
              </a:rPr>
              <a:t>by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5" dirty="0">
                <a:latin typeface="Times New Roman"/>
                <a:cs typeface="Times New Roman"/>
              </a:rPr>
              <a:t>soil </a:t>
            </a:r>
            <a:r>
              <a:rPr sz="1150" spc="10" dirty="0">
                <a:latin typeface="Times New Roman"/>
                <a:cs typeface="Times New Roman"/>
              </a:rPr>
              <a:t>particles, </a:t>
            </a:r>
            <a:r>
              <a:rPr sz="1150" spc="15" dirty="0">
                <a:latin typeface="Times New Roman"/>
                <a:cs typeface="Times New Roman"/>
              </a:rPr>
              <a:t>which </a:t>
            </a:r>
            <a:r>
              <a:rPr sz="1150" spc="20" dirty="0">
                <a:latin typeface="Times New Roman"/>
                <a:cs typeface="Times New Roman"/>
              </a:rPr>
              <a:t>then </a:t>
            </a:r>
            <a:r>
              <a:rPr sz="1150" spc="15" dirty="0">
                <a:latin typeface="Times New Roman"/>
                <a:cs typeface="Times New Roman"/>
              </a:rPr>
              <a:t>contaminate </a:t>
            </a:r>
            <a:r>
              <a:rPr sz="1150" spc="20" dirty="0">
                <a:latin typeface="Times New Roman"/>
                <a:cs typeface="Times New Roman"/>
              </a:rPr>
              <a:t>root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crops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grown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that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soil.</a:t>
            </a:r>
            <a:endParaRPr sz="115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400"/>
              </a:lnSpc>
              <a:spcBef>
                <a:spcPts val="10"/>
              </a:spcBef>
              <a:buAutoNum type="arabicPeriod" startAt="3"/>
              <a:tabLst>
                <a:tab pos="639445" algn="l"/>
              </a:tabLst>
            </a:pPr>
            <a:r>
              <a:rPr sz="1150" spc="20" dirty="0">
                <a:latin typeface="Times New Roman"/>
                <a:cs typeface="Times New Roman"/>
              </a:rPr>
              <a:t>Dumping of </a:t>
            </a:r>
            <a:r>
              <a:rPr sz="1150" spc="10" dirty="0">
                <a:latin typeface="Times New Roman"/>
                <a:cs typeface="Times New Roman"/>
              </a:rPr>
              <a:t>solid </a:t>
            </a:r>
            <a:r>
              <a:rPr sz="1150" spc="15" dirty="0">
                <a:latin typeface="Times New Roman"/>
                <a:cs typeface="Times New Roman"/>
              </a:rPr>
              <a:t>wastes. </a:t>
            </a:r>
            <a:r>
              <a:rPr sz="1150" spc="20" dirty="0">
                <a:latin typeface="Times New Roman"/>
                <a:cs typeface="Times New Roman"/>
              </a:rPr>
              <a:t>Solid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20" dirty="0">
                <a:latin typeface="Times New Roman"/>
                <a:cs typeface="Times New Roman"/>
              </a:rPr>
              <a:t>includes </a:t>
            </a:r>
            <a:r>
              <a:rPr sz="1150" spc="15" dirty="0">
                <a:latin typeface="Times New Roman"/>
                <a:cs typeface="Times New Roman"/>
              </a:rPr>
              <a:t>garbage, </a:t>
            </a:r>
            <a:r>
              <a:rPr sz="1150" spc="20" dirty="0">
                <a:latin typeface="Times New Roman"/>
                <a:cs typeface="Times New Roman"/>
              </a:rPr>
              <a:t>domestic </a:t>
            </a:r>
            <a:r>
              <a:rPr sz="1150" spc="15" dirty="0">
                <a:latin typeface="Times New Roman"/>
                <a:cs typeface="Times New Roman"/>
              </a:rPr>
              <a:t>refuse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discarded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</a:t>
            </a:r>
            <a:r>
              <a:rPr sz="1150" spc="15" dirty="0">
                <a:latin typeface="Times New Roman"/>
                <a:cs typeface="Times New Roman"/>
              </a:rPr>
              <a:t> materials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such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from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commercial,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industrial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and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agricultural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operations.</a:t>
            </a:r>
            <a:endParaRPr sz="1150">
              <a:latin typeface="Times New Roman"/>
              <a:cs typeface="Times New Roman"/>
            </a:endParaRPr>
          </a:p>
          <a:p>
            <a:pPr marL="621030" indent="-151765" algn="just">
              <a:lnSpc>
                <a:spcPts val="1325"/>
              </a:lnSpc>
              <a:buAutoNum type="arabicPeriod" startAt="3"/>
              <a:tabLst>
                <a:tab pos="621665" algn="l"/>
              </a:tabLst>
            </a:pPr>
            <a:r>
              <a:rPr sz="1150" spc="20" dirty="0">
                <a:latin typeface="Times New Roman"/>
                <a:cs typeface="Times New Roman"/>
              </a:rPr>
              <a:t>Chemicals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released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industrial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wastes.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They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also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toxic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15" dirty="0">
                <a:latin typeface="Times New Roman"/>
                <a:cs typeface="Times New Roman"/>
              </a:rPr>
              <a:t> nature.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14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Soil</a:t>
            </a:r>
            <a:r>
              <a:rPr sz="14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marR="10795">
              <a:lnSpc>
                <a:spcPts val="1370"/>
              </a:lnSpc>
              <a:spcBef>
                <a:spcPts val="5"/>
              </a:spcBef>
              <a:buAutoNum type="arabicPeriod"/>
              <a:tabLst>
                <a:tab pos="630555" algn="l"/>
              </a:tabLst>
            </a:pPr>
            <a:r>
              <a:rPr sz="1150" spc="15" dirty="0">
                <a:latin typeface="Times New Roman"/>
                <a:cs typeface="Times New Roman"/>
              </a:rPr>
              <a:t>Agriculture.</a:t>
            </a:r>
            <a:r>
              <a:rPr sz="1150" spc="25" dirty="0">
                <a:latin typeface="Times New Roman"/>
                <a:cs typeface="Times New Roman"/>
              </a:rPr>
              <a:t> Reduces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fertility,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nitrogen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fixation,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loss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nutrients,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crop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yield,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imbalance</a:t>
            </a:r>
            <a:r>
              <a:rPr sz="1150" spc="10" dirty="0">
                <a:latin typeface="Times New Roman"/>
                <a:cs typeface="Times New Roman"/>
              </a:rPr>
              <a:t> in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soil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fauna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and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flora,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etc.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common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losses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soil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pollution.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20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Clogging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drains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spcBef>
                <a:spcPts val="20"/>
              </a:spcBef>
              <a:buAutoNum type="arabicPeriod"/>
              <a:tabLst>
                <a:tab pos="621665" algn="l"/>
              </a:tabLst>
            </a:pPr>
            <a:r>
              <a:rPr sz="1150" spc="20" dirty="0">
                <a:latin typeface="Times New Roman"/>
                <a:cs typeface="Times New Roman"/>
              </a:rPr>
              <a:t>Public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health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problems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0"/>
              </a:lnSpc>
              <a:buAutoNum type="arabicPeriod"/>
              <a:tabLst>
                <a:tab pos="621665" algn="l"/>
              </a:tabLst>
            </a:pPr>
            <a:r>
              <a:rPr sz="1150" spc="15" dirty="0">
                <a:latin typeface="Times New Roman"/>
                <a:cs typeface="Times New Roman"/>
              </a:rPr>
              <a:t>Pollution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drinking </a:t>
            </a:r>
            <a:r>
              <a:rPr sz="1150" spc="10" dirty="0">
                <a:latin typeface="Times New Roman"/>
                <a:cs typeface="Times New Roman"/>
              </a:rPr>
              <a:t>water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sources</a:t>
            </a:r>
            <a:endParaRPr sz="1150">
              <a:latin typeface="Times New Roman"/>
              <a:cs typeface="Times New Roman"/>
            </a:endParaRPr>
          </a:p>
          <a:p>
            <a:pPr marL="621030" indent="-151765">
              <a:lnSpc>
                <a:spcPts val="1375"/>
              </a:lnSpc>
              <a:buAutoNum type="arabicPeriod"/>
              <a:tabLst>
                <a:tab pos="621665" algn="l"/>
              </a:tabLst>
            </a:pPr>
            <a:r>
              <a:rPr sz="1150" spc="20" dirty="0">
                <a:latin typeface="Times New Roman"/>
                <a:cs typeface="Times New Roman"/>
              </a:rPr>
              <a:t>Foul </a:t>
            </a:r>
            <a:r>
              <a:rPr sz="1150" spc="10" dirty="0">
                <a:latin typeface="Times New Roman"/>
                <a:cs typeface="Times New Roman"/>
              </a:rPr>
              <a:t>smell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release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gases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14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Soil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20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following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steps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have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suggested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control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pollution.</a:t>
            </a:r>
            <a:r>
              <a:rPr sz="1150" spc="30" dirty="0">
                <a:latin typeface="Times New Roman"/>
                <a:cs typeface="Times New Roman"/>
              </a:rPr>
              <a:t> To</a:t>
            </a:r>
            <a:r>
              <a:rPr sz="1150" spc="20" dirty="0">
                <a:latin typeface="Times New Roman"/>
                <a:cs typeface="Times New Roman"/>
              </a:rPr>
              <a:t> help </a:t>
            </a:r>
            <a:r>
              <a:rPr sz="1150" spc="15" dirty="0">
                <a:latin typeface="Times New Roman"/>
                <a:cs typeface="Times New Roman"/>
              </a:rPr>
              <a:t>prevent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erosion,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150" spc="20" dirty="0">
                <a:latin typeface="Times New Roman"/>
                <a:cs typeface="Times New Roman"/>
              </a:rPr>
              <a:t>1.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Limit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construction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sensitive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area.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349" y="796797"/>
            <a:ext cx="5695315" cy="33769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35"/>
              </a:spcBef>
              <a:buAutoNum type="arabicPeriod" startAt="2"/>
              <a:tabLst>
                <a:tab pos="172720" algn="l"/>
              </a:tabLst>
            </a:pPr>
            <a:r>
              <a:rPr sz="1150" spc="20" dirty="0">
                <a:latin typeface="Times New Roman"/>
                <a:cs typeface="Times New Roman"/>
              </a:rPr>
              <a:t>We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20" dirty="0">
                <a:latin typeface="Times New Roman"/>
                <a:cs typeface="Times New Roman"/>
              </a:rPr>
              <a:t>adopt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four R's: </a:t>
            </a:r>
            <a:r>
              <a:rPr sz="1150" spc="20" dirty="0">
                <a:latin typeface="Times New Roman"/>
                <a:cs typeface="Times New Roman"/>
              </a:rPr>
              <a:t>Refuse, Reduce, Reuse,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Recycle. </a:t>
            </a:r>
            <a:r>
              <a:rPr sz="1150" spc="30" dirty="0">
                <a:latin typeface="Times New Roman"/>
                <a:cs typeface="Times New Roman"/>
              </a:rPr>
              <a:t>This </a:t>
            </a:r>
            <a:r>
              <a:rPr sz="1150" spc="15" dirty="0">
                <a:latin typeface="Times New Roman"/>
                <a:cs typeface="Times New Roman"/>
              </a:rPr>
              <a:t>would </a:t>
            </a:r>
            <a:r>
              <a:rPr sz="1150" spc="20" dirty="0">
                <a:latin typeface="Times New Roman"/>
                <a:cs typeface="Times New Roman"/>
              </a:rPr>
              <a:t>give us less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AutoNum type="arabicPeriod" startAt="2"/>
              <a:tabLst>
                <a:tab pos="177800" algn="l"/>
              </a:tabLst>
            </a:pPr>
            <a:r>
              <a:rPr sz="1150" spc="20" dirty="0">
                <a:latin typeface="Times New Roman"/>
                <a:cs typeface="Times New Roman"/>
              </a:rPr>
              <a:t>Reducing </a:t>
            </a:r>
            <a:r>
              <a:rPr sz="1150" spc="15" dirty="0">
                <a:latin typeface="Times New Roman"/>
                <a:cs typeface="Times New Roman"/>
              </a:rPr>
              <a:t>chemical </a:t>
            </a:r>
            <a:r>
              <a:rPr sz="1150" spc="5" dirty="0">
                <a:latin typeface="Times New Roman"/>
                <a:cs typeface="Times New Roman"/>
              </a:rPr>
              <a:t>fertilizer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pesticide </a:t>
            </a:r>
            <a:r>
              <a:rPr sz="1150" spc="30" dirty="0">
                <a:latin typeface="Times New Roman"/>
                <a:cs typeface="Times New Roman"/>
              </a:rPr>
              <a:t>use </a:t>
            </a:r>
            <a:r>
              <a:rPr sz="1150" spc="15" dirty="0">
                <a:latin typeface="Times New Roman"/>
                <a:cs typeface="Times New Roman"/>
              </a:rPr>
              <a:t>Applying bio-fertilizers and </a:t>
            </a:r>
            <a:r>
              <a:rPr sz="1150" spc="20" dirty="0">
                <a:latin typeface="Times New Roman"/>
                <a:cs typeface="Times New Roman"/>
              </a:rPr>
              <a:t>manures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15" dirty="0">
                <a:latin typeface="Times New Roman"/>
                <a:cs typeface="Times New Roman"/>
              </a:rPr>
              <a:t> reduce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chemical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fertilizer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pesticide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buAutoNum type="arabicPeriod" startAt="2"/>
              <a:tabLst>
                <a:tab pos="191135" algn="l"/>
              </a:tabLst>
            </a:pPr>
            <a:r>
              <a:rPr sz="1150" spc="15" dirty="0">
                <a:latin typeface="Times New Roman"/>
                <a:cs typeface="Times New Roman"/>
              </a:rPr>
              <a:t>Biological </a:t>
            </a:r>
            <a:r>
              <a:rPr sz="1150" spc="20" dirty="0">
                <a:latin typeface="Times New Roman"/>
                <a:cs typeface="Times New Roman"/>
              </a:rPr>
              <a:t>methods of </a:t>
            </a:r>
            <a:r>
              <a:rPr sz="1150" spc="10" dirty="0">
                <a:latin typeface="Times New Roman"/>
                <a:cs typeface="Times New Roman"/>
              </a:rPr>
              <a:t>pest control can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25" dirty="0">
                <a:latin typeface="Times New Roman"/>
                <a:cs typeface="Times New Roman"/>
              </a:rPr>
              <a:t>reduce the </a:t>
            </a:r>
            <a:r>
              <a:rPr sz="1150" spc="30" dirty="0">
                <a:latin typeface="Times New Roman"/>
                <a:cs typeface="Times New Roman"/>
              </a:rPr>
              <a:t>use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0" dirty="0">
                <a:latin typeface="Times New Roman"/>
                <a:cs typeface="Times New Roman"/>
              </a:rPr>
              <a:t>pesticides </a:t>
            </a:r>
            <a:r>
              <a:rPr sz="1150" spc="25" dirty="0">
                <a:latin typeface="Times New Roman"/>
                <a:cs typeface="Times New Roman"/>
              </a:rPr>
              <a:t>and thereby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minimize</a:t>
            </a:r>
            <a:r>
              <a:rPr sz="1150" spc="5" dirty="0">
                <a:latin typeface="Times New Roman"/>
                <a:cs typeface="Times New Roman"/>
              </a:rPr>
              <a:t> soil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pollution.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buAutoNum type="arabicPeriod" startAt="2"/>
              <a:tabLst>
                <a:tab pos="172720" algn="l"/>
              </a:tabLst>
            </a:pPr>
            <a:r>
              <a:rPr sz="1150" spc="15" dirty="0">
                <a:latin typeface="Times New Roman"/>
                <a:cs typeface="Times New Roman"/>
              </a:rPr>
              <a:t>Recycling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recovery of </a:t>
            </a:r>
            <a:r>
              <a:rPr sz="1150" spc="10" dirty="0">
                <a:latin typeface="Times New Roman"/>
                <a:cs typeface="Times New Roman"/>
              </a:rPr>
              <a:t>materials: </a:t>
            </a:r>
            <a:r>
              <a:rPr sz="1150" spc="15" dirty="0">
                <a:latin typeface="Times New Roman"/>
                <a:cs typeface="Times New Roman"/>
              </a:rPr>
              <a:t>Materials such </a:t>
            </a:r>
            <a:r>
              <a:rPr sz="1150" spc="35" dirty="0">
                <a:latin typeface="Times New Roman"/>
                <a:cs typeface="Times New Roman"/>
              </a:rPr>
              <a:t>as </a:t>
            </a:r>
            <a:r>
              <a:rPr sz="1150" spc="10" dirty="0">
                <a:latin typeface="Times New Roman"/>
                <a:cs typeface="Times New Roman"/>
              </a:rPr>
              <a:t>paper, </a:t>
            </a:r>
            <a:r>
              <a:rPr sz="1150" spc="25" dirty="0">
                <a:latin typeface="Times New Roman"/>
                <a:cs typeface="Times New Roman"/>
              </a:rPr>
              <a:t>some kinds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plastics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glass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being recycled.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400"/>
              </a:lnSpc>
              <a:buAutoNum type="arabicPeriod" startAt="2"/>
              <a:tabLst>
                <a:tab pos="163830" algn="l"/>
              </a:tabLst>
            </a:pPr>
            <a:r>
              <a:rPr sz="1150" spc="15" dirty="0">
                <a:latin typeface="Times New Roman"/>
                <a:cs typeface="Times New Roman"/>
              </a:rPr>
              <a:t>Reforesting Control </a:t>
            </a:r>
            <a:r>
              <a:rPr sz="1150" spc="20" dirty="0">
                <a:latin typeface="Times New Roman"/>
                <a:cs typeface="Times New Roman"/>
              </a:rPr>
              <a:t>of land loss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5" dirty="0">
                <a:latin typeface="Times New Roman"/>
                <a:cs typeface="Times New Roman"/>
              </a:rPr>
              <a:t>soil </a:t>
            </a:r>
            <a:r>
              <a:rPr sz="1150" spc="20" dirty="0">
                <a:latin typeface="Times New Roman"/>
                <a:cs typeface="Times New Roman"/>
              </a:rPr>
              <a:t>erosion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5" dirty="0">
                <a:latin typeface="Times New Roman"/>
                <a:cs typeface="Times New Roman"/>
              </a:rPr>
              <a:t>be </a:t>
            </a:r>
            <a:r>
              <a:rPr sz="1150" spc="15" dirty="0">
                <a:latin typeface="Times New Roman"/>
                <a:cs typeface="Times New Roman"/>
              </a:rPr>
              <a:t>attempted </a:t>
            </a:r>
            <a:r>
              <a:rPr sz="1150" spc="20" dirty="0">
                <a:latin typeface="Times New Roman"/>
                <a:cs typeface="Times New Roman"/>
              </a:rPr>
              <a:t>through restoring </a:t>
            </a:r>
            <a:r>
              <a:rPr sz="1150" spc="10" dirty="0">
                <a:latin typeface="Times New Roman"/>
                <a:cs typeface="Times New Roman"/>
              </a:rPr>
              <a:t>forest </a:t>
            </a:r>
            <a:r>
              <a:rPr sz="1150" spc="15" dirty="0">
                <a:latin typeface="Times New Roman"/>
                <a:cs typeface="Times New Roman"/>
              </a:rPr>
              <a:t> and</a:t>
            </a:r>
            <a:r>
              <a:rPr sz="1150" spc="20" dirty="0">
                <a:latin typeface="Times New Roman"/>
                <a:cs typeface="Times New Roman"/>
              </a:rPr>
              <a:t> grass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cover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check</a:t>
            </a:r>
            <a:r>
              <a:rPr sz="1150" spc="15" dirty="0">
                <a:latin typeface="Times New Roman"/>
                <a:cs typeface="Times New Roman"/>
              </a:rPr>
              <a:t> wastelands,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soil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erosion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floods.</a:t>
            </a:r>
            <a:r>
              <a:rPr sz="1150" spc="20" dirty="0">
                <a:latin typeface="Times New Roman"/>
                <a:cs typeface="Times New Roman"/>
              </a:rPr>
              <a:t> Crop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rotation  </a:t>
            </a:r>
            <a:r>
              <a:rPr sz="1150" spc="5" dirty="0">
                <a:latin typeface="Times New Roman"/>
                <a:cs typeface="Times New Roman"/>
              </a:rPr>
              <a:t>or  </a:t>
            </a:r>
            <a:r>
              <a:rPr sz="1150" spc="15" dirty="0">
                <a:latin typeface="Times New Roman"/>
                <a:cs typeface="Times New Roman"/>
              </a:rPr>
              <a:t>mixed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cropping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15" dirty="0">
                <a:latin typeface="Times New Roman"/>
                <a:cs typeface="Times New Roman"/>
              </a:rPr>
              <a:t>improve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fertility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soil.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400"/>
              </a:lnSpc>
              <a:buAutoNum type="arabicPeriod" startAt="2"/>
              <a:tabLst>
                <a:tab pos="172720" algn="l"/>
              </a:tabLst>
            </a:pPr>
            <a:r>
              <a:rPr sz="1150" spc="15" dirty="0">
                <a:latin typeface="Times New Roman"/>
                <a:cs typeface="Times New Roman"/>
              </a:rPr>
              <a:t>Solid </a:t>
            </a:r>
            <a:r>
              <a:rPr sz="1150" spc="10" dirty="0">
                <a:latin typeface="Times New Roman"/>
                <a:cs typeface="Times New Roman"/>
              </a:rPr>
              <a:t>waste </a:t>
            </a:r>
            <a:r>
              <a:rPr sz="1150" spc="15" dirty="0">
                <a:latin typeface="Times New Roman"/>
                <a:cs typeface="Times New Roman"/>
              </a:rPr>
              <a:t>treatment Proper </a:t>
            </a:r>
            <a:r>
              <a:rPr sz="1150" spc="20" dirty="0">
                <a:latin typeface="Times New Roman"/>
                <a:cs typeface="Times New Roman"/>
              </a:rPr>
              <a:t>methods </a:t>
            </a:r>
            <a:r>
              <a:rPr sz="1150" spc="15" dirty="0">
                <a:latin typeface="Times New Roman"/>
                <a:cs typeface="Times New Roman"/>
              </a:rPr>
              <a:t>should </a:t>
            </a:r>
            <a:r>
              <a:rPr sz="1150" spc="25" dirty="0">
                <a:latin typeface="Times New Roman"/>
                <a:cs typeface="Times New Roman"/>
              </a:rPr>
              <a:t>be </a:t>
            </a:r>
            <a:r>
              <a:rPr sz="1150" spc="20" dirty="0">
                <a:latin typeface="Times New Roman"/>
                <a:cs typeface="Times New Roman"/>
              </a:rPr>
              <a:t>adopted </a:t>
            </a:r>
            <a:r>
              <a:rPr sz="1150" spc="5" dirty="0">
                <a:latin typeface="Times New Roman"/>
                <a:cs typeface="Times New Roman"/>
              </a:rPr>
              <a:t>for </a:t>
            </a:r>
            <a:r>
              <a:rPr sz="1150" spc="20" dirty="0">
                <a:latin typeface="Times New Roman"/>
                <a:cs typeface="Times New Roman"/>
              </a:rPr>
              <a:t>management of </a:t>
            </a:r>
            <a:r>
              <a:rPr sz="1150" spc="10" dirty="0">
                <a:latin typeface="Times New Roman"/>
                <a:cs typeface="Times New Roman"/>
              </a:rPr>
              <a:t>solid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disposal.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Industrial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wastes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can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treated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physically,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chemically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biologically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until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they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less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hazardous.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19200"/>
            <a:ext cx="7391400" cy="5285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NOISE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3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700"/>
              </a:lnSpc>
              <a:spcBef>
                <a:spcPts val="131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3200" spc="-5" dirty="0">
                <a:latin typeface="Times New Roman"/>
                <a:cs typeface="Times New Roman"/>
              </a:rPr>
              <a:t>- </a:t>
            </a:r>
            <a:r>
              <a:rPr sz="3200" spc="25" dirty="0">
                <a:latin typeface="Times New Roman"/>
                <a:cs typeface="Times New Roman"/>
              </a:rPr>
              <a:t>Noise </a:t>
            </a:r>
            <a:r>
              <a:rPr sz="3200" spc="15" dirty="0">
                <a:latin typeface="Times New Roman"/>
                <a:cs typeface="Times New Roman"/>
              </a:rPr>
              <a:t>pollution </a:t>
            </a:r>
            <a:r>
              <a:rPr sz="3200" spc="25" dirty="0">
                <a:latin typeface="Times New Roman"/>
                <a:cs typeface="Times New Roman"/>
              </a:rPr>
              <a:t>takes </a:t>
            </a:r>
            <a:r>
              <a:rPr sz="3200" spc="10" dirty="0">
                <a:latin typeface="Times New Roman"/>
                <a:cs typeface="Times New Roman"/>
              </a:rPr>
              <a:t>place </a:t>
            </a:r>
            <a:r>
              <a:rPr sz="3200" spc="15" dirty="0">
                <a:latin typeface="Times New Roman"/>
                <a:cs typeface="Times New Roman"/>
              </a:rPr>
              <a:t>when there </a:t>
            </a:r>
            <a:r>
              <a:rPr sz="3200" spc="25" dirty="0">
                <a:latin typeface="Times New Roman"/>
                <a:cs typeface="Times New Roman"/>
              </a:rPr>
              <a:t>is </a:t>
            </a:r>
            <a:r>
              <a:rPr sz="3200" spc="15" dirty="0">
                <a:latin typeface="Times New Roman"/>
                <a:cs typeface="Times New Roman"/>
              </a:rPr>
              <a:t>either </a:t>
            </a:r>
            <a:r>
              <a:rPr sz="3200" spc="20" dirty="0">
                <a:latin typeface="Times New Roman"/>
                <a:cs typeface="Times New Roman"/>
              </a:rPr>
              <a:t>excessive amount of noise </a:t>
            </a:r>
            <a:r>
              <a:rPr sz="3200" spc="5" dirty="0">
                <a:latin typeface="Times New Roman"/>
                <a:cs typeface="Times New Roman"/>
              </a:rPr>
              <a:t>or </a:t>
            </a:r>
            <a:r>
              <a:rPr sz="3200" spc="20" dirty="0">
                <a:latin typeface="Times New Roman"/>
                <a:cs typeface="Times New Roman"/>
              </a:rPr>
              <a:t>an 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unpleasant </a:t>
            </a:r>
            <a:r>
              <a:rPr sz="3200" spc="10" dirty="0">
                <a:latin typeface="Times New Roman"/>
                <a:cs typeface="Times New Roman"/>
              </a:rPr>
              <a:t>sound </a:t>
            </a:r>
            <a:r>
              <a:rPr sz="3200" spc="5" dirty="0">
                <a:latin typeface="Times New Roman"/>
                <a:cs typeface="Times New Roman"/>
              </a:rPr>
              <a:t>that </a:t>
            </a:r>
            <a:r>
              <a:rPr sz="3200" spc="20" dirty="0">
                <a:latin typeface="Times New Roman"/>
                <a:cs typeface="Times New Roman"/>
              </a:rPr>
              <a:t>causes </a:t>
            </a:r>
            <a:r>
              <a:rPr sz="3200" spc="25" dirty="0">
                <a:latin typeface="Times New Roman"/>
                <a:cs typeface="Times New Roman"/>
              </a:rPr>
              <a:t>temporary </a:t>
            </a:r>
            <a:r>
              <a:rPr sz="3200" spc="15" dirty="0">
                <a:latin typeface="Times New Roman"/>
                <a:cs typeface="Times New Roman"/>
              </a:rPr>
              <a:t>disruption </a:t>
            </a:r>
            <a:r>
              <a:rPr sz="3200" spc="25" dirty="0">
                <a:latin typeface="Times New Roman"/>
                <a:cs typeface="Times New Roman"/>
              </a:rPr>
              <a:t>in the </a:t>
            </a:r>
            <a:r>
              <a:rPr sz="3200" spc="15" dirty="0">
                <a:latin typeface="Times New Roman"/>
                <a:cs typeface="Times New Roman"/>
              </a:rPr>
              <a:t>natural balance. </a:t>
            </a:r>
            <a:r>
              <a:rPr sz="3200" spc="20" dirty="0">
                <a:latin typeface="Times New Roman"/>
                <a:cs typeface="Times New Roman"/>
              </a:rPr>
              <a:t>This </a:t>
            </a:r>
            <a:r>
              <a:rPr sz="3200" spc="15" dirty="0">
                <a:latin typeface="Times New Roman"/>
                <a:cs typeface="Times New Roman"/>
              </a:rPr>
              <a:t>definition </a:t>
            </a:r>
            <a:r>
              <a:rPr sz="3200" spc="25" dirty="0">
                <a:latin typeface="Times New Roman"/>
                <a:cs typeface="Times New Roman"/>
              </a:rPr>
              <a:t>is </a:t>
            </a:r>
            <a:r>
              <a:rPr sz="3200" spc="15" dirty="0">
                <a:latin typeface="Times New Roman"/>
                <a:cs typeface="Times New Roman"/>
              </a:rPr>
              <a:t>usually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applicable </a:t>
            </a:r>
            <a:r>
              <a:rPr sz="3200" spc="25" dirty="0">
                <a:latin typeface="Times New Roman"/>
                <a:cs typeface="Times New Roman"/>
              </a:rPr>
              <a:t>to </a:t>
            </a:r>
            <a:r>
              <a:rPr sz="3200" spc="20" dirty="0">
                <a:latin typeface="Times New Roman"/>
                <a:cs typeface="Times New Roman"/>
              </a:rPr>
              <a:t>sounds </a:t>
            </a:r>
            <a:r>
              <a:rPr sz="3200" spc="5" dirty="0">
                <a:latin typeface="Times New Roman"/>
                <a:cs typeface="Times New Roman"/>
              </a:rPr>
              <a:t>or </a:t>
            </a:r>
            <a:r>
              <a:rPr sz="3200" spc="20" dirty="0">
                <a:latin typeface="Times New Roman"/>
                <a:cs typeface="Times New Roman"/>
              </a:rPr>
              <a:t>noises </a:t>
            </a:r>
            <a:r>
              <a:rPr sz="3200" spc="15" dirty="0">
                <a:latin typeface="Times New Roman"/>
                <a:cs typeface="Times New Roman"/>
              </a:rPr>
              <a:t>that </a:t>
            </a:r>
            <a:r>
              <a:rPr sz="3200" spc="30" dirty="0">
                <a:latin typeface="Times New Roman"/>
                <a:cs typeface="Times New Roman"/>
              </a:rPr>
              <a:t>are </a:t>
            </a:r>
            <a:r>
              <a:rPr sz="3200" spc="15" dirty="0">
                <a:latin typeface="Times New Roman"/>
                <a:cs typeface="Times New Roman"/>
              </a:rPr>
              <a:t>unnatural </a:t>
            </a:r>
            <a:r>
              <a:rPr sz="3200" spc="25" dirty="0">
                <a:latin typeface="Times New Roman"/>
                <a:cs typeface="Times New Roman"/>
              </a:rPr>
              <a:t>in </a:t>
            </a:r>
            <a:r>
              <a:rPr sz="3200" spc="20" dirty="0">
                <a:latin typeface="Times New Roman"/>
                <a:cs typeface="Times New Roman"/>
              </a:rPr>
              <a:t>either </a:t>
            </a:r>
            <a:r>
              <a:rPr sz="3200" spc="5" dirty="0">
                <a:latin typeface="Times New Roman"/>
                <a:cs typeface="Times New Roman"/>
              </a:rPr>
              <a:t>their </a:t>
            </a:r>
            <a:r>
              <a:rPr sz="3200" spc="25" dirty="0">
                <a:latin typeface="Times New Roman"/>
                <a:cs typeface="Times New Roman"/>
              </a:rPr>
              <a:t>volume </a:t>
            </a:r>
            <a:r>
              <a:rPr sz="3200" spc="5" dirty="0">
                <a:latin typeface="Times New Roman"/>
                <a:cs typeface="Times New Roman"/>
              </a:rPr>
              <a:t>or their </a:t>
            </a:r>
            <a:r>
              <a:rPr sz="3200" spc="15" dirty="0">
                <a:latin typeface="Times New Roman"/>
                <a:cs typeface="Times New Roman"/>
              </a:rPr>
              <a:t>production. </a:t>
            </a:r>
            <a:r>
              <a:rPr sz="3200" spc="20" dirty="0">
                <a:latin typeface="Times New Roman"/>
                <a:cs typeface="Times New Roman"/>
              </a:rPr>
              <a:t>Even 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electrical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appliances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home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are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also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constant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source </a:t>
            </a:r>
            <a:r>
              <a:rPr sz="3200" spc="2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noise </a:t>
            </a:r>
            <a:r>
              <a:rPr sz="3200" spc="15" dirty="0">
                <a:latin typeface="Times New Roman"/>
                <a:cs typeface="Times New Roman"/>
              </a:rPr>
              <a:t>pollution.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7391400" cy="9281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Causes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Noise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499"/>
              </a:lnSpc>
              <a:buAutoNum type="arabicPeriod"/>
              <a:tabLst>
                <a:tab pos="671195" algn="l"/>
              </a:tabLst>
            </a:pPr>
            <a:r>
              <a:rPr sz="2800" b="1" spc="15" dirty="0">
                <a:latin typeface="Times New Roman"/>
                <a:cs typeface="Times New Roman"/>
              </a:rPr>
              <a:t>Industrialization: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Most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industries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use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big</a:t>
            </a:r>
            <a:r>
              <a:rPr sz="2800" spc="20" dirty="0">
                <a:latin typeface="Times New Roman"/>
                <a:cs typeface="Times New Roman"/>
              </a:rPr>
              <a:t> machines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which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capable</a:t>
            </a:r>
            <a:r>
              <a:rPr sz="2800" spc="20" dirty="0">
                <a:latin typeface="Times New Roman"/>
                <a:cs typeface="Times New Roman"/>
              </a:rPr>
              <a:t> of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producing large </a:t>
            </a:r>
            <a:r>
              <a:rPr sz="2800" spc="20" dirty="0">
                <a:latin typeface="Times New Roman"/>
                <a:cs typeface="Times New Roman"/>
              </a:rPr>
              <a:t>amount of </a:t>
            </a:r>
            <a:r>
              <a:rPr sz="2800" spc="10" dirty="0">
                <a:latin typeface="Times New Roman"/>
                <a:cs typeface="Times New Roman"/>
              </a:rPr>
              <a:t>noise. </a:t>
            </a:r>
            <a:r>
              <a:rPr sz="2800" spc="15" dirty="0">
                <a:latin typeface="Times New Roman"/>
                <a:cs typeface="Times New Roman"/>
              </a:rPr>
              <a:t>Apart </a:t>
            </a:r>
            <a:r>
              <a:rPr sz="2800" spc="20" dirty="0">
                <a:latin typeface="Times New Roman"/>
                <a:cs typeface="Times New Roman"/>
              </a:rPr>
              <a:t>from </a:t>
            </a:r>
            <a:r>
              <a:rPr sz="2800" spc="10" dirty="0">
                <a:latin typeface="Times New Roman"/>
                <a:cs typeface="Times New Roman"/>
              </a:rPr>
              <a:t>that, </a:t>
            </a:r>
            <a:r>
              <a:rPr sz="2800" spc="25" dirty="0">
                <a:latin typeface="Times New Roman"/>
                <a:cs typeface="Times New Roman"/>
              </a:rPr>
              <a:t>various </a:t>
            </a:r>
            <a:r>
              <a:rPr sz="2800" spc="20" dirty="0">
                <a:latin typeface="Times New Roman"/>
                <a:cs typeface="Times New Roman"/>
              </a:rPr>
              <a:t>equipments like compressors,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generators,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exhaust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fans,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grinding</a:t>
            </a:r>
            <a:r>
              <a:rPr sz="2800" spc="15" dirty="0">
                <a:latin typeface="Times New Roman"/>
                <a:cs typeface="Times New Roman"/>
              </a:rPr>
              <a:t> mills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also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participate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15" dirty="0">
                <a:latin typeface="Times New Roman"/>
                <a:cs typeface="Times New Roman"/>
              </a:rPr>
              <a:t> producing </a:t>
            </a:r>
            <a:r>
              <a:rPr sz="2800" spc="25" dirty="0">
                <a:latin typeface="Times New Roman"/>
                <a:cs typeface="Times New Roman"/>
              </a:rPr>
              <a:t>big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noise.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  <a:buAutoNum type="arabicPeriod"/>
              <a:tabLst>
                <a:tab pos="643890" algn="l"/>
              </a:tabLst>
            </a:pPr>
            <a:r>
              <a:rPr sz="2800" b="1" spc="20" dirty="0">
                <a:latin typeface="Times New Roman"/>
                <a:cs typeface="Times New Roman"/>
              </a:rPr>
              <a:t>Poor </a:t>
            </a:r>
            <a:r>
              <a:rPr sz="2800" b="1" spc="15" dirty="0">
                <a:latin typeface="Times New Roman"/>
                <a:cs typeface="Times New Roman"/>
              </a:rPr>
              <a:t>Urban </a:t>
            </a:r>
            <a:r>
              <a:rPr sz="2800" b="1" spc="20" dirty="0">
                <a:latin typeface="Times New Roman"/>
                <a:cs typeface="Times New Roman"/>
              </a:rPr>
              <a:t>Planning: </a:t>
            </a:r>
            <a:r>
              <a:rPr sz="2800" spc="15" dirty="0">
                <a:latin typeface="Times New Roman"/>
                <a:cs typeface="Times New Roman"/>
              </a:rPr>
              <a:t>In most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the developing countries, </a:t>
            </a:r>
            <a:r>
              <a:rPr sz="2800" spc="25" dirty="0">
                <a:latin typeface="Times New Roman"/>
                <a:cs typeface="Times New Roman"/>
              </a:rPr>
              <a:t>poor urban </a:t>
            </a:r>
            <a:r>
              <a:rPr sz="2800" spc="15" dirty="0">
                <a:latin typeface="Times New Roman"/>
                <a:cs typeface="Times New Roman"/>
              </a:rPr>
              <a:t>planning </a:t>
            </a:r>
            <a:r>
              <a:rPr sz="2800" spc="20" dirty="0">
                <a:latin typeface="Times New Roman"/>
                <a:cs typeface="Times New Roman"/>
              </a:rPr>
              <a:t>also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plays a </a:t>
            </a:r>
            <a:r>
              <a:rPr sz="2800" spc="5" dirty="0">
                <a:latin typeface="Times New Roman"/>
                <a:cs typeface="Times New Roman"/>
              </a:rPr>
              <a:t>vital </a:t>
            </a:r>
            <a:r>
              <a:rPr sz="2800" spc="15" dirty="0">
                <a:latin typeface="Times New Roman"/>
                <a:cs typeface="Times New Roman"/>
              </a:rPr>
              <a:t>role. </a:t>
            </a:r>
            <a:r>
              <a:rPr sz="2800" spc="20" dirty="0">
                <a:latin typeface="Times New Roman"/>
                <a:cs typeface="Times New Roman"/>
              </a:rPr>
              <a:t>Congested </a:t>
            </a:r>
            <a:r>
              <a:rPr sz="2800" spc="15" dirty="0">
                <a:latin typeface="Times New Roman"/>
                <a:cs typeface="Times New Roman"/>
              </a:rPr>
              <a:t>houses, large families sharing </a:t>
            </a:r>
            <a:r>
              <a:rPr sz="2800" spc="10" dirty="0">
                <a:latin typeface="Times New Roman"/>
                <a:cs typeface="Times New Roman"/>
              </a:rPr>
              <a:t>small space, </a:t>
            </a:r>
            <a:r>
              <a:rPr sz="2800" spc="15" dirty="0">
                <a:latin typeface="Times New Roman"/>
                <a:cs typeface="Times New Roman"/>
              </a:rPr>
              <a:t>fight </a:t>
            </a:r>
            <a:r>
              <a:rPr sz="2800" spc="5" dirty="0">
                <a:latin typeface="Times New Roman"/>
                <a:cs typeface="Times New Roman"/>
              </a:rPr>
              <a:t>over </a:t>
            </a:r>
            <a:r>
              <a:rPr sz="2800" spc="15" dirty="0">
                <a:latin typeface="Times New Roman"/>
                <a:cs typeface="Times New Roman"/>
              </a:rPr>
              <a:t>parking,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frequent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fights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over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basic</a:t>
            </a:r>
            <a:r>
              <a:rPr sz="2800" spc="20" dirty="0">
                <a:latin typeface="Times New Roman"/>
                <a:cs typeface="Times New Roman"/>
              </a:rPr>
              <a:t> amenities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lead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noise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pollution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which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may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disrupt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environment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society.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 marL="469900" marR="6350" algn="just">
              <a:lnSpc>
                <a:spcPct val="102000"/>
              </a:lnSpc>
              <a:buAutoNum type="arabicPeriod"/>
              <a:tabLst>
                <a:tab pos="629920" algn="l"/>
              </a:tabLst>
            </a:pPr>
            <a:r>
              <a:rPr sz="2800" b="1" spc="15" dirty="0">
                <a:latin typeface="Times New Roman"/>
                <a:cs typeface="Times New Roman"/>
              </a:rPr>
              <a:t>Social Events: </a:t>
            </a:r>
            <a:r>
              <a:rPr sz="2800" spc="15" dirty="0">
                <a:latin typeface="Times New Roman"/>
                <a:cs typeface="Times New Roman"/>
              </a:rPr>
              <a:t>Noise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at </a:t>
            </a:r>
            <a:r>
              <a:rPr sz="2800" spc="20" dirty="0">
                <a:latin typeface="Times New Roman"/>
                <a:cs typeface="Times New Roman"/>
              </a:rPr>
              <a:t>its </a:t>
            </a:r>
            <a:r>
              <a:rPr sz="2800" spc="15" dirty="0">
                <a:latin typeface="Times New Roman"/>
                <a:cs typeface="Times New Roman"/>
              </a:rPr>
              <a:t>peak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most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social </a:t>
            </a:r>
            <a:r>
              <a:rPr sz="2800" spc="20" dirty="0">
                <a:latin typeface="Times New Roman"/>
                <a:cs typeface="Times New Roman"/>
              </a:rPr>
              <a:t>events, </a:t>
            </a:r>
            <a:r>
              <a:rPr sz="2800" spc="15" dirty="0">
                <a:latin typeface="Times New Roman"/>
                <a:cs typeface="Times New Roman"/>
              </a:rPr>
              <a:t>eg.,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 marriage, </a:t>
            </a:r>
            <a:r>
              <a:rPr sz="2800" spc="10" dirty="0">
                <a:latin typeface="Times New Roman"/>
                <a:cs typeface="Times New Roman"/>
              </a:rPr>
              <a:t>parties,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pub,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disc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place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worship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90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85800"/>
            <a:ext cx="7239000" cy="838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buAutoNum type="arabicPeriod"/>
              <a:tabLst>
                <a:tab pos="657860" algn="l"/>
              </a:tabLst>
            </a:pPr>
            <a:r>
              <a:rPr sz="3200" b="1" spc="15" dirty="0">
                <a:latin typeface="Times New Roman"/>
                <a:cs typeface="Times New Roman"/>
              </a:rPr>
              <a:t>Transportation: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Large number of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5" dirty="0">
                <a:latin typeface="Times New Roman"/>
                <a:cs typeface="Times New Roman"/>
              </a:rPr>
              <a:t>vehicles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on </a:t>
            </a:r>
            <a:r>
              <a:rPr sz="3200" spc="15" dirty="0">
                <a:latin typeface="Times New Roman"/>
                <a:cs typeface="Times New Roman"/>
              </a:rPr>
              <a:t>roads, </a:t>
            </a:r>
            <a:r>
              <a:rPr sz="3200" spc="20" dirty="0">
                <a:latin typeface="Times New Roman"/>
                <a:cs typeface="Times New Roman"/>
              </a:rPr>
              <a:t>aeroplanes </a:t>
            </a:r>
            <a:r>
              <a:rPr sz="3200" spc="10" dirty="0">
                <a:latin typeface="Times New Roman"/>
                <a:cs typeface="Times New Roman"/>
              </a:rPr>
              <a:t>flying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over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endParaRPr lang="en-US" sz="3200" spc="10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0" dirty="0">
                <a:latin typeface="Times New Roman"/>
                <a:cs typeface="Times New Roman"/>
              </a:rPr>
              <a:t>houses, </a:t>
            </a:r>
            <a:r>
              <a:rPr sz="3200" spc="15" dirty="0">
                <a:latin typeface="Times New Roman"/>
                <a:cs typeface="Times New Roman"/>
              </a:rPr>
              <a:t> underground</a:t>
            </a:r>
            <a:r>
              <a:rPr sz="3200" spc="20" dirty="0">
                <a:latin typeface="Times New Roman"/>
                <a:cs typeface="Times New Roman"/>
              </a:rPr>
              <a:t> trains</a:t>
            </a:r>
            <a:r>
              <a:rPr sz="3200" spc="15" dirty="0">
                <a:latin typeface="Times New Roman"/>
                <a:cs typeface="Times New Roman"/>
              </a:rPr>
              <a:t> produce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25" dirty="0">
                <a:latin typeface="Times New Roman"/>
                <a:cs typeface="Times New Roman"/>
              </a:rPr>
              <a:t>heavy </a:t>
            </a:r>
            <a:r>
              <a:rPr sz="3200" spc="20" dirty="0">
                <a:latin typeface="Times New Roman"/>
                <a:cs typeface="Times New Roman"/>
              </a:rPr>
              <a:t>noise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and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people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get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it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difficult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endParaRPr lang="en-US" sz="3200" spc="25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0" dirty="0">
                <a:latin typeface="Times New Roman"/>
                <a:cs typeface="Times New Roman"/>
              </a:rPr>
              <a:t>get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accustomed </a:t>
            </a:r>
            <a:r>
              <a:rPr sz="3200" spc="5" dirty="0">
                <a:latin typeface="Times New Roman"/>
                <a:cs typeface="Times New Roman"/>
              </a:rPr>
              <a:t>to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that.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499"/>
              </a:lnSpc>
              <a:buAutoNum type="arabicPeriod"/>
              <a:tabLst>
                <a:tab pos="671195" algn="l"/>
              </a:tabLst>
            </a:pPr>
            <a:r>
              <a:rPr sz="3200" b="1" spc="15" dirty="0">
                <a:latin typeface="Times New Roman"/>
                <a:cs typeface="Times New Roman"/>
              </a:rPr>
              <a:t>Construction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Activities: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Under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construction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activities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like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mining,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construction</a:t>
            </a:r>
            <a:r>
              <a:rPr sz="3200" spc="20" dirty="0">
                <a:latin typeface="Times New Roman"/>
                <a:cs typeface="Times New Roman"/>
              </a:rPr>
              <a:t> of 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bridges,</a:t>
            </a:r>
            <a:r>
              <a:rPr sz="3200" spc="15" dirty="0">
                <a:latin typeface="Times New Roman"/>
                <a:cs typeface="Times New Roman"/>
              </a:rPr>
              <a:t> dams, </a:t>
            </a:r>
            <a:r>
              <a:rPr sz="3200" spc="10" dirty="0">
                <a:latin typeface="Times New Roman"/>
                <a:cs typeface="Times New Roman"/>
              </a:rPr>
              <a:t>buildings,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stations, </a:t>
            </a:r>
            <a:r>
              <a:rPr sz="3200" spc="20" dirty="0">
                <a:latin typeface="Times New Roman"/>
                <a:cs typeface="Times New Roman"/>
              </a:rPr>
              <a:t>roads, flyovers </a:t>
            </a:r>
            <a:r>
              <a:rPr sz="3200" spc="15" dirty="0">
                <a:latin typeface="Times New Roman"/>
                <a:cs typeface="Times New Roman"/>
              </a:rPr>
              <a:t>take </a:t>
            </a:r>
            <a:r>
              <a:rPr sz="3200" spc="10" dirty="0">
                <a:latin typeface="Times New Roman"/>
                <a:cs typeface="Times New Roman"/>
              </a:rPr>
              <a:t>place </a:t>
            </a:r>
            <a:r>
              <a:rPr sz="3200" spc="25" dirty="0">
                <a:latin typeface="Times New Roman"/>
                <a:cs typeface="Times New Roman"/>
              </a:rPr>
              <a:t>in </a:t>
            </a:r>
            <a:r>
              <a:rPr sz="3200" spc="20" dirty="0">
                <a:latin typeface="Times New Roman"/>
                <a:cs typeface="Times New Roman"/>
              </a:rPr>
              <a:t>almost every </a:t>
            </a:r>
            <a:r>
              <a:rPr sz="3200" spc="10" dirty="0">
                <a:latin typeface="Times New Roman"/>
                <a:cs typeface="Times New Roman"/>
              </a:rPr>
              <a:t>part  </a:t>
            </a:r>
            <a:r>
              <a:rPr sz="3200" spc="20" dirty="0">
                <a:latin typeface="Times New Roman"/>
                <a:cs typeface="Times New Roman"/>
              </a:rPr>
              <a:t>of </a:t>
            </a:r>
            <a:r>
              <a:rPr sz="3200" spc="25" dirty="0">
                <a:latin typeface="Times New Roman"/>
                <a:cs typeface="Times New Roman"/>
              </a:rPr>
              <a:t>the 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world.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499"/>
              </a:lnSpc>
              <a:buAutoNum type="arabicPeriod"/>
              <a:tabLst>
                <a:tab pos="639445" algn="l"/>
              </a:tabLst>
            </a:pPr>
            <a:r>
              <a:rPr sz="3200" b="1" spc="25" dirty="0">
                <a:latin typeface="Times New Roman"/>
                <a:cs typeface="Times New Roman"/>
              </a:rPr>
              <a:t>Household Chores: </a:t>
            </a:r>
            <a:r>
              <a:rPr sz="3200" spc="20" dirty="0">
                <a:latin typeface="Times New Roman"/>
                <a:cs typeface="Times New Roman"/>
              </a:rPr>
              <a:t>Gadgets like </a:t>
            </a:r>
            <a:r>
              <a:rPr sz="3200" spc="30" dirty="0">
                <a:latin typeface="Times New Roman"/>
                <a:cs typeface="Times New Roman"/>
              </a:rPr>
              <a:t>TV, </a:t>
            </a:r>
            <a:r>
              <a:rPr sz="3200" spc="15" dirty="0">
                <a:latin typeface="Times New Roman"/>
                <a:cs typeface="Times New Roman"/>
              </a:rPr>
              <a:t>mobile, mixer grinder, pressure cooker, </a:t>
            </a:r>
            <a:r>
              <a:rPr sz="3200" spc="25" dirty="0">
                <a:latin typeface="Times New Roman"/>
                <a:cs typeface="Times New Roman"/>
              </a:rPr>
              <a:t>vacuum 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cleaners,</a:t>
            </a:r>
            <a:r>
              <a:rPr sz="3200" spc="15" dirty="0">
                <a:latin typeface="Times New Roman"/>
                <a:cs typeface="Times New Roman"/>
              </a:rPr>
              <a:t> washing</a:t>
            </a:r>
            <a:r>
              <a:rPr sz="3200" spc="20" dirty="0">
                <a:latin typeface="Times New Roman"/>
                <a:cs typeface="Times New Roman"/>
              </a:rPr>
              <a:t> machine</a:t>
            </a:r>
            <a:r>
              <a:rPr sz="3200" spc="25" dirty="0">
                <a:latin typeface="Times New Roman"/>
                <a:cs typeface="Times New Roman"/>
              </a:rPr>
              <a:t> and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dryer,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cooler,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air</a:t>
            </a:r>
            <a:r>
              <a:rPr sz="3200" spc="15" dirty="0">
                <a:latin typeface="Times New Roman"/>
                <a:cs typeface="Times New Roman"/>
              </a:rPr>
              <a:t> conditioners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also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contribute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to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noise 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pollution.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50" spc="5" dirty="0">
                <a:latin typeface="Times New Roman"/>
                <a:cs typeface="Times New Roman"/>
              </a:rPr>
              <a:t>.</a:t>
            </a: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8096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85800"/>
            <a:ext cx="7467599" cy="9719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150" spc="10" dirty="0">
                <a:latin typeface="Times New Roman"/>
                <a:cs typeface="Times New Roman"/>
              </a:rPr>
              <a:t>.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Noise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buAutoNum type="arabicPeriod"/>
              <a:tabLst>
                <a:tab pos="657860" algn="l"/>
              </a:tabLst>
            </a:pPr>
            <a:r>
              <a:rPr sz="3200" b="1" spc="15" dirty="0">
                <a:latin typeface="Times New Roman"/>
                <a:cs typeface="Times New Roman"/>
              </a:rPr>
              <a:t>Hearing</a:t>
            </a:r>
            <a:r>
              <a:rPr sz="3200" b="1" spc="20" dirty="0">
                <a:latin typeface="Times New Roman"/>
                <a:cs typeface="Times New Roman"/>
              </a:rPr>
              <a:t> Problems: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Our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ears can </a:t>
            </a:r>
            <a:r>
              <a:rPr sz="3200" spc="15" dirty="0">
                <a:latin typeface="Times New Roman"/>
                <a:cs typeface="Times New Roman"/>
              </a:rPr>
              <a:t>take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r>
              <a:rPr sz="3200" spc="5" dirty="0">
                <a:latin typeface="Times New Roman"/>
                <a:cs typeface="Times New Roman"/>
              </a:rPr>
              <a:t>in 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certain </a:t>
            </a:r>
            <a:r>
              <a:rPr sz="3200" spc="25" dirty="0">
                <a:latin typeface="Times New Roman"/>
                <a:cs typeface="Times New Roman"/>
              </a:rPr>
              <a:t>range </a:t>
            </a:r>
            <a:r>
              <a:rPr sz="3200" spc="20" dirty="0">
                <a:latin typeface="Times New Roman"/>
                <a:cs typeface="Times New Roman"/>
              </a:rPr>
              <a:t>of </a:t>
            </a:r>
            <a:r>
              <a:rPr sz="3200" spc="15" dirty="0">
                <a:latin typeface="Times New Roman"/>
                <a:cs typeface="Times New Roman"/>
              </a:rPr>
              <a:t>sounds without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r>
              <a:rPr sz="3200" spc="10" dirty="0">
                <a:latin typeface="Times New Roman"/>
                <a:cs typeface="Times New Roman"/>
              </a:rPr>
              <a:t>getting 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damaged. Constant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exposure </a:t>
            </a:r>
            <a:r>
              <a:rPr sz="3200" spc="25" dirty="0">
                <a:latin typeface="Times New Roman"/>
                <a:cs typeface="Times New Roman"/>
              </a:rPr>
              <a:t>to </a:t>
            </a:r>
            <a:endParaRPr lang="en-US" sz="3200" spc="25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r>
              <a:rPr sz="3200" spc="20" dirty="0">
                <a:latin typeface="Times New Roman"/>
                <a:cs typeface="Times New Roman"/>
              </a:rPr>
              <a:t>loud </a:t>
            </a:r>
            <a:r>
              <a:rPr sz="3200" spc="15" dirty="0">
                <a:latin typeface="Times New Roman"/>
                <a:cs typeface="Times New Roman"/>
              </a:rPr>
              <a:t>levels </a:t>
            </a:r>
            <a:r>
              <a:rPr sz="3200" spc="20" dirty="0">
                <a:latin typeface="Times New Roman"/>
                <a:cs typeface="Times New Roman"/>
              </a:rPr>
              <a:t>of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noise </a:t>
            </a:r>
            <a:r>
              <a:rPr sz="3200" spc="20" dirty="0">
                <a:latin typeface="Times New Roman"/>
                <a:cs typeface="Times New Roman"/>
              </a:rPr>
              <a:t>can </a:t>
            </a:r>
            <a:r>
              <a:rPr sz="3200" spc="15" dirty="0">
                <a:latin typeface="Times New Roman"/>
                <a:cs typeface="Times New Roman"/>
              </a:rPr>
              <a:t>easily  result  </a:t>
            </a:r>
            <a:r>
              <a:rPr sz="3200" spc="25" dirty="0">
                <a:latin typeface="Times New Roman"/>
                <a:cs typeface="Times New Roman"/>
              </a:rPr>
              <a:t>in </a:t>
            </a:r>
            <a:endParaRPr lang="en-US" sz="3200" spc="25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r>
              <a:rPr sz="3200" spc="25" dirty="0">
                <a:latin typeface="Times New Roman"/>
                <a:cs typeface="Times New Roman"/>
              </a:rPr>
              <a:t>the </a:t>
            </a:r>
            <a:r>
              <a:rPr sz="3200" spc="20" dirty="0">
                <a:latin typeface="Times New Roman"/>
                <a:cs typeface="Times New Roman"/>
              </a:rPr>
              <a:t>damage of </a:t>
            </a:r>
            <a:r>
              <a:rPr sz="3200" spc="15" dirty="0">
                <a:latin typeface="Times New Roman"/>
                <a:cs typeface="Times New Roman"/>
              </a:rPr>
              <a:t>our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ear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drums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loss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9525" algn="just">
              <a:lnSpc>
                <a:spcPts val="1370"/>
              </a:lnSpc>
              <a:tabLst>
                <a:tab pos="657860" algn="l"/>
              </a:tabLst>
            </a:pPr>
            <a:r>
              <a:rPr sz="3200" spc="15" dirty="0">
                <a:latin typeface="Times New Roman"/>
                <a:cs typeface="Times New Roman"/>
              </a:rPr>
              <a:t>hearing.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buAutoNum type="arabicPeriod"/>
              <a:tabLst>
                <a:tab pos="634365" algn="l"/>
              </a:tabLst>
            </a:pPr>
            <a:r>
              <a:rPr sz="3200" b="1" spc="20" dirty="0">
                <a:latin typeface="Times New Roman"/>
                <a:cs typeface="Times New Roman"/>
              </a:rPr>
              <a:t>Health </a:t>
            </a:r>
            <a:r>
              <a:rPr sz="3200" b="1" spc="15" dirty="0">
                <a:latin typeface="Times New Roman"/>
                <a:cs typeface="Times New Roman"/>
              </a:rPr>
              <a:t>Issues: </a:t>
            </a:r>
            <a:r>
              <a:rPr sz="3200" spc="20" dirty="0">
                <a:latin typeface="Times New Roman"/>
                <a:cs typeface="Times New Roman"/>
              </a:rPr>
              <a:t>Excessive noise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buAutoNum type="arabicPeriod"/>
              <a:tabLst>
                <a:tab pos="634365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r>
              <a:rPr sz="3200" spc="20" dirty="0">
                <a:latin typeface="Times New Roman"/>
                <a:cs typeface="Times New Roman"/>
              </a:rPr>
              <a:t>pollution </a:t>
            </a:r>
            <a:r>
              <a:rPr sz="3200" spc="25" dirty="0">
                <a:latin typeface="Times New Roman"/>
                <a:cs typeface="Times New Roman"/>
              </a:rPr>
              <a:t>in </a:t>
            </a:r>
            <a:r>
              <a:rPr sz="3200" spc="15" dirty="0">
                <a:latin typeface="Times New Roman"/>
                <a:cs typeface="Times New Roman"/>
              </a:rPr>
              <a:t>working </a:t>
            </a:r>
            <a:r>
              <a:rPr sz="3200" spc="20" dirty="0">
                <a:latin typeface="Times New Roman"/>
                <a:cs typeface="Times New Roman"/>
              </a:rPr>
              <a:t>areas </a:t>
            </a:r>
            <a:r>
              <a:rPr sz="3200" spc="15" dirty="0">
                <a:latin typeface="Times New Roman"/>
                <a:cs typeface="Times New Roman"/>
              </a:rPr>
              <a:t>such </a:t>
            </a:r>
            <a:r>
              <a:rPr sz="3200" spc="35" dirty="0">
                <a:latin typeface="Times New Roman"/>
                <a:cs typeface="Times New Roman"/>
              </a:rPr>
              <a:t>as </a:t>
            </a:r>
            <a:r>
              <a:rPr sz="3200" spc="15" dirty="0">
                <a:latin typeface="Times New Roman"/>
                <a:cs typeface="Times New Roman"/>
              </a:rPr>
              <a:t>offices,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r>
              <a:rPr sz="3200" spc="15" dirty="0">
                <a:latin typeface="Times New Roman"/>
                <a:cs typeface="Times New Roman"/>
              </a:rPr>
              <a:t>construction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sites,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bars </a:t>
            </a:r>
            <a:r>
              <a:rPr sz="3200" spc="25" dirty="0">
                <a:latin typeface="Times New Roman"/>
                <a:cs typeface="Times New Roman"/>
              </a:rPr>
              <a:t>and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even </a:t>
            </a:r>
            <a:r>
              <a:rPr sz="3200" spc="5" dirty="0">
                <a:latin typeface="Times New Roman"/>
                <a:cs typeface="Times New Roman"/>
              </a:rPr>
              <a:t>in</a:t>
            </a:r>
            <a:r>
              <a:rPr sz="3200" spc="15" dirty="0">
                <a:latin typeface="Times New Roman"/>
                <a:cs typeface="Times New Roman"/>
              </a:rPr>
              <a:t> our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endParaRPr lang="en-US" sz="3200" spc="4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endParaRPr lang="en-IN" sz="3200" spc="4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r>
              <a:rPr sz="3200" spc="25" dirty="0">
                <a:latin typeface="Times New Roman"/>
                <a:cs typeface="Times New Roman"/>
              </a:rPr>
              <a:t>homes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can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influence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psychological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endParaRPr lang="en-US" sz="3200" spc="2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10795" algn="just">
              <a:lnSpc>
                <a:spcPts val="1370"/>
              </a:lnSpc>
              <a:tabLst>
                <a:tab pos="634365" algn="l"/>
              </a:tabLst>
            </a:pPr>
            <a:r>
              <a:rPr sz="3200" spc="10" dirty="0">
                <a:latin typeface="Times New Roman"/>
                <a:cs typeface="Times New Roman"/>
              </a:rPr>
              <a:t>health.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buAutoNum type="arabicPeriod"/>
              <a:tabLst>
                <a:tab pos="625475" algn="l"/>
              </a:tabLst>
            </a:pPr>
            <a:r>
              <a:rPr sz="3200" b="1" spc="15" dirty="0">
                <a:latin typeface="Times New Roman"/>
                <a:cs typeface="Times New Roman"/>
              </a:rPr>
              <a:t>Sleeping Disorders: </a:t>
            </a:r>
            <a:r>
              <a:rPr sz="3200" spc="15" dirty="0">
                <a:latin typeface="Times New Roman"/>
                <a:cs typeface="Times New Roman"/>
              </a:rPr>
              <a:t>Loud </a:t>
            </a:r>
            <a:r>
              <a:rPr sz="3200" spc="20" dirty="0">
                <a:latin typeface="Times New Roman"/>
                <a:cs typeface="Times New Roman"/>
              </a:rPr>
              <a:t>noise can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r>
              <a:rPr sz="3200" spc="15" dirty="0">
                <a:latin typeface="Times New Roman"/>
                <a:cs typeface="Times New Roman"/>
              </a:rPr>
              <a:t>certainly hamper your sleeping </a:t>
            </a:r>
            <a:r>
              <a:rPr sz="3200" spc="20" dirty="0">
                <a:latin typeface="Times New Roman"/>
                <a:cs typeface="Times New Roman"/>
              </a:rPr>
              <a:t>pattern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r>
              <a:rPr sz="3200" spc="25" dirty="0">
                <a:latin typeface="Times New Roman"/>
                <a:cs typeface="Times New Roman"/>
              </a:rPr>
              <a:t>and may </a:t>
            </a:r>
            <a:r>
              <a:rPr sz="3200" spc="15" dirty="0">
                <a:latin typeface="Times New Roman"/>
                <a:cs typeface="Times New Roman"/>
              </a:rPr>
              <a:t>lead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irritation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6985" algn="just">
              <a:lnSpc>
                <a:spcPts val="1370"/>
              </a:lnSpc>
              <a:spcBef>
                <a:spcPts val="5"/>
              </a:spcBef>
              <a:tabLst>
                <a:tab pos="625475" algn="l"/>
              </a:tabLst>
            </a:pPr>
            <a:r>
              <a:rPr sz="3200" spc="20" dirty="0">
                <a:latin typeface="Times New Roman"/>
                <a:cs typeface="Times New Roman"/>
              </a:rPr>
              <a:t>uncomfortable</a:t>
            </a:r>
            <a:r>
              <a:rPr sz="3200" spc="10" dirty="0">
                <a:latin typeface="Times New Roman"/>
                <a:cs typeface="Times New Roman"/>
              </a:rPr>
              <a:t> situations.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buAutoNum type="arabicPeriod"/>
              <a:tabLst>
                <a:tab pos="630555" algn="l"/>
              </a:tabLst>
            </a:pPr>
            <a:r>
              <a:rPr sz="3200" b="1" spc="15" dirty="0">
                <a:latin typeface="Times New Roman"/>
                <a:cs typeface="Times New Roman"/>
              </a:rPr>
              <a:t>Cardiovascular </a:t>
            </a:r>
            <a:r>
              <a:rPr sz="3200" b="1" spc="20" dirty="0">
                <a:latin typeface="Times New Roman"/>
                <a:cs typeface="Times New Roman"/>
              </a:rPr>
              <a:t>Issues: </a:t>
            </a:r>
            <a:r>
              <a:rPr sz="3200" spc="25" dirty="0">
                <a:latin typeface="Times New Roman"/>
                <a:cs typeface="Times New Roman"/>
              </a:rPr>
              <a:t>Blood </a:t>
            </a:r>
            <a:r>
              <a:rPr sz="3200" spc="15" dirty="0">
                <a:latin typeface="Times New Roman"/>
                <a:cs typeface="Times New Roman"/>
              </a:rPr>
              <a:t>pressure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r>
              <a:rPr sz="3200" spc="15" dirty="0">
                <a:latin typeface="Times New Roman"/>
                <a:cs typeface="Times New Roman"/>
              </a:rPr>
              <a:t>levels, cardio-vascular </a:t>
            </a:r>
            <a:r>
              <a:rPr sz="3200" spc="10" dirty="0">
                <a:latin typeface="Times New Roman"/>
                <a:cs typeface="Times New Roman"/>
              </a:rPr>
              <a:t>disease </a:t>
            </a:r>
            <a:r>
              <a:rPr sz="3200" spc="25" dirty="0">
                <a:latin typeface="Times New Roman"/>
                <a:cs typeface="Times New Roman"/>
              </a:rPr>
              <a:t>and </a:t>
            </a:r>
            <a:r>
              <a:rPr sz="3200" spc="15" dirty="0">
                <a:latin typeface="Times New Roman"/>
                <a:cs typeface="Times New Roman"/>
              </a:rPr>
              <a:t>stress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r>
              <a:rPr sz="3200" spc="15" dirty="0">
                <a:latin typeface="Times New Roman"/>
                <a:cs typeface="Times New Roman"/>
              </a:rPr>
              <a:t>related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heart </a:t>
            </a:r>
            <a:r>
              <a:rPr sz="3200" spc="20" dirty="0">
                <a:latin typeface="Times New Roman"/>
                <a:cs typeface="Times New Roman"/>
              </a:rPr>
              <a:t>problems </a:t>
            </a:r>
            <a:r>
              <a:rPr sz="3200" spc="30" dirty="0">
                <a:latin typeface="Times New Roman"/>
                <a:cs typeface="Times New Roman"/>
              </a:rPr>
              <a:t>are </a:t>
            </a:r>
            <a:r>
              <a:rPr sz="3200" spc="25" dirty="0">
                <a:latin typeface="Times New Roman"/>
                <a:cs typeface="Times New Roman"/>
              </a:rPr>
              <a:t>on </a:t>
            </a:r>
            <a:r>
              <a:rPr sz="3200" spc="15" dirty="0">
                <a:latin typeface="Times New Roman"/>
                <a:cs typeface="Times New Roman"/>
              </a:rPr>
              <a:t>the </a:t>
            </a:r>
            <a:r>
              <a:rPr sz="3200" spc="20" dirty="0">
                <a:latin typeface="Times New Roman"/>
                <a:cs typeface="Times New Roman"/>
              </a:rPr>
              <a:t>rise. </a:t>
            </a:r>
            <a:endParaRPr lang="en-US" sz="3200" spc="20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endParaRPr lang="en-IN" sz="3200" spc="20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r>
              <a:rPr sz="3200" spc="30" dirty="0">
                <a:latin typeface="Times New Roman"/>
                <a:cs typeface="Times New Roman"/>
              </a:rPr>
              <a:t>High </a:t>
            </a:r>
            <a:r>
              <a:rPr sz="3200" spc="15" dirty="0">
                <a:latin typeface="Times New Roman"/>
                <a:cs typeface="Times New Roman"/>
              </a:rPr>
              <a:t>intensity </a:t>
            </a:r>
            <a:r>
              <a:rPr sz="3200" spc="20" dirty="0">
                <a:latin typeface="Times New Roman"/>
                <a:cs typeface="Times New Roman"/>
              </a:rPr>
              <a:t>noise causes </a:t>
            </a:r>
            <a:r>
              <a:rPr sz="3200" spc="25" dirty="0">
                <a:latin typeface="Times New Roman"/>
                <a:cs typeface="Times New Roman"/>
              </a:rPr>
              <a:t>high </a:t>
            </a:r>
            <a:r>
              <a:rPr sz="3200" spc="15" dirty="0">
                <a:latin typeface="Times New Roman"/>
                <a:cs typeface="Times New Roman"/>
              </a:rPr>
              <a:t>blood </a:t>
            </a:r>
            <a:endParaRPr lang="en-US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endParaRPr lang="en-IN" sz="3200" spc="1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r>
              <a:rPr sz="3200" spc="15" dirty="0">
                <a:latin typeface="Times New Roman"/>
                <a:cs typeface="Times New Roman"/>
              </a:rPr>
              <a:t>pressure </a:t>
            </a:r>
            <a:r>
              <a:rPr sz="3200" spc="25" dirty="0">
                <a:latin typeface="Times New Roman"/>
                <a:cs typeface="Times New Roman"/>
              </a:rPr>
              <a:t>and </a:t>
            </a:r>
            <a:r>
              <a:rPr sz="3200" spc="20" dirty="0">
                <a:latin typeface="Times New Roman"/>
                <a:cs typeface="Times New Roman"/>
              </a:rPr>
              <a:t>increases 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heart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beat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rate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as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it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endParaRPr lang="en-US" sz="3200" spc="2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5715" algn="just">
              <a:lnSpc>
                <a:spcPts val="1370"/>
              </a:lnSpc>
              <a:tabLst>
                <a:tab pos="630555" algn="l"/>
              </a:tabLst>
            </a:pPr>
            <a:r>
              <a:rPr sz="3200" spc="15" dirty="0">
                <a:latin typeface="Times New Roman"/>
                <a:cs typeface="Times New Roman"/>
              </a:rPr>
              <a:t>disrupts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normal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blood </a:t>
            </a:r>
            <a:r>
              <a:rPr sz="3200" spc="5" dirty="0">
                <a:latin typeface="Times New Roman"/>
                <a:cs typeface="Times New Roman"/>
              </a:rPr>
              <a:t>flow.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0468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762000"/>
            <a:ext cx="7543800" cy="40280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marR="5080" algn="just">
              <a:lnSpc>
                <a:spcPct val="100499"/>
              </a:lnSpc>
              <a:spcBef>
                <a:spcPts val="130"/>
              </a:spcBef>
              <a:buAutoNum type="arabicPeriod" startAt="5"/>
              <a:tabLst>
                <a:tab pos="643890" algn="l"/>
              </a:tabLst>
            </a:pPr>
            <a:r>
              <a:rPr sz="2800" b="1" spc="15" dirty="0">
                <a:latin typeface="Times New Roman"/>
                <a:cs typeface="Times New Roman"/>
              </a:rPr>
              <a:t>Trouble </a:t>
            </a:r>
            <a:r>
              <a:rPr sz="2800" b="1" spc="20" dirty="0">
                <a:latin typeface="Times New Roman"/>
                <a:cs typeface="Times New Roman"/>
              </a:rPr>
              <a:t>Communicating: </a:t>
            </a:r>
            <a:r>
              <a:rPr sz="2800" spc="25" dirty="0">
                <a:latin typeface="Times New Roman"/>
                <a:cs typeface="Times New Roman"/>
              </a:rPr>
              <a:t>High </a:t>
            </a:r>
            <a:r>
              <a:rPr sz="2800" spc="15" dirty="0">
                <a:latin typeface="Times New Roman"/>
                <a:cs typeface="Times New Roman"/>
              </a:rPr>
              <a:t>decibel </a:t>
            </a:r>
            <a:r>
              <a:rPr sz="2800" spc="10" dirty="0">
                <a:latin typeface="Times New Roman"/>
                <a:cs typeface="Times New Roman"/>
              </a:rPr>
              <a:t>noise </a:t>
            </a:r>
            <a:r>
              <a:rPr sz="2800" spc="20" dirty="0">
                <a:latin typeface="Times New Roman"/>
                <a:cs typeface="Times New Roman"/>
              </a:rPr>
              <a:t>can </a:t>
            </a:r>
            <a:r>
              <a:rPr sz="2800" spc="10" dirty="0">
                <a:latin typeface="Times New Roman"/>
                <a:cs typeface="Times New Roman"/>
              </a:rPr>
              <a:t>put </a:t>
            </a:r>
            <a:r>
              <a:rPr sz="2800" spc="15" dirty="0">
                <a:latin typeface="Times New Roman"/>
                <a:cs typeface="Times New Roman"/>
              </a:rPr>
              <a:t>trouble </a:t>
            </a:r>
            <a:r>
              <a:rPr sz="2800" spc="25" dirty="0">
                <a:latin typeface="Times New Roman"/>
                <a:cs typeface="Times New Roman"/>
              </a:rPr>
              <a:t>and may </a:t>
            </a:r>
            <a:r>
              <a:rPr sz="2800" spc="20" dirty="0">
                <a:latin typeface="Times New Roman"/>
                <a:cs typeface="Times New Roman"/>
              </a:rPr>
              <a:t>not </a:t>
            </a:r>
            <a:r>
              <a:rPr sz="2800" spc="15" dirty="0">
                <a:latin typeface="Times New Roman"/>
                <a:cs typeface="Times New Roman"/>
              </a:rPr>
              <a:t>allow </a:t>
            </a:r>
            <a:r>
              <a:rPr sz="2800" spc="25" dirty="0">
                <a:latin typeface="Times New Roman"/>
                <a:cs typeface="Times New Roman"/>
              </a:rPr>
              <a:t>two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people  </a:t>
            </a:r>
            <a:r>
              <a:rPr sz="2800" spc="5" dirty="0">
                <a:latin typeface="Times New Roman"/>
                <a:cs typeface="Times New Roman"/>
              </a:rPr>
              <a:t>to  </a:t>
            </a:r>
            <a:r>
              <a:rPr sz="2800" spc="20" dirty="0">
                <a:latin typeface="Times New Roman"/>
                <a:cs typeface="Times New Roman"/>
              </a:rPr>
              <a:t>communicate  </a:t>
            </a:r>
            <a:r>
              <a:rPr sz="2800" spc="10" dirty="0">
                <a:latin typeface="Times New Roman"/>
                <a:cs typeface="Times New Roman"/>
              </a:rPr>
              <a:t>freely.  </a:t>
            </a:r>
            <a:r>
              <a:rPr sz="2800" spc="20" dirty="0">
                <a:latin typeface="Times New Roman"/>
                <a:cs typeface="Times New Roman"/>
              </a:rPr>
              <a:t>Constant  </a:t>
            </a:r>
            <a:r>
              <a:rPr sz="2800" spc="10" dirty="0">
                <a:latin typeface="Times New Roman"/>
                <a:cs typeface="Times New Roman"/>
              </a:rPr>
              <a:t>sharp  </a:t>
            </a:r>
            <a:r>
              <a:rPr sz="2800" spc="20" dirty="0">
                <a:latin typeface="Times New Roman"/>
                <a:cs typeface="Times New Roman"/>
              </a:rPr>
              <a:t>noise  </a:t>
            </a:r>
            <a:r>
              <a:rPr sz="2800" spc="30" dirty="0">
                <a:latin typeface="Times New Roman"/>
                <a:cs typeface="Times New Roman"/>
              </a:rPr>
              <a:t>can  </a:t>
            </a:r>
            <a:r>
              <a:rPr sz="2800" spc="10" dirty="0">
                <a:latin typeface="Times New Roman"/>
                <a:cs typeface="Times New Roman"/>
              </a:rPr>
              <a:t>give  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severe  </a:t>
            </a:r>
            <a:r>
              <a:rPr sz="2800" spc="20" dirty="0">
                <a:latin typeface="Times New Roman"/>
                <a:cs typeface="Times New Roman"/>
              </a:rPr>
              <a:t>headache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disturb your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emotional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balance.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5"/>
            </a:pPr>
            <a:endParaRPr sz="280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buAutoNum type="arabicPeriod" startAt="5"/>
              <a:tabLst>
                <a:tab pos="635000" algn="l"/>
              </a:tabLst>
            </a:pPr>
            <a:r>
              <a:rPr lang="en-IN" sz="2800" b="1" spc="1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Effect</a:t>
            </a:r>
            <a:r>
              <a:rPr sz="2800" b="1" spc="10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on</a:t>
            </a:r>
            <a:r>
              <a:rPr sz="2800" b="1" spc="9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Wildlife:</a:t>
            </a:r>
            <a:r>
              <a:rPr sz="2800" b="1" spc="1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nature,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animals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endParaRPr lang="en-IN" sz="2800" spc="75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endParaRPr lang="en-IN" sz="2800" spc="75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r>
              <a:rPr sz="2800" spc="30" dirty="0">
                <a:latin typeface="Times New Roman"/>
                <a:cs typeface="Times New Roman"/>
              </a:rPr>
              <a:t>may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suffer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from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hearing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loss,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which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makes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endParaRPr lang="en-IN" sz="2800" spc="11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endParaRPr lang="en-IN" sz="2800" spc="11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r>
              <a:rPr sz="2800" spc="20" dirty="0">
                <a:latin typeface="Times New Roman"/>
                <a:cs typeface="Times New Roman"/>
              </a:rPr>
              <a:t>them 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easy </a:t>
            </a:r>
            <a:r>
              <a:rPr sz="2800" spc="20" dirty="0">
                <a:latin typeface="Times New Roman"/>
                <a:cs typeface="Times New Roman"/>
              </a:rPr>
              <a:t>prey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leads</a:t>
            </a:r>
            <a:r>
              <a:rPr sz="2800" spc="5" dirty="0">
                <a:latin typeface="Times New Roman"/>
                <a:cs typeface="Times New Roman"/>
              </a:rPr>
              <a:t> 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dwindling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endParaRPr lang="en-IN" sz="2800" spc="3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endParaRPr lang="en-IN" sz="2800" spc="30" dirty="0">
              <a:latin typeface="Times New Roman"/>
              <a:cs typeface="Times New Roman"/>
              <a:hlinkClick r:id="rId2"/>
            </a:endParaRPr>
          </a:p>
          <a:p>
            <a:pPr marL="469900" marR="6350">
              <a:lnSpc>
                <a:spcPts val="1370"/>
              </a:lnSpc>
              <a:tabLst>
                <a:tab pos="635000" algn="l"/>
              </a:tabLst>
            </a:pPr>
            <a:r>
              <a:rPr sz="2800" spc="15" dirty="0">
                <a:latin typeface="Times New Roman"/>
                <a:cs typeface="Times New Roman"/>
                <a:hlinkClick r:id="rId2"/>
              </a:rPr>
              <a:t>populations.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14400"/>
            <a:ext cx="7315199" cy="61978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3200" b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Noise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buAutoNum type="arabicPeriod"/>
              <a:tabLst>
                <a:tab pos="621665" algn="l"/>
              </a:tabLst>
            </a:pPr>
            <a:r>
              <a:rPr sz="3200" spc="20" dirty="0">
                <a:latin typeface="Times New Roman"/>
                <a:cs typeface="Times New Roman"/>
              </a:rPr>
              <a:t>On </a:t>
            </a:r>
            <a:r>
              <a:rPr sz="3200" spc="15" dirty="0">
                <a:latin typeface="Times New Roman"/>
                <a:cs typeface="Times New Roman"/>
              </a:rPr>
              <a:t>a personal level, </a:t>
            </a:r>
            <a:r>
              <a:rPr sz="3200" spc="20" dirty="0">
                <a:latin typeface="Times New Roman"/>
                <a:cs typeface="Times New Roman"/>
              </a:rPr>
              <a:t>everybody </a:t>
            </a:r>
            <a:r>
              <a:rPr sz="3200" spc="10" dirty="0">
                <a:latin typeface="Times New Roman"/>
                <a:cs typeface="Times New Roman"/>
              </a:rPr>
              <a:t>can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r>
              <a:rPr sz="3200" spc="20" dirty="0">
                <a:latin typeface="Times New Roman"/>
                <a:cs typeface="Times New Roman"/>
              </a:rPr>
              <a:t>help reducing </a:t>
            </a:r>
            <a:r>
              <a:rPr sz="3200" spc="25" dirty="0">
                <a:latin typeface="Times New Roman"/>
                <a:cs typeface="Times New Roman"/>
              </a:rPr>
              <a:t>the </a:t>
            </a:r>
            <a:r>
              <a:rPr sz="3200" spc="20" dirty="0">
                <a:latin typeface="Times New Roman"/>
                <a:cs typeface="Times New Roman"/>
              </a:rPr>
              <a:t>noise </a:t>
            </a:r>
            <a:r>
              <a:rPr sz="3200" spc="25" dirty="0">
                <a:latin typeface="Times New Roman"/>
                <a:cs typeface="Times New Roman"/>
              </a:rPr>
              <a:t>in </a:t>
            </a:r>
            <a:r>
              <a:rPr sz="3200" spc="10" dirty="0">
                <a:latin typeface="Times New Roman"/>
                <a:cs typeface="Times New Roman"/>
              </a:rPr>
              <a:t>their </a:t>
            </a:r>
            <a:r>
              <a:rPr sz="3200" spc="20" dirty="0">
                <a:latin typeface="Times New Roman"/>
                <a:cs typeface="Times New Roman"/>
              </a:rPr>
              <a:t>homes </a:t>
            </a:r>
            <a:r>
              <a:rPr sz="3200" spc="25" dirty="0">
                <a:latin typeface="Times New Roman"/>
                <a:cs typeface="Times New Roman"/>
              </a:rPr>
              <a:t>by </a:t>
            </a:r>
            <a:endParaRPr lang="en-IN" sz="3200" spc="25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r>
              <a:rPr sz="3200" spc="25" dirty="0">
                <a:latin typeface="Times New Roman"/>
                <a:cs typeface="Times New Roman"/>
              </a:rPr>
              <a:t>lowering the 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volume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radio,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music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469900" marR="5080">
              <a:lnSpc>
                <a:spcPts val="1370"/>
              </a:lnSpc>
              <a:tabLst>
                <a:tab pos="621665" algn="l"/>
              </a:tabLst>
            </a:pPr>
            <a:r>
              <a:rPr sz="3200" spc="20" dirty="0">
                <a:latin typeface="Times New Roman"/>
                <a:cs typeface="Times New Roman"/>
              </a:rPr>
              <a:t>system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television.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621665" algn="l"/>
              </a:tabLst>
            </a:pPr>
            <a:r>
              <a:rPr lang="en-IN" sz="3200" spc="20" dirty="0">
                <a:latin typeface="Times New Roman"/>
                <a:cs typeface="Times New Roman"/>
              </a:rPr>
              <a:t>2. </a:t>
            </a:r>
            <a:r>
              <a:rPr sz="3200" spc="20" dirty="0">
                <a:latin typeface="Times New Roman"/>
                <a:cs typeface="Times New Roman"/>
              </a:rPr>
              <a:t>Removal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public</a:t>
            </a:r>
            <a:r>
              <a:rPr sz="3200" spc="20" dirty="0">
                <a:latin typeface="Times New Roman"/>
                <a:cs typeface="Times New Roman"/>
              </a:rPr>
              <a:t> loudspeakers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another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way</a:t>
            </a:r>
            <a:r>
              <a:rPr sz="3200" spc="25" dirty="0">
                <a:latin typeface="Times New Roman"/>
                <a:cs typeface="Times New Roman"/>
              </a:rPr>
              <a:t> in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which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the pollution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can </a:t>
            </a:r>
            <a:r>
              <a:rPr sz="3200" spc="25" dirty="0">
                <a:latin typeface="Times New Roman"/>
                <a:cs typeface="Times New Roman"/>
              </a:rPr>
              <a:t>be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controlled.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lang="en-IN" sz="3200" spc="15" dirty="0">
                <a:latin typeface="Times New Roman"/>
                <a:cs typeface="Times New Roman"/>
              </a:rPr>
              <a:t>3. </a:t>
            </a:r>
            <a:r>
              <a:rPr sz="3200" spc="15" dirty="0">
                <a:latin typeface="Times New Roman"/>
                <a:cs typeface="Times New Roman"/>
              </a:rPr>
              <a:t>Urban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planning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can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be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done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in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endParaRPr lang="en-IN" sz="3200" spc="30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buAutoNum type="arabicPeriod"/>
              <a:tabLst>
                <a:tab pos="657860" algn="l"/>
              </a:tabLst>
            </a:pPr>
            <a:endParaRPr lang="en-IN" sz="3200" spc="30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5" dirty="0">
                <a:latin typeface="Times New Roman"/>
                <a:cs typeface="Times New Roman"/>
              </a:rPr>
              <a:t>better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way.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‘No-Noise’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zones,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where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endParaRPr lang="en-IN" sz="3200" spc="265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265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5" dirty="0">
                <a:latin typeface="Times New Roman"/>
                <a:cs typeface="Times New Roman"/>
              </a:rPr>
              <a:t>honking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and 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industrial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noise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not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469900" marR="6350">
              <a:lnSpc>
                <a:spcPts val="1370"/>
              </a:lnSpc>
              <a:spcBef>
                <a:spcPts val="5"/>
              </a:spcBef>
              <a:tabLst>
                <a:tab pos="657860" algn="l"/>
              </a:tabLst>
            </a:pPr>
            <a:r>
              <a:rPr sz="3200" spc="15" dirty="0">
                <a:latin typeface="Times New Roman"/>
                <a:cs typeface="Times New Roman"/>
              </a:rPr>
              <a:t>tolerated.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844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56960" cy="3426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35"/>
              </a:spcBef>
            </a:pPr>
            <a:r>
              <a:rPr sz="155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SOLID</a:t>
            </a:r>
            <a:r>
              <a:rPr sz="155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</a:t>
            </a:r>
            <a:r>
              <a:rPr sz="155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</a:pPr>
            <a:r>
              <a:rPr sz="1150" b="1" i="1" spc="15" dirty="0">
                <a:latin typeface="Times New Roman"/>
                <a:cs typeface="Times New Roman"/>
              </a:rPr>
              <a:t>Waste</a:t>
            </a:r>
            <a:r>
              <a:rPr sz="1150" b="1" i="1" spc="20" dirty="0">
                <a:latin typeface="Times New Roman"/>
                <a:cs typeface="Times New Roman"/>
              </a:rPr>
              <a:t> </a:t>
            </a:r>
            <a:r>
              <a:rPr sz="1150" b="1" i="1" spc="25" dirty="0">
                <a:latin typeface="Times New Roman"/>
                <a:cs typeface="Times New Roman"/>
              </a:rPr>
              <a:t>management</a:t>
            </a:r>
            <a:r>
              <a:rPr sz="1150" b="1" i="1" spc="30" dirty="0">
                <a:latin typeface="Times New Roman"/>
                <a:cs typeface="Times New Roman"/>
              </a:rPr>
              <a:t> </a:t>
            </a:r>
            <a:r>
              <a:rPr sz="1150" b="1" i="1" spc="5" dirty="0">
                <a:latin typeface="Times New Roman"/>
                <a:cs typeface="Times New Roman"/>
              </a:rPr>
              <a:t>is</a:t>
            </a:r>
            <a:r>
              <a:rPr sz="1150" b="1" i="1" spc="10" dirty="0">
                <a:latin typeface="Times New Roman"/>
                <a:cs typeface="Times New Roman"/>
              </a:rPr>
              <a:t> </a:t>
            </a:r>
            <a:r>
              <a:rPr sz="1150" b="1" i="1" spc="5" dirty="0">
                <a:latin typeface="Times New Roman"/>
                <a:cs typeface="Times New Roman"/>
              </a:rPr>
              <a:t>the</a:t>
            </a:r>
            <a:r>
              <a:rPr sz="1150" b="1" i="1" spc="10" dirty="0">
                <a:latin typeface="Times New Roman"/>
                <a:cs typeface="Times New Roman"/>
              </a:rPr>
              <a:t> </a:t>
            </a:r>
            <a:r>
              <a:rPr sz="1150" b="1" i="1" spc="15" dirty="0">
                <a:latin typeface="Times New Roman"/>
                <a:cs typeface="Times New Roman"/>
              </a:rPr>
              <a:t>“generation,</a:t>
            </a:r>
            <a:r>
              <a:rPr sz="1150" b="1" i="1" spc="20" dirty="0">
                <a:latin typeface="Times New Roman"/>
                <a:cs typeface="Times New Roman"/>
              </a:rPr>
              <a:t> prevention,</a:t>
            </a:r>
            <a:r>
              <a:rPr sz="1150" b="1" i="1" spc="25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characterization,</a:t>
            </a:r>
            <a:r>
              <a:rPr sz="1150" b="1" i="1" spc="25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monitoring,</a:t>
            </a:r>
            <a:r>
              <a:rPr sz="1150" b="1" i="1" spc="25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treatment, </a:t>
            </a:r>
            <a:r>
              <a:rPr sz="1150" b="1" i="1" spc="25" dirty="0">
                <a:latin typeface="Times New Roman"/>
                <a:cs typeface="Times New Roman"/>
              </a:rPr>
              <a:t> </a:t>
            </a:r>
            <a:r>
              <a:rPr sz="1150" b="1" i="1" spc="10" dirty="0">
                <a:latin typeface="Times New Roman"/>
                <a:cs typeface="Times New Roman"/>
              </a:rPr>
              <a:t>handling, </a:t>
            </a:r>
            <a:r>
              <a:rPr sz="1150" b="1" i="1" spc="20" dirty="0">
                <a:latin typeface="Times New Roman"/>
                <a:cs typeface="Times New Roman"/>
              </a:rPr>
              <a:t>reuse </a:t>
            </a:r>
            <a:r>
              <a:rPr sz="1150" b="1" i="1" spc="15" dirty="0">
                <a:latin typeface="Times New Roman"/>
                <a:cs typeface="Times New Roman"/>
              </a:rPr>
              <a:t>and residual disposition </a:t>
            </a:r>
            <a:r>
              <a:rPr sz="1150" b="1" i="1" spc="20" dirty="0">
                <a:latin typeface="Times New Roman"/>
                <a:cs typeface="Times New Roman"/>
              </a:rPr>
              <a:t>of </a:t>
            </a:r>
            <a:r>
              <a:rPr sz="1150" b="1" i="1" spc="10" dirty="0">
                <a:latin typeface="Times New Roman"/>
                <a:cs typeface="Times New Roman"/>
              </a:rPr>
              <a:t>solid </a:t>
            </a:r>
            <a:r>
              <a:rPr sz="1150" b="1" i="1" spc="20" dirty="0">
                <a:latin typeface="Times New Roman"/>
                <a:cs typeface="Times New Roman"/>
              </a:rPr>
              <a:t>wastes”. </a:t>
            </a:r>
            <a:r>
              <a:rPr sz="1150" b="1" i="1" spc="15" dirty="0">
                <a:latin typeface="Times New Roman"/>
                <a:cs typeface="Times New Roman"/>
              </a:rPr>
              <a:t>There </a:t>
            </a:r>
            <a:r>
              <a:rPr sz="1150" b="1" i="1" spc="20" dirty="0">
                <a:latin typeface="Times New Roman"/>
                <a:cs typeface="Times New Roman"/>
              </a:rPr>
              <a:t>are various types of </a:t>
            </a:r>
            <a:r>
              <a:rPr sz="1150" b="1" i="1" spc="10" dirty="0">
                <a:latin typeface="Times New Roman"/>
                <a:cs typeface="Times New Roman"/>
              </a:rPr>
              <a:t>solid </a:t>
            </a:r>
            <a:r>
              <a:rPr sz="1150" b="1" i="1" spc="15" dirty="0">
                <a:latin typeface="Times New Roman"/>
                <a:cs typeface="Times New Roman"/>
              </a:rPr>
              <a:t>waste </a:t>
            </a:r>
            <a:r>
              <a:rPr sz="1150" b="1" i="1" spc="20" dirty="0">
                <a:latin typeface="Times New Roman"/>
                <a:cs typeface="Times New Roman"/>
              </a:rPr>
              <a:t> </a:t>
            </a:r>
            <a:r>
              <a:rPr sz="1150" b="1" i="1" spc="10" dirty="0">
                <a:latin typeface="Times New Roman"/>
                <a:cs typeface="Times New Roman"/>
              </a:rPr>
              <a:t>including</a:t>
            </a:r>
            <a:r>
              <a:rPr sz="1150" b="1" i="1" spc="15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municipal</a:t>
            </a:r>
            <a:r>
              <a:rPr sz="1150" b="1" i="1" spc="25" dirty="0">
                <a:latin typeface="Times New Roman"/>
                <a:cs typeface="Times New Roman"/>
              </a:rPr>
              <a:t> </a:t>
            </a:r>
            <a:r>
              <a:rPr sz="1150" b="1" i="1" spc="10" dirty="0">
                <a:latin typeface="Times New Roman"/>
                <a:cs typeface="Times New Roman"/>
              </a:rPr>
              <a:t>(residential,</a:t>
            </a:r>
            <a:r>
              <a:rPr sz="1150" b="1" i="1" spc="15" dirty="0">
                <a:latin typeface="Times New Roman"/>
                <a:cs typeface="Times New Roman"/>
              </a:rPr>
              <a:t> institutional,  </a:t>
            </a:r>
            <a:r>
              <a:rPr sz="1150" b="1" i="1" spc="20" dirty="0">
                <a:latin typeface="Times New Roman"/>
                <a:cs typeface="Times New Roman"/>
              </a:rPr>
              <a:t>commercial), agricultural, </a:t>
            </a:r>
            <a:r>
              <a:rPr sz="1150" b="1" i="1" spc="15" dirty="0">
                <a:latin typeface="Times New Roman"/>
                <a:cs typeface="Times New Roman"/>
              </a:rPr>
              <a:t>and  </a:t>
            </a:r>
            <a:r>
              <a:rPr sz="1150" b="1" i="1" spc="20" dirty="0">
                <a:latin typeface="Times New Roman"/>
                <a:cs typeface="Times New Roman"/>
              </a:rPr>
              <a:t>special </a:t>
            </a:r>
            <a:r>
              <a:rPr sz="1150" b="1" i="1" spc="15" dirty="0">
                <a:latin typeface="Times New Roman"/>
                <a:cs typeface="Times New Roman"/>
              </a:rPr>
              <a:t>(health </a:t>
            </a:r>
            <a:r>
              <a:rPr sz="1150" b="1" i="1" spc="20" dirty="0">
                <a:latin typeface="Times New Roman"/>
                <a:cs typeface="Times New Roman"/>
              </a:rPr>
              <a:t> care,</a:t>
            </a:r>
            <a:r>
              <a:rPr sz="1150" b="1" i="1" spc="-15" dirty="0">
                <a:latin typeface="Times New Roman"/>
                <a:cs typeface="Times New Roman"/>
              </a:rPr>
              <a:t> </a:t>
            </a:r>
            <a:r>
              <a:rPr sz="1150" b="1" i="1" spc="15" dirty="0">
                <a:latin typeface="Times New Roman"/>
                <a:cs typeface="Times New Roman"/>
              </a:rPr>
              <a:t>household </a:t>
            </a:r>
            <a:r>
              <a:rPr sz="1150" b="1" i="1" spc="20" dirty="0">
                <a:latin typeface="Times New Roman"/>
                <a:cs typeface="Times New Roman"/>
              </a:rPr>
              <a:t>hazardous</a:t>
            </a:r>
            <a:r>
              <a:rPr sz="1150" b="1" i="1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wastes,</a:t>
            </a:r>
            <a:r>
              <a:rPr sz="1150" b="1" i="1" spc="-10" dirty="0">
                <a:latin typeface="Times New Roman"/>
                <a:cs typeface="Times New Roman"/>
              </a:rPr>
              <a:t> </a:t>
            </a:r>
            <a:r>
              <a:rPr sz="1150" b="1" i="1" spc="25" dirty="0">
                <a:latin typeface="Times New Roman"/>
                <a:cs typeface="Times New Roman"/>
              </a:rPr>
              <a:t>sewage</a:t>
            </a:r>
            <a:r>
              <a:rPr sz="1150" b="1" i="1" spc="10" dirty="0">
                <a:latin typeface="Times New Roman"/>
                <a:cs typeface="Times New Roman"/>
              </a:rPr>
              <a:t> </a:t>
            </a:r>
            <a:r>
              <a:rPr sz="1150" b="1" i="1" spc="20" dirty="0">
                <a:latin typeface="Times New Roman"/>
                <a:cs typeface="Times New Roman"/>
              </a:rPr>
              <a:t>sludge).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Collection,</a:t>
            </a:r>
            <a:r>
              <a:rPr sz="14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Transport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Disposal</a:t>
            </a:r>
            <a:r>
              <a:rPr sz="1400" b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SW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Collection</a:t>
            </a:r>
            <a:r>
              <a:rPr sz="1150" spc="15" dirty="0">
                <a:latin typeface="Times New Roman"/>
                <a:cs typeface="Times New Roman"/>
              </a:rPr>
              <a:t>-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According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20" dirty="0">
                <a:latin typeface="Times New Roman"/>
                <a:cs typeface="Times New Roman"/>
              </a:rPr>
              <a:t>mode of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operation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collection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system </a:t>
            </a:r>
            <a:r>
              <a:rPr sz="1150" spc="10" dirty="0">
                <a:latin typeface="Times New Roman"/>
                <a:cs typeface="Times New Roman"/>
              </a:rPr>
              <a:t>classified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two </a:t>
            </a:r>
            <a:r>
              <a:rPr sz="1150" spc="20" dirty="0">
                <a:latin typeface="Times New Roman"/>
                <a:cs typeface="Times New Roman"/>
              </a:rPr>
              <a:t>categories:</a:t>
            </a:r>
            <a:endParaRPr sz="1150">
              <a:latin typeface="Times New Roman"/>
              <a:cs typeface="Times New Roman"/>
            </a:endParaRPr>
          </a:p>
          <a:p>
            <a:pPr marL="12700" marR="10160">
              <a:lnSpc>
                <a:spcPts val="1370"/>
              </a:lnSpc>
              <a:spcBef>
                <a:spcPts val="80"/>
              </a:spcBef>
              <a:buAutoNum type="arabicPeriod"/>
              <a:tabLst>
                <a:tab pos="168275" algn="l"/>
              </a:tabLst>
            </a:pPr>
            <a:r>
              <a:rPr sz="1150" spc="15" dirty="0">
                <a:latin typeface="Times New Roman"/>
                <a:cs typeface="Times New Roman"/>
              </a:rPr>
              <a:t>Hauled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Container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system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(HCS)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Storage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containers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hauled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disposal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site,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emptied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return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original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some</a:t>
            </a:r>
            <a:r>
              <a:rPr sz="1150" spc="10" dirty="0">
                <a:latin typeface="Times New Roman"/>
                <a:cs typeface="Times New Roman"/>
              </a:rPr>
              <a:t> other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locations.</a:t>
            </a:r>
            <a:endParaRPr sz="1150">
              <a:latin typeface="Times New Roman"/>
              <a:cs typeface="Times New Roman"/>
            </a:endParaRPr>
          </a:p>
          <a:p>
            <a:pPr marL="176530" indent="-164465">
              <a:lnSpc>
                <a:spcPts val="1325"/>
              </a:lnSpc>
              <a:buAutoNum type="arabicPeriod"/>
              <a:tabLst>
                <a:tab pos="177165" algn="l"/>
              </a:tabLst>
            </a:pPr>
            <a:r>
              <a:rPr sz="1150" spc="15" dirty="0">
                <a:latin typeface="Times New Roman"/>
                <a:cs typeface="Times New Roman"/>
              </a:rPr>
              <a:t>Stationary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Container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System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(SCS)Storage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containers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remain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at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point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generation,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except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20" dirty="0">
                <a:latin typeface="Times New Roman"/>
                <a:cs typeface="Times New Roman"/>
              </a:rPr>
              <a:t>moved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curb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other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location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20" dirty="0">
                <a:latin typeface="Times New Roman"/>
                <a:cs typeface="Times New Roman"/>
              </a:rPr>
              <a:t> empty.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20" dirty="0">
                <a:latin typeface="Times New Roman"/>
                <a:cs typeface="Times New Roman"/>
              </a:rPr>
              <a:t>Transport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710" y="4407634"/>
            <a:ext cx="5042535" cy="3584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869" y="8143113"/>
            <a:ext cx="6148705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</a:t>
            </a:r>
            <a:r>
              <a:rPr sz="1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Disposal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  <a:spcBef>
                <a:spcPts val="1340"/>
              </a:spcBef>
            </a:pPr>
            <a:r>
              <a:rPr sz="1150" spc="20" dirty="0">
                <a:latin typeface="Times New Roman"/>
                <a:cs typeface="Times New Roman"/>
              </a:rPr>
              <a:t>There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10" dirty="0">
                <a:latin typeface="Times New Roman"/>
                <a:cs typeface="Times New Roman"/>
              </a:rPr>
              <a:t>eight </a:t>
            </a:r>
            <a:r>
              <a:rPr sz="1150" spc="5" dirty="0">
                <a:latin typeface="Times New Roman"/>
                <a:cs typeface="Times New Roman"/>
              </a:rPr>
              <a:t>major </a:t>
            </a:r>
            <a:r>
              <a:rPr sz="1150" spc="20" dirty="0">
                <a:latin typeface="Times New Roman"/>
                <a:cs typeface="Times New Roman"/>
              </a:rPr>
              <a:t>groups of </a:t>
            </a:r>
            <a:r>
              <a:rPr sz="1150" spc="10" dirty="0">
                <a:latin typeface="Times New Roman"/>
                <a:cs typeface="Times New Roman"/>
              </a:rPr>
              <a:t>waste </a:t>
            </a:r>
            <a:r>
              <a:rPr sz="1150" spc="20" dirty="0">
                <a:latin typeface="Times New Roman"/>
                <a:cs typeface="Times New Roman"/>
              </a:rPr>
              <a:t>management </a:t>
            </a:r>
            <a:r>
              <a:rPr sz="1150" spc="15" dirty="0">
                <a:latin typeface="Times New Roman"/>
                <a:cs typeface="Times New Roman"/>
              </a:rPr>
              <a:t>methods, </a:t>
            </a:r>
            <a:r>
              <a:rPr sz="1150" spc="20" dirty="0">
                <a:latin typeface="Times New Roman"/>
                <a:cs typeface="Times New Roman"/>
              </a:rPr>
              <a:t>each of </a:t>
            </a:r>
            <a:r>
              <a:rPr sz="1150" spc="30" dirty="0">
                <a:latin typeface="Times New Roman"/>
                <a:cs typeface="Times New Roman"/>
              </a:rPr>
              <a:t>them </a:t>
            </a:r>
            <a:r>
              <a:rPr sz="1150" spc="20" dirty="0">
                <a:latin typeface="Times New Roman"/>
                <a:cs typeface="Times New Roman"/>
              </a:rPr>
              <a:t>divided into numerous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categories.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Those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groups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include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source</a:t>
            </a:r>
            <a:r>
              <a:rPr sz="1150" spc="20" dirty="0">
                <a:latin typeface="Times New Roman"/>
                <a:cs typeface="Times New Roman"/>
              </a:rPr>
              <a:t> reduction</a:t>
            </a:r>
            <a:r>
              <a:rPr sz="1150" spc="25" dirty="0">
                <a:latin typeface="Times New Roman"/>
                <a:cs typeface="Times New Roman"/>
              </a:rPr>
              <a:t> 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reuse,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animal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feeding,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recycling,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composting,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fermentation,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landfills,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incineration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application.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5442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4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Disposal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b="1" spc="10" dirty="0">
                <a:solidFill>
                  <a:srgbClr val="202429"/>
                </a:solidFill>
                <a:latin typeface="Times New Roman"/>
                <a:cs typeface="Times New Roman"/>
              </a:rPr>
              <a:t>Solid</a:t>
            </a:r>
            <a:r>
              <a:rPr sz="1150" b="1" spc="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b="1" spc="15" dirty="0">
                <a:solidFill>
                  <a:srgbClr val="202429"/>
                </a:solidFill>
                <a:latin typeface="Times New Roman"/>
                <a:cs typeface="Times New Roman"/>
              </a:rPr>
              <a:t>Waste</a:t>
            </a:r>
            <a:r>
              <a:rPr sz="1150" b="1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b="1" spc="30" dirty="0">
                <a:solidFill>
                  <a:srgbClr val="202429"/>
                </a:solidFill>
                <a:latin typeface="Times New Roman"/>
                <a:cs typeface="Times New Roman"/>
              </a:rPr>
              <a:t>Open</a:t>
            </a:r>
            <a:r>
              <a:rPr sz="1150" b="1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b="1" spc="20" dirty="0">
                <a:solidFill>
                  <a:srgbClr val="202429"/>
                </a:solidFill>
                <a:latin typeface="Times New Roman"/>
                <a:cs typeface="Times New Roman"/>
              </a:rPr>
              <a:t>Dumping/Burning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Solid</a:t>
            </a:r>
            <a:r>
              <a:rPr sz="1150" spc="6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waste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open</a:t>
            </a:r>
            <a:r>
              <a:rPr sz="115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dumping</a:t>
            </a:r>
            <a:r>
              <a:rPr sz="115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/</a:t>
            </a:r>
            <a:r>
              <a:rPr sz="1150" spc="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burning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is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not</a:t>
            </a:r>
            <a:r>
              <a:rPr sz="115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the</a:t>
            </a:r>
            <a:r>
              <a:rPr sz="115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perfect</a:t>
            </a:r>
            <a:r>
              <a:rPr sz="1150" spc="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method</a:t>
            </a:r>
            <a:r>
              <a:rPr sz="115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in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the</a:t>
            </a:r>
            <a:r>
              <a:rPr sz="1150" spc="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present</a:t>
            </a:r>
            <a:r>
              <a:rPr sz="1150" spc="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scenario.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b="1" spc="15" dirty="0">
                <a:latin typeface="Times New Roman"/>
                <a:cs typeface="Times New Roman"/>
              </a:rPr>
              <a:t>Landfills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spc="2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Landfill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 the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most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popularly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method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disposal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used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today.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This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700"/>
              </a:lnSpc>
              <a:spcBef>
                <a:spcPts val="30"/>
              </a:spcBef>
            </a:pPr>
            <a:r>
              <a:rPr sz="1150" spc="10" dirty="0">
                <a:latin typeface="Times New Roman"/>
                <a:cs typeface="Times New Roman"/>
              </a:rPr>
              <a:t>disposal </a:t>
            </a:r>
            <a:r>
              <a:rPr sz="1150" spc="15" dirty="0">
                <a:latin typeface="Times New Roman"/>
                <a:cs typeface="Times New Roman"/>
              </a:rPr>
              <a:t>focuses </a:t>
            </a:r>
            <a:r>
              <a:rPr sz="1150" spc="20" dirty="0">
                <a:latin typeface="Times New Roman"/>
                <a:cs typeface="Times New Roman"/>
              </a:rPr>
              <a:t>attention </a:t>
            </a:r>
            <a:r>
              <a:rPr sz="1150" spc="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</a:rPr>
              <a:t>burying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land. </a:t>
            </a:r>
            <a:r>
              <a:rPr sz="1150" spc="15" dirty="0">
                <a:latin typeface="Times New Roman"/>
                <a:cs typeface="Times New Roman"/>
              </a:rPr>
              <a:t>Landfills are found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20" dirty="0">
                <a:latin typeface="Times New Roman"/>
                <a:cs typeface="Times New Roman"/>
              </a:rPr>
              <a:t>all areas.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Solid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wastes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sanitary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landfills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process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is</a:t>
            </a:r>
            <a:r>
              <a:rPr sz="115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simple,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clean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</a:t>
            </a:r>
            <a:r>
              <a:rPr sz="115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effective.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In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this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procedure,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layers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are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compressed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with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some mechanical equipment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covered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with earth, levelled, </a:t>
            </a:r>
            <a:r>
              <a:rPr sz="1150" spc="35" dirty="0">
                <a:solidFill>
                  <a:srgbClr val="202429"/>
                </a:solidFill>
                <a:latin typeface="Times New Roman"/>
                <a:cs typeface="Times New Roman"/>
              </a:rPr>
              <a:t>and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compacted.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 </a:t>
            </a:r>
            <a:r>
              <a:rPr sz="115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deep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trench of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3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to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5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m is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excavated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micro-organisms act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on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the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organic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matter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degrade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them. In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this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procedure,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refuse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depth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is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generally limited </a:t>
            </a:r>
            <a:r>
              <a:rPr sz="1150" spc="5" dirty="0">
                <a:solidFill>
                  <a:srgbClr val="202429"/>
                </a:solidFill>
                <a:latin typeface="Times New Roman"/>
                <a:cs typeface="Times New Roman"/>
              </a:rPr>
              <a:t>to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2m.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Facultative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bacteria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hydrolyze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complex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organic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 matter</a:t>
            </a:r>
            <a:r>
              <a:rPr sz="1150" spc="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into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simpler</a:t>
            </a:r>
            <a:r>
              <a:rPr sz="1150" spc="6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water-soluble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organics.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135" y="3305809"/>
            <a:ext cx="5358129" cy="2203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869" y="5668517"/>
            <a:ext cx="6150610" cy="1254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35"/>
              </a:spcBef>
            </a:pPr>
            <a:r>
              <a:rPr sz="1150" b="1" spc="15" dirty="0">
                <a:latin typeface="Times New Roman"/>
                <a:cs typeface="Times New Roman"/>
              </a:rPr>
              <a:t>Incineration/Combustion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30"/>
              </a:spcBef>
            </a:pPr>
            <a:r>
              <a:rPr sz="1150" spc="15" dirty="0">
                <a:latin typeface="Times New Roman"/>
                <a:cs typeface="Times New Roman"/>
              </a:rPr>
              <a:t>Incineration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combustion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type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disposal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method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which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municipal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wastes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burned </a:t>
            </a:r>
            <a:r>
              <a:rPr sz="1150" spc="15" dirty="0">
                <a:latin typeface="Times New Roman"/>
                <a:cs typeface="Times New Roman"/>
              </a:rPr>
              <a:t>at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high 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temperatures 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</a:t>
            </a:r>
            <a:r>
              <a:rPr sz="1150" spc="409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as 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as 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convert 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them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into </a:t>
            </a:r>
            <a:r>
              <a:rPr sz="115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residue </a:t>
            </a:r>
            <a:r>
              <a:rPr sz="115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and </a:t>
            </a:r>
            <a:r>
              <a:rPr sz="115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gaseous </a:t>
            </a:r>
            <a:r>
              <a:rPr sz="115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products. </a:t>
            </a:r>
            <a:r>
              <a:rPr sz="115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30" dirty="0">
                <a:solidFill>
                  <a:srgbClr val="242424"/>
                </a:solidFill>
                <a:latin typeface="Times New Roman"/>
                <a:cs typeface="Times New Roman"/>
              </a:rPr>
              <a:t>The </a:t>
            </a:r>
            <a:r>
              <a:rPr sz="115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biggest</a:t>
            </a:r>
            <a:endParaRPr sz="11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70"/>
              </a:lnSpc>
              <a:spcBef>
                <a:spcPts val="35"/>
              </a:spcBef>
            </a:pP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advantage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of this type of </a:t>
            </a: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method 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is that </a:t>
            </a:r>
            <a:r>
              <a:rPr sz="1150" spc="5" dirty="0">
                <a:solidFill>
                  <a:srgbClr val="242424"/>
                </a:solidFill>
                <a:latin typeface="Times New Roman"/>
                <a:cs typeface="Times New Roman"/>
              </a:rPr>
              <a:t>it  </a:t>
            </a:r>
            <a:r>
              <a:rPr sz="1150" spc="10" dirty="0">
                <a:solidFill>
                  <a:srgbClr val="242424"/>
                </a:solidFill>
                <a:latin typeface="Times New Roman"/>
                <a:cs typeface="Times New Roman"/>
              </a:rPr>
              <a:t>can 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reduce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the 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volume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150" spc="10" dirty="0">
                <a:solidFill>
                  <a:srgbClr val="242424"/>
                </a:solidFill>
                <a:latin typeface="Times New Roman"/>
                <a:cs typeface="Times New Roman"/>
              </a:rPr>
              <a:t>solid </a:t>
            </a: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waste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25" dirty="0">
                <a:latin typeface="Times New Roman"/>
                <a:cs typeface="Times New Roman"/>
              </a:rPr>
              <a:t>20 to 30 </a:t>
            </a:r>
            <a:r>
              <a:rPr sz="1150" spc="15" dirty="0">
                <a:latin typeface="Times New Roman"/>
                <a:cs typeface="Times New Roman"/>
              </a:rPr>
              <a:t>percent </a:t>
            </a:r>
            <a:r>
              <a:rPr sz="1150" spc="20" dirty="0">
                <a:latin typeface="Times New Roman"/>
                <a:cs typeface="Times New Roman"/>
              </a:rPr>
              <a:t> of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original </a:t>
            </a:r>
            <a:r>
              <a:rPr sz="1150" spc="20" dirty="0">
                <a:latin typeface="Times New Roman"/>
                <a:cs typeface="Times New Roman"/>
              </a:rPr>
              <a:t>volume, </a:t>
            </a:r>
            <a:r>
              <a:rPr sz="1150" spc="15" dirty="0">
                <a:latin typeface="Times New Roman"/>
                <a:cs typeface="Times New Roman"/>
              </a:rPr>
              <a:t>decreases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space </a:t>
            </a:r>
            <a:r>
              <a:rPr sz="1150" spc="20" dirty="0">
                <a:latin typeface="Times New Roman"/>
                <a:cs typeface="Times New Roman"/>
              </a:rPr>
              <a:t>they </a:t>
            </a:r>
            <a:r>
              <a:rPr sz="1150" spc="30" dirty="0">
                <a:latin typeface="Times New Roman"/>
                <a:cs typeface="Times New Roman"/>
              </a:rPr>
              <a:t>take </a:t>
            </a:r>
            <a:r>
              <a:rPr sz="1150" spc="25" dirty="0">
                <a:latin typeface="Times New Roman"/>
                <a:cs typeface="Times New Roman"/>
              </a:rPr>
              <a:t>up and reduce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stress </a:t>
            </a:r>
            <a:r>
              <a:rPr sz="1150" spc="25" dirty="0">
                <a:latin typeface="Times New Roman"/>
                <a:cs typeface="Times New Roman"/>
              </a:rPr>
              <a:t>on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landfills.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This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 </a:t>
            </a:r>
            <a:r>
              <a:rPr sz="1150" spc="28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2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29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known </a:t>
            </a:r>
            <a:r>
              <a:rPr sz="1150" spc="28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 </a:t>
            </a:r>
            <a:r>
              <a:rPr sz="1150" spc="26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thermal </a:t>
            </a:r>
            <a:r>
              <a:rPr sz="1150" spc="30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treatment  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where 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  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 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 </a:t>
            </a:r>
            <a:r>
              <a:rPr sz="1150" spc="28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3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converted</a:t>
            </a: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60"/>
              </a:lnSpc>
            </a:pPr>
            <a:r>
              <a:rPr sz="1150" spc="5" dirty="0">
                <a:solidFill>
                  <a:srgbClr val="242424"/>
                </a:solidFill>
                <a:latin typeface="Times New Roman"/>
                <a:cs typeface="Times New Roman"/>
              </a:rPr>
              <a:t>by</a:t>
            </a:r>
            <a:r>
              <a:rPr sz="115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Incinerators</a:t>
            </a:r>
            <a:r>
              <a:rPr sz="1150" spc="-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into</a:t>
            </a:r>
            <a:r>
              <a:rPr sz="1150" spc="10" dirty="0">
                <a:solidFill>
                  <a:srgbClr val="242424"/>
                </a:solidFill>
                <a:latin typeface="Times New Roman"/>
                <a:cs typeface="Times New Roman"/>
              </a:rPr>
              <a:t> heat,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42424"/>
                </a:solidFill>
                <a:latin typeface="Times New Roman"/>
                <a:cs typeface="Times New Roman"/>
              </a:rPr>
              <a:t>gas,</a:t>
            </a:r>
            <a:r>
              <a:rPr sz="1150" spc="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42424"/>
                </a:solidFill>
                <a:latin typeface="Times New Roman"/>
                <a:cs typeface="Times New Roman"/>
              </a:rPr>
              <a:t>steam</a:t>
            </a:r>
            <a:r>
              <a:rPr sz="115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1150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42424"/>
                </a:solidFill>
                <a:latin typeface="Times New Roman"/>
                <a:cs typeface="Times New Roman"/>
              </a:rPr>
              <a:t>ash.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1535" y="7086600"/>
            <a:ext cx="3529329" cy="2048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801751"/>
            <a:ext cx="6156325" cy="3210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00" b="1" i="1" dirty="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00400"/>
              </a:lnSpc>
            </a:pPr>
            <a:r>
              <a:rPr sz="2800" b="1" i="1" spc="25" dirty="0">
                <a:latin typeface="Times New Roman"/>
                <a:cs typeface="Times New Roman"/>
              </a:rPr>
              <a:t>A </a:t>
            </a:r>
            <a:r>
              <a:rPr sz="2800" b="1" i="1" spc="15" dirty="0">
                <a:latin typeface="Times New Roman"/>
                <a:cs typeface="Times New Roman"/>
              </a:rPr>
              <a:t>pollutant </a:t>
            </a:r>
            <a:r>
              <a:rPr sz="2800" b="1" i="1" spc="25" dirty="0">
                <a:latin typeface="Times New Roman"/>
                <a:cs typeface="Times New Roman"/>
              </a:rPr>
              <a:t>is </a:t>
            </a:r>
            <a:r>
              <a:rPr sz="2800" b="1" i="1" spc="15" dirty="0">
                <a:latin typeface="Times New Roman"/>
                <a:cs typeface="Times New Roman"/>
              </a:rPr>
              <a:t>a substance </a:t>
            </a:r>
            <a:r>
              <a:rPr sz="2800" b="1" i="1" spc="5" dirty="0">
                <a:latin typeface="Times New Roman"/>
                <a:cs typeface="Times New Roman"/>
              </a:rPr>
              <a:t>that </a:t>
            </a:r>
            <a:r>
              <a:rPr sz="2800" b="1" i="1" spc="25" dirty="0">
                <a:latin typeface="Times New Roman"/>
                <a:cs typeface="Times New Roman"/>
              </a:rPr>
              <a:t>is </a:t>
            </a:r>
            <a:r>
              <a:rPr sz="2800" b="1" i="1" spc="15" dirty="0">
                <a:latin typeface="Times New Roman"/>
                <a:cs typeface="Times New Roman"/>
              </a:rPr>
              <a:t>present </a:t>
            </a:r>
            <a:r>
              <a:rPr sz="2800" b="1" i="1" spc="25" dirty="0">
                <a:latin typeface="Times New Roman"/>
                <a:cs typeface="Times New Roman"/>
              </a:rPr>
              <a:t>in </a:t>
            </a:r>
            <a:r>
              <a:rPr sz="2800" b="1" i="1" spc="15" dirty="0">
                <a:latin typeface="Times New Roman"/>
                <a:cs typeface="Times New Roman"/>
              </a:rPr>
              <a:t>concentrations that </a:t>
            </a:r>
            <a:r>
              <a:rPr sz="2800" b="1" i="1" spc="25" dirty="0">
                <a:latin typeface="Times New Roman"/>
                <a:cs typeface="Times New Roman"/>
              </a:rPr>
              <a:t>may harm </a:t>
            </a:r>
            <a:r>
              <a:rPr sz="2800" b="1" i="1" spc="15" dirty="0">
                <a:latin typeface="Times New Roman"/>
                <a:cs typeface="Times New Roman"/>
              </a:rPr>
              <a:t>organisms </a:t>
            </a:r>
            <a:r>
              <a:rPr sz="2800" b="1" i="1" spc="20" dirty="0">
                <a:latin typeface="Times New Roman"/>
                <a:cs typeface="Times New Roman"/>
              </a:rPr>
              <a:t>(humans, </a:t>
            </a:r>
            <a:r>
              <a:rPr sz="2800" b="1" i="1" spc="15" dirty="0">
                <a:latin typeface="Times New Roman"/>
                <a:cs typeface="Times New Roman"/>
              </a:rPr>
              <a:t>plants </a:t>
            </a:r>
            <a:r>
              <a:rPr sz="2800" b="1" i="1" spc="-275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and</a:t>
            </a:r>
            <a:r>
              <a:rPr sz="2800" b="1" i="1" spc="20" dirty="0">
                <a:latin typeface="Times New Roman"/>
                <a:cs typeface="Times New Roman"/>
              </a:rPr>
              <a:t> animals)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or</a:t>
            </a:r>
            <a:r>
              <a:rPr sz="2800" b="1" i="1" spc="300" dirty="0">
                <a:latin typeface="Times New Roman"/>
                <a:cs typeface="Times New Roman"/>
              </a:rPr>
              <a:t> </a:t>
            </a:r>
            <a:r>
              <a:rPr sz="2800" b="1" i="1" spc="20" dirty="0">
                <a:latin typeface="Times New Roman"/>
                <a:cs typeface="Times New Roman"/>
              </a:rPr>
              <a:t>exceed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40" dirty="0">
                <a:latin typeface="Times New Roman"/>
                <a:cs typeface="Times New Roman"/>
              </a:rPr>
              <a:t>an</a:t>
            </a:r>
            <a:r>
              <a:rPr sz="2800" b="1" i="1" spc="45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environmental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quality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standard.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30" dirty="0">
                <a:latin typeface="Times New Roman"/>
                <a:cs typeface="Times New Roman"/>
              </a:rPr>
              <a:t>The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25" dirty="0">
                <a:latin typeface="Times New Roman"/>
                <a:cs typeface="Times New Roman"/>
              </a:rPr>
              <a:t>term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25" dirty="0">
                <a:latin typeface="Times New Roman"/>
                <a:cs typeface="Times New Roman"/>
              </a:rPr>
              <a:t>is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frequently</a:t>
            </a:r>
            <a:r>
              <a:rPr sz="2800" b="1" i="1" spc="20" dirty="0">
                <a:latin typeface="Times New Roman"/>
                <a:cs typeface="Times New Roman"/>
              </a:rPr>
              <a:t> used 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latin typeface="Times New Roman"/>
                <a:cs typeface="Times New Roman"/>
              </a:rPr>
              <a:t>synonymously</a:t>
            </a:r>
            <a:r>
              <a:rPr sz="2800" b="1" i="1" spc="45" dirty="0"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with</a:t>
            </a:r>
            <a:r>
              <a:rPr sz="2800" b="1" i="1" spc="15" dirty="0">
                <a:latin typeface="Times New Roman"/>
                <a:cs typeface="Times New Roman"/>
              </a:rPr>
              <a:t> contaminant</a:t>
            </a:r>
            <a:r>
              <a:rPr sz="2800" spc="1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42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801751"/>
            <a:ext cx="6152515" cy="1254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35"/>
              </a:spcBef>
            </a:pPr>
            <a:r>
              <a:rPr sz="1150" b="1" spc="20" dirty="0">
                <a:latin typeface="Times New Roman"/>
                <a:cs typeface="Times New Roman"/>
              </a:rPr>
              <a:t>Composting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spc="20" dirty="0">
                <a:latin typeface="Times New Roman"/>
                <a:cs typeface="Times New Roman"/>
                <a:hlinkClick r:id="rId2"/>
              </a:rPr>
              <a:t>Composting</a:t>
            </a:r>
            <a:r>
              <a:rPr sz="1150" spc="95" dirty="0">
                <a:latin typeface="Times New Roman"/>
                <a:cs typeface="Times New Roman"/>
                <a:hlinkClick r:id="rId2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easy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and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natural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bio-degradation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process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that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takes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organic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i.e.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remains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30"/>
              </a:spcBef>
            </a:pPr>
            <a:r>
              <a:rPr sz="1150" spc="15" dirty="0">
                <a:latin typeface="Times New Roman"/>
                <a:cs typeface="Times New Roman"/>
              </a:rPr>
              <a:t>plants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garden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kitchen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25" dirty="0">
                <a:latin typeface="Times New Roman"/>
                <a:cs typeface="Times New Roman"/>
              </a:rPr>
              <a:t>and turns </a:t>
            </a:r>
            <a:r>
              <a:rPr sz="1150" spc="35" dirty="0">
                <a:latin typeface="Times New Roman"/>
                <a:cs typeface="Times New Roman"/>
              </a:rPr>
              <a:t>into </a:t>
            </a:r>
            <a:r>
              <a:rPr sz="1150" spc="10" dirty="0">
                <a:latin typeface="Times New Roman"/>
                <a:cs typeface="Times New Roman"/>
              </a:rPr>
              <a:t>nutrient </a:t>
            </a:r>
            <a:r>
              <a:rPr sz="1150" spc="20" dirty="0">
                <a:latin typeface="Times New Roman"/>
                <a:cs typeface="Times New Roman"/>
              </a:rPr>
              <a:t>rich </a:t>
            </a:r>
            <a:r>
              <a:rPr sz="1150" spc="10" dirty="0">
                <a:latin typeface="Times New Roman"/>
                <a:cs typeface="Times New Roman"/>
              </a:rPr>
              <a:t>food </a:t>
            </a:r>
            <a:r>
              <a:rPr sz="1150" spc="5" dirty="0">
                <a:latin typeface="Times New Roman"/>
                <a:cs typeface="Times New Roman"/>
              </a:rPr>
              <a:t>for </a:t>
            </a:r>
            <a:r>
              <a:rPr sz="1150" spc="25" dirty="0">
                <a:latin typeface="Times New Roman"/>
                <a:cs typeface="Times New Roman"/>
              </a:rPr>
              <a:t>your </a:t>
            </a:r>
            <a:r>
              <a:rPr sz="1150" spc="10" dirty="0">
                <a:latin typeface="Times New Roman"/>
                <a:cs typeface="Times New Roman"/>
              </a:rPr>
              <a:t>plants. </a:t>
            </a:r>
            <a:r>
              <a:rPr sz="1150" spc="20" dirty="0">
                <a:latin typeface="Times New Roman"/>
                <a:cs typeface="Times New Roman"/>
              </a:rPr>
              <a:t>Composting,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normally </a:t>
            </a:r>
            <a:r>
              <a:rPr sz="1150" spc="20" dirty="0">
                <a:latin typeface="Times New Roman"/>
                <a:cs typeface="Times New Roman"/>
              </a:rPr>
              <a:t>used </a:t>
            </a:r>
            <a:r>
              <a:rPr sz="1150" spc="5" dirty="0">
                <a:latin typeface="Times New Roman"/>
                <a:cs typeface="Times New Roman"/>
              </a:rPr>
              <a:t>for </a:t>
            </a:r>
            <a:r>
              <a:rPr sz="1150" spc="15" dirty="0">
                <a:latin typeface="Times New Roman"/>
                <a:cs typeface="Times New Roman"/>
                <a:hlinkClick r:id="rId3"/>
              </a:rPr>
              <a:t>organic farming,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occurs </a:t>
            </a:r>
            <a:r>
              <a:rPr sz="1150" spc="25" dirty="0">
                <a:latin typeface="Times New Roman"/>
                <a:cs typeface="Times New Roman"/>
              </a:rPr>
              <a:t>by </a:t>
            </a:r>
            <a:r>
              <a:rPr sz="1150" spc="15" dirty="0">
                <a:latin typeface="Times New Roman"/>
                <a:cs typeface="Times New Roman"/>
              </a:rPr>
              <a:t>allowing organic materials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5" dirty="0">
                <a:latin typeface="Times New Roman"/>
                <a:cs typeface="Times New Roman"/>
              </a:rPr>
              <a:t>sit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one </a:t>
            </a:r>
            <a:r>
              <a:rPr sz="1150" spc="10" dirty="0">
                <a:latin typeface="Times New Roman"/>
                <a:cs typeface="Times New Roman"/>
              </a:rPr>
              <a:t>place </a:t>
            </a:r>
            <a:r>
              <a:rPr sz="1150" spc="5" dirty="0">
                <a:latin typeface="Times New Roman"/>
                <a:cs typeface="Times New Roman"/>
              </a:rPr>
              <a:t>for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months </a:t>
            </a:r>
            <a:r>
              <a:rPr sz="1150" spc="15" dirty="0">
                <a:latin typeface="Times New Roman"/>
                <a:cs typeface="Times New Roman"/>
              </a:rPr>
              <a:t>until </a:t>
            </a:r>
            <a:r>
              <a:rPr sz="1150" spc="20" dirty="0">
                <a:latin typeface="Times New Roman"/>
                <a:cs typeface="Times New Roman"/>
              </a:rPr>
              <a:t>microbes </a:t>
            </a:r>
            <a:r>
              <a:rPr sz="1150" spc="25" dirty="0">
                <a:latin typeface="Times New Roman"/>
                <a:cs typeface="Times New Roman"/>
              </a:rPr>
              <a:t>decompose </a:t>
            </a:r>
            <a:r>
              <a:rPr sz="1150" dirty="0">
                <a:latin typeface="Times New Roman"/>
                <a:cs typeface="Times New Roman"/>
              </a:rPr>
              <a:t>it. </a:t>
            </a:r>
            <a:r>
              <a:rPr sz="1150" spc="10" dirty="0">
                <a:latin typeface="Times New Roman"/>
                <a:cs typeface="Times New Roman"/>
              </a:rPr>
              <a:t>It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popular </a:t>
            </a:r>
            <a:r>
              <a:rPr sz="1150" spc="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developing </a:t>
            </a:r>
            <a:r>
              <a:rPr sz="1150" spc="10" dirty="0">
                <a:latin typeface="Times New Roman"/>
                <a:cs typeface="Times New Roman"/>
              </a:rPr>
              <a:t>countries. </a:t>
            </a:r>
            <a:r>
              <a:rPr sz="1150" spc="20" dirty="0">
                <a:latin typeface="Times New Roman"/>
                <a:cs typeface="Times New Roman"/>
              </a:rPr>
              <a:t>Composting </a:t>
            </a:r>
            <a:r>
              <a:rPr sz="1150" spc="25" dirty="0">
                <a:latin typeface="Times New Roman"/>
                <a:cs typeface="Times New Roman"/>
              </a:rPr>
              <a:t>is one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best </a:t>
            </a:r>
            <a:r>
              <a:rPr sz="1150" spc="20" dirty="0">
                <a:latin typeface="Times New Roman"/>
                <a:cs typeface="Times New Roman"/>
              </a:rPr>
              <a:t>methods of </a:t>
            </a:r>
            <a:r>
              <a:rPr sz="1150" spc="15" dirty="0">
                <a:latin typeface="Times New Roman"/>
                <a:cs typeface="Times New Roman"/>
              </a:rPr>
              <a:t>waste disposal </a:t>
            </a:r>
            <a:r>
              <a:rPr sz="1150" spc="20" dirty="0">
                <a:latin typeface="Times New Roman"/>
                <a:cs typeface="Times New Roman"/>
              </a:rPr>
              <a:t>as it can </a:t>
            </a:r>
            <a:r>
              <a:rPr sz="1150" spc="25" dirty="0">
                <a:latin typeface="Times New Roman"/>
                <a:cs typeface="Times New Roman"/>
              </a:rPr>
              <a:t>turn </a:t>
            </a:r>
            <a:r>
              <a:rPr sz="1150" spc="20" dirty="0">
                <a:latin typeface="Times New Roman"/>
                <a:cs typeface="Times New Roman"/>
              </a:rPr>
              <a:t>unsafe </a:t>
            </a:r>
            <a:r>
              <a:rPr sz="1150" spc="15" dirty="0">
                <a:latin typeface="Times New Roman"/>
                <a:cs typeface="Times New Roman"/>
              </a:rPr>
              <a:t>organic products </a:t>
            </a:r>
            <a:r>
              <a:rPr sz="1150" spc="20" dirty="0">
                <a:latin typeface="Times New Roman"/>
                <a:cs typeface="Times New Roman"/>
              </a:rPr>
              <a:t>into </a:t>
            </a:r>
            <a:r>
              <a:rPr sz="1150" spc="10" dirty="0">
                <a:latin typeface="Times New Roman"/>
                <a:cs typeface="Times New Roman"/>
              </a:rPr>
              <a:t>safe </a:t>
            </a:r>
            <a:r>
              <a:rPr sz="1150" spc="25" dirty="0">
                <a:latin typeface="Times New Roman"/>
                <a:cs typeface="Times New Roman"/>
              </a:rPr>
              <a:t>compost, </a:t>
            </a:r>
            <a:r>
              <a:rPr sz="1150" spc="30" dirty="0">
                <a:latin typeface="Times New Roman"/>
                <a:cs typeface="Times New Roman"/>
              </a:rPr>
              <a:t>That </a:t>
            </a:r>
            <a:r>
              <a:rPr sz="1150" spc="10" dirty="0">
                <a:latin typeface="Times New Roman"/>
                <a:cs typeface="Times New Roman"/>
              </a:rPr>
              <a:t>can </a:t>
            </a:r>
            <a:r>
              <a:rPr sz="1150" spc="5" dirty="0">
                <a:latin typeface="Times New Roman"/>
                <a:cs typeface="Times New Roman"/>
              </a:rPr>
              <a:t>be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used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20" dirty="0">
                <a:latin typeface="Times New Roman"/>
                <a:cs typeface="Times New Roman"/>
              </a:rPr>
              <a:t>base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for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fertilizers.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On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other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side,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slow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process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takes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lot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space.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2521" y="2221864"/>
            <a:ext cx="5442908" cy="17022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869" y="4230446"/>
            <a:ext cx="2778125" cy="6565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spc="20" dirty="0">
                <a:latin typeface="Times New Roman"/>
                <a:cs typeface="Times New Roman"/>
              </a:rPr>
              <a:t>Two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methods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have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used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process:</a:t>
            </a: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470534" algn="l"/>
              </a:tabLst>
            </a:pPr>
            <a:r>
              <a:rPr sz="1150" spc="15" dirty="0">
                <a:latin typeface="Times New Roman"/>
                <a:cs typeface="Times New Roman"/>
              </a:rPr>
              <a:t>Open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Window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Composting</a:t>
            </a: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70534" algn="l"/>
              </a:tabLst>
            </a:pPr>
            <a:r>
              <a:rPr sz="1150" spc="15" dirty="0">
                <a:latin typeface="Times New Roman"/>
                <a:cs typeface="Times New Roman"/>
              </a:rPr>
              <a:t>Mechanical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Composting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960" y="5189220"/>
            <a:ext cx="3086100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0559" y="5056504"/>
            <a:ext cx="2176144" cy="23044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0869" y="7694803"/>
            <a:ext cx="6152515" cy="1254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355"/>
              </a:lnSpc>
              <a:spcBef>
                <a:spcPts val="135"/>
              </a:spcBef>
            </a:pPr>
            <a:r>
              <a:rPr sz="1050" b="1" spc="-5" dirty="0">
                <a:solidFill>
                  <a:srgbClr val="202429"/>
                </a:solidFill>
                <a:latin typeface="Arial"/>
                <a:cs typeface="Arial"/>
              </a:rPr>
              <a:t>Salvaging </a:t>
            </a:r>
            <a:r>
              <a:rPr sz="1150" b="1" spc="25" dirty="0">
                <a:latin typeface="Times New Roman"/>
                <a:cs typeface="Times New Roman"/>
              </a:rPr>
              <a:t>(Recovery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and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Recycling)</a:t>
            </a:r>
            <a:endParaRPr sz="115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70"/>
              </a:lnSpc>
              <a:spcBef>
                <a:spcPts val="30"/>
              </a:spcBef>
            </a:pPr>
            <a:r>
              <a:rPr sz="1150" spc="15" dirty="0">
                <a:latin typeface="Times New Roman"/>
                <a:cs typeface="Times New Roman"/>
              </a:rPr>
              <a:t>Resource </a:t>
            </a:r>
            <a:r>
              <a:rPr sz="1150" spc="20" dirty="0">
                <a:latin typeface="Times New Roman"/>
                <a:cs typeface="Times New Roman"/>
              </a:rPr>
              <a:t>recovery </a:t>
            </a:r>
            <a:r>
              <a:rPr sz="1150" spc="25" dirty="0">
                <a:latin typeface="Times New Roman"/>
                <a:cs typeface="Times New Roman"/>
              </a:rPr>
              <a:t>is the </a:t>
            </a:r>
            <a:r>
              <a:rPr sz="1150" spc="15" dirty="0">
                <a:latin typeface="Times New Roman"/>
                <a:cs typeface="Times New Roman"/>
              </a:rPr>
              <a:t>process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taking </a:t>
            </a:r>
            <a:r>
              <a:rPr sz="1150" spc="20" dirty="0">
                <a:latin typeface="Times New Roman"/>
                <a:cs typeface="Times New Roman"/>
              </a:rPr>
              <a:t>useful </a:t>
            </a:r>
            <a:r>
              <a:rPr sz="1150" spc="15" dirty="0">
                <a:latin typeface="Times New Roman"/>
                <a:cs typeface="Times New Roman"/>
              </a:rPr>
              <a:t>discarded </a:t>
            </a:r>
            <a:r>
              <a:rPr sz="1150" spc="20" dirty="0">
                <a:latin typeface="Times New Roman"/>
                <a:cs typeface="Times New Roman"/>
              </a:rPr>
              <a:t>items </a:t>
            </a:r>
            <a:r>
              <a:rPr sz="1150" spc="5" dirty="0">
                <a:latin typeface="Times New Roman"/>
                <a:cs typeface="Times New Roman"/>
              </a:rPr>
              <a:t>for </a:t>
            </a:r>
            <a:r>
              <a:rPr sz="1150" spc="15" dirty="0">
                <a:latin typeface="Times New Roman"/>
                <a:cs typeface="Times New Roman"/>
              </a:rPr>
              <a:t>a specific next </a:t>
            </a:r>
            <a:r>
              <a:rPr sz="1150" spc="20" dirty="0">
                <a:latin typeface="Times New Roman"/>
                <a:cs typeface="Times New Roman"/>
              </a:rPr>
              <a:t>use. </a:t>
            </a:r>
            <a:r>
              <a:rPr sz="1150" spc="25" dirty="0">
                <a:latin typeface="Times New Roman"/>
                <a:cs typeface="Times New Roman"/>
              </a:rPr>
              <a:t>These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discarded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items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then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processed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extract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recover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resources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convert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them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to</a:t>
            </a: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70"/>
              </a:lnSpc>
              <a:spcBef>
                <a:spcPts val="35"/>
              </a:spcBef>
            </a:pPr>
            <a:r>
              <a:rPr sz="1150" spc="15" dirty="0">
                <a:latin typeface="Times New Roman"/>
                <a:cs typeface="Times New Roman"/>
              </a:rPr>
              <a:t>energy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form of useable </a:t>
            </a:r>
            <a:r>
              <a:rPr sz="1150" spc="10" dirty="0">
                <a:latin typeface="Times New Roman"/>
                <a:cs typeface="Times New Roman"/>
              </a:rPr>
              <a:t>heat, electricity </a:t>
            </a:r>
            <a:r>
              <a:rPr sz="1150" spc="5" dirty="0">
                <a:latin typeface="Times New Roman"/>
                <a:cs typeface="Times New Roman"/>
              </a:rPr>
              <a:t>or fuel. </a:t>
            </a:r>
            <a:r>
              <a:rPr sz="1150" spc="15" dirty="0">
                <a:latin typeface="Times New Roman"/>
                <a:cs typeface="Times New Roman"/>
                <a:hlinkClick r:id="rId7"/>
              </a:rPr>
              <a:t>Recycling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process of converting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products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new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products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20" dirty="0">
                <a:latin typeface="Times New Roman"/>
                <a:cs typeface="Times New Roman"/>
              </a:rPr>
              <a:t>prevent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energy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usage and </a:t>
            </a:r>
            <a:r>
              <a:rPr sz="1150" spc="20" dirty="0">
                <a:latin typeface="Times New Roman"/>
                <a:cs typeface="Times New Roman"/>
              </a:rPr>
              <a:t>consumption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fresh</a:t>
            </a:r>
            <a:r>
              <a:rPr sz="1150" spc="20" dirty="0">
                <a:latin typeface="Times New Roman"/>
                <a:cs typeface="Times New Roman"/>
              </a:rPr>
              <a:t> raw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materials.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Materials</a:t>
            </a:r>
            <a:r>
              <a:rPr sz="1150" spc="229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such</a:t>
            </a:r>
            <a:r>
              <a:rPr sz="1150" spc="2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35" dirty="0">
                <a:solidFill>
                  <a:srgbClr val="202429"/>
                </a:solidFill>
                <a:latin typeface="Times New Roman"/>
                <a:cs typeface="Times New Roman"/>
              </a:rPr>
              <a:t>as</a:t>
            </a:r>
            <a:r>
              <a:rPr sz="1150" spc="2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metal,</a:t>
            </a:r>
            <a:r>
              <a:rPr sz="1150" spc="24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paper,</a:t>
            </a:r>
            <a:r>
              <a:rPr sz="1150" spc="28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glass,</a:t>
            </a:r>
            <a:r>
              <a:rPr sz="1150" spc="24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rags,</a:t>
            </a:r>
            <a:r>
              <a:rPr sz="1150" spc="28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certain</a:t>
            </a:r>
            <a:r>
              <a:rPr sz="1150" spc="2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types</a:t>
            </a:r>
            <a:r>
              <a:rPr sz="1150" spc="2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of</a:t>
            </a:r>
            <a:r>
              <a:rPr sz="1150" spc="254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plastic</a:t>
            </a:r>
            <a:r>
              <a:rPr sz="1150" spc="2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</a:t>
            </a:r>
            <a:r>
              <a:rPr sz="1150" spc="2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so</a:t>
            </a:r>
            <a:r>
              <a:rPr sz="1150" spc="2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02429"/>
                </a:solidFill>
                <a:latin typeface="Times New Roman"/>
                <a:cs typeface="Times New Roman"/>
              </a:rPr>
              <a:t>on</a:t>
            </a:r>
            <a:r>
              <a:rPr sz="1150" spc="27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can</a:t>
            </a:r>
            <a:r>
              <a:rPr sz="1150" spc="229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be</a:t>
            </a:r>
            <a:r>
              <a:rPr sz="1150" spc="27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02429"/>
                </a:solidFill>
                <a:latin typeface="Times New Roman"/>
                <a:cs typeface="Times New Roman"/>
              </a:rPr>
              <a:t>salvaged,</a:t>
            </a: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60"/>
              </a:lnSpc>
            </a:pPr>
            <a:r>
              <a:rPr sz="1150" spc="10" dirty="0">
                <a:solidFill>
                  <a:srgbClr val="202429"/>
                </a:solidFill>
                <a:latin typeface="Times New Roman"/>
                <a:cs typeface="Times New Roman"/>
              </a:rPr>
              <a:t>recycled, </a:t>
            </a:r>
            <a:r>
              <a:rPr sz="1150" spc="25" dirty="0">
                <a:solidFill>
                  <a:srgbClr val="202429"/>
                </a:solidFill>
                <a:latin typeface="Times New Roman"/>
                <a:cs typeface="Times New Roman"/>
              </a:rPr>
              <a:t>and</a:t>
            </a:r>
            <a:r>
              <a:rPr sz="1150" spc="-3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02429"/>
                </a:solidFill>
                <a:latin typeface="Times New Roman"/>
                <a:cs typeface="Times New Roman"/>
              </a:rPr>
              <a:t>reused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801751"/>
            <a:ext cx="6154420" cy="2306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35"/>
              </a:spcBef>
            </a:pPr>
            <a:r>
              <a:rPr sz="1150" b="1" spc="20" dirty="0">
                <a:latin typeface="Times New Roman"/>
                <a:cs typeface="Times New Roman"/>
              </a:rPr>
              <a:t>Plasma</a:t>
            </a:r>
            <a:r>
              <a:rPr sz="1150" b="1" spc="-5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Gasification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spc="15" dirty="0">
                <a:latin typeface="Times New Roman"/>
                <a:cs typeface="Times New Roman"/>
              </a:rPr>
              <a:t>During</a:t>
            </a:r>
            <a:r>
              <a:rPr sz="1150" spc="1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1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treatment</a:t>
            </a:r>
            <a:r>
              <a:rPr sz="1150" spc="18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solid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</a:t>
            </a:r>
            <a:r>
              <a:rPr sz="1150" spc="16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by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plasma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gasification,</a:t>
            </a:r>
            <a:r>
              <a:rPr sz="1150" spc="18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waste’s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molecular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bonds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are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broken</a:t>
            </a:r>
            <a:endParaRPr sz="1150">
              <a:latin typeface="Times New Roman"/>
              <a:cs typeface="Times New Roman"/>
            </a:endParaRPr>
          </a:p>
          <a:p>
            <a:pPr marL="12700" marR="12065">
              <a:lnSpc>
                <a:spcPts val="1370"/>
              </a:lnSpc>
              <a:spcBef>
                <a:spcPts val="80"/>
              </a:spcBef>
            </a:pPr>
            <a:r>
              <a:rPr sz="1150" spc="15" dirty="0">
                <a:latin typeface="Times New Roman"/>
                <a:cs typeface="Times New Roman"/>
              </a:rPr>
              <a:t>down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result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intense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heat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vessels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elemental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components.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This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form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waste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disposal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provides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  <a:hlinkClick r:id="rId2"/>
              </a:rPr>
              <a:t>renewable</a:t>
            </a:r>
            <a:r>
              <a:rPr sz="1150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1150" spc="15" dirty="0">
                <a:latin typeface="Times New Roman"/>
                <a:cs typeface="Times New Roman"/>
                <a:hlinkClick r:id="rId2"/>
              </a:rPr>
              <a:t>energy</a:t>
            </a:r>
            <a:r>
              <a:rPr sz="1150" dirty="0">
                <a:latin typeface="Times New Roman"/>
                <a:cs typeface="Times New Roman"/>
                <a:hlinkClick r:id="rId2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Times New Roman"/>
                <a:cs typeface="Times New Roman"/>
              </a:rPr>
              <a:t>an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assortment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other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fantastic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benefits.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b="1" spc="15" dirty="0">
                <a:latin typeface="Times New Roman"/>
                <a:cs typeface="Times New Roman"/>
              </a:rPr>
              <a:t>Avoidance/Waste</a:t>
            </a:r>
            <a:r>
              <a:rPr sz="1150" b="1" spc="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Minimization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30"/>
              </a:spcBef>
            </a:pPr>
            <a:r>
              <a:rPr sz="1150" spc="20" dirty="0">
                <a:latin typeface="Times New Roman"/>
                <a:cs typeface="Times New Roman"/>
              </a:rPr>
              <a:t>The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easier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method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management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reduce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creation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waste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materials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thereby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reducing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 amount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of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going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landfills.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Waste </a:t>
            </a:r>
            <a:r>
              <a:rPr sz="1150" spc="15" dirty="0">
                <a:latin typeface="Times New Roman"/>
                <a:cs typeface="Times New Roman"/>
              </a:rPr>
              <a:t>reduction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be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done through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recycling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old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materials</a:t>
            </a:r>
            <a:endParaRPr sz="1150">
              <a:latin typeface="Times New Roman"/>
              <a:cs typeface="Times New Roman"/>
            </a:endParaRPr>
          </a:p>
          <a:p>
            <a:pPr marL="12700" marR="5715">
              <a:lnSpc>
                <a:spcPts val="1370"/>
              </a:lnSpc>
              <a:spcBef>
                <a:spcPts val="35"/>
              </a:spcBef>
            </a:pPr>
            <a:r>
              <a:rPr sz="1150" spc="10" dirty="0">
                <a:latin typeface="Times New Roman"/>
                <a:cs typeface="Times New Roman"/>
              </a:rPr>
              <a:t>like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jar,</a:t>
            </a:r>
            <a:r>
              <a:rPr sz="1150" spc="15" dirty="0">
                <a:latin typeface="Times New Roman"/>
                <a:cs typeface="Times New Roman"/>
              </a:rPr>
              <a:t> bags,</a:t>
            </a:r>
            <a:r>
              <a:rPr sz="1150" spc="20" dirty="0">
                <a:latin typeface="Times New Roman"/>
                <a:cs typeface="Times New Roman"/>
              </a:rPr>
              <a:t> repairing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broken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items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instead</a:t>
            </a:r>
            <a:r>
              <a:rPr sz="1150" spc="20" dirty="0">
                <a:latin typeface="Times New Roman"/>
                <a:cs typeface="Times New Roman"/>
              </a:rPr>
              <a:t> of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buying</a:t>
            </a:r>
            <a:r>
              <a:rPr sz="1150" spc="25" dirty="0">
                <a:latin typeface="Times New Roman"/>
                <a:cs typeface="Times New Roman"/>
              </a:rPr>
              <a:t> new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one,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avoiding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use  </a:t>
            </a:r>
            <a:r>
              <a:rPr sz="1150" spc="20" dirty="0">
                <a:latin typeface="Times New Roman"/>
                <a:cs typeface="Times New Roman"/>
              </a:rPr>
              <a:t>of  </a:t>
            </a:r>
            <a:r>
              <a:rPr sz="1150" spc="25" dirty="0">
                <a:latin typeface="Times New Roman"/>
                <a:cs typeface="Times New Roman"/>
              </a:rPr>
              <a:t>disposable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products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like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plastic</a:t>
            </a:r>
            <a:r>
              <a:rPr sz="1150" spc="15" dirty="0">
                <a:latin typeface="Times New Roman"/>
                <a:cs typeface="Times New Roman"/>
              </a:rPr>
              <a:t> bags,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reusing </a:t>
            </a:r>
            <a:r>
              <a:rPr sz="1150" spc="10" dirty="0">
                <a:latin typeface="Times New Roman"/>
                <a:cs typeface="Times New Roman"/>
              </a:rPr>
              <a:t>second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hand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items,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20" dirty="0">
                <a:latin typeface="Times New Roman"/>
                <a:cs typeface="Times New Roman"/>
              </a:rPr>
              <a:t> buying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items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that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uses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less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designing.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b="1" spc="15" dirty="0">
                <a:latin typeface="Times New Roman"/>
                <a:cs typeface="Times New Roman"/>
              </a:rPr>
              <a:t>Waste</a:t>
            </a:r>
            <a:r>
              <a:rPr sz="1150" b="1" spc="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Disposal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in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Deep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40" dirty="0">
                <a:latin typeface="Times New Roman"/>
                <a:cs typeface="Times New Roman"/>
              </a:rPr>
              <a:t>Sea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150" spc="10" dirty="0">
                <a:latin typeface="Times New Roman"/>
                <a:cs typeface="Times New Roman"/>
              </a:rPr>
              <a:t>Not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advisable,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until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alternative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methods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possible,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sea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itself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natural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resource.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797178"/>
            <a:ext cx="6153785" cy="803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Extra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Topic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845"/>
              </a:lnSpc>
            </a:pPr>
            <a:r>
              <a:rPr sz="155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e-WASTE</a:t>
            </a:r>
            <a:r>
              <a:rPr sz="155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Why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e-Waste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problem?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99"/>
              </a:lnSpc>
              <a:spcBef>
                <a:spcPts val="725"/>
              </a:spcBef>
            </a:pPr>
            <a:r>
              <a:rPr sz="1150" spc="15" dirty="0">
                <a:latin typeface="Times New Roman"/>
                <a:cs typeface="Times New Roman"/>
              </a:rPr>
              <a:t>Electronic waste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20" dirty="0">
                <a:latin typeface="Times New Roman"/>
                <a:cs typeface="Times New Roman"/>
              </a:rPr>
              <a:t>discarded </a:t>
            </a:r>
            <a:r>
              <a:rPr sz="1150" spc="10" dirty="0">
                <a:latin typeface="Times New Roman"/>
                <a:cs typeface="Times New Roman"/>
              </a:rPr>
              <a:t>electronic </a:t>
            </a:r>
            <a:r>
              <a:rPr sz="1150" spc="20" dirty="0">
                <a:latin typeface="Times New Roman"/>
                <a:cs typeface="Times New Roman"/>
              </a:rPr>
              <a:t>or </a:t>
            </a:r>
            <a:r>
              <a:rPr sz="1150" spc="10" dirty="0">
                <a:latin typeface="Times New Roman"/>
                <a:cs typeface="Times New Roman"/>
              </a:rPr>
              <a:t>electrical </a:t>
            </a:r>
            <a:r>
              <a:rPr sz="1150" spc="15" dirty="0">
                <a:latin typeface="Times New Roman"/>
                <a:cs typeface="Times New Roman"/>
              </a:rPr>
              <a:t>equipment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devices.  </a:t>
            </a:r>
            <a:r>
              <a:rPr sz="1150" spc="10" dirty="0">
                <a:latin typeface="Times New Roman"/>
                <a:cs typeface="Times New Roman"/>
              </a:rPr>
              <a:t>Used </a:t>
            </a:r>
            <a:r>
              <a:rPr sz="1150" spc="15" dirty="0">
                <a:latin typeface="Times New Roman"/>
                <a:cs typeface="Times New Roman"/>
              </a:rPr>
              <a:t>electronics that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 </a:t>
            </a:r>
            <a:r>
              <a:rPr sz="1150" spc="20" dirty="0">
                <a:latin typeface="Times New Roman"/>
                <a:cs typeface="Times New Roman"/>
              </a:rPr>
              <a:t>intended </a:t>
            </a:r>
            <a:r>
              <a:rPr sz="1150" spc="5" dirty="0">
                <a:latin typeface="Times New Roman"/>
                <a:cs typeface="Times New Roman"/>
              </a:rPr>
              <a:t>for</a:t>
            </a:r>
            <a:r>
              <a:rPr sz="1150" spc="10" dirty="0">
                <a:latin typeface="Times New Roman"/>
                <a:cs typeface="Times New Roman"/>
              </a:rPr>
              <a:t> reuse,  salvage, </a:t>
            </a:r>
            <a:r>
              <a:rPr sz="1150" spc="20" dirty="0">
                <a:latin typeface="Times New Roman"/>
                <a:cs typeface="Times New Roman"/>
              </a:rPr>
              <a:t>resale, </a:t>
            </a:r>
            <a:r>
              <a:rPr sz="1150" spc="15" dirty="0">
                <a:latin typeface="Times New Roman"/>
                <a:cs typeface="Times New Roman"/>
              </a:rPr>
              <a:t>disposal, </a:t>
            </a:r>
            <a:r>
              <a:rPr sz="1150" spc="5" dirty="0">
                <a:latin typeface="Times New Roman"/>
                <a:cs typeface="Times New Roman"/>
              </a:rPr>
              <a:t>or  </a:t>
            </a:r>
            <a:r>
              <a:rPr sz="1150" spc="20" dirty="0">
                <a:latin typeface="Times New Roman"/>
                <a:cs typeface="Times New Roman"/>
              </a:rPr>
              <a:t>recycling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15" dirty="0">
                <a:latin typeface="Times New Roman"/>
                <a:cs typeface="Times New Roman"/>
              </a:rPr>
              <a:t>referred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35" dirty="0">
                <a:latin typeface="Times New Roman"/>
                <a:cs typeface="Times New Roman"/>
              </a:rPr>
              <a:t>as </a:t>
            </a:r>
            <a:r>
              <a:rPr sz="1150" spc="25" dirty="0">
                <a:latin typeface="Times New Roman"/>
                <a:cs typeface="Times New Roman"/>
              </a:rPr>
              <a:t>e-waste. </a:t>
            </a:r>
            <a:r>
              <a:rPr sz="1150" spc="20" dirty="0">
                <a:latin typeface="Times New Roman"/>
                <a:cs typeface="Times New Roman"/>
              </a:rPr>
              <a:t>They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 harmful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the environment </a:t>
            </a:r>
            <a:r>
              <a:rPr sz="1150" spc="20" dirty="0">
                <a:latin typeface="Times New Roman"/>
                <a:cs typeface="Times New Roman"/>
              </a:rPr>
              <a:t>because of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presence of </a:t>
            </a:r>
            <a:r>
              <a:rPr sz="1150" spc="15" dirty="0">
                <a:latin typeface="Times New Roman"/>
                <a:cs typeface="Times New Roman"/>
              </a:rPr>
              <a:t>harmful </a:t>
            </a:r>
            <a:r>
              <a:rPr sz="1150" spc="20" dirty="0">
                <a:latin typeface="Times New Roman"/>
                <a:cs typeface="Times New Roman"/>
              </a:rPr>
              <a:t>chemicals like </a:t>
            </a:r>
            <a:r>
              <a:rPr sz="1150" spc="15" dirty="0">
                <a:latin typeface="Times New Roman"/>
                <a:cs typeface="Times New Roman"/>
              </a:rPr>
              <a:t>brominated flame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retardants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toxic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heavy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metals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like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mercury,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cadmium,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lead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etc.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Informal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unorganized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processing </a:t>
            </a:r>
            <a:r>
              <a:rPr sz="1150" spc="20" dirty="0">
                <a:latin typeface="Times New Roman"/>
                <a:cs typeface="Times New Roman"/>
              </a:rPr>
              <a:t>of e-waste </a:t>
            </a:r>
            <a:r>
              <a:rPr sz="1150" spc="15" dirty="0">
                <a:latin typeface="Times New Roman"/>
                <a:cs typeface="Times New Roman"/>
              </a:rPr>
              <a:t>particularly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20" dirty="0">
                <a:latin typeface="Times New Roman"/>
                <a:cs typeface="Times New Roman"/>
              </a:rPr>
              <a:t>developing </a:t>
            </a:r>
            <a:r>
              <a:rPr sz="1150" spc="15" dirty="0">
                <a:latin typeface="Times New Roman"/>
                <a:cs typeface="Times New Roman"/>
              </a:rPr>
              <a:t>nations </a:t>
            </a:r>
            <a:r>
              <a:rPr sz="1150" spc="20" dirty="0">
                <a:latin typeface="Times New Roman"/>
                <a:cs typeface="Times New Roman"/>
              </a:rPr>
              <a:t>can </a:t>
            </a:r>
            <a:r>
              <a:rPr sz="1150" spc="15" dirty="0">
                <a:latin typeface="Times New Roman"/>
                <a:cs typeface="Times New Roman"/>
              </a:rPr>
              <a:t>affect </a:t>
            </a:r>
            <a:r>
              <a:rPr sz="1150" spc="20" dirty="0">
                <a:latin typeface="Times New Roman"/>
                <a:cs typeface="Times New Roman"/>
              </a:rPr>
              <a:t>human </a:t>
            </a:r>
            <a:r>
              <a:rPr sz="1150" spc="15" dirty="0">
                <a:latin typeface="Times New Roman"/>
                <a:cs typeface="Times New Roman"/>
              </a:rPr>
              <a:t>health </a:t>
            </a:r>
            <a:r>
              <a:rPr sz="1150" spc="20" dirty="0">
                <a:latin typeface="Times New Roman"/>
                <a:cs typeface="Times New Roman"/>
              </a:rPr>
              <a:t>adversely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cause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pollution 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  <a:hlinkClick r:id="rId2"/>
              </a:rPr>
              <a:t>environment.</a:t>
            </a:r>
            <a:r>
              <a:rPr sz="1150" spc="15" dirty="0">
                <a:latin typeface="Times New Roman"/>
                <a:cs typeface="Times New Roman"/>
              </a:rPr>
              <a:t>  Also, the  Environment, Forest </a:t>
            </a:r>
            <a:r>
              <a:rPr sz="1150" spc="25" dirty="0">
                <a:latin typeface="Times New Roman"/>
                <a:cs typeface="Times New Roman"/>
              </a:rPr>
              <a:t>and Climate Change </a:t>
            </a:r>
            <a:r>
              <a:rPr sz="1150" spc="15" dirty="0">
                <a:latin typeface="Times New Roman"/>
                <a:cs typeface="Times New Roman"/>
              </a:rPr>
              <a:t>Ministry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has </a:t>
            </a:r>
            <a:r>
              <a:rPr sz="1150" spc="25" dirty="0">
                <a:latin typeface="Times New Roman"/>
                <a:cs typeface="Times New Roman"/>
              </a:rPr>
              <a:t>announced the </a:t>
            </a:r>
            <a:r>
              <a:rPr sz="1150" spc="20" dirty="0">
                <a:latin typeface="Times New Roman"/>
                <a:cs typeface="Times New Roman"/>
              </a:rPr>
              <a:t>E-Waste Management Rules </a:t>
            </a:r>
            <a:r>
              <a:rPr sz="1150" spc="25" dirty="0">
                <a:latin typeface="Times New Roman"/>
                <a:cs typeface="Times New Roman"/>
              </a:rPr>
              <a:t>2016. </a:t>
            </a:r>
            <a:r>
              <a:rPr sz="1150" spc="20" dirty="0">
                <a:latin typeface="Times New Roman"/>
                <a:cs typeface="Times New Roman"/>
              </a:rPr>
              <a:t>These </a:t>
            </a:r>
            <a:r>
              <a:rPr sz="1150" spc="15" dirty="0">
                <a:latin typeface="Times New Roman"/>
                <a:cs typeface="Times New Roman"/>
              </a:rPr>
              <a:t>new rules </a:t>
            </a:r>
            <a:r>
              <a:rPr sz="1150" spc="20" dirty="0">
                <a:latin typeface="Times New Roman"/>
                <a:cs typeface="Times New Roman"/>
              </a:rPr>
              <a:t>replaced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earlier </a:t>
            </a:r>
            <a:r>
              <a:rPr sz="1150" spc="35" dirty="0">
                <a:latin typeface="Times New Roman"/>
                <a:cs typeface="Times New Roman"/>
              </a:rPr>
              <a:t>E-Waste 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(Management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and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Handling)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Rules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2011.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e-Waste</a:t>
            </a:r>
            <a:r>
              <a:rPr sz="1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4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499"/>
              </a:lnSpc>
              <a:spcBef>
                <a:spcPts val="720"/>
              </a:spcBef>
            </a:pPr>
            <a:r>
              <a:rPr sz="1150" spc="20" dirty="0">
                <a:latin typeface="Times New Roman"/>
                <a:cs typeface="Times New Roman"/>
              </a:rPr>
              <a:t>As </a:t>
            </a:r>
            <a:r>
              <a:rPr sz="1150" spc="15" dirty="0">
                <a:latin typeface="Times New Roman"/>
                <a:cs typeface="Times New Roman"/>
              </a:rPr>
              <a:t>India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5" dirty="0">
                <a:latin typeface="Times New Roman"/>
                <a:cs typeface="Times New Roman"/>
              </a:rPr>
              <a:t>fifth </a:t>
            </a:r>
            <a:r>
              <a:rPr sz="1150" spc="10" dirty="0">
                <a:latin typeface="Times New Roman"/>
                <a:cs typeface="Times New Roman"/>
              </a:rPr>
              <a:t>largest </a:t>
            </a:r>
            <a:r>
              <a:rPr sz="1150" spc="20" dirty="0">
                <a:latin typeface="Times New Roman"/>
                <a:cs typeface="Times New Roman"/>
              </a:rPr>
              <a:t>E-waste </a:t>
            </a:r>
            <a:r>
              <a:rPr sz="1150" spc="15" dirty="0">
                <a:latin typeface="Times New Roman"/>
                <a:cs typeface="Times New Roman"/>
              </a:rPr>
              <a:t>producing country </a:t>
            </a:r>
            <a:r>
              <a:rPr sz="1150" spc="25" dirty="0">
                <a:latin typeface="Times New Roman"/>
                <a:cs typeface="Times New Roman"/>
              </a:rPr>
              <a:t>in the </a:t>
            </a:r>
            <a:r>
              <a:rPr sz="1150" spc="10" dirty="0">
                <a:latin typeface="Times New Roman"/>
                <a:cs typeface="Times New Roman"/>
              </a:rPr>
              <a:t>world, </a:t>
            </a:r>
            <a:r>
              <a:rPr sz="1150" spc="15" dirty="0">
                <a:latin typeface="Times New Roman"/>
                <a:cs typeface="Times New Roman"/>
              </a:rPr>
              <a:t>aspirants should </a:t>
            </a:r>
            <a:r>
              <a:rPr sz="1150" spc="30" dirty="0">
                <a:latin typeface="Times New Roman"/>
                <a:cs typeface="Times New Roman"/>
              </a:rPr>
              <a:t>know </a:t>
            </a:r>
            <a:r>
              <a:rPr sz="1150" spc="15" dirty="0">
                <a:latin typeface="Times New Roman"/>
                <a:cs typeface="Times New Roman"/>
              </a:rPr>
              <a:t>that </a:t>
            </a:r>
            <a:r>
              <a:rPr sz="1150" spc="65" dirty="0">
                <a:latin typeface="Times New Roman"/>
                <a:cs typeface="Times New Roman"/>
              </a:rPr>
              <a:t>E- 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 </a:t>
            </a:r>
            <a:r>
              <a:rPr sz="1150" spc="25" dirty="0">
                <a:latin typeface="Times New Roman"/>
                <a:cs typeface="Times New Roman"/>
              </a:rPr>
              <a:t>is </a:t>
            </a:r>
            <a:r>
              <a:rPr sz="1150" spc="15" dirty="0">
                <a:latin typeface="Times New Roman"/>
                <a:cs typeface="Times New Roman"/>
              </a:rPr>
              <a:t>a </a:t>
            </a:r>
            <a:r>
              <a:rPr sz="1150" spc="25" dirty="0">
                <a:latin typeface="Times New Roman"/>
                <a:cs typeface="Times New Roman"/>
              </a:rPr>
              <a:t>term </a:t>
            </a:r>
            <a:r>
              <a:rPr sz="1150" spc="20" dirty="0">
                <a:latin typeface="Times New Roman"/>
                <a:cs typeface="Times New Roman"/>
              </a:rPr>
              <a:t>used </a:t>
            </a:r>
            <a:r>
              <a:rPr sz="1150" spc="-10" dirty="0">
                <a:latin typeface="Times New Roman"/>
                <a:cs typeface="Times New Roman"/>
              </a:rPr>
              <a:t>for</a:t>
            </a:r>
            <a:r>
              <a:rPr sz="1150" spc="26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those </a:t>
            </a:r>
            <a:r>
              <a:rPr sz="1150" spc="15" dirty="0">
                <a:latin typeface="Times New Roman"/>
                <a:cs typeface="Times New Roman"/>
              </a:rPr>
              <a:t>electronic </a:t>
            </a:r>
            <a:r>
              <a:rPr sz="1150" spc="20" dirty="0">
                <a:latin typeface="Times New Roman"/>
                <a:cs typeface="Times New Roman"/>
              </a:rPr>
              <a:t>products  </a:t>
            </a:r>
            <a:r>
              <a:rPr sz="1150" spc="15" dirty="0">
                <a:latin typeface="Times New Roman"/>
                <a:cs typeface="Times New Roman"/>
              </a:rPr>
              <a:t>which </a:t>
            </a:r>
            <a:r>
              <a:rPr sz="1150" spc="30" dirty="0">
                <a:latin typeface="Times New Roman"/>
                <a:cs typeface="Times New Roman"/>
              </a:rPr>
              <a:t>are </a:t>
            </a:r>
            <a:r>
              <a:rPr sz="1150" spc="15" dirty="0">
                <a:latin typeface="Times New Roman"/>
                <a:cs typeface="Times New Roman"/>
              </a:rPr>
              <a:t>near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the end </a:t>
            </a:r>
            <a:r>
              <a:rPr sz="1150" spc="20" dirty="0">
                <a:latin typeface="Times New Roman"/>
                <a:cs typeface="Times New Roman"/>
              </a:rPr>
              <a:t>of their </a:t>
            </a:r>
            <a:r>
              <a:rPr sz="1150" spc="15" dirty="0">
                <a:latin typeface="Times New Roman"/>
                <a:cs typeface="Times New Roman"/>
              </a:rPr>
              <a:t>useful </a:t>
            </a:r>
            <a:r>
              <a:rPr sz="1150" spc="20" dirty="0">
                <a:latin typeface="Times New Roman"/>
                <a:cs typeface="Times New Roman"/>
              </a:rPr>
              <a:t>life.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Some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examples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E-waste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are: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Computers,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Televisions,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VCRs,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Stereos,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Copiers,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Fax</a:t>
            </a:r>
            <a:r>
              <a:rPr sz="1150" spc="20" dirty="0">
                <a:latin typeface="Times New Roman"/>
                <a:cs typeface="Times New Roman"/>
              </a:rPr>
              <a:t> machines</a:t>
            </a:r>
            <a:endParaRPr sz="11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750"/>
              </a:spcBef>
            </a:pPr>
            <a:r>
              <a:rPr sz="1150" spc="15" dirty="0">
                <a:latin typeface="Times New Roman"/>
                <a:cs typeface="Times New Roman"/>
              </a:rPr>
              <a:t>Electronic </a:t>
            </a:r>
            <a:r>
              <a:rPr sz="1150" spc="10" dirty="0">
                <a:latin typeface="Times New Roman"/>
                <a:cs typeface="Times New Roman"/>
              </a:rPr>
              <a:t>scrap </a:t>
            </a:r>
            <a:r>
              <a:rPr sz="1150" spc="20" dirty="0">
                <a:latin typeface="Times New Roman"/>
                <a:cs typeface="Times New Roman"/>
              </a:rPr>
              <a:t>materials </a:t>
            </a:r>
            <a:r>
              <a:rPr sz="1150" spc="10" dirty="0">
                <a:latin typeface="Times New Roman"/>
                <a:cs typeface="Times New Roman"/>
              </a:rPr>
              <a:t>like </a:t>
            </a:r>
            <a:r>
              <a:rPr sz="1150" spc="30" dirty="0">
                <a:latin typeface="Times New Roman"/>
                <a:cs typeface="Times New Roman"/>
              </a:rPr>
              <a:t>CPUs </a:t>
            </a:r>
            <a:r>
              <a:rPr sz="1150" spc="15" dirty="0">
                <a:latin typeface="Times New Roman"/>
                <a:cs typeface="Times New Roman"/>
              </a:rPr>
              <a:t>consist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possibly harmful substances </a:t>
            </a:r>
            <a:r>
              <a:rPr sz="1150" spc="10" dirty="0">
                <a:latin typeface="Times New Roman"/>
                <a:cs typeface="Times New Roman"/>
              </a:rPr>
              <a:t>like </a:t>
            </a:r>
            <a:r>
              <a:rPr sz="1150" spc="15" dirty="0">
                <a:latin typeface="Times New Roman"/>
                <a:cs typeface="Times New Roman"/>
              </a:rPr>
              <a:t>lead, beryllium,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cadmium, </a:t>
            </a:r>
            <a:r>
              <a:rPr sz="1150" spc="5" dirty="0">
                <a:latin typeface="Times New Roman"/>
                <a:cs typeface="Times New Roman"/>
              </a:rPr>
              <a:t>or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brominated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flame retardants.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recycling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disposal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5" dirty="0">
                <a:latin typeface="Times New Roman"/>
                <a:cs typeface="Times New Roman"/>
              </a:rPr>
              <a:t>such electronic waste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involve great </a:t>
            </a:r>
            <a:r>
              <a:rPr sz="1150" spc="10" dirty="0">
                <a:latin typeface="Times New Roman"/>
                <a:cs typeface="Times New Roman"/>
              </a:rPr>
              <a:t>risk </a:t>
            </a:r>
            <a:r>
              <a:rPr sz="1150" spc="2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5" dirty="0">
                <a:latin typeface="Times New Roman"/>
                <a:cs typeface="Times New Roman"/>
              </a:rPr>
              <a:t>workers and </a:t>
            </a:r>
            <a:r>
              <a:rPr sz="1150" spc="15" dirty="0">
                <a:latin typeface="Times New Roman"/>
                <a:cs typeface="Times New Roman"/>
              </a:rPr>
              <a:t>communities </a:t>
            </a:r>
            <a:r>
              <a:rPr sz="1150" spc="25" dirty="0">
                <a:latin typeface="Times New Roman"/>
                <a:cs typeface="Times New Roman"/>
              </a:rPr>
              <a:t>in </a:t>
            </a:r>
            <a:r>
              <a:rPr sz="1150" spc="20" dirty="0">
                <a:latin typeface="Times New Roman"/>
                <a:cs typeface="Times New Roman"/>
              </a:rPr>
              <a:t>developing </a:t>
            </a:r>
            <a:r>
              <a:rPr sz="1150" spc="10" dirty="0">
                <a:latin typeface="Times New Roman"/>
                <a:cs typeface="Times New Roman"/>
              </a:rPr>
              <a:t>nations.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 </a:t>
            </a:r>
            <a:r>
              <a:rPr sz="1150" spc="15" dirty="0">
                <a:latin typeface="Times New Roman"/>
                <a:cs typeface="Times New Roman"/>
              </a:rPr>
              <a:t>lot 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10" dirty="0">
                <a:latin typeface="Times New Roman"/>
                <a:cs typeface="Times New Roman"/>
              </a:rPr>
              <a:t>care  </a:t>
            </a:r>
            <a:r>
              <a:rPr sz="1150" spc="5" dirty="0">
                <a:latin typeface="Times New Roman"/>
                <a:cs typeface="Times New Roman"/>
              </a:rPr>
              <a:t>must  </a:t>
            </a:r>
            <a:r>
              <a:rPr sz="1150" spc="25" dirty="0">
                <a:latin typeface="Times New Roman"/>
                <a:cs typeface="Times New Roman"/>
              </a:rPr>
              <a:t>be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taken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prevent </a:t>
            </a:r>
            <a:r>
              <a:rPr sz="1150" spc="20" dirty="0">
                <a:latin typeface="Times New Roman"/>
                <a:cs typeface="Times New Roman"/>
              </a:rPr>
              <a:t>hazardous </a:t>
            </a:r>
            <a:r>
              <a:rPr sz="1150" spc="15" dirty="0">
                <a:latin typeface="Times New Roman"/>
                <a:cs typeface="Times New Roman"/>
              </a:rPr>
              <a:t>exposure </a:t>
            </a:r>
            <a:r>
              <a:rPr sz="1150" spc="5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recycling operations. </a:t>
            </a:r>
            <a:r>
              <a:rPr sz="1150" spc="25" dirty="0">
                <a:latin typeface="Times New Roman"/>
                <a:cs typeface="Times New Roman"/>
              </a:rPr>
              <a:t>Care </a:t>
            </a:r>
            <a:r>
              <a:rPr sz="1150" spc="15" dirty="0">
                <a:latin typeface="Times New Roman"/>
                <a:cs typeface="Times New Roman"/>
              </a:rPr>
              <a:t>must </a:t>
            </a:r>
            <a:r>
              <a:rPr sz="1150" spc="20" dirty="0">
                <a:latin typeface="Times New Roman"/>
                <a:cs typeface="Times New Roman"/>
              </a:rPr>
              <a:t>also </a:t>
            </a:r>
            <a:r>
              <a:rPr sz="1150" spc="5" dirty="0">
                <a:latin typeface="Times New Roman"/>
                <a:cs typeface="Times New Roman"/>
              </a:rPr>
              <a:t>be </a:t>
            </a:r>
            <a:r>
              <a:rPr sz="1150" spc="20" dirty="0">
                <a:latin typeface="Times New Roman"/>
                <a:cs typeface="Times New Roman"/>
              </a:rPr>
              <a:t>taken </a:t>
            </a:r>
            <a:r>
              <a:rPr sz="1150" spc="6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prevent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leaking </a:t>
            </a:r>
            <a:r>
              <a:rPr sz="1150" spc="20" dirty="0">
                <a:latin typeface="Times New Roman"/>
                <a:cs typeface="Times New Roman"/>
              </a:rPr>
              <a:t>of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harmful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materials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such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as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heavy </a:t>
            </a:r>
            <a:r>
              <a:rPr sz="1150" spc="15" dirty="0">
                <a:latin typeface="Times New Roman"/>
                <a:cs typeface="Times New Roman"/>
              </a:rPr>
              <a:t>metals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from</a:t>
            </a:r>
            <a:r>
              <a:rPr sz="1150" spc="15" dirty="0">
                <a:latin typeface="Times New Roman"/>
                <a:cs typeface="Times New Roman"/>
              </a:rPr>
              <a:t> incinerator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ashes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landfills.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Environmental</a:t>
            </a:r>
            <a:r>
              <a:rPr sz="14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Impacts</a:t>
            </a:r>
            <a:r>
              <a:rPr sz="14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e-Waste</a:t>
            </a:r>
            <a:endParaRPr sz="14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0000"/>
              </a:lnSpc>
              <a:spcBef>
                <a:spcPts val="730"/>
              </a:spcBef>
            </a:pPr>
            <a:r>
              <a:rPr sz="1150" spc="2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toxic </a:t>
            </a:r>
            <a:r>
              <a:rPr sz="1150" spc="20" dirty="0">
                <a:latin typeface="Times New Roman"/>
                <a:cs typeface="Times New Roman"/>
              </a:rPr>
              <a:t>chemicals </a:t>
            </a:r>
            <a:r>
              <a:rPr sz="1150" spc="10" dirty="0">
                <a:latin typeface="Times New Roman"/>
                <a:cs typeface="Times New Roman"/>
              </a:rPr>
              <a:t>present </a:t>
            </a:r>
            <a:r>
              <a:rPr sz="1150" spc="25" dirty="0">
                <a:latin typeface="Times New Roman"/>
                <a:cs typeface="Times New Roman"/>
              </a:rPr>
              <a:t>in the </a:t>
            </a:r>
            <a:r>
              <a:rPr sz="1150" spc="20" dirty="0">
                <a:latin typeface="Times New Roman"/>
                <a:cs typeface="Times New Roman"/>
              </a:rPr>
              <a:t>e-waste releases </a:t>
            </a:r>
            <a:r>
              <a:rPr sz="1150" spc="10" dirty="0">
                <a:latin typeface="Times New Roman"/>
                <a:cs typeface="Times New Roman"/>
              </a:rPr>
              <a:t>into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20" dirty="0">
                <a:latin typeface="Times New Roman"/>
                <a:cs typeface="Times New Roman"/>
              </a:rPr>
              <a:t>atmosphere </a:t>
            </a:r>
            <a:r>
              <a:rPr sz="1150" spc="15" dirty="0">
                <a:latin typeface="Times New Roman"/>
                <a:cs typeface="Times New Roman"/>
              </a:rPr>
              <a:t>when </a:t>
            </a:r>
            <a:r>
              <a:rPr sz="1150" spc="20" dirty="0">
                <a:latin typeface="Times New Roman"/>
                <a:cs typeface="Times New Roman"/>
              </a:rPr>
              <a:t>it </a:t>
            </a:r>
            <a:r>
              <a:rPr sz="1150" spc="25" dirty="0">
                <a:latin typeface="Times New Roman"/>
                <a:cs typeface="Times New Roman"/>
              </a:rPr>
              <a:t>warms up. </a:t>
            </a:r>
            <a:r>
              <a:rPr sz="1150" spc="30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lead,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zinc,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barium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etc,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found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electronic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waste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tend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harm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human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health.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Also,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when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e-waste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meets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landfills,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5" dirty="0">
                <a:latin typeface="Times New Roman"/>
                <a:cs typeface="Times New Roman"/>
              </a:rPr>
              <a:t>toxic </a:t>
            </a:r>
            <a:r>
              <a:rPr sz="1150" spc="20" dirty="0">
                <a:latin typeface="Times New Roman"/>
                <a:cs typeface="Times New Roman"/>
              </a:rPr>
              <a:t>chemicals </a:t>
            </a:r>
            <a:r>
              <a:rPr sz="1150" spc="10" dirty="0">
                <a:latin typeface="Times New Roman"/>
                <a:cs typeface="Times New Roman"/>
              </a:rPr>
              <a:t>seep </a:t>
            </a:r>
            <a:r>
              <a:rPr sz="1150" spc="20" dirty="0">
                <a:latin typeface="Times New Roman"/>
                <a:cs typeface="Times New Roman"/>
              </a:rPr>
              <a:t>into </a:t>
            </a:r>
            <a:r>
              <a:rPr sz="1150" spc="25" dirty="0">
                <a:latin typeface="Times New Roman"/>
                <a:cs typeface="Times New Roman"/>
              </a:rPr>
              <a:t>the </a:t>
            </a:r>
            <a:r>
              <a:rPr sz="1150" spc="10" dirty="0">
                <a:latin typeface="Times New Roman"/>
                <a:cs typeface="Times New Roman"/>
              </a:rPr>
              <a:t>soil </a:t>
            </a:r>
            <a:r>
              <a:rPr sz="1150" spc="25" dirty="0">
                <a:latin typeface="Times New Roman"/>
                <a:cs typeface="Times New Roman"/>
              </a:rPr>
              <a:t>and </a:t>
            </a:r>
            <a:r>
              <a:rPr sz="1150" spc="15" dirty="0">
                <a:latin typeface="Times New Roman"/>
                <a:cs typeface="Times New Roman"/>
              </a:rPr>
              <a:t>water, </a:t>
            </a:r>
            <a:r>
              <a:rPr sz="1150" spc="20" dirty="0">
                <a:latin typeface="Times New Roman"/>
                <a:cs typeface="Times New Roman"/>
              </a:rPr>
              <a:t>leading </a:t>
            </a:r>
            <a:r>
              <a:rPr sz="1150" spc="5" dirty="0">
                <a:latin typeface="Times New Roman"/>
                <a:cs typeface="Times New Roman"/>
              </a:rPr>
              <a:t>to </a:t>
            </a:r>
            <a:r>
              <a:rPr sz="1150" spc="15" dirty="0">
                <a:latin typeface="Times New Roman"/>
                <a:cs typeface="Times New Roman"/>
              </a:rPr>
              <a:t>groundwater pollution that 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further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impacts</a:t>
            </a:r>
            <a:r>
              <a:rPr sz="1150" spc="5" dirty="0">
                <a:latin typeface="Times New Roman"/>
                <a:cs typeface="Times New Roman"/>
              </a:rPr>
              <a:t> sea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health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human</a:t>
            </a:r>
            <a:r>
              <a:rPr sz="1150" spc="15" dirty="0">
                <a:latin typeface="Times New Roman"/>
                <a:cs typeface="Times New Roman"/>
              </a:rPr>
              <a:t> health.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Minimizing</a:t>
            </a:r>
            <a:r>
              <a:rPr sz="14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e-Waste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Important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Re-evaluate.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Times New Roman"/>
                <a:cs typeface="Times New Roman"/>
              </a:rPr>
              <a:t>Do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we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really </a:t>
            </a:r>
            <a:r>
              <a:rPr sz="1150" spc="15" dirty="0">
                <a:latin typeface="Times New Roman"/>
                <a:cs typeface="Times New Roman"/>
              </a:rPr>
              <a:t>need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extra</a:t>
            </a:r>
            <a:r>
              <a:rPr sz="1150" spc="15" dirty="0">
                <a:latin typeface="Times New Roman"/>
                <a:cs typeface="Times New Roman"/>
              </a:rPr>
              <a:t> gadget?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Find </a:t>
            </a:r>
            <a:r>
              <a:rPr sz="1150" spc="15" dirty="0">
                <a:latin typeface="Times New Roman"/>
                <a:cs typeface="Times New Roman"/>
              </a:rPr>
              <a:t>one </a:t>
            </a:r>
            <a:r>
              <a:rPr sz="1150" spc="20" dirty="0">
                <a:latin typeface="Times New Roman"/>
                <a:cs typeface="Times New Roman"/>
              </a:rPr>
              <a:t>device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</a:t>
            </a:r>
            <a:r>
              <a:rPr sz="1150" spc="20" dirty="0">
                <a:latin typeface="Times New Roman"/>
                <a:cs typeface="Times New Roman"/>
              </a:rPr>
              <a:t> multiple</a:t>
            </a:r>
            <a:r>
              <a:rPr sz="1150" spc="15" dirty="0">
                <a:latin typeface="Times New Roman"/>
                <a:cs typeface="Times New Roman"/>
              </a:rPr>
              <a:t> functions.</a:t>
            </a:r>
            <a:endParaRPr sz="1150">
              <a:latin typeface="Times New Roman"/>
              <a:cs typeface="Times New Roman"/>
            </a:endParaRPr>
          </a:p>
          <a:p>
            <a:pPr marL="469900" marR="10795" indent="-229235">
              <a:lnSpc>
                <a:spcPts val="1370"/>
              </a:lnSpc>
              <a:spcBef>
                <a:spcPts val="50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20" dirty="0">
                <a:latin typeface="Times New Roman"/>
                <a:cs typeface="Times New Roman"/>
              </a:rPr>
              <a:t>Extend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the</a:t>
            </a:r>
            <a:r>
              <a:rPr sz="1150" b="1" spc="7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life</a:t>
            </a:r>
            <a:r>
              <a:rPr sz="1150" b="1" spc="7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of</a:t>
            </a:r>
            <a:r>
              <a:rPr sz="1150" b="1" spc="8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your</a:t>
            </a:r>
            <a:r>
              <a:rPr sz="1150" b="1" spc="7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electronics.</a:t>
            </a:r>
            <a:r>
              <a:rPr sz="1150" b="1" spc="5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Buy</a:t>
            </a:r>
            <a:r>
              <a:rPr sz="1150" spc="3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case,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keep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your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device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clean,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avoid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overcharging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battery.</a:t>
            </a:r>
            <a:endParaRPr sz="1150">
              <a:latin typeface="Times New Roman"/>
              <a:cs typeface="Times New Roman"/>
            </a:endParaRPr>
          </a:p>
          <a:p>
            <a:pPr marL="469900" marR="11430" indent="-229235">
              <a:lnSpc>
                <a:spcPts val="1370"/>
              </a:lnSpc>
              <a:spcBef>
                <a:spcPts val="3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Buy</a:t>
            </a:r>
            <a:r>
              <a:rPr sz="1150" b="1" spc="9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environmentally</a:t>
            </a:r>
            <a:r>
              <a:rPr sz="1150" b="1" spc="8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friendly</a:t>
            </a:r>
            <a:r>
              <a:rPr sz="1150" b="1" spc="9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electronics.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Look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for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products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labeled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Energy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Star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or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certified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by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Electronic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Product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Environmental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Assessment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Tool</a:t>
            </a:r>
            <a:r>
              <a:rPr sz="1150" spc="25" dirty="0">
                <a:latin typeface="Times New Roman"/>
                <a:cs typeface="Times New Roman"/>
              </a:rPr>
              <a:t> (EPEAT).</a:t>
            </a: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ts val="1320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Donate 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used</a:t>
            </a:r>
            <a:r>
              <a:rPr sz="1150" b="1" spc="31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electronics 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to </a:t>
            </a:r>
            <a:r>
              <a:rPr sz="1150" b="1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social 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programs</a:t>
            </a:r>
            <a:r>
              <a:rPr sz="1150" spc="25" dirty="0">
                <a:latin typeface="Times New Roman"/>
                <a:cs typeface="Times New Roman"/>
              </a:rPr>
              <a:t>—and</a:t>
            </a:r>
            <a:r>
              <a:rPr sz="1150" spc="30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help</a:t>
            </a:r>
            <a:r>
              <a:rPr sz="1150" spc="31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victims</a:t>
            </a:r>
            <a:r>
              <a:rPr sz="1150" spc="29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of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domestic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violence,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150" spc="10" dirty="0">
                <a:latin typeface="Times New Roman"/>
                <a:cs typeface="Times New Roman"/>
              </a:rPr>
              <a:t>children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safety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initiatives,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environmental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causes,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and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more.</a:t>
            </a: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ts val="1355"/>
              </a:lnSpc>
              <a:spcBef>
                <a:spcPts val="25"/>
              </a:spcBef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Reuse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large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electronics</a:t>
            </a: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ts val="1355"/>
              </a:lnSpc>
              <a:buSzPct val="86956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50" b="1" spc="15" dirty="0">
                <a:latin typeface="Times New Roman"/>
                <a:cs typeface="Times New Roman"/>
              </a:rPr>
              <a:t>Recycle</a:t>
            </a:r>
            <a:r>
              <a:rPr sz="1150" b="1" spc="22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electronics</a:t>
            </a:r>
            <a:r>
              <a:rPr sz="1150" b="1" spc="26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and</a:t>
            </a:r>
            <a:r>
              <a:rPr sz="1150" b="1" spc="24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batteries</a:t>
            </a:r>
            <a:r>
              <a:rPr sz="1150" b="1" spc="2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in</a:t>
            </a:r>
            <a:r>
              <a:rPr sz="1150" b="1" spc="245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e-waste</a:t>
            </a:r>
            <a:r>
              <a:rPr sz="1150" b="1" spc="22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recycling</a:t>
            </a:r>
            <a:r>
              <a:rPr sz="1150" b="1" spc="27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bins</a:t>
            </a:r>
            <a:r>
              <a:rPr sz="1150" b="1" spc="26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located</a:t>
            </a:r>
            <a:r>
              <a:rPr sz="1150" b="1" spc="27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around</a:t>
            </a:r>
            <a:r>
              <a:rPr sz="1150" b="1" spc="24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campus.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150" spc="20" dirty="0">
                <a:latin typeface="Times New Roman"/>
                <a:cs typeface="Times New Roman"/>
              </a:rPr>
              <a:t>Large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electronics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can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go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Times New Roman"/>
                <a:cs typeface="Times New Roman"/>
              </a:rPr>
              <a:t>in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larger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bins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found </a:t>
            </a:r>
            <a:r>
              <a:rPr sz="1150" spc="5" dirty="0">
                <a:latin typeface="Times New Roman"/>
                <a:cs typeface="Times New Roman"/>
              </a:rPr>
              <a:t>in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your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building.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1" y="228601"/>
            <a:ext cx="7315200" cy="98482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History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endParaRPr sz="280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200"/>
              </a:lnSpc>
              <a:spcBef>
                <a:spcPts val="1340"/>
              </a:spcBef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Although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environmental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  </a:t>
            </a:r>
            <a:r>
              <a:rPr sz="2800" spc="20" dirty="0">
                <a:latin typeface="Times New Roman"/>
                <a:cs typeface="Times New Roman"/>
              </a:rPr>
              <a:t>can  </a:t>
            </a:r>
            <a:r>
              <a:rPr sz="2800" spc="25" dirty="0">
                <a:latin typeface="Times New Roman"/>
                <a:cs typeface="Times New Roman"/>
              </a:rPr>
              <a:t>be  </a:t>
            </a:r>
            <a:r>
              <a:rPr sz="2800" spc="15" dirty="0">
                <a:latin typeface="Times New Roman"/>
                <a:cs typeface="Times New Roman"/>
              </a:rPr>
              <a:t>caused  </a:t>
            </a:r>
            <a:r>
              <a:rPr sz="2800" spc="25" dirty="0">
                <a:latin typeface="Times New Roman"/>
                <a:cs typeface="Times New Roman"/>
              </a:rPr>
              <a:t>by  </a:t>
            </a:r>
            <a:r>
              <a:rPr sz="2800" spc="15" dirty="0">
                <a:latin typeface="Times New Roman"/>
                <a:cs typeface="Times New Roman"/>
              </a:rPr>
              <a:t>natural  </a:t>
            </a:r>
            <a:r>
              <a:rPr sz="2800" spc="20" dirty="0">
                <a:latin typeface="Times New Roman"/>
                <a:cs typeface="Times New Roman"/>
              </a:rPr>
              <a:t>events  </a:t>
            </a:r>
            <a:r>
              <a:rPr sz="2800" spc="10" dirty="0">
                <a:latin typeface="Times New Roman"/>
                <a:cs typeface="Times New Roman"/>
              </a:rPr>
              <a:t>such 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10" dirty="0">
                <a:latin typeface="Times New Roman"/>
                <a:cs typeface="Times New Roman"/>
                <a:hlinkClick r:id="rId2"/>
              </a:rPr>
              <a:t>forest  </a:t>
            </a:r>
            <a:r>
              <a:rPr sz="2800" spc="20" dirty="0">
                <a:latin typeface="Times New Roman"/>
                <a:cs typeface="Times New Roman"/>
                <a:hlinkClick r:id="rId2"/>
              </a:rPr>
              <a:t>fires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active </a:t>
            </a:r>
            <a:r>
              <a:rPr sz="2800" spc="10" dirty="0">
                <a:latin typeface="Times New Roman"/>
                <a:cs typeface="Times New Roman"/>
                <a:hlinkClick r:id="rId3"/>
              </a:rPr>
              <a:t>volcanoes,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 the  </a:t>
            </a:r>
            <a:r>
              <a:rPr sz="2800" spc="20" dirty="0">
                <a:latin typeface="Times New Roman"/>
                <a:cs typeface="Times New Roman"/>
              </a:rPr>
              <a:t>use  of 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word </a:t>
            </a:r>
            <a:r>
              <a:rPr sz="2800" i="1" spc="15" dirty="0">
                <a:latin typeface="Times New Roman"/>
                <a:cs typeface="Times New Roman"/>
              </a:rPr>
              <a:t>pollution </a:t>
            </a:r>
            <a:r>
              <a:rPr sz="2800" spc="15" dirty="0">
                <a:latin typeface="Times New Roman"/>
                <a:cs typeface="Times New Roman"/>
              </a:rPr>
              <a:t>generally   implies  that   the  contaminants  have </a:t>
            </a:r>
            <a:r>
              <a:rPr sz="2800" spc="20" dirty="0">
                <a:latin typeface="Times New Roman"/>
                <a:cs typeface="Times New Roman"/>
              </a:rPr>
              <a:t> an </a:t>
            </a:r>
            <a:r>
              <a:rPr sz="2800" spc="15" dirty="0">
                <a:latin typeface="Times New Roman"/>
                <a:cs typeface="Times New Roman"/>
                <a:hlinkClick r:id="rId4"/>
              </a:rPr>
              <a:t>anthropogenic </a:t>
            </a:r>
            <a:r>
              <a:rPr sz="2800" spc="15" dirty="0">
                <a:latin typeface="Times New Roman"/>
                <a:cs typeface="Times New Roman"/>
              </a:rPr>
              <a:t>source—that </a:t>
            </a:r>
            <a:r>
              <a:rPr sz="2800" spc="5" dirty="0">
                <a:latin typeface="Times New Roman"/>
                <a:cs typeface="Times New Roman"/>
              </a:rPr>
              <a:t>is,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20" dirty="0">
                <a:latin typeface="Times New Roman"/>
                <a:cs typeface="Times New Roman"/>
              </a:rPr>
              <a:t>source </a:t>
            </a:r>
            <a:r>
              <a:rPr sz="2800" spc="15" dirty="0">
                <a:latin typeface="Times New Roman"/>
                <a:cs typeface="Times New Roman"/>
              </a:rPr>
              <a:t>created </a:t>
            </a:r>
            <a:r>
              <a:rPr sz="2800" spc="5" dirty="0">
                <a:latin typeface="Times New Roman"/>
                <a:cs typeface="Times New Roman"/>
              </a:rPr>
              <a:t>by </a:t>
            </a:r>
            <a:r>
              <a:rPr sz="2800" spc="20" dirty="0">
                <a:latin typeface="Times New Roman"/>
                <a:cs typeface="Times New Roman"/>
              </a:rPr>
              <a:t>human </a:t>
            </a:r>
            <a:r>
              <a:rPr sz="2800" spc="10" dirty="0">
                <a:latin typeface="Times New Roman"/>
                <a:cs typeface="Times New Roman"/>
              </a:rPr>
              <a:t>activities.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200"/>
              </a:lnSpc>
              <a:spcBef>
                <a:spcPts val="1340"/>
              </a:spcBef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25" dirty="0">
                <a:latin typeface="Times New Roman"/>
                <a:cs typeface="Times New Roman"/>
              </a:rPr>
              <a:t>has </a:t>
            </a:r>
            <a:r>
              <a:rPr sz="2800" spc="20" dirty="0">
                <a:latin typeface="Times New Roman"/>
                <a:cs typeface="Times New Roman"/>
              </a:rPr>
              <a:t>accompanied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humankind </a:t>
            </a:r>
            <a:r>
              <a:rPr sz="2800" spc="5" dirty="0">
                <a:latin typeface="Times New Roman"/>
                <a:cs typeface="Times New Roman"/>
              </a:rPr>
              <a:t>ever </a:t>
            </a:r>
            <a:r>
              <a:rPr sz="2800" spc="20" dirty="0">
                <a:latin typeface="Times New Roman"/>
                <a:cs typeface="Times New Roman"/>
              </a:rPr>
              <a:t>since groups of </a:t>
            </a:r>
            <a:r>
              <a:rPr sz="2800" spc="15" dirty="0">
                <a:latin typeface="Times New Roman"/>
                <a:cs typeface="Times New Roman"/>
              </a:rPr>
              <a:t>people </a:t>
            </a:r>
            <a:r>
              <a:rPr sz="2800" spc="10" dirty="0">
                <a:latin typeface="Times New Roman"/>
                <a:cs typeface="Times New Roman"/>
              </a:rPr>
              <a:t>first </a:t>
            </a:r>
            <a:r>
              <a:rPr sz="2800" spc="15" dirty="0">
                <a:latin typeface="Times New Roman"/>
                <a:cs typeface="Times New Roman"/>
              </a:rPr>
              <a:t>congregated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remained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10" dirty="0">
                <a:latin typeface="Times New Roman"/>
                <a:cs typeface="Times New Roman"/>
              </a:rPr>
              <a:t>long </a:t>
            </a:r>
            <a:r>
              <a:rPr sz="2800" spc="20" dirty="0">
                <a:latin typeface="Times New Roman"/>
                <a:cs typeface="Times New Roman"/>
              </a:rPr>
              <a:t>time </a:t>
            </a:r>
            <a:r>
              <a:rPr sz="2800" spc="25" dirty="0">
                <a:latin typeface="Times New Roman"/>
                <a:cs typeface="Times New Roman"/>
              </a:rPr>
              <a:t>in any one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place.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Indeed,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ancient</a:t>
            </a:r>
            <a:r>
              <a:rPr sz="2800" spc="20" dirty="0">
                <a:latin typeface="Times New Roman"/>
                <a:cs typeface="Times New Roman"/>
              </a:rPr>
              <a:t> human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settlements  </a:t>
            </a:r>
            <a:r>
              <a:rPr sz="2800" spc="30" dirty="0">
                <a:latin typeface="Times New Roman"/>
                <a:cs typeface="Times New Roman"/>
              </a:rPr>
              <a:t>are  </a:t>
            </a:r>
            <a:r>
              <a:rPr sz="2800" spc="15" dirty="0">
                <a:latin typeface="Times New Roman"/>
                <a:cs typeface="Times New Roman"/>
              </a:rPr>
              <a:t>frequently  </a:t>
            </a:r>
            <a:r>
              <a:rPr sz="2800" spc="20" dirty="0">
                <a:latin typeface="Times New Roman"/>
                <a:cs typeface="Times New Roman"/>
              </a:rPr>
              <a:t>recognized  </a:t>
            </a:r>
            <a:r>
              <a:rPr sz="2800" spc="5" dirty="0">
                <a:latin typeface="Times New Roman"/>
                <a:cs typeface="Times New Roman"/>
              </a:rPr>
              <a:t>by  </a:t>
            </a:r>
            <a:r>
              <a:rPr sz="2800" spc="10" dirty="0">
                <a:latin typeface="Times New Roman"/>
                <a:cs typeface="Times New Roman"/>
              </a:rPr>
              <a:t>their  </a:t>
            </a:r>
            <a:r>
              <a:rPr sz="2800" spc="20" dirty="0">
                <a:latin typeface="Times New Roman"/>
                <a:cs typeface="Times New Roman"/>
              </a:rPr>
              <a:t>wastes—</a:t>
            </a:r>
            <a:r>
              <a:rPr sz="2800" spc="20" dirty="0">
                <a:latin typeface="Times New Roman"/>
                <a:cs typeface="Times New Roman"/>
                <a:hlinkClick r:id="rId5"/>
              </a:rPr>
              <a:t>shell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  <a:hlinkClick r:id="rId5"/>
              </a:rPr>
              <a:t>mounds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rubble </a:t>
            </a:r>
            <a:r>
              <a:rPr sz="2800" spc="15" dirty="0">
                <a:latin typeface="Times New Roman"/>
                <a:cs typeface="Times New Roman"/>
              </a:rPr>
              <a:t>heaps,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15" dirty="0">
                <a:latin typeface="Times New Roman"/>
                <a:cs typeface="Times New Roman"/>
              </a:rPr>
              <a:t>instance.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200"/>
              </a:lnSpc>
              <a:spcBef>
                <a:spcPts val="1340"/>
              </a:spcBef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20" dirty="0">
                <a:latin typeface="Times New Roman"/>
                <a:cs typeface="Times New Roman"/>
              </a:rPr>
              <a:t>was </a:t>
            </a:r>
            <a:r>
              <a:rPr sz="2800" spc="10" dirty="0">
                <a:latin typeface="Times New Roman"/>
                <a:cs typeface="Times New Roman"/>
              </a:rPr>
              <a:t>not </a:t>
            </a:r>
            <a:r>
              <a:rPr sz="2800" spc="15" dirty="0">
                <a:latin typeface="Times New Roman"/>
                <a:cs typeface="Times New Roman"/>
              </a:rPr>
              <a:t>a serious problem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20" dirty="0">
                <a:latin typeface="Times New Roman"/>
                <a:cs typeface="Times New Roman"/>
              </a:rPr>
              <a:t>long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25" dirty="0">
                <a:latin typeface="Times New Roman"/>
                <a:cs typeface="Times New Roman"/>
              </a:rPr>
              <a:t>there </a:t>
            </a:r>
            <a:r>
              <a:rPr sz="2800" spc="20" dirty="0">
                <a:latin typeface="Times New Roman"/>
                <a:cs typeface="Times New Roman"/>
              </a:rPr>
              <a:t>was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enough space available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15" dirty="0">
                <a:latin typeface="Times New Roman"/>
                <a:cs typeface="Times New Roman"/>
              </a:rPr>
              <a:t>each individual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10" dirty="0">
                <a:latin typeface="Times New Roman"/>
                <a:cs typeface="Times New Roman"/>
              </a:rPr>
              <a:t>group. </a:t>
            </a:r>
            <a:r>
              <a:rPr sz="2800" spc="20" dirty="0">
                <a:latin typeface="Times New Roman"/>
                <a:cs typeface="Times New Roman"/>
              </a:rPr>
              <a:t>However, with </a:t>
            </a:r>
            <a:r>
              <a:rPr sz="2800" spc="15" dirty="0">
                <a:latin typeface="Times New Roman"/>
                <a:cs typeface="Times New Roman"/>
              </a:rPr>
              <a:t>the establishment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permanent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settlements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5" dirty="0">
                <a:latin typeface="Times New Roman"/>
                <a:cs typeface="Times New Roman"/>
              </a:rPr>
              <a:t>people, urbanization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the rapid spread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  <a:hlinkClick r:id="rId6"/>
              </a:rPr>
              <a:t>industrialization,</a:t>
            </a:r>
            <a:r>
              <a:rPr sz="2800" spc="15" dirty="0">
                <a:latin typeface="Times New Roman"/>
                <a:cs typeface="Times New Roman"/>
              </a:rPr>
              <a:t> pollution </a:t>
            </a:r>
            <a:r>
              <a:rPr sz="2800" spc="20" dirty="0">
                <a:latin typeface="Times New Roman"/>
                <a:cs typeface="Times New Roman"/>
              </a:rPr>
              <a:t>became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problem,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remained</a:t>
            </a:r>
            <a:r>
              <a:rPr sz="2800" spc="15" dirty="0">
                <a:latin typeface="Times New Roman"/>
                <a:cs typeface="Times New Roman"/>
              </a:rPr>
              <a:t> one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ever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since.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2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09599"/>
            <a:ext cx="7543799" cy="85478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History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endParaRPr sz="28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200"/>
              </a:lnSpc>
              <a:spcBef>
                <a:spcPts val="1340"/>
              </a:spcBef>
            </a:pP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0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20" dirty="0">
                <a:latin typeface="Times New Roman"/>
                <a:cs typeface="Times New Roman"/>
              </a:rPr>
              <a:t>By  </a:t>
            </a:r>
            <a:r>
              <a:rPr sz="2800" spc="25" dirty="0">
                <a:latin typeface="Times New Roman"/>
                <a:cs typeface="Times New Roman"/>
              </a:rPr>
              <a:t>the  </a:t>
            </a:r>
            <a:r>
              <a:rPr sz="2800" spc="20" dirty="0">
                <a:latin typeface="Times New Roman"/>
                <a:cs typeface="Times New Roman"/>
              </a:rPr>
              <a:t>middle  of  </a:t>
            </a:r>
            <a:r>
              <a:rPr sz="2800" spc="25" dirty="0">
                <a:latin typeface="Times New Roman"/>
                <a:cs typeface="Times New Roman"/>
              </a:rPr>
              <a:t>the  </a:t>
            </a:r>
            <a:r>
              <a:rPr sz="2800" spc="20" dirty="0">
                <a:latin typeface="Times New Roman"/>
                <a:cs typeface="Times New Roman"/>
              </a:rPr>
              <a:t>20th  </a:t>
            </a:r>
            <a:r>
              <a:rPr sz="2800" spc="10" dirty="0">
                <a:latin typeface="Times New Roman"/>
                <a:cs typeface="Times New Roman"/>
              </a:rPr>
              <a:t>century,   </a:t>
            </a:r>
            <a:r>
              <a:rPr sz="2800" spc="20" dirty="0">
                <a:latin typeface="Times New Roman"/>
                <a:cs typeface="Times New Roman"/>
              </a:rPr>
              <a:t>an  awareness  of  </a:t>
            </a:r>
            <a:r>
              <a:rPr sz="2800" spc="15" dirty="0">
                <a:latin typeface="Times New Roman"/>
                <a:cs typeface="Times New Roman"/>
              </a:rPr>
              <a:t>the  need 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protect  </a:t>
            </a:r>
            <a:r>
              <a:rPr sz="2800" spc="10" dirty="0">
                <a:latin typeface="Times New Roman"/>
                <a:cs typeface="Times New Roman"/>
              </a:rPr>
              <a:t>air,   </a:t>
            </a:r>
            <a:r>
              <a:rPr sz="2800" spc="15" dirty="0">
                <a:latin typeface="Times New Roman"/>
                <a:cs typeface="Times New Roman"/>
              </a:rPr>
              <a:t>water, 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land </a:t>
            </a:r>
            <a:r>
              <a:rPr sz="2800" spc="15" dirty="0">
                <a:latin typeface="Times New Roman"/>
                <a:cs typeface="Times New Roman"/>
                <a:hlinkClick r:id="rId2"/>
              </a:rPr>
              <a:t>environments </a:t>
            </a:r>
            <a:r>
              <a:rPr sz="2800" spc="20" dirty="0">
                <a:latin typeface="Times New Roman"/>
                <a:cs typeface="Times New Roman"/>
              </a:rPr>
              <a:t>from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pollution</a:t>
            </a:r>
            <a:r>
              <a:rPr sz="2800" spc="15" dirty="0">
                <a:latin typeface="Times New Roman"/>
                <a:cs typeface="Times New Roman"/>
              </a:rPr>
              <a:t> had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developed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among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general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public.</a:t>
            </a:r>
            <a:endParaRPr lang="en-IN" sz="2800" spc="5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0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In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particular,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publication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1962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20" dirty="0">
                <a:latin typeface="Times New Roman"/>
                <a:cs typeface="Times New Roman"/>
                <a:hlinkClick r:id="rId3"/>
              </a:rPr>
              <a:t>Rachel</a:t>
            </a:r>
            <a:r>
              <a:rPr sz="2800" spc="25" dirty="0">
                <a:latin typeface="Times New Roman"/>
                <a:cs typeface="Times New Roman"/>
                <a:hlinkClick r:id="rId3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3"/>
              </a:rPr>
              <a:t>Carson</a:t>
            </a:r>
            <a:r>
              <a:rPr sz="2800" spc="20" dirty="0">
                <a:latin typeface="Times New Roman"/>
                <a:cs typeface="Times New Roman"/>
              </a:rPr>
              <a:t>’s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book </a:t>
            </a:r>
            <a:r>
              <a:rPr sz="2800" i="1" spc="15" dirty="0">
                <a:latin typeface="Times New Roman"/>
                <a:cs typeface="Times New Roman"/>
                <a:hlinkClick r:id="rId4"/>
              </a:rPr>
              <a:t>Silent</a:t>
            </a:r>
            <a:r>
              <a:rPr sz="2800" i="1" spc="20" dirty="0">
                <a:latin typeface="Times New Roman"/>
                <a:cs typeface="Times New Roman"/>
                <a:hlinkClick r:id="rId4"/>
              </a:rPr>
              <a:t> Spring </a:t>
            </a:r>
            <a:r>
              <a:rPr sz="2800" spc="10" dirty="0">
                <a:latin typeface="Times New Roman"/>
                <a:cs typeface="Times New Roman"/>
              </a:rPr>
              <a:t>focused</a:t>
            </a:r>
            <a:r>
              <a:rPr sz="2800" spc="15" dirty="0">
                <a:latin typeface="Times New Roman"/>
                <a:cs typeface="Times New Roman"/>
              </a:rPr>
              <a:t> attention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environmental </a:t>
            </a:r>
            <a:r>
              <a:rPr sz="2800" spc="20" dirty="0">
                <a:latin typeface="Times New Roman"/>
                <a:cs typeface="Times New Roman"/>
              </a:rPr>
              <a:t> damage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caused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improper</a:t>
            </a:r>
            <a:r>
              <a:rPr sz="2800" spc="20" dirty="0">
                <a:latin typeface="Times New Roman"/>
                <a:cs typeface="Times New Roman"/>
              </a:rPr>
              <a:t> use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  <a:hlinkClick r:id="rId5"/>
              </a:rPr>
              <a:t>pesticides </a:t>
            </a:r>
            <a:r>
              <a:rPr sz="2800" spc="15" dirty="0">
                <a:latin typeface="Times New Roman"/>
                <a:cs typeface="Times New Roman"/>
              </a:rPr>
              <a:t>such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as </a:t>
            </a:r>
            <a:r>
              <a:rPr sz="2800" spc="25" dirty="0">
                <a:latin typeface="Times New Roman"/>
                <a:cs typeface="Times New Roman"/>
                <a:hlinkClick r:id="rId6"/>
              </a:rPr>
              <a:t>DDT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persistent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chemicals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that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accumulate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  <a:hlinkClick r:id="rId7"/>
              </a:rPr>
              <a:t>food</a:t>
            </a:r>
            <a:r>
              <a:rPr sz="2800" spc="20" dirty="0">
                <a:latin typeface="Times New Roman"/>
                <a:cs typeface="Times New Roman"/>
                <a:hlinkClick r:id="rId7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7"/>
              </a:rPr>
              <a:t>chain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disrupt the natural balance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0" dirty="0">
                <a:latin typeface="Times New Roman"/>
                <a:cs typeface="Times New Roman"/>
                <a:hlinkClick r:id="rId8"/>
              </a:rPr>
              <a:t>ecosystems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wide </a:t>
            </a:r>
            <a:r>
              <a:rPr sz="2800" spc="10" dirty="0">
                <a:latin typeface="Times New Roman"/>
                <a:cs typeface="Times New Roman"/>
              </a:rPr>
              <a:t>scale. 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1000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response, major </a:t>
            </a:r>
            <a:r>
              <a:rPr sz="2800" spc="20" dirty="0">
                <a:latin typeface="Times New Roman"/>
                <a:cs typeface="Times New Roman"/>
              </a:rPr>
              <a:t>pieces of </a:t>
            </a:r>
            <a:r>
              <a:rPr sz="2800" spc="15" dirty="0">
                <a:latin typeface="Times New Roman"/>
                <a:cs typeface="Times New Roman"/>
              </a:rPr>
              <a:t>environmental legislation, </a:t>
            </a:r>
            <a:r>
              <a:rPr sz="2800" spc="20" dirty="0">
                <a:latin typeface="Times New Roman"/>
                <a:cs typeface="Times New Roman"/>
              </a:rPr>
              <a:t>such as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25" dirty="0">
                <a:latin typeface="Times New Roman"/>
                <a:cs typeface="Times New Roman"/>
                <a:hlinkClick r:id="rId9"/>
              </a:rPr>
              <a:t>Clean </a:t>
            </a:r>
            <a:r>
              <a:rPr sz="2800" dirty="0">
                <a:latin typeface="Times New Roman"/>
                <a:cs typeface="Times New Roman"/>
                <a:hlinkClick r:id="rId9"/>
              </a:rPr>
              <a:t>Air </a:t>
            </a:r>
            <a:r>
              <a:rPr sz="2800" spc="5" dirty="0">
                <a:latin typeface="Times New Roman"/>
                <a:cs typeface="Times New Roman"/>
                <a:hlinkClick r:id="rId9"/>
              </a:rPr>
              <a:t>Act </a:t>
            </a:r>
            <a:r>
              <a:rPr sz="2800" spc="25" dirty="0">
                <a:latin typeface="Times New Roman"/>
                <a:cs typeface="Times New Roman"/>
              </a:rPr>
              <a:t>(1970) </a:t>
            </a:r>
            <a:r>
              <a:rPr sz="2800" spc="15" dirty="0">
                <a:latin typeface="Times New Roman"/>
                <a:cs typeface="Times New Roman"/>
              </a:rPr>
              <a:t>and the </a:t>
            </a:r>
            <a:r>
              <a:rPr sz="2800" spc="25" dirty="0">
                <a:latin typeface="Times New Roman"/>
                <a:cs typeface="Times New Roman"/>
                <a:hlinkClick r:id="rId10"/>
              </a:rPr>
              <a:t>Clean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10"/>
              </a:rPr>
              <a:t>Water</a:t>
            </a:r>
            <a:r>
              <a:rPr sz="2800" spc="75" dirty="0">
                <a:latin typeface="Times New Roman"/>
                <a:cs typeface="Times New Roman"/>
                <a:hlinkClick r:id="rId10"/>
              </a:rPr>
              <a:t> </a:t>
            </a:r>
            <a:r>
              <a:rPr sz="2800" spc="5" dirty="0">
                <a:latin typeface="Times New Roman"/>
                <a:cs typeface="Times New Roman"/>
                <a:hlinkClick r:id="rId10"/>
              </a:rPr>
              <a:t>Act </a:t>
            </a:r>
            <a:r>
              <a:rPr sz="2800" spc="25" dirty="0">
                <a:latin typeface="Times New Roman"/>
                <a:cs typeface="Times New Roman"/>
              </a:rPr>
              <a:t>(1972),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were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passed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in</a:t>
            </a:r>
            <a:r>
              <a:rPr sz="2800" spc="20" dirty="0">
                <a:latin typeface="Times New Roman"/>
                <a:cs typeface="Times New Roman"/>
              </a:rPr>
              <a:t> many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countries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control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  <a:hlinkClick r:id="rId11"/>
              </a:rPr>
              <a:t>mitigate</a:t>
            </a:r>
            <a:r>
              <a:rPr sz="2800" spc="25" dirty="0">
                <a:latin typeface="Times New Roman"/>
                <a:cs typeface="Times New Roman"/>
                <a:hlinkClick r:id="rId11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environmental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pollution.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44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38200"/>
            <a:ext cx="7696199" cy="770403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299"/>
              </a:lnSpc>
              <a:buFont typeface="Arial" panose="020B0604020202020204" pitchFamily="34" charset="0"/>
              <a:buChar char="•"/>
            </a:pPr>
            <a:r>
              <a:rPr sz="2800" spc="15" dirty="0">
                <a:latin typeface="Times New Roman"/>
                <a:cs typeface="Times New Roman"/>
              </a:rPr>
              <a:t>Giving </a:t>
            </a:r>
            <a:r>
              <a:rPr sz="2800" spc="20" dirty="0">
                <a:latin typeface="Times New Roman"/>
                <a:cs typeface="Times New Roman"/>
              </a:rPr>
              <a:t>voice </a:t>
            </a:r>
            <a:r>
              <a:rPr sz="2800" spc="25" dirty="0">
                <a:latin typeface="Times New Roman"/>
                <a:cs typeface="Times New Roman"/>
              </a:rPr>
              <a:t>to the </a:t>
            </a:r>
            <a:r>
              <a:rPr sz="2800" spc="20" dirty="0">
                <a:latin typeface="Times New Roman"/>
                <a:cs typeface="Times New Roman"/>
              </a:rPr>
              <a:t>growing </a:t>
            </a:r>
            <a:r>
              <a:rPr sz="2800" spc="15" dirty="0">
                <a:latin typeface="Times New Roman"/>
                <a:cs typeface="Times New Roman"/>
              </a:rPr>
              <a:t>conviction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most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the scientific </a:t>
            </a:r>
            <a:r>
              <a:rPr sz="2800" spc="20" dirty="0">
                <a:latin typeface="Times New Roman"/>
                <a:cs typeface="Times New Roman"/>
              </a:rPr>
              <a:t>community about </a:t>
            </a:r>
            <a:r>
              <a:rPr sz="2800" spc="15" dirty="0">
                <a:latin typeface="Times New Roman"/>
                <a:cs typeface="Times New Roman"/>
              </a:rPr>
              <a:t>the reality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anthropogenic </a:t>
            </a:r>
            <a:r>
              <a:rPr sz="2800" spc="10" dirty="0">
                <a:latin typeface="Times New Roman"/>
                <a:cs typeface="Times New Roman"/>
                <a:hlinkClick r:id="rId2"/>
              </a:rPr>
              <a:t>global </a:t>
            </a:r>
            <a:r>
              <a:rPr sz="2800" spc="20" dirty="0">
                <a:latin typeface="Times New Roman"/>
                <a:cs typeface="Times New Roman"/>
                <a:hlinkClick r:id="rId2"/>
              </a:rPr>
              <a:t>warming,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  <a:hlinkClick r:id="rId3"/>
              </a:rPr>
              <a:t>Intergovernmental Panel </a:t>
            </a:r>
            <a:r>
              <a:rPr sz="2800" spc="25" dirty="0">
                <a:latin typeface="Times New Roman"/>
                <a:cs typeface="Times New Roman"/>
                <a:hlinkClick r:id="rId3"/>
              </a:rPr>
              <a:t>on Climate Change </a:t>
            </a:r>
            <a:r>
              <a:rPr sz="2800" spc="20" dirty="0">
                <a:latin typeface="Times New Roman"/>
                <a:cs typeface="Times New Roman"/>
              </a:rPr>
              <a:t>(IPCC) was </a:t>
            </a:r>
            <a:r>
              <a:rPr sz="2800" spc="15" dirty="0">
                <a:latin typeface="Times New Roman"/>
                <a:cs typeface="Times New Roman"/>
              </a:rPr>
              <a:t>formed 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30" dirty="0">
                <a:latin typeface="Times New Roman"/>
                <a:cs typeface="Times New Roman"/>
              </a:rPr>
              <a:t>1988 </a:t>
            </a:r>
            <a:r>
              <a:rPr sz="2800" spc="25" dirty="0">
                <a:latin typeface="Times New Roman"/>
                <a:cs typeface="Times New Roman"/>
              </a:rPr>
              <a:t>by the </a:t>
            </a:r>
            <a:r>
              <a:rPr sz="2800" spc="15" dirty="0">
                <a:latin typeface="Times New Roman"/>
                <a:cs typeface="Times New Roman"/>
              </a:rPr>
              <a:t>World Meteorological </a:t>
            </a:r>
            <a:r>
              <a:rPr sz="2800" spc="20" dirty="0">
                <a:latin typeface="Times New Roman"/>
                <a:cs typeface="Times New Roman"/>
              </a:rPr>
              <a:t>Organization </a:t>
            </a:r>
            <a:r>
              <a:rPr sz="2800" spc="30" dirty="0">
                <a:latin typeface="Times New Roman"/>
                <a:cs typeface="Times New Roman"/>
              </a:rPr>
              <a:t>(WMO)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the United </a:t>
            </a:r>
            <a:r>
              <a:rPr sz="2800" spc="20" dirty="0">
                <a:latin typeface="Times New Roman"/>
                <a:cs typeface="Times New Roman"/>
              </a:rPr>
              <a:t>Nations </a:t>
            </a:r>
            <a:r>
              <a:rPr sz="2800" spc="15" dirty="0">
                <a:latin typeface="Times New Roman"/>
                <a:cs typeface="Times New Roman"/>
              </a:rPr>
              <a:t>Environment </a:t>
            </a:r>
            <a:r>
              <a:rPr sz="2800" spc="20" dirty="0">
                <a:latin typeface="Times New Roman"/>
                <a:cs typeface="Times New Roman"/>
              </a:rPr>
              <a:t> Program (UNEP)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20" dirty="0">
                <a:latin typeface="Times New Roman"/>
                <a:cs typeface="Times New Roman"/>
              </a:rPr>
              <a:t>help address </a:t>
            </a:r>
            <a:r>
              <a:rPr sz="2800" spc="20" dirty="0">
                <a:latin typeface="Times New Roman"/>
                <a:cs typeface="Times New Roman"/>
                <a:hlinkClick r:id="rId4"/>
              </a:rPr>
              <a:t>greenhouse </a:t>
            </a:r>
            <a:r>
              <a:rPr sz="2800" spc="25" dirty="0">
                <a:latin typeface="Times New Roman"/>
                <a:cs typeface="Times New Roman"/>
                <a:hlinkClick r:id="rId4"/>
              </a:rPr>
              <a:t>gas </a:t>
            </a:r>
            <a:r>
              <a:rPr sz="2800" spc="15" dirty="0">
                <a:latin typeface="Times New Roman"/>
                <a:cs typeface="Times New Roman"/>
              </a:rPr>
              <a:t>emissions.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299"/>
              </a:lnSpc>
              <a:buFont typeface="Arial" panose="020B0604020202020204" pitchFamily="34" charset="0"/>
              <a:buChar char="•"/>
            </a:pPr>
            <a:endParaRPr lang="en-IN" sz="2800" spc="15" dirty="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299"/>
              </a:lnSpc>
              <a:buFont typeface="Arial" panose="020B0604020202020204" pitchFamily="34" charset="0"/>
              <a:buChar char="•"/>
            </a:pPr>
            <a:r>
              <a:rPr sz="2800" spc="5" dirty="0">
                <a:latin typeface="Times New Roman"/>
                <a:cs typeface="Times New Roman"/>
              </a:rPr>
              <a:t>An </a:t>
            </a:r>
            <a:r>
              <a:rPr sz="2800" spc="25" dirty="0">
                <a:latin typeface="Times New Roman"/>
                <a:cs typeface="Times New Roman"/>
              </a:rPr>
              <a:t>IPCC </a:t>
            </a:r>
            <a:r>
              <a:rPr sz="2800" spc="15" dirty="0">
                <a:latin typeface="Times New Roman"/>
                <a:cs typeface="Times New Roman"/>
              </a:rPr>
              <a:t>special report </a:t>
            </a:r>
            <a:r>
              <a:rPr sz="2800" spc="20" dirty="0">
                <a:latin typeface="Times New Roman"/>
                <a:cs typeface="Times New Roman"/>
              </a:rPr>
              <a:t>produced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30" dirty="0">
                <a:latin typeface="Times New Roman"/>
                <a:cs typeface="Times New Roman"/>
              </a:rPr>
              <a:t> 2018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noted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human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beings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human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activities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have  been  </a:t>
            </a:r>
            <a:r>
              <a:rPr sz="2800" spc="20" dirty="0">
                <a:latin typeface="Times New Roman"/>
                <a:cs typeface="Times New Roman"/>
              </a:rPr>
              <a:t>responsible  </a:t>
            </a:r>
            <a:r>
              <a:rPr sz="2800" spc="5" dirty="0">
                <a:latin typeface="Times New Roman"/>
                <a:cs typeface="Times New Roman"/>
              </a:rPr>
              <a:t>for  </a:t>
            </a:r>
            <a:r>
              <a:rPr sz="2800" spc="15" dirty="0">
                <a:latin typeface="Times New Roman"/>
                <a:cs typeface="Times New Roman"/>
              </a:rPr>
              <a:t>a  </a:t>
            </a:r>
            <a:r>
              <a:rPr sz="2800" spc="20" dirty="0">
                <a:latin typeface="Times New Roman"/>
                <a:cs typeface="Times New Roman"/>
              </a:rPr>
              <a:t>worldwide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average </a:t>
            </a:r>
            <a:r>
              <a:rPr sz="2800" spc="20" dirty="0">
                <a:latin typeface="Times New Roman"/>
                <a:cs typeface="Times New Roman"/>
                <a:hlinkClick r:id="rId5"/>
              </a:rPr>
              <a:t>temperature </a:t>
            </a:r>
            <a:r>
              <a:rPr sz="2800" spc="15" dirty="0">
                <a:latin typeface="Times New Roman"/>
                <a:cs typeface="Times New Roman"/>
              </a:rPr>
              <a:t>increase </a:t>
            </a:r>
            <a:r>
              <a:rPr sz="2800" spc="20" dirty="0">
                <a:latin typeface="Times New Roman"/>
                <a:cs typeface="Times New Roman"/>
              </a:rPr>
              <a:t>between </a:t>
            </a:r>
            <a:r>
              <a:rPr sz="2800" spc="15" dirty="0">
                <a:latin typeface="Times New Roman"/>
                <a:cs typeface="Times New Roman"/>
              </a:rPr>
              <a:t>0.8 </a:t>
            </a:r>
            <a:r>
              <a:rPr sz="2800" spc="25" dirty="0">
                <a:latin typeface="Times New Roman"/>
                <a:cs typeface="Times New Roman"/>
              </a:rPr>
              <a:t>and 1.2°C </a:t>
            </a:r>
            <a:r>
              <a:rPr sz="2800" spc="15" dirty="0">
                <a:latin typeface="Times New Roman"/>
                <a:cs typeface="Times New Roman"/>
              </a:rPr>
              <a:t>(1.4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2.2°F) </a:t>
            </a:r>
            <a:r>
              <a:rPr sz="2800" spc="10" dirty="0">
                <a:latin typeface="Times New Roman"/>
                <a:cs typeface="Times New Roman"/>
              </a:rPr>
              <a:t>since preindustrial </a:t>
            </a:r>
            <a:r>
              <a:rPr sz="2800" spc="15" dirty="0">
                <a:latin typeface="Times New Roman"/>
                <a:cs typeface="Times New Roman"/>
              </a:rPr>
              <a:t>times,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most</a:t>
            </a:r>
            <a:r>
              <a:rPr sz="2800" spc="20" dirty="0">
                <a:latin typeface="Times New Roman"/>
                <a:cs typeface="Times New Roman"/>
              </a:rPr>
              <a:t> of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warming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over </a:t>
            </a:r>
            <a:r>
              <a:rPr sz="2800" spc="35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second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half</a:t>
            </a:r>
            <a:r>
              <a:rPr sz="2800" spc="20" dirty="0">
                <a:latin typeface="Times New Roman"/>
                <a:cs typeface="Times New Roman"/>
              </a:rPr>
              <a:t> of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20th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century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could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attributed  </a:t>
            </a:r>
            <a:r>
              <a:rPr sz="2800" spc="5" dirty="0">
                <a:latin typeface="Times New Roman"/>
                <a:cs typeface="Times New Roman"/>
              </a:rPr>
              <a:t>to  </a:t>
            </a:r>
            <a:r>
              <a:rPr sz="2800" spc="20" dirty="0">
                <a:latin typeface="Times New Roman"/>
                <a:cs typeface="Times New Roman"/>
              </a:rPr>
              <a:t>human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activities,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particularly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burning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  <a:hlinkClick r:id="rId6"/>
              </a:rPr>
              <a:t>fossil</a:t>
            </a:r>
            <a:r>
              <a:rPr sz="2800" spc="60" dirty="0">
                <a:latin typeface="Times New Roman"/>
                <a:cs typeface="Times New Roman"/>
                <a:hlinkClick r:id="rId6"/>
              </a:rPr>
              <a:t> </a:t>
            </a:r>
            <a:r>
              <a:rPr sz="2800" spc="10" dirty="0">
                <a:latin typeface="Times New Roman"/>
                <a:cs typeface="Times New Roman"/>
                <a:hlinkClick r:id="rId6"/>
              </a:rPr>
              <a:t>fuels.</a:t>
            </a:r>
            <a:endParaRPr lang="en-IN" sz="2800" spc="10" dirty="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299"/>
              </a:lnSpc>
              <a:buFont typeface="Arial" panose="020B0604020202020204" pitchFamily="34" charset="0"/>
              <a:buChar char="•"/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059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049" y="4265891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1752" y="0"/>
                </a:lnTo>
              </a:path>
            </a:pathLst>
          </a:custGeom>
          <a:ln w="1116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823007"/>
            <a:ext cx="7391399" cy="568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Types/Forms</a:t>
            </a: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i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  <a:spcBef>
                <a:spcPts val="1120"/>
              </a:spcBef>
            </a:pPr>
            <a:r>
              <a:rPr sz="2800" spc="10" dirty="0">
                <a:latin typeface="Times New Roman"/>
                <a:cs typeface="Times New Roman"/>
              </a:rPr>
              <a:t>Pollution  </a:t>
            </a:r>
            <a:r>
              <a:rPr sz="2800" spc="15" dirty="0">
                <a:latin typeface="Times New Roman"/>
                <a:cs typeface="Times New Roman"/>
              </a:rPr>
              <a:t>occurs </a:t>
            </a:r>
            <a:r>
              <a:rPr sz="2800" spc="25" dirty="0">
                <a:latin typeface="Times New Roman"/>
                <a:cs typeface="Times New Roman"/>
              </a:rPr>
              <a:t>in </a:t>
            </a:r>
            <a:r>
              <a:rPr sz="2800" spc="15" dirty="0">
                <a:latin typeface="Times New Roman"/>
                <a:cs typeface="Times New Roman"/>
              </a:rPr>
              <a:t>different  </a:t>
            </a:r>
            <a:r>
              <a:rPr sz="2800" spc="20" dirty="0">
                <a:latin typeface="Times New Roman"/>
                <a:cs typeface="Times New Roman"/>
              </a:rPr>
              <a:t>forms. Every form </a:t>
            </a:r>
            <a:r>
              <a:rPr sz="2800" spc="3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25" dirty="0">
                <a:latin typeface="Times New Roman"/>
                <a:cs typeface="Times New Roman"/>
              </a:rPr>
              <a:t>has two </a:t>
            </a:r>
            <a:r>
              <a:rPr sz="2800" spc="15" dirty="0">
                <a:latin typeface="Times New Roman"/>
                <a:cs typeface="Times New Roman"/>
              </a:rPr>
              <a:t>sources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occurrence; </a:t>
            </a:r>
            <a:r>
              <a:rPr sz="2800" spc="25" dirty="0">
                <a:latin typeface="Times New Roman"/>
                <a:cs typeface="Times New Roman"/>
              </a:rPr>
              <a:t>the 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point </a:t>
            </a:r>
            <a:r>
              <a:rPr sz="2800" spc="25" dirty="0">
                <a:latin typeface="Times New Roman"/>
                <a:cs typeface="Times New Roman"/>
              </a:rPr>
              <a:t>and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non-point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sources. </a:t>
            </a:r>
            <a:r>
              <a:rPr sz="2800" spc="30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point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sources </a:t>
            </a:r>
            <a:r>
              <a:rPr sz="2800" spc="30" dirty="0">
                <a:latin typeface="Times New Roman"/>
                <a:cs typeface="Times New Roman"/>
              </a:rPr>
              <a:t>are </a:t>
            </a:r>
            <a:r>
              <a:rPr sz="2800" spc="10" dirty="0">
                <a:latin typeface="Times New Roman"/>
                <a:cs typeface="Times New Roman"/>
              </a:rPr>
              <a:t>easy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identify,  monitor  </a:t>
            </a:r>
            <a:r>
              <a:rPr sz="2800" spc="3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control, </a:t>
            </a:r>
            <a:r>
              <a:rPr sz="2800" spc="15" dirty="0">
                <a:latin typeface="Times New Roman"/>
                <a:cs typeface="Times New Roman"/>
              </a:rPr>
              <a:t> whereas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non-point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sources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hard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control.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marR="1782445" indent="-457834">
              <a:lnSpc>
                <a:spcPct val="101699"/>
              </a:lnSpc>
            </a:pPr>
            <a:r>
              <a:rPr lang="en-US" sz="2800" b="1" spc="30" dirty="0">
                <a:latin typeface="Times New Roman"/>
                <a:cs typeface="Times New Roman"/>
              </a:rPr>
              <a:t>On </a:t>
            </a:r>
            <a:r>
              <a:rPr lang="en-US" sz="2800" b="1" spc="10" dirty="0">
                <a:latin typeface="Times New Roman"/>
                <a:cs typeface="Times New Roman"/>
              </a:rPr>
              <a:t>the basis </a:t>
            </a:r>
            <a:r>
              <a:rPr lang="en-US" sz="2800" b="1" spc="20" dirty="0">
                <a:latin typeface="Times New Roman"/>
                <a:cs typeface="Times New Roman"/>
              </a:rPr>
              <a:t>of Environmental </a:t>
            </a:r>
            <a:r>
              <a:rPr lang="en-US" sz="2800" b="1" spc="25" dirty="0">
                <a:latin typeface="Times New Roman"/>
                <a:cs typeface="Times New Roman"/>
              </a:rPr>
              <a:t>Components</a:t>
            </a:r>
            <a:r>
              <a:rPr lang="en-US" sz="2800" spc="25" dirty="0">
                <a:latin typeface="Times New Roman"/>
                <a:cs typeface="Times New Roman"/>
              </a:rPr>
              <a:t>- </a:t>
            </a:r>
            <a:r>
              <a:rPr lang="en-US" sz="2800" spc="20" dirty="0">
                <a:latin typeface="Times New Roman"/>
                <a:cs typeface="Times New Roman"/>
              </a:rPr>
              <a:t>Primitive </a:t>
            </a:r>
            <a:r>
              <a:rPr sz="2800" spc="15" dirty="0">
                <a:latin typeface="Times New Roman"/>
                <a:cs typeface="Times New Roman"/>
              </a:rPr>
              <a:t>classification </a:t>
            </a:r>
            <a:endParaRPr lang="en-IN" sz="2800" spc="15" dirty="0">
              <a:latin typeface="Times New Roman"/>
              <a:cs typeface="Times New Roman"/>
            </a:endParaRPr>
          </a:p>
          <a:p>
            <a:pPr marL="469900" marR="1782445" indent="-457834">
              <a:lnSpc>
                <a:spcPct val="101699"/>
              </a:lnSpc>
            </a:pPr>
            <a:r>
              <a:rPr lang="en-IN" sz="2800" spc="15" dirty="0">
                <a:latin typeface="Times New Roman"/>
                <a:cs typeface="Times New Roman"/>
              </a:rPr>
              <a:t>	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Water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</a:t>
            </a:r>
            <a:endParaRPr sz="2800" dirty="0">
              <a:latin typeface="Times New Roman"/>
              <a:cs typeface="Times New Roman"/>
            </a:endParaRPr>
          </a:p>
          <a:p>
            <a:pPr marL="469900" marR="4476750">
              <a:lnSpc>
                <a:spcPts val="1370"/>
              </a:lnSpc>
              <a:spcBef>
                <a:spcPts val="45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 marL="469900" marR="4476750">
              <a:lnSpc>
                <a:spcPts val="1370"/>
              </a:lnSpc>
              <a:spcBef>
                <a:spcPts val="45"/>
              </a:spcBef>
            </a:pPr>
            <a:r>
              <a:rPr sz="2800" dirty="0">
                <a:latin typeface="Times New Roman"/>
                <a:cs typeface="Times New Roman"/>
              </a:rPr>
              <a:t>Air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Pollution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endParaRPr lang="en-IN" sz="2800" spc="20" dirty="0">
              <a:latin typeface="Times New Roman"/>
              <a:cs typeface="Times New Roman"/>
            </a:endParaRPr>
          </a:p>
          <a:p>
            <a:pPr marL="469900" marR="4476750">
              <a:lnSpc>
                <a:spcPts val="1370"/>
              </a:lnSpc>
              <a:spcBef>
                <a:spcPts val="45"/>
              </a:spcBef>
            </a:pPr>
            <a:endParaRPr lang="en-IN" sz="2800" spc="20" dirty="0">
              <a:latin typeface="Times New Roman"/>
              <a:cs typeface="Times New Roman"/>
            </a:endParaRPr>
          </a:p>
          <a:p>
            <a:pPr marL="469900" marR="4476750">
              <a:lnSpc>
                <a:spcPts val="1370"/>
              </a:lnSpc>
              <a:spcBef>
                <a:spcPts val="45"/>
              </a:spcBef>
            </a:pPr>
            <a:r>
              <a:rPr sz="2800" spc="15" dirty="0">
                <a:latin typeface="Times New Roman"/>
                <a:cs typeface="Times New Roman"/>
              </a:rPr>
              <a:t>Soil/Land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8349" y="5535929"/>
            <a:ext cx="5694680" cy="18473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15"/>
              </a:spcBef>
            </a:pPr>
            <a:r>
              <a:rPr lang="en-IN" sz="1150" spc="15" dirty="0">
                <a:latin typeface="Times New Roman"/>
                <a:cs typeface="Times New Roman"/>
              </a:rPr>
              <a:t>.</a:t>
            </a:r>
            <a:endParaRPr lang="en-IN"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2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7090</Words>
  <Application>Microsoft Office PowerPoint</Application>
  <PresentationFormat>Custom</PresentationFormat>
  <Paragraphs>678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Definition, Scope and importance of Environmental Studies</dc:title>
  <dc:creator>faculty</dc:creator>
  <cp:lastModifiedBy>dheeru pratap singh</cp:lastModifiedBy>
  <cp:revision>4</cp:revision>
  <dcterms:created xsi:type="dcterms:W3CDTF">2023-05-13T05:58:21Z</dcterms:created>
  <dcterms:modified xsi:type="dcterms:W3CDTF">2023-05-17T05:49:06Z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2023-05-13T00:00:00Z</vt:filetime>
  </property>
</Properties>
</file>