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8"/>
  </p:notesMasterIdLst>
  <p:sldIdLst>
    <p:sldId id="256" r:id="rId5"/>
    <p:sldId id="2146847054" r:id="rId6"/>
    <p:sldId id="262" r:id="rId7"/>
    <p:sldId id="263" r:id="rId8"/>
    <p:sldId id="2146847062" r:id="rId9"/>
    <p:sldId id="265" r:id="rId10"/>
    <p:sldId id="266" r:id="rId11"/>
    <p:sldId id="267" r:id="rId12"/>
    <p:sldId id="2146847070" r:id="rId13"/>
    <p:sldId id="2146847069" r:id="rId14"/>
    <p:sldId id="2146847067" r:id="rId15"/>
    <p:sldId id="2146847063" r:id="rId16"/>
    <p:sldId id="2146847065" r:id="rId17"/>
    <p:sldId id="2146847064" r:id="rId18"/>
    <p:sldId id="2146847071" r:id="rId19"/>
    <p:sldId id="2146847066" r:id="rId20"/>
    <p:sldId id="268" r:id="rId21"/>
    <p:sldId id="2146847055" r:id="rId22"/>
    <p:sldId id="269" r:id="rId23"/>
    <p:sldId id="2146847059" r:id="rId24"/>
    <p:sldId id="2146847060" r:id="rId25"/>
    <p:sldId id="2146847061" r:id="rId26"/>
    <p:sldId id="25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8" autoAdjust="0"/>
    <p:restoredTop sz="94203" autoAdjust="0"/>
  </p:normalViewPr>
  <p:slideViewPr>
    <p:cSldViewPr snapToGrid="0">
      <p:cViewPr varScale="1">
        <p:scale>
          <a:sx n="78" d="100"/>
          <a:sy n="78" d="100"/>
        </p:scale>
        <p:origin x="874"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ibm.com/cloud/watson-studio" TargetMode="External"/><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 Id="rId4" Type="http://schemas.openxmlformats.org/officeDocument/2006/relationships/hyperlink" Target="https://scikit-learn.org/stabl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itchFamily="34" charset="0"/>
                <a:cs typeface="Arial" pitchFamily="34" charset="0"/>
              </a:rPr>
              <a:t>Predictive Maintenance of Industrial Machinery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777964"/>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61184" y="4703811"/>
            <a:ext cx="8903895" cy="40011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accent1">
                    <a:lumMod val="75000"/>
                  </a:schemeClr>
                </a:solidFill>
                <a:latin typeface="Arial"/>
                <a:cs typeface="Arial"/>
              </a:rPr>
              <a:t>Abhinav Pokhariyal - Graphic Era Hill University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a:t>
            </a:r>
            <a:r>
              <a:rPr lang="en-US" sz="3100" b="1" cap="none" dirty="0">
                <a:solidFill>
                  <a:schemeClr val="tx1"/>
                </a:solidFill>
                <a:latin typeface="Arial"/>
                <a:ea typeface="+mj-lt"/>
                <a:cs typeface="Arial"/>
              </a:rPr>
              <a:t>ML Model selection</a:t>
            </a:r>
            <a:endParaRPr lang="en-US" sz="3100" dirty="0">
              <a:solidFill>
                <a:schemeClr val="tx1"/>
              </a:solidFill>
            </a:endParaRPr>
          </a:p>
        </p:txBody>
      </p:sp>
      <p:pic>
        <p:nvPicPr>
          <p:cNvPr id="4" name="Picture 3" descr="A screenshot of a computer&#10;&#10;AI-generated content may be incorrect.">
            <a:extLst>
              <a:ext uri="{FF2B5EF4-FFF2-40B4-BE49-F238E27FC236}">
                <a16:creationId xmlns:a16="http://schemas.microsoft.com/office/drawing/2014/main" id="{063C3F30-6A65-C729-A83A-E9EF5A7CDB02}"/>
              </a:ext>
            </a:extLst>
          </p:cNvPr>
          <p:cNvPicPr>
            <a:picLocks noChangeAspect="1"/>
          </p:cNvPicPr>
          <p:nvPr/>
        </p:nvPicPr>
        <p:blipFill>
          <a:blip r:embed="rId2"/>
          <a:stretch>
            <a:fillRect/>
          </a:stretch>
        </p:blipFill>
        <p:spPr>
          <a:xfrm>
            <a:off x="581193" y="1232453"/>
            <a:ext cx="10878460" cy="4923392"/>
          </a:xfrm>
          <a:prstGeom prst="rect">
            <a:avLst/>
          </a:prstGeom>
        </p:spPr>
      </p:pic>
    </p:spTree>
    <p:extLst>
      <p:ext uri="{BB962C8B-B14F-4D97-AF65-F5344CB8AC3E}">
        <p14:creationId xmlns:p14="http://schemas.microsoft.com/office/powerpoint/2010/main" val="1395066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a:t>
            </a:r>
            <a:r>
              <a:rPr lang="en-US" sz="3100" b="1" cap="none" dirty="0">
                <a:solidFill>
                  <a:schemeClr val="tx1"/>
                </a:solidFill>
                <a:latin typeface="Arial"/>
                <a:ea typeface="+mj-lt"/>
                <a:cs typeface="Arial"/>
              </a:rPr>
              <a:t>ML Model selection</a:t>
            </a:r>
            <a:endParaRPr lang="en-US" sz="3100" dirty="0">
              <a:solidFill>
                <a:schemeClr val="tx1"/>
              </a:solidFill>
            </a:endParaRPr>
          </a:p>
        </p:txBody>
      </p:sp>
      <p:pic>
        <p:nvPicPr>
          <p:cNvPr id="4" name="Picture 3" descr="A screenshot of a computer&#10;&#10;AI-generated content may be incorrect.">
            <a:extLst>
              <a:ext uri="{FF2B5EF4-FFF2-40B4-BE49-F238E27FC236}">
                <a16:creationId xmlns:a16="http://schemas.microsoft.com/office/drawing/2014/main" id="{35689981-1077-D65F-9C77-606D717195D5}"/>
              </a:ext>
            </a:extLst>
          </p:cNvPr>
          <p:cNvPicPr>
            <a:picLocks noChangeAspect="1"/>
          </p:cNvPicPr>
          <p:nvPr/>
        </p:nvPicPr>
        <p:blipFill>
          <a:blip r:embed="rId2"/>
          <a:stretch>
            <a:fillRect/>
          </a:stretch>
        </p:blipFill>
        <p:spPr>
          <a:xfrm>
            <a:off x="581192" y="1383819"/>
            <a:ext cx="10677525" cy="4772025"/>
          </a:xfrm>
          <a:prstGeom prst="rect">
            <a:avLst/>
          </a:prstGeom>
        </p:spPr>
      </p:pic>
    </p:spTree>
    <p:extLst>
      <p:ext uri="{BB962C8B-B14F-4D97-AF65-F5344CB8AC3E}">
        <p14:creationId xmlns:p14="http://schemas.microsoft.com/office/powerpoint/2010/main" val="2585179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02156"/>
            <a:ext cx="11549289" cy="958864"/>
          </a:xfrm>
        </p:spPr>
        <p:txBody>
          <a:bodyPr>
            <a:normAutofit/>
          </a:bodyPr>
          <a:lstStyle/>
          <a:p>
            <a:r>
              <a:rPr lang="en-US" sz="4400" b="1" dirty="0">
                <a:solidFill>
                  <a:schemeClr val="accent1"/>
                </a:solidFill>
                <a:latin typeface="Arial"/>
                <a:ea typeface="+mj-lt"/>
                <a:cs typeface="Arial"/>
              </a:rPr>
              <a:t>Result: </a:t>
            </a:r>
            <a:r>
              <a:rPr lang="en-US" sz="2700" b="1" cap="none" dirty="0">
                <a:solidFill>
                  <a:schemeClr val="tx1"/>
                </a:solidFill>
                <a:latin typeface="Arial"/>
                <a:ea typeface="+mj-lt"/>
                <a:cs typeface="Arial"/>
              </a:rPr>
              <a:t>Snap random forest classifier with 99.5% accuracy</a:t>
            </a:r>
            <a:endParaRPr lang="en-US" sz="2700" cap="none"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 t="53874" r="4637" b="9928"/>
          <a:stretch/>
        </p:blipFill>
        <p:spPr>
          <a:xfrm>
            <a:off x="647994" y="1812022"/>
            <a:ext cx="11276617" cy="2407640"/>
          </a:xfrm>
          <a:prstGeom prst="rect">
            <a:avLst/>
          </a:prstGeom>
        </p:spPr>
      </p:pic>
    </p:spTree>
    <p:extLst>
      <p:ext uri="{BB962C8B-B14F-4D97-AF65-F5344CB8AC3E}">
        <p14:creationId xmlns:p14="http://schemas.microsoft.com/office/powerpoint/2010/main" val="273427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a:t>
            </a:r>
            <a:r>
              <a:rPr lang="en-US" sz="3100" b="1" cap="none" dirty="0">
                <a:solidFill>
                  <a:schemeClr val="tx1"/>
                </a:solidFill>
                <a:latin typeface="Arial"/>
                <a:ea typeface="+mj-lt"/>
                <a:cs typeface="Arial"/>
              </a:rPr>
              <a:t>Evaluation, Threshold, Recall graph</a:t>
            </a:r>
            <a:endParaRPr lang="en-US" sz="3100" dirty="0">
              <a:solidFill>
                <a:schemeClr val="tx1"/>
              </a:solidFill>
            </a:endParaRPr>
          </a:p>
        </p:txBody>
      </p:sp>
      <p:pic>
        <p:nvPicPr>
          <p:cNvPr id="1026" name="Picture 2" descr="C:\Users\Acer\Downloads\ROC curve.jpeg"/>
          <p:cNvPicPr>
            <a:picLocks noChangeAspect="1" noChangeArrowheads="1"/>
          </p:cNvPicPr>
          <p:nvPr/>
        </p:nvPicPr>
        <p:blipFill rotWithShape="1">
          <a:blip r:embed="rId2">
            <a:extLst>
              <a:ext uri="{28A0092B-C50C-407E-A947-70E740481C1C}">
                <a14:useLocalDpi xmlns:a14="http://schemas.microsoft.com/office/drawing/2010/main" val="0"/>
              </a:ext>
            </a:extLst>
          </a:blip>
          <a:srcRect l="5737" t="2421" b="12326"/>
          <a:stretch/>
        </p:blipFill>
        <p:spPr bwMode="auto">
          <a:xfrm>
            <a:off x="125129" y="1991007"/>
            <a:ext cx="4158288" cy="396702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C:\Users\Acer\Downloads\Threshold chart.jpeg"/>
          <p:cNvPicPr>
            <a:picLocks noChangeAspect="1" noChangeArrowheads="1"/>
          </p:cNvPicPr>
          <p:nvPr/>
        </p:nvPicPr>
        <p:blipFill rotWithShape="1">
          <a:blip r:embed="rId3">
            <a:extLst>
              <a:ext uri="{28A0092B-C50C-407E-A947-70E740481C1C}">
                <a14:useLocalDpi xmlns:a14="http://schemas.microsoft.com/office/drawing/2010/main" val="0"/>
              </a:ext>
            </a:extLst>
          </a:blip>
          <a:srcRect l="6086" r="4539" b="14411"/>
          <a:stretch/>
        </p:blipFill>
        <p:spPr bwMode="auto">
          <a:xfrm>
            <a:off x="4032986" y="1828789"/>
            <a:ext cx="4030694" cy="407148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Acer\Downloads\Precision recall curve.jpeg"/>
          <p:cNvPicPr>
            <a:picLocks noChangeAspect="1" noChangeArrowheads="1"/>
          </p:cNvPicPr>
          <p:nvPr/>
        </p:nvPicPr>
        <p:blipFill rotWithShape="1">
          <a:blip r:embed="rId4">
            <a:extLst>
              <a:ext uri="{28A0092B-C50C-407E-A947-70E740481C1C}">
                <a14:useLocalDpi xmlns:a14="http://schemas.microsoft.com/office/drawing/2010/main" val="0"/>
              </a:ext>
            </a:extLst>
          </a:blip>
          <a:srcRect l="5369" r="4539" b="13702"/>
          <a:stretch/>
        </p:blipFill>
        <p:spPr bwMode="auto">
          <a:xfrm>
            <a:off x="8075805" y="1867289"/>
            <a:ext cx="4029570" cy="407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4808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a:t>
            </a:r>
            <a:r>
              <a:rPr lang="en-US" sz="3100" b="1" cap="none" dirty="0">
                <a:solidFill>
                  <a:schemeClr val="tx1"/>
                </a:solidFill>
                <a:latin typeface="Arial"/>
                <a:ea typeface="+mj-lt"/>
                <a:cs typeface="Arial"/>
              </a:rPr>
              <a:t>Model </a:t>
            </a:r>
            <a:r>
              <a:rPr lang="en-US" sz="3100" b="1" cap="none" dirty="0" err="1">
                <a:solidFill>
                  <a:schemeClr val="tx1"/>
                </a:solidFill>
                <a:latin typeface="Arial"/>
                <a:ea typeface="+mj-lt"/>
                <a:cs typeface="Arial"/>
              </a:rPr>
              <a:t>Deployemnt</a:t>
            </a:r>
            <a:endParaRPr lang="en-US" sz="3100" dirty="0">
              <a:solidFill>
                <a:schemeClr val="tx1"/>
              </a:solidFill>
            </a:endParaRPr>
          </a:p>
        </p:txBody>
      </p:sp>
      <p:pic>
        <p:nvPicPr>
          <p:cNvPr id="9" name="Picture 8" descr="A screenshot of a computer&#10;&#10;AI-generated content may be incorrect.">
            <a:extLst>
              <a:ext uri="{FF2B5EF4-FFF2-40B4-BE49-F238E27FC236}">
                <a16:creationId xmlns:a16="http://schemas.microsoft.com/office/drawing/2014/main" id="{7AE18B14-E561-C620-FEF8-6FD521812077}"/>
              </a:ext>
            </a:extLst>
          </p:cNvPr>
          <p:cNvPicPr>
            <a:picLocks noChangeAspect="1"/>
          </p:cNvPicPr>
          <p:nvPr/>
        </p:nvPicPr>
        <p:blipFill>
          <a:blip r:embed="rId2"/>
          <a:stretch>
            <a:fillRect/>
          </a:stretch>
        </p:blipFill>
        <p:spPr>
          <a:xfrm>
            <a:off x="694488" y="1232452"/>
            <a:ext cx="10039350" cy="5076825"/>
          </a:xfrm>
          <a:prstGeom prst="rect">
            <a:avLst/>
          </a:prstGeom>
        </p:spPr>
      </p:pic>
    </p:spTree>
    <p:extLst>
      <p:ext uri="{BB962C8B-B14F-4D97-AF65-F5344CB8AC3E}">
        <p14:creationId xmlns:p14="http://schemas.microsoft.com/office/powerpoint/2010/main" val="8500299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a:t>
            </a:r>
            <a:r>
              <a:rPr lang="en-US" sz="3100" b="1" cap="none" dirty="0">
                <a:solidFill>
                  <a:schemeClr val="tx1"/>
                </a:solidFill>
                <a:latin typeface="Arial"/>
                <a:ea typeface="+mj-lt"/>
                <a:cs typeface="Arial"/>
              </a:rPr>
              <a:t>Input for testing</a:t>
            </a:r>
            <a:endParaRPr lang="en-US" sz="3100" dirty="0">
              <a:solidFill>
                <a:schemeClr val="tx1"/>
              </a:solidFill>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9753"/>
          <a:stretch/>
        </p:blipFill>
        <p:spPr>
          <a:xfrm>
            <a:off x="374856" y="1283515"/>
            <a:ext cx="11459361" cy="5172624"/>
          </a:xfrm>
          <a:prstGeom prst="rect">
            <a:avLst/>
          </a:prstGeom>
        </p:spPr>
      </p:pic>
    </p:spTree>
    <p:extLst>
      <p:ext uri="{BB962C8B-B14F-4D97-AF65-F5344CB8AC3E}">
        <p14:creationId xmlns:p14="http://schemas.microsoft.com/office/powerpoint/2010/main" val="46842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a:t>
            </a:r>
            <a:r>
              <a:rPr lang="en-US" sz="3100" b="1" cap="none" dirty="0">
                <a:solidFill>
                  <a:schemeClr val="tx1"/>
                </a:solidFill>
                <a:latin typeface="Arial"/>
                <a:ea typeface="+mj-lt"/>
                <a:cs typeface="Arial"/>
              </a:rPr>
              <a:t>Predicted output</a:t>
            </a:r>
            <a:endParaRPr lang="en-US" sz="3100" dirty="0">
              <a:solidFill>
                <a:schemeClr val="tx1"/>
              </a:solidFill>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875" t="22045" r="4629" b="10888"/>
          <a:stretch/>
        </p:blipFill>
        <p:spPr>
          <a:xfrm>
            <a:off x="343947" y="1333849"/>
            <a:ext cx="11531019" cy="4806892"/>
          </a:xfrm>
          <a:prstGeom prst="rect">
            <a:avLst/>
          </a:prstGeom>
        </p:spPr>
      </p:pic>
    </p:spTree>
    <p:extLst>
      <p:ext uri="{BB962C8B-B14F-4D97-AF65-F5344CB8AC3E}">
        <p14:creationId xmlns:p14="http://schemas.microsoft.com/office/powerpoint/2010/main" val="40766694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1800" dirty="0"/>
              <a:t>The predictive maintenance model successfully showcased its capability to forecast potential machinery failures in advance by leveraging real-time sensor data and machine learning. Achieving an impressive accuracy of over 99.5%, the model accurately classified various failure types, including tool wear, heat dissipation issues, and power failures, allowing for timely and proactive maintenance that significantly reduced downtime and improved scheduling efficiency.</a:t>
            </a:r>
          </a:p>
          <a:p>
            <a:r>
              <a:rPr lang="en-US" sz="1800" dirty="0"/>
              <a:t>A major challenge encountered during the implementation was the imbalance in class distribution, as most machines typically operate under normal conditions. This issue was effectively managed through careful data preprocessing and model optimization strategies.</a:t>
            </a:r>
          </a:p>
          <a:p>
            <a:r>
              <a:rPr lang="en-US" sz="1800" dirty="0"/>
              <a:t>Overall, the project demonstrated the strong potential of data-driven maintenance solutions to enhance operational performance, prevent unexpected equipment failures, and lower maintenance costs. It underscores the growing relevance of intelligent monitoring systems in today’s manufacturing landscape.</a:t>
            </a:r>
          </a:p>
        </p:txBody>
      </p:sp>
    </p:spTree>
    <p:extLst>
      <p:ext uri="{BB962C8B-B14F-4D97-AF65-F5344CB8AC3E}">
        <p14:creationId xmlns:p14="http://schemas.microsoft.com/office/powerpoint/2010/main" val="3183315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1" y="1374954"/>
            <a:ext cx="11029615" cy="5260737"/>
          </a:xfrm>
        </p:spPr>
        <p:txBody>
          <a:bodyPr>
            <a:noAutofit/>
          </a:bodyPr>
          <a:lstStyle/>
          <a:p>
            <a:r>
              <a:rPr lang="en-US" sz="1600" b="1" dirty="0">
                <a:latin typeface="Times New Roman" panose="02020603050405020304" pitchFamily="18" charset="0"/>
                <a:cs typeface="Times New Roman" panose="02020603050405020304" pitchFamily="18" charset="0"/>
              </a:rPr>
              <a:t>Expanded Machine Coverage</a:t>
            </a:r>
            <a:r>
              <a:rPr lang="en-US" sz="1600" dirty="0">
                <a:latin typeface="Times New Roman" panose="02020603050405020304" pitchFamily="18" charset="0"/>
                <a:cs typeface="Times New Roman" panose="02020603050405020304" pitchFamily="18" charset="0"/>
              </a:rPr>
              <a:t>: Broaden the model’s applicability by enabling it to monitor diverse types of industrial machinery across sectors such as automotive, textiles, and food processing.</a:t>
            </a:r>
          </a:p>
          <a:p>
            <a:r>
              <a:rPr lang="en-US" sz="1600" b="1" dirty="0">
                <a:latin typeface="Times New Roman" panose="02020603050405020304" pitchFamily="18" charset="0"/>
                <a:cs typeface="Times New Roman" panose="02020603050405020304" pitchFamily="18" charset="0"/>
              </a:rPr>
              <a:t>Richer Data Integration</a:t>
            </a:r>
            <a:r>
              <a:rPr lang="en-US" sz="1600" dirty="0">
                <a:latin typeface="Times New Roman" panose="02020603050405020304" pitchFamily="18" charset="0"/>
                <a:cs typeface="Times New Roman" panose="02020603050405020304" pitchFamily="18" charset="0"/>
              </a:rPr>
              <a:t>: Incorporate additional sensor inputs like vibration data, acoustic signals, and oil particle analysis to provide deeper insights and enhance predictive accuracy.</a:t>
            </a:r>
          </a:p>
          <a:p>
            <a:r>
              <a:rPr lang="en-US" sz="1600" b="1" dirty="0">
                <a:latin typeface="Times New Roman" panose="02020603050405020304" pitchFamily="18" charset="0"/>
                <a:cs typeface="Times New Roman" panose="02020603050405020304" pitchFamily="18" charset="0"/>
              </a:rPr>
              <a:t>Real-Time Edge Intelligence</a:t>
            </a:r>
            <a:r>
              <a:rPr lang="en-US" sz="1600" dirty="0">
                <a:latin typeface="Times New Roman" panose="02020603050405020304" pitchFamily="18" charset="0"/>
                <a:cs typeface="Times New Roman" panose="02020603050405020304" pitchFamily="18" charset="0"/>
              </a:rPr>
              <a:t>: Deploy the solution on edge devices to support real-time failure detection, especially in remote or low-connectivity environments.</a:t>
            </a:r>
          </a:p>
          <a:p>
            <a:r>
              <a:rPr lang="en-US" sz="1600" b="1" dirty="0">
                <a:latin typeface="Times New Roman" panose="02020603050405020304" pitchFamily="18" charset="0"/>
                <a:cs typeface="Times New Roman" panose="02020603050405020304" pitchFamily="18" charset="0"/>
              </a:rPr>
              <a:t>Advanced Modeling Techniques</a:t>
            </a:r>
            <a:r>
              <a:rPr lang="en-US" sz="1600" dirty="0">
                <a:latin typeface="Times New Roman" panose="02020603050405020304" pitchFamily="18" charset="0"/>
                <a:cs typeface="Times New Roman" panose="02020603050405020304" pitchFamily="18" charset="0"/>
              </a:rPr>
              <a:t>: Leverage deep learning architectures such as LSTM and CNN to capture intricate patterns and time-series dependencies for superior predictive performance.</a:t>
            </a:r>
          </a:p>
          <a:p>
            <a:r>
              <a:rPr lang="en-US" sz="1600" b="1" dirty="0">
                <a:latin typeface="Times New Roman" panose="02020603050405020304" pitchFamily="18" charset="0"/>
                <a:cs typeface="Times New Roman" panose="02020603050405020304" pitchFamily="18" charset="0"/>
              </a:rPr>
              <a:t>Automated Maintenance Integration</a:t>
            </a:r>
            <a:r>
              <a:rPr lang="en-US" sz="1600" dirty="0">
                <a:latin typeface="Times New Roman" panose="02020603050405020304" pitchFamily="18" charset="0"/>
                <a:cs typeface="Times New Roman" panose="02020603050405020304" pitchFamily="18" charset="0"/>
              </a:rPr>
              <a:t>: Link the predictive system with computerized maintenance management systems (CMMS) to automate service scheduling and technician alerts upon fault detection.</a:t>
            </a:r>
          </a:p>
          <a:p>
            <a:r>
              <a:rPr lang="en-US" sz="1600" b="1" dirty="0">
                <a:latin typeface="Times New Roman" panose="02020603050405020304" pitchFamily="18" charset="0"/>
                <a:cs typeface="Times New Roman" panose="02020603050405020304" pitchFamily="18" charset="0"/>
              </a:rPr>
              <a:t>Scalable Cloud Deployment</a:t>
            </a:r>
            <a:r>
              <a:rPr lang="en-US" sz="1600" dirty="0">
                <a:latin typeface="Times New Roman" panose="02020603050405020304" pitchFamily="18" charset="0"/>
                <a:cs typeface="Times New Roman" panose="02020603050405020304" pitchFamily="18" charset="0"/>
              </a:rPr>
              <a:t>: Strengthen scalability by implementing containerized deployment on IBM Kubernetes Service (IKS), enabling efficient model retraining and large-scale industrial adoption.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73560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1400" b="1" dirty="0" err="1"/>
              <a:t>Kaggle</a:t>
            </a:r>
            <a:r>
              <a:rPr lang="en-US" sz="1400" b="1" dirty="0"/>
              <a:t> Dataset</a:t>
            </a:r>
            <a:r>
              <a:rPr lang="en-US" sz="1400" dirty="0"/>
              <a:t> – Predictive Maintenance </a:t>
            </a:r>
            <a:r>
              <a:rPr lang="en-US" sz="1400"/>
              <a:t>Classification: </a:t>
            </a:r>
            <a:r>
              <a:rPr lang="en-US" sz="1400">
                <a:hlinkClick r:id="rId2"/>
              </a:rPr>
              <a:t>https://www.kaggle.com/datasets/shivamb/machine-predictive-maintenance-classification</a:t>
            </a:r>
            <a:r>
              <a:rPr lang="en-US" sz="1400"/>
              <a:t> </a:t>
            </a:r>
          </a:p>
          <a:p>
            <a:r>
              <a:rPr lang="en-US" sz="1400" b="1" dirty="0"/>
              <a:t>IBM Cloud &amp; Watson Studio Documentation</a:t>
            </a:r>
            <a:r>
              <a:rPr lang="en-US" sz="1400" dirty="0"/>
              <a:t> – Building and deploying ML models:</a:t>
            </a:r>
            <a:br>
              <a:rPr lang="en-US" sz="1400" dirty="0"/>
            </a:br>
            <a:r>
              <a:rPr lang="en-US" sz="1400" dirty="0">
                <a:hlinkClick r:id="rId3"/>
              </a:rPr>
              <a:t>https://www.ibm.com/cloud/watson-studio</a:t>
            </a:r>
            <a:r>
              <a:rPr lang="en-US" sz="1400" dirty="0"/>
              <a:t> </a:t>
            </a:r>
          </a:p>
          <a:p>
            <a:r>
              <a:rPr lang="en-US" sz="1400" b="1" dirty="0" err="1"/>
              <a:t>Scikit</a:t>
            </a:r>
            <a:r>
              <a:rPr lang="en-US" sz="1400" b="1" dirty="0"/>
              <a:t>-learn Documentation</a:t>
            </a:r>
            <a:r>
              <a:rPr lang="en-US" sz="1400" dirty="0"/>
              <a:t> – Machine Learning in Python:</a:t>
            </a:r>
            <a:br>
              <a:rPr lang="en-US" sz="1400" dirty="0"/>
            </a:br>
            <a:r>
              <a:rPr lang="en-US" sz="1400" dirty="0">
                <a:hlinkClick r:id="rId4"/>
              </a:rPr>
              <a:t>https://scikit-learn.org/stable/</a:t>
            </a:r>
            <a:r>
              <a:rPr lang="en-US" sz="1400" dirty="0"/>
              <a:t> </a:t>
            </a:r>
          </a:p>
          <a:p>
            <a:r>
              <a:rPr lang="en-US" sz="1400" dirty="0" err="1"/>
              <a:t>Bousdekis</a:t>
            </a:r>
            <a:r>
              <a:rPr lang="en-US" sz="1400" dirty="0"/>
              <a:t>, A., </a:t>
            </a:r>
            <a:r>
              <a:rPr lang="en-US" sz="1400" dirty="0" err="1"/>
              <a:t>Magoutas</a:t>
            </a:r>
            <a:r>
              <a:rPr lang="en-US" sz="1400" dirty="0"/>
              <a:t>, B., </a:t>
            </a:r>
            <a:r>
              <a:rPr lang="en-US" sz="1400" dirty="0" err="1"/>
              <a:t>Apostolou</a:t>
            </a:r>
            <a:r>
              <a:rPr lang="en-US" sz="1400" dirty="0"/>
              <a:t>, D., &amp; </a:t>
            </a:r>
            <a:r>
              <a:rPr lang="en-US" sz="1400" dirty="0" err="1"/>
              <a:t>Mentzas</a:t>
            </a:r>
            <a:r>
              <a:rPr lang="en-US" sz="1400" dirty="0"/>
              <a:t>, G. (2019).</a:t>
            </a:r>
            <a:br>
              <a:rPr lang="en-US" sz="1400" dirty="0"/>
            </a:br>
            <a:r>
              <a:rPr lang="en-US" sz="1400" i="1" dirty="0"/>
              <a:t>A proactive decision-making framework for condition-based maintenance</a:t>
            </a:r>
            <a:r>
              <a:rPr lang="en-US" sz="1400" dirty="0"/>
              <a:t>.</a:t>
            </a:r>
            <a:br>
              <a:rPr lang="en-US" sz="1400" dirty="0"/>
            </a:br>
            <a:r>
              <a:rPr lang="en-US" sz="1400" dirty="0"/>
              <a:t>Computers in Industry, 105, 191–199. </a:t>
            </a:r>
          </a:p>
          <a:p>
            <a:r>
              <a:rPr lang="en-US" sz="1400" dirty="0"/>
              <a:t>Lee, J., </a:t>
            </a:r>
            <a:r>
              <a:rPr lang="en-US" sz="1400" dirty="0" err="1"/>
              <a:t>Bagheri</a:t>
            </a:r>
            <a:r>
              <a:rPr lang="en-US" sz="1400" dirty="0"/>
              <a:t>, B., &amp; Kao, H. A. (2015).</a:t>
            </a:r>
            <a:br>
              <a:rPr lang="en-US" sz="1400" dirty="0"/>
            </a:br>
            <a:r>
              <a:rPr lang="en-US" sz="1400" i="1" dirty="0"/>
              <a:t>A Cyber-Physical Systems architecture for Industry 4.0-based manufacturing systems</a:t>
            </a:r>
            <a:r>
              <a:rPr lang="en-US" sz="1400" dirty="0"/>
              <a:t>.</a:t>
            </a:r>
            <a:br>
              <a:rPr lang="en-US" sz="1400" dirty="0"/>
            </a:br>
            <a:r>
              <a:rPr lang="en-US" sz="1400" dirty="0"/>
              <a:t>Manufacturing Letters, 3, 18–23. </a:t>
            </a:r>
          </a:p>
          <a:p>
            <a:pPr marL="305435" indent="-305435"/>
            <a:endParaRPr lang="en-IN" sz="1400" dirty="0"/>
          </a:p>
        </p:txBody>
      </p:sp>
    </p:spTree>
    <p:extLst>
      <p:ext uri="{BB962C8B-B14F-4D97-AF65-F5344CB8AC3E}">
        <p14:creationId xmlns:p14="http://schemas.microsoft.com/office/powerpoint/2010/main" val="728950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descr="A close-up of a certificate&#10;&#10;AI-generated content may be incorrect.">
            <a:extLst>
              <a:ext uri="{FF2B5EF4-FFF2-40B4-BE49-F238E27FC236}">
                <a16:creationId xmlns:a16="http://schemas.microsoft.com/office/drawing/2014/main" id="{E1BE7595-CF41-66D9-7DEE-DCB657F14427}"/>
              </a:ext>
            </a:extLst>
          </p:cNvPr>
          <p:cNvPicPr>
            <a:picLocks noGrp="1" noChangeAspect="1"/>
          </p:cNvPicPr>
          <p:nvPr>
            <p:ph idx="1"/>
          </p:nvPr>
        </p:nvPicPr>
        <p:blipFill>
          <a:blip r:embed="rId2"/>
          <a:stretch>
            <a:fillRect/>
          </a:stretch>
        </p:blipFill>
        <p:spPr>
          <a:xfrm>
            <a:off x="2956764" y="1301750"/>
            <a:ext cx="6278471" cy="4673600"/>
          </a:xfrm>
        </p:spPr>
      </p:pic>
    </p:spTree>
    <p:extLst>
      <p:ext uri="{BB962C8B-B14F-4D97-AF65-F5344CB8AC3E}">
        <p14:creationId xmlns:p14="http://schemas.microsoft.com/office/powerpoint/2010/main" val="384733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descr="A close-up of a certificate&#10;&#10;AI-generated content may be incorrect.">
            <a:extLst>
              <a:ext uri="{FF2B5EF4-FFF2-40B4-BE49-F238E27FC236}">
                <a16:creationId xmlns:a16="http://schemas.microsoft.com/office/drawing/2014/main" id="{1B7973AC-8AE6-F990-36D9-25FF5F37D1FF}"/>
              </a:ext>
            </a:extLst>
          </p:cNvPr>
          <p:cNvPicPr>
            <a:picLocks noGrp="1" noChangeAspect="1"/>
          </p:cNvPicPr>
          <p:nvPr>
            <p:ph idx="1"/>
          </p:nvPr>
        </p:nvPicPr>
        <p:blipFill>
          <a:blip r:embed="rId2"/>
          <a:stretch>
            <a:fillRect/>
          </a:stretch>
        </p:blipFill>
        <p:spPr>
          <a:xfrm>
            <a:off x="2975803" y="1301750"/>
            <a:ext cx="6240394" cy="4673600"/>
          </a:xfrm>
        </p:spPr>
      </p:pic>
    </p:spTree>
    <p:extLst>
      <p:ext uri="{BB962C8B-B14F-4D97-AF65-F5344CB8AC3E}">
        <p14:creationId xmlns:p14="http://schemas.microsoft.com/office/powerpoint/2010/main" val="41287103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descr="A certificate with a yellow face&#10;&#10;AI-generated content may be incorrect.">
            <a:extLst>
              <a:ext uri="{FF2B5EF4-FFF2-40B4-BE49-F238E27FC236}">
                <a16:creationId xmlns:a16="http://schemas.microsoft.com/office/drawing/2014/main" id="{37ECAA1F-8F3E-AF47-D4B9-5623ADA8169B}"/>
              </a:ext>
            </a:extLst>
          </p:cNvPr>
          <p:cNvPicPr>
            <a:picLocks noGrp="1" noChangeAspect="1"/>
          </p:cNvPicPr>
          <p:nvPr>
            <p:ph idx="1"/>
          </p:nvPr>
        </p:nvPicPr>
        <p:blipFill>
          <a:blip r:embed="rId2"/>
          <a:stretch>
            <a:fillRect/>
          </a:stretch>
        </p:blipFill>
        <p:spPr>
          <a:xfrm>
            <a:off x="2286060" y="1301750"/>
            <a:ext cx="7619880" cy="4673600"/>
          </a:xfrm>
        </p:spPr>
      </p:pic>
    </p:spTree>
    <p:extLst>
      <p:ext uri="{BB962C8B-B14F-4D97-AF65-F5344CB8AC3E}">
        <p14:creationId xmlns:p14="http://schemas.microsoft.com/office/powerpoint/2010/main" val="21718527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9581" y="693767"/>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Statement-39</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7236" y="1422189"/>
            <a:ext cx="11029615" cy="4673324"/>
          </a:xfrm>
        </p:spPr>
        <p:txBody>
          <a:bodyPr>
            <a:normAutofit/>
          </a:bodyPr>
          <a:lstStyle/>
          <a:p>
            <a:pPr marL="0" indent="0">
              <a:buNone/>
            </a:pPr>
            <a:r>
              <a:rPr lang="en-US" sz="2200" dirty="0">
                <a:latin typeface="Arial" pitchFamily="34" charset="0"/>
                <a:cs typeface="Arial" pitchFamily="34" charset="0"/>
              </a:rPr>
              <a:t>In today’s fast-paced industrial environment, unexpected machinery breakdowns can lead to costly downtime, delayed production schedules, and increased operational expenses. Traditional maintenance strategies such as reactive (fix after failure) or scheduled (fix at regular intervals) often prove inefficient, as they either respond too late or waste resources on unnecessary maintenance. These approaches fail to detect early signs of wear, overheating, or power issues. To address this gap, industries require a predictive maintenance system that continuously monitors real-time sensor data to detect subtle anomalies and patterns. By forecasting potential failures before they occur, such a system can ensure timely interventions, enhance equipment lifespan, and significantly reduce both downtime and maintenance costs.</a:t>
            </a:r>
            <a:endParaRPr lang="en-IN" sz="2200" dirty="0">
              <a:latin typeface="Arial" pitchFamily="34" charset="0"/>
              <a:cs typeface="Arial"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5227" y="1294027"/>
            <a:ext cx="11613485" cy="5563973"/>
          </a:xfrm>
        </p:spPr>
        <p:txBody>
          <a:bodyPr vert="horz" lIns="91440" tIns="45720" rIns="91440" bIns="45720" rtlCol="0" anchor="ctr">
            <a:noAutofit/>
          </a:bodyPr>
          <a:lstStyle/>
          <a:p>
            <a:pPr marL="305435" indent="-305435"/>
            <a:r>
              <a:rPr lang="en-US" sz="1400" dirty="0">
                <a:latin typeface="Arial" pitchFamily="34" charset="0"/>
                <a:cs typeface="Arial" pitchFamily="34" charset="0"/>
              </a:rPr>
              <a:t>The aim is to build a predictive maintenance system that identifies potential machine failures before they occur. This will allow industries to shift from reactive to proactive maintenance, reducing downtime and improving overall equipment efficiency. The solution will be built and deployed using </a:t>
            </a:r>
            <a:r>
              <a:rPr lang="en-US" sz="1400" b="1" dirty="0">
                <a:latin typeface="Arial" pitchFamily="34" charset="0"/>
                <a:cs typeface="Arial" pitchFamily="34" charset="0"/>
              </a:rPr>
              <a:t>IBM Cloud Lite services</a:t>
            </a:r>
            <a:r>
              <a:rPr lang="en-US" sz="1400" dirty="0">
                <a:latin typeface="Arial" pitchFamily="34" charset="0"/>
                <a:cs typeface="Arial" pitchFamily="34" charset="0"/>
              </a:rPr>
              <a:t> and includes the following components:</a:t>
            </a:r>
          </a:p>
          <a:p>
            <a:pPr marL="305435" indent="-305435"/>
            <a:endParaRPr lang="en-IN" sz="1400" b="1" dirty="0">
              <a:latin typeface="Arial" pitchFamily="34" charset="0"/>
              <a:cs typeface="Arial" pitchFamily="34" charset="0"/>
            </a:endParaRPr>
          </a:p>
          <a:p>
            <a:pPr marL="305435" indent="-305435"/>
            <a:r>
              <a:rPr lang="en-IN" sz="1400" b="1" dirty="0">
                <a:latin typeface="Arial" pitchFamily="34" charset="0"/>
                <a:ea typeface="+mn-lt"/>
                <a:cs typeface="Arial" pitchFamily="34" charset="0"/>
              </a:rPr>
              <a:t>Data Collection:</a:t>
            </a:r>
          </a:p>
          <a:p>
            <a:pPr marL="629435" lvl="1" indent="-305435"/>
            <a:r>
              <a:rPr lang="en-US" dirty="0">
                <a:latin typeface="Arial" pitchFamily="34" charset="0"/>
                <a:cs typeface="Arial" pitchFamily="34" charset="0"/>
              </a:rPr>
              <a:t>Gather sensor data from industrial machines, including parameters such as rotational speed, torque, tool wear, air temperature, and machine load.</a:t>
            </a:r>
          </a:p>
          <a:p>
            <a:pPr lvl="1"/>
            <a:r>
              <a:rPr lang="en-US" dirty="0">
                <a:latin typeface="Arial" pitchFamily="34" charset="0"/>
                <a:cs typeface="Arial" pitchFamily="34" charset="0"/>
              </a:rPr>
              <a:t>Use existing datasets like the one from </a:t>
            </a:r>
            <a:r>
              <a:rPr lang="en-US" dirty="0" err="1">
                <a:latin typeface="Arial" pitchFamily="34" charset="0"/>
                <a:cs typeface="Arial" pitchFamily="34" charset="0"/>
              </a:rPr>
              <a:t>Kaggle</a:t>
            </a:r>
            <a:r>
              <a:rPr lang="en-US" dirty="0">
                <a:latin typeface="Arial" pitchFamily="34" charset="0"/>
                <a:cs typeface="Arial" pitchFamily="34" charset="0"/>
              </a:rPr>
              <a:t> to simulate real-time data input for model training and testing.</a:t>
            </a:r>
          </a:p>
          <a:p>
            <a:pPr lvl="1"/>
            <a:endParaRPr lang="en-IN" b="1" dirty="0">
              <a:latin typeface="Arial" pitchFamily="34" charset="0"/>
              <a:cs typeface="Arial" pitchFamily="34" charset="0"/>
            </a:endParaRPr>
          </a:p>
          <a:p>
            <a:pPr marL="305435" indent="-305435"/>
            <a:r>
              <a:rPr lang="en-IN" sz="1400" b="1" dirty="0">
                <a:latin typeface="Arial" pitchFamily="34" charset="0"/>
                <a:ea typeface="+mn-lt"/>
                <a:cs typeface="Arial" pitchFamily="34" charset="0"/>
              </a:rPr>
              <a:t>Data Preprocessing:</a:t>
            </a:r>
            <a:endParaRPr lang="en-IN" sz="1400" b="1" dirty="0">
              <a:latin typeface="Arial" pitchFamily="34" charset="0"/>
              <a:cs typeface="Arial" pitchFamily="34" charset="0"/>
            </a:endParaRPr>
          </a:p>
          <a:p>
            <a:pPr lvl="1"/>
            <a:r>
              <a:rPr lang="en-US" dirty="0">
                <a:latin typeface="Arial" pitchFamily="34" charset="0"/>
                <a:cs typeface="Arial" pitchFamily="34" charset="0"/>
              </a:rPr>
              <a:t>Clean the raw sensor data by handling missing values, filtering noise, and correcting outliers.</a:t>
            </a:r>
          </a:p>
          <a:p>
            <a:pPr lvl="1"/>
            <a:r>
              <a:rPr lang="en-US" dirty="0">
                <a:latin typeface="Arial" pitchFamily="34" charset="0"/>
                <a:cs typeface="Arial" pitchFamily="34" charset="0"/>
              </a:rPr>
              <a:t>Perform feature engineering to derive useful features such as rolling averages, temperature fluctuations, and tool usage over time.</a:t>
            </a:r>
          </a:p>
          <a:p>
            <a:pPr marL="629920" lvl="1" indent="-305435"/>
            <a:endParaRPr lang="en-IN" b="1" dirty="0">
              <a:latin typeface="Arial" pitchFamily="34" charset="0"/>
              <a:cs typeface="Arial" pitchFamily="34" charset="0"/>
            </a:endParaRPr>
          </a:p>
          <a:p>
            <a:pPr marL="305435" indent="-305435"/>
            <a:r>
              <a:rPr lang="en-IN" sz="1400" b="1" dirty="0">
                <a:latin typeface="Arial" pitchFamily="34" charset="0"/>
                <a:ea typeface="+mn-lt"/>
                <a:cs typeface="Arial" pitchFamily="34" charset="0"/>
              </a:rPr>
              <a:t>Machine Learning Algorithm:</a:t>
            </a:r>
          </a:p>
          <a:p>
            <a:pPr lvl="1"/>
            <a:r>
              <a:rPr lang="en-US" dirty="0">
                <a:latin typeface="Arial" pitchFamily="34" charset="0"/>
                <a:cs typeface="Arial" pitchFamily="34" charset="0"/>
              </a:rPr>
              <a:t>Use classification algorithms like </a:t>
            </a:r>
            <a:r>
              <a:rPr lang="en-US" b="1" dirty="0">
                <a:latin typeface="Arial" pitchFamily="34" charset="0"/>
                <a:cs typeface="Arial" pitchFamily="34" charset="0"/>
              </a:rPr>
              <a:t>Snap</a:t>
            </a:r>
            <a:r>
              <a:rPr lang="en-US" dirty="0">
                <a:latin typeface="Arial" pitchFamily="34" charset="0"/>
                <a:cs typeface="Arial" pitchFamily="34" charset="0"/>
              </a:rPr>
              <a:t> </a:t>
            </a:r>
            <a:r>
              <a:rPr lang="en-US" b="1" dirty="0">
                <a:latin typeface="Arial" pitchFamily="34" charset="0"/>
                <a:cs typeface="Arial" pitchFamily="34" charset="0"/>
              </a:rPr>
              <a:t>Random Forest</a:t>
            </a:r>
            <a:r>
              <a:rPr lang="en-US" dirty="0">
                <a:latin typeface="Arial" pitchFamily="34" charset="0"/>
                <a:cs typeface="Arial" pitchFamily="34" charset="0"/>
              </a:rPr>
              <a:t>, </a:t>
            </a:r>
            <a:r>
              <a:rPr lang="en-US" b="1" dirty="0" err="1">
                <a:latin typeface="Arial" pitchFamily="34" charset="0"/>
                <a:cs typeface="Arial" pitchFamily="34" charset="0"/>
              </a:rPr>
              <a:t>XGBoost</a:t>
            </a:r>
            <a:r>
              <a:rPr lang="en-US" dirty="0">
                <a:latin typeface="Arial" pitchFamily="34" charset="0"/>
                <a:cs typeface="Arial" pitchFamily="34" charset="0"/>
              </a:rPr>
              <a:t>, or </a:t>
            </a:r>
            <a:r>
              <a:rPr lang="en-US" b="1" dirty="0">
                <a:latin typeface="Arial" pitchFamily="34" charset="0"/>
                <a:cs typeface="Arial" pitchFamily="34" charset="0"/>
              </a:rPr>
              <a:t>SVM</a:t>
            </a:r>
            <a:r>
              <a:rPr lang="en-US" dirty="0">
                <a:latin typeface="Arial" pitchFamily="34" charset="0"/>
                <a:cs typeface="Arial" pitchFamily="34" charset="0"/>
              </a:rPr>
              <a:t> to predict the type of machine failure (e.g., tool wear, heat dissipation failure, or power failure).</a:t>
            </a:r>
          </a:p>
          <a:p>
            <a:pPr lvl="1"/>
            <a:r>
              <a:rPr lang="en-US" dirty="0">
                <a:latin typeface="Arial" pitchFamily="34" charset="0"/>
                <a:cs typeface="Arial" pitchFamily="34" charset="0"/>
              </a:rPr>
              <a:t>Split the data into training and test sets; apply cross-validation and </a:t>
            </a:r>
            <a:r>
              <a:rPr lang="en-US" dirty="0" err="1">
                <a:latin typeface="Arial" pitchFamily="34" charset="0"/>
                <a:cs typeface="Arial" pitchFamily="34" charset="0"/>
              </a:rPr>
              <a:t>hyperparameter</a:t>
            </a:r>
            <a:r>
              <a:rPr lang="en-US" dirty="0">
                <a:latin typeface="Arial" pitchFamily="34" charset="0"/>
                <a:cs typeface="Arial" pitchFamily="34" charset="0"/>
              </a:rPr>
              <a:t> tuning to enhance model performance.</a:t>
            </a:r>
          </a:p>
          <a:p>
            <a:pPr marL="629435" lvl="1" indent="-305435"/>
            <a:endParaRPr lang="en-IN" b="1" dirty="0">
              <a:latin typeface="Arial" pitchFamily="34" charset="0"/>
              <a:ea typeface="+mn-lt"/>
              <a:cs typeface="Arial"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32614" y="838899"/>
            <a:ext cx="11613485" cy="4181911"/>
          </a:xfrm>
        </p:spPr>
        <p:txBody>
          <a:bodyPr vert="horz" lIns="91440" tIns="45720" rIns="91440" bIns="45720" rtlCol="0" anchor="ctr">
            <a:noAutofit/>
          </a:bodyPr>
          <a:lstStyle/>
          <a:p>
            <a:pPr marL="305435" indent="-305435"/>
            <a:r>
              <a:rPr lang="en-IN" sz="1400" b="1" dirty="0">
                <a:latin typeface="Arial" pitchFamily="34" charset="0"/>
                <a:ea typeface="+mn-lt"/>
                <a:cs typeface="Arial" pitchFamily="34" charset="0"/>
              </a:rPr>
              <a:t>Deployment:</a:t>
            </a:r>
          </a:p>
          <a:p>
            <a:pPr lvl="1"/>
            <a:r>
              <a:rPr lang="en-US" dirty="0">
                <a:latin typeface="Arial" pitchFamily="34" charset="0"/>
                <a:cs typeface="Arial" pitchFamily="34" charset="0"/>
              </a:rPr>
              <a:t>Deploy the trained model using </a:t>
            </a:r>
            <a:r>
              <a:rPr lang="en-US" b="1" dirty="0">
                <a:latin typeface="Arial" pitchFamily="34" charset="0"/>
                <a:cs typeface="Arial" pitchFamily="34" charset="0"/>
              </a:rPr>
              <a:t>IBM Watson Studio</a:t>
            </a:r>
            <a:r>
              <a:rPr lang="en-US" dirty="0">
                <a:latin typeface="Arial" pitchFamily="34" charset="0"/>
                <a:cs typeface="Arial" pitchFamily="34" charset="0"/>
              </a:rPr>
              <a:t> on IBM Cloud Lite.</a:t>
            </a:r>
          </a:p>
          <a:p>
            <a:pPr lvl="1"/>
            <a:r>
              <a:rPr lang="en-US" dirty="0">
                <a:latin typeface="Arial" pitchFamily="34" charset="0"/>
                <a:cs typeface="Arial" pitchFamily="34" charset="0"/>
              </a:rPr>
              <a:t>Set up a simple interface or monitoring tool that ingests live sensor data and flags machines at risk of failure.</a:t>
            </a:r>
            <a:endParaRPr lang="en-IN" b="1" dirty="0">
              <a:latin typeface="Arial" pitchFamily="34" charset="0"/>
              <a:ea typeface="+mn-lt"/>
              <a:cs typeface="Arial" pitchFamily="34" charset="0"/>
            </a:endParaRPr>
          </a:p>
          <a:p>
            <a:pPr marL="305435" indent="-305435"/>
            <a:r>
              <a:rPr lang="en-IN" sz="1400" b="1" dirty="0">
                <a:latin typeface="Arial" pitchFamily="34" charset="0"/>
                <a:ea typeface="+mn-lt"/>
                <a:cs typeface="Arial" pitchFamily="34" charset="0"/>
              </a:rPr>
              <a:t>Evaluation:</a:t>
            </a:r>
            <a:endParaRPr lang="en-IN" sz="1400" dirty="0">
              <a:latin typeface="Arial" pitchFamily="34" charset="0"/>
              <a:cs typeface="Arial" pitchFamily="34" charset="0"/>
            </a:endParaRPr>
          </a:p>
          <a:p>
            <a:pPr lvl="1"/>
            <a:r>
              <a:rPr lang="en-US" dirty="0">
                <a:latin typeface="Arial" pitchFamily="34" charset="0"/>
                <a:cs typeface="Arial" pitchFamily="34" charset="0"/>
              </a:rPr>
              <a:t>Evaluate model accuracy using metrics like </a:t>
            </a:r>
            <a:r>
              <a:rPr lang="en-US" b="1" dirty="0">
                <a:latin typeface="Arial" pitchFamily="34" charset="0"/>
                <a:cs typeface="Arial" pitchFamily="34" charset="0"/>
              </a:rPr>
              <a:t>Confusion Matrix</a:t>
            </a:r>
            <a:r>
              <a:rPr lang="en-US" dirty="0">
                <a:latin typeface="Arial" pitchFamily="34" charset="0"/>
                <a:cs typeface="Arial" pitchFamily="34" charset="0"/>
              </a:rPr>
              <a:t>, </a:t>
            </a:r>
            <a:r>
              <a:rPr lang="en-US" b="1" dirty="0">
                <a:latin typeface="Arial" pitchFamily="34" charset="0"/>
                <a:cs typeface="Arial" pitchFamily="34" charset="0"/>
              </a:rPr>
              <a:t>Accuracy</a:t>
            </a:r>
            <a:r>
              <a:rPr lang="en-US" dirty="0">
                <a:latin typeface="Arial" pitchFamily="34" charset="0"/>
                <a:cs typeface="Arial" pitchFamily="34" charset="0"/>
              </a:rPr>
              <a:t>, </a:t>
            </a:r>
            <a:r>
              <a:rPr lang="en-US" b="1" dirty="0">
                <a:latin typeface="Arial" pitchFamily="34" charset="0"/>
                <a:cs typeface="Arial" pitchFamily="34" charset="0"/>
              </a:rPr>
              <a:t>Precision</a:t>
            </a:r>
            <a:r>
              <a:rPr lang="en-US" dirty="0">
                <a:latin typeface="Arial" pitchFamily="34" charset="0"/>
                <a:cs typeface="Arial" pitchFamily="34" charset="0"/>
              </a:rPr>
              <a:t>, and </a:t>
            </a:r>
            <a:r>
              <a:rPr lang="en-US" b="1" dirty="0">
                <a:latin typeface="Arial" pitchFamily="34" charset="0"/>
                <a:cs typeface="Arial" pitchFamily="34" charset="0"/>
              </a:rPr>
              <a:t>Recall</a:t>
            </a:r>
            <a:r>
              <a:rPr lang="en-US" dirty="0">
                <a:latin typeface="Arial" pitchFamily="34" charset="0"/>
                <a:cs typeface="Arial" pitchFamily="34" charset="0"/>
              </a:rPr>
              <a:t>.</a:t>
            </a:r>
          </a:p>
          <a:p>
            <a:pPr lvl="1"/>
            <a:r>
              <a:rPr lang="en-US" dirty="0">
                <a:latin typeface="Arial" pitchFamily="34" charset="0"/>
                <a:cs typeface="Arial" pitchFamily="34" charset="0"/>
              </a:rPr>
              <a:t>Continuously monitor prediction outcomes and fine-tune the model based on real-time feedback and new data.</a:t>
            </a:r>
          </a:p>
          <a:p>
            <a:pPr>
              <a:buFont typeface="Wingdings" pitchFamily="2" charset="2"/>
              <a:buChar char="§"/>
            </a:pPr>
            <a:r>
              <a:rPr lang="en-US" sz="1400" b="1" dirty="0">
                <a:latin typeface="Arial" pitchFamily="34" charset="0"/>
                <a:cs typeface="Arial" pitchFamily="34" charset="0"/>
              </a:rPr>
              <a:t>Result </a:t>
            </a:r>
            <a:r>
              <a:rPr lang="en-US" sz="1400" dirty="0">
                <a:latin typeface="Arial" pitchFamily="34" charset="0"/>
                <a:cs typeface="Arial" pitchFamily="34" charset="0"/>
              </a:rPr>
              <a:t>:</a:t>
            </a:r>
          </a:p>
          <a:p>
            <a:pPr lvl="1"/>
            <a:r>
              <a:rPr lang="en-US" dirty="0">
                <a:latin typeface="Arial" pitchFamily="34" charset="0"/>
                <a:cs typeface="Arial" pitchFamily="34" charset="0"/>
              </a:rPr>
              <a:t>The model is expected to predict machine failures with over </a:t>
            </a:r>
            <a:r>
              <a:rPr lang="en-US" b="1" dirty="0">
                <a:latin typeface="Arial" pitchFamily="34" charset="0"/>
                <a:cs typeface="Arial" pitchFamily="34" charset="0"/>
              </a:rPr>
              <a:t>99.5% accuracy</a:t>
            </a:r>
            <a:r>
              <a:rPr lang="en-US" dirty="0">
                <a:latin typeface="Arial" pitchFamily="34" charset="0"/>
                <a:cs typeface="Arial" pitchFamily="34" charset="0"/>
              </a:rPr>
              <a:t>, enabling maintenance teams to take timely action and prevent unexpected breakdowns.</a:t>
            </a:r>
          </a:p>
          <a:p>
            <a:pPr lvl="1"/>
            <a:r>
              <a:rPr lang="en-US" dirty="0">
                <a:latin typeface="Arial" pitchFamily="34" charset="0"/>
                <a:cs typeface="Arial" pitchFamily="34" charset="0"/>
              </a:rPr>
              <a:t>Early intervention reduces repair costs and extends machine lifespan.</a:t>
            </a:r>
          </a:p>
          <a:p>
            <a:pPr lvl="1">
              <a:buFont typeface="Wingdings" pitchFamily="2" charset="2"/>
              <a:buChar char="§"/>
            </a:pPr>
            <a:endParaRPr lang="en-US" dirty="0">
              <a:latin typeface="Arial" pitchFamily="34" charset="0"/>
              <a:cs typeface="Arial" pitchFamily="34" charset="0"/>
            </a:endParaRPr>
          </a:p>
          <a:p>
            <a:pPr marL="305435" indent="-305435"/>
            <a:endParaRPr lang="en-IN" sz="1400" b="1" dirty="0">
              <a:latin typeface="Arial" pitchFamily="34" charset="0"/>
              <a:cs typeface="Arial" pitchFamily="34" charset="0"/>
            </a:endParaRPr>
          </a:p>
          <a:p>
            <a:pPr marL="629435" lvl="1" indent="-305435"/>
            <a:endParaRPr lang="en-IN" b="1" dirty="0">
              <a:latin typeface="Arial" pitchFamily="34" charset="0"/>
              <a:ea typeface="+mn-lt"/>
              <a:cs typeface="Arial" pitchFamily="34" charset="0"/>
            </a:endParaRPr>
          </a:p>
        </p:txBody>
      </p:sp>
    </p:spTree>
    <p:extLst>
      <p:ext uri="{BB962C8B-B14F-4D97-AF65-F5344CB8AC3E}">
        <p14:creationId xmlns:p14="http://schemas.microsoft.com/office/powerpoint/2010/main" val="3674074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4646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1400" b="1" dirty="0">
                <a:latin typeface="Arial" pitchFamily="34" charset="0"/>
                <a:cs typeface="Arial" pitchFamily="34" charset="0"/>
              </a:rPr>
              <a:t>System Requirements:</a:t>
            </a:r>
          </a:p>
          <a:p>
            <a:pPr lvl="1"/>
            <a:r>
              <a:rPr lang="en-US" dirty="0">
                <a:latin typeface="Arial" pitchFamily="34" charset="0"/>
                <a:cs typeface="Arial" pitchFamily="34" charset="0"/>
              </a:rPr>
              <a:t>Python, Pandas, </a:t>
            </a:r>
            <a:r>
              <a:rPr lang="en-US" dirty="0" err="1">
                <a:latin typeface="Arial" pitchFamily="34" charset="0"/>
                <a:cs typeface="Arial" pitchFamily="34" charset="0"/>
              </a:rPr>
              <a:t>Scikit</a:t>
            </a:r>
            <a:r>
              <a:rPr lang="en-US" dirty="0">
                <a:latin typeface="Arial" pitchFamily="34" charset="0"/>
                <a:cs typeface="Arial" pitchFamily="34" charset="0"/>
              </a:rPr>
              <a:t>-learn, </a:t>
            </a:r>
            <a:r>
              <a:rPr lang="en-US" dirty="0" err="1">
                <a:latin typeface="Arial" pitchFamily="34" charset="0"/>
                <a:cs typeface="Arial" pitchFamily="34" charset="0"/>
              </a:rPr>
              <a:t>Matplotlib</a:t>
            </a:r>
            <a:endParaRPr lang="en-US" dirty="0">
              <a:latin typeface="Arial" pitchFamily="34" charset="0"/>
              <a:cs typeface="Arial" pitchFamily="34" charset="0"/>
            </a:endParaRPr>
          </a:p>
          <a:p>
            <a:pPr lvl="1"/>
            <a:r>
              <a:rPr lang="en-US" dirty="0">
                <a:latin typeface="Arial" pitchFamily="34" charset="0"/>
                <a:cs typeface="Arial" pitchFamily="34" charset="0"/>
              </a:rPr>
              <a:t>IBM Watson Studio (IBM Cloud Lite)</a:t>
            </a:r>
          </a:p>
          <a:p>
            <a:endParaRPr lang="en-US" sz="1400" dirty="0">
              <a:latin typeface="Arial" pitchFamily="34" charset="0"/>
              <a:cs typeface="Arial" pitchFamily="34" charset="0"/>
            </a:endParaRPr>
          </a:p>
          <a:p>
            <a:r>
              <a:rPr lang="en-US" sz="1400" b="1" dirty="0">
                <a:latin typeface="Arial" pitchFamily="34" charset="0"/>
                <a:cs typeface="Arial" pitchFamily="34" charset="0"/>
              </a:rPr>
              <a:t>Libraries:</a:t>
            </a:r>
          </a:p>
          <a:p>
            <a:pPr lvl="1"/>
            <a:r>
              <a:rPr lang="en-US" dirty="0">
                <a:latin typeface="Arial" pitchFamily="34" charset="0"/>
                <a:cs typeface="Arial" pitchFamily="34" charset="0"/>
              </a:rPr>
              <a:t>pandas, </a:t>
            </a:r>
            <a:r>
              <a:rPr lang="en-US" dirty="0" err="1">
                <a:latin typeface="Arial" pitchFamily="34" charset="0"/>
                <a:cs typeface="Arial" pitchFamily="34" charset="0"/>
              </a:rPr>
              <a:t>numpy</a:t>
            </a:r>
            <a:r>
              <a:rPr lang="en-US" dirty="0">
                <a:latin typeface="Arial" pitchFamily="34" charset="0"/>
                <a:cs typeface="Arial" pitchFamily="34" charset="0"/>
              </a:rPr>
              <a:t>, </a:t>
            </a:r>
            <a:r>
              <a:rPr lang="en-US" dirty="0" err="1">
                <a:latin typeface="Arial" pitchFamily="34" charset="0"/>
                <a:cs typeface="Arial" pitchFamily="34" charset="0"/>
              </a:rPr>
              <a:t>matplotlib</a:t>
            </a:r>
            <a:r>
              <a:rPr lang="en-US" dirty="0">
                <a:latin typeface="Arial" pitchFamily="34" charset="0"/>
                <a:cs typeface="Arial" pitchFamily="34" charset="0"/>
              </a:rPr>
              <a:t>, </a:t>
            </a:r>
            <a:r>
              <a:rPr lang="en-US" dirty="0" err="1">
                <a:latin typeface="Arial" pitchFamily="34" charset="0"/>
                <a:cs typeface="Arial" pitchFamily="34" charset="0"/>
              </a:rPr>
              <a:t>seaborn</a:t>
            </a:r>
            <a:endParaRPr lang="en-US" dirty="0">
              <a:latin typeface="Arial" pitchFamily="34" charset="0"/>
              <a:cs typeface="Arial" pitchFamily="34" charset="0"/>
            </a:endParaRPr>
          </a:p>
          <a:p>
            <a:pPr lvl="1"/>
            <a:r>
              <a:rPr lang="en-US" dirty="0" err="1">
                <a:latin typeface="Arial" pitchFamily="34" charset="0"/>
                <a:cs typeface="Arial" pitchFamily="34" charset="0"/>
              </a:rPr>
              <a:t>scikit</a:t>
            </a:r>
            <a:r>
              <a:rPr lang="en-US" dirty="0">
                <a:latin typeface="Arial" pitchFamily="34" charset="0"/>
                <a:cs typeface="Arial" pitchFamily="34" charset="0"/>
              </a:rPr>
              <a:t>-learn for ML classification</a:t>
            </a:r>
          </a:p>
          <a:p>
            <a:endParaRPr lang="en-US" sz="1400" dirty="0">
              <a:latin typeface="Arial" pitchFamily="34" charset="0"/>
              <a:cs typeface="Arial" pitchFamily="34" charset="0"/>
            </a:endParaRPr>
          </a:p>
          <a:p>
            <a:r>
              <a:rPr lang="en-US" sz="1400" b="1" dirty="0">
                <a:latin typeface="Arial" pitchFamily="34" charset="0"/>
                <a:cs typeface="Arial" pitchFamily="34" charset="0"/>
              </a:rPr>
              <a:t>Process:</a:t>
            </a:r>
          </a:p>
          <a:p>
            <a:pPr lvl="1"/>
            <a:r>
              <a:rPr lang="en-US" dirty="0">
                <a:latin typeface="Arial" pitchFamily="34" charset="0"/>
                <a:cs typeface="Arial" pitchFamily="34" charset="0"/>
              </a:rPr>
              <a:t>Data loading and preprocessing</a:t>
            </a:r>
          </a:p>
          <a:p>
            <a:pPr lvl="1"/>
            <a:r>
              <a:rPr lang="en-US" dirty="0">
                <a:latin typeface="Arial" pitchFamily="34" charset="0"/>
                <a:cs typeface="Arial" pitchFamily="34" charset="0"/>
              </a:rPr>
              <a:t>Feature engineering</a:t>
            </a:r>
          </a:p>
          <a:p>
            <a:pPr lvl="1"/>
            <a:r>
              <a:rPr lang="en-US" dirty="0">
                <a:latin typeface="Arial" pitchFamily="34" charset="0"/>
                <a:cs typeface="Arial" pitchFamily="34" charset="0"/>
              </a:rPr>
              <a:t>Train/test split</a:t>
            </a:r>
          </a:p>
          <a:p>
            <a:pPr lvl="1"/>
            <a:r>
              <a:rPr lang="en-US" dirty="0">
                <a:latin typeface="Arial" pitchFamily="34" charset="0"/>
                <a:cs typeface="Arial" pitchFamily="34" charset="0"/>
              </a:rPr>
              <a:t>Model training and evaluation</a:t>
            </a:r>
            <a:endParaRPr lang="en-IN" b="1" dirty="0">
              <a:solidFill>
                <a:srgbClr val="0F0F0F"/>
              </a:solidFill>
              <a:latin typeface="Arial" pitchFamily="34" charset="0"/>
              <a:cs typeface="Arial"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IN" sz="1400" b="1" dirty="0">
                <a:latin typeface="Arial" pitchFamily="34" charset="0"/>
                <a:ea typeface="+mn-lt"/>
                <a:cs typeface="Arial" pitchFamily="34" charset="0"/>
              </a:rPr>
              <a:t>Algorithm Selection:</a:t>
            </a:r>
          </a:p>
          <a:p>
            <a:pPr marL="629435" lvl="1" indent="-305435"/>
            <a:r>
              <a:rPr lang="en-US" dirty="0">
                <a:latin typeface="Arial" pitchFamily="34" charset="0"/>
                <a:cs typeface="Arial" pitchFamily="34" charset="0"/>
              </a:rPr>
              <a:t>Snap Random Forest Classifier</a:t>
            </a:r>
            <a:br>
              <a:rPr lang="en-US" dirty="0">
                <a:latin typeface="Arial" pitchFamily="34" charset="0"/>
                <a:cs typeface="Arial" pitchFamily="34" charset="0"/>
              </a:rPr>
            </a:br>
            <a:r>
              <a:rPr lang="en-US" dirty="0">
                <a:latin typeface="Arial" pitchFamily="34" charset="0"/>
                <a:cs typeface="Arial" pitchFamily="34" charset="0"/>
              </a:rPr>
              <a:t>A robust algorithm that handles multiple failure types and performs well even with noisy sensor data.</a:t>
            </a:r>
            <a:endParaRPr lang="en-IN" dirty="0">
              <a:latin typeface="Arial" pitchFamily="34" charset="0"/>
              <a:cs typeface="Arial" pitchFamily="34" charset="0"/>
            </a:endParaRPr>
          </a:p>
          <a:p>
            <a:pPr marL="305435" indent="-305435"/>
            <a:r>
              <a:rPr lang="en-IN" sz="1400" b="1" dirty="0">
                <a:latin typeface="Arial" pitchFamily="34" charset="0"/>
                <a:ea typeface="+mn-lt"/>
                <a:cs typeface="Arial" pitchFamily="34" charset="0"/>
              </a:rPr>
              <a:t>Data Input:</a:t>
            </a:r>
          </a:p>
          <a:p>
            <a:pPr marL="629435" lvl="1" indent="-305435"/>
            <a:r>
              <a:rPr lang="en-US" dirty="0">
                <a:latin typeface="Arial" pitchFamily="34" charset="0"/>
                <a:cs typeface="Arial" pitchFamily="34" charset="0"/>
              </a:rPr>
              <a:t>Torque, Rotational Speed, Tool Wear, Air Temperature, and other operational parameters collected from machines.</a:t>
            </a:r>
            <a:endParaRPr lang="en-IN" dirty="0">
              <a:latin typeface="Arial" pitchFamily="34" charset="0"/>
              <a:cs typeface="Arial" pitchFamily="34" charset="0"/>
            </a:endParaRPr>
          </a:p>
          <a:p>
            <a:pPr marL="305435" indent="-305435"/>
            <a:r>
              <a:rPr lang="en-IN" sz="1400" b="1" dirty="0">
                <a:latin typeface="Arial" pitchFamily="34" charset="0"/>
                <a:ea typeface="+mn-lt"/>
                <a:cs typeface="Arial" pitchFamily="34" charset="0"/>
              </a:rPr>
              <a:t>Training Process:</a:t>
            </a:r>
          </a:p>
          <a:p>
            <a:pPr marL="629435" lvl="1" indent="-305435"/>
            <a:r>
              <a:rPr lang="en-US" dirty="0">
                <a:latin typeface="Arial" pitchFamily="34" charset="0"/>
                <a:cs typeface="Arial" pitchFamily="34" charset="0"/>
              </a:rPr>
              <a:t>The model is trained using labeled historical failure data. Techniques like cross-validation and </a:t>
            </a:r>
            <a:r>
              <a:rPr lang="en-US" dirty="0" err="1">
                <a:latin typeface="Arial" pitchFamily="34" charset="0"/>
                <a:cs typeface="Arial" pitchFamily="34" charset="0"/>
              </a:rPr>
              <a:t>hyperparameter</a:t>
            </a:r>
            <a:r>
              <a:rPr lang="en-US" dirty="0">
                <a:latin typeface="Arial" pitchFamily="34" charset="0"/>
                <a:cs typeface="Arial" pitchFamily="34" charset="0"/>
              </a:rPr>
              <a:t> tuning are applied to boost accuracy and avoid </a:t>
            </a:r>
            <a:r>
              <a:rPr lang="en-US" dirty="0" err="1">
                <a:latin typeface="Arial" pitchFamily="34" charset="0"/>
                <a:cs typeface="Arial" pitchFamily="34" charset="0"/>
              </a:rPr>
              <a:t>overfitting</a:t>
            </a:r>
            <a:r>
              <a:rPr lang="en-US" dirty="0">
                <a:latin typeface="Arial" pitchFamily="34" charset="0"/>
                <a:cs typeface="Arial" pitchFamily="34" charset="0"/>
              </a:rPr>
              <a:t>.</a:t>
            </a:r>
            <a:endParaRPr lang="en-IN" dirty="0">
              <a:latin typeface="Arial" pitchFamily="34" charset="0"/>
              <a:cs typeface="Arial" pitchFamily="34" charset="0"/>
            </a:endParaRPr>
          </a:p>
          <a:p>
            <a:pPr marL="305435" indent="-305435"/>
            <a:r>
              <a:rPr lang="en-IN" sz="1400" b="1" dirty="0">
                <a:latin typeface="Arial" pitchFamily="34" charset="0"/>
                <a:ea typeface="+mn-lt"/>
                <a:cs typeface="Arial" pitchFamily="34" charset="0"/>
              </a:rPr>
              <a:t>Prediction Process:</a:t>
            </a:r>
          </a:p>
          <a:p>
            <a:pPr lvl="1"/>
            <a:r>
              <a:rPr lang="en-US" dirty="0">
                <a:latin typeface="Arial" pitchFamily="34" charset="0"/>
                <a:cs typeface="Arial" pitchFamily="34" charset="0"/>
              </a:rPr>
              <a:t>Once trained, the model classifies incoming sensor readings to predict whether a machine is at risk of: </a:t>
            </a:r>
            <a:r>
              <a:rPr lang="en-US" b="1" dirty="0">
                <a:latin typeface="Arial" pitchFamily="34" charset="0"/>
                <a:cs typeface="Arial" pitchFamily="34" charset="0"/>
              </a:rPr>
              <a:t>Tool wear failure</a:t>
            </a:r>
            <a:r>
              <a:rPr lang="en-US" dirty="0">
                <a:latin typeface="Arial" pitchFamily="34" charset="0"/>
                <a:cs typeface="Arial" pitchFamily="34" charset="0"/>
              </a:rPr>
              <a:t>, </a:t>
            </a:r>
            <a:r>
              <a:rPr lang="en-US" b="1" dirty="0">
                <a:latin typeface="Arial" pitchFamily="34" charset="0"/>
                <a:cs typeface="Arial" pitchFamily="34" charset="0"/>
              </a:rPr>
              <a:t>Heat dissipation failure</a:t>
            </a:r>
            <a:r>
              <a:rPr lang="en-US" dirty="0">
                <a:latin typeface="Arial" pitchFamily="34" charset="0"/>
                <a:cs typeface="Arial" pitchFamily="34" charset="0"/>
              </a:rPr>
              <a:t>, </a:t>
            </a:r>
            <a:r>
              <a:rPr lang="en-US" b="1" dirty="0">
                <a:latin typeface="Arial" pitchFamily="34" charset="0"/>
                <a:cs typeface="Arial" pitchFamily="34" charset="0"/>
              </a:rPr>
              <a:t>Power failure</a:t>
            </a:r>
            <a:r>
              <a:rPr lang="en-US" dirty="0">
                <a:latin typeface="Arial" pitchFamily="34" charset="0"/>
                <a:cs typeface="Arial" pitchFamily="34" charset="0"/>
              </a:rPr>
              <a:t>, or </a:t>
            </a:r>
            <a:r>
              <a:rPr lang="en-US" b="1" dirty="0">
                <a:latin typeface="Arial" pitchFamily="34" charset="0"/>
                <a:cs typeface="Arial" pitchFamily="34" charset="0"/>
              </a:rPr>
              <a:t>No failure (normal operation)</a:t>
            </a:r>
            <a:endParaRPr lang="en-US" dirty="0">
              <a:latin typeface="Arial" pitchFamily="34" charset="0"/>
              <a:cs typeface="Arial" pitchFamily="34" charset="0"/>
            </a:endParaRPr>
          </a:p>
          <a:p>
            <a:pPr lvl="1"/>
            <a:r>
              <a:rPr lang="en-US" dirty="0">
                <a:latin typeface="Arial" pitchFamily="34" charset="0"/>
                <a:cs typeface="Arial" pitchFamily="34" charset="0"/>
              </a:rPr>
              <a:t>In a live setting, the model continuously receives data via IBM Cloud services and generates alerts when a machine is likely to fail, allowing for proactive maintenance actions.</a:t>
            </a:r>
          </a:p>
          <a:p>
            <a:pPr marL="629435" lvl="1" indent="-305435"/>
            <a:endParaRPr lang="en-IN" dirty="0">
              <a:latin typeface="Arial" pitchFamily="34" charset="0"/>
              <a:cs typeface="Arial" pitchFamily="34" charset="0"/>
            </a:endParaRPr>
          </a:p>
          <a:p>
            <a:pPr marL="629435" lvl="1" indent="-305435"/>
            <a:endParaRPr lang="en-IN" dirty="0">
              <a:latin typeface="Arial" pitchFamily="34" charset="0"/>
              <a:cs typeface="Arial"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a:t>
            </a:r>
            <a:r>
              <a:rPr lang="en-US" sz="3100" b="1" cap="none" dirty="0">
                <a:solidFill>
                  <a:schemeClr val="tx1"/>
                </a:solidFill>
                <a:latin typeface="Arial"/>
                <a:ea typeface="+mj-lt"/>
                <a:cs typeface="Arial"/>
              </a:rPr>
              <a:t>DATA SET</a:t>
            </a:r>
            <a:endParaRPr lang="en-US" sz="3100" dirty="0">
              <a:solidFill>
                <a:schemeClr val="tx1"/>
              </a:solidFill>
            </a:endParaRPr>
          </a:p>
        </p:txBody>
      </p:sp>
      <p:pic>
        <p:nvPicPr>
          <p:cNvPr id="4" name="Picture 3" descr="A screenshot of a computer&#10;&#10;AI-generated content may be incorrect.">
            <a:extLst>
              <a:ext uri="{FF2B5EF4-FFF2-40B4-BE49-F238E27FC236}">
                <a16:creationId xmlns:a16="http://schemas.microsoft.com/office/drawing/2014/main" id="{1882B0B1-007A-D65A-5685-436ADF79BA14}"/>
              </a:ext>
            </a:extLst>
          </p:cNvPr>
          <p:cNvPicPr>
            <a:picLocks noChangeAspect="1"/>
          </p:cNvPicPr>
          <p:nvPr/>
        </p:nvPicPr>
        <p:blipFill>
          <a:blip r:embed="rId2"/>
          <a:stretch>
            <a:fillRect/>
          </a:stretch>
        </p:blipFill>
        <p:spPr>
          <a:xfrm>
            <a:off x="581192" y="1364769"/>
            <a:ext cx="10629900" cy="4791075"/>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a:t>
            </a:r>
            <a:r>
              <a:rPr lang="en-US" sz="3100" b="1" cap="none" dirty="0">
                <a:solidFill>
                  <a:schemeClr val="tx1"/>
                </a:solidFill>
                <a:latin typeface="Arial"/>
                <a:ea typeface="+mj-lt"/>
                <a:cs typeface="Arial"/>
              </a:rPr>
              <a:t>DATA SET</a:t>
            </a:r>
            <a:endParaRPr lang="en-US" sz="3100" dirty="0">
              <a:solidFill>
                <a:schemeClr val="tx1"/>
              </a:solidFill>
            </a:endParaRPr>
          </a:p>
        </p:txBody>
      </p:sp>
      <p:pic>
        <p:nvPicPr>
          <p:cNvPr id="4" name="Picture 3" descr="A screenshot of a graph&#10;&#10;AI-generated content may be incorrect.">
            <a:extLst>
              <a:ext uri="{FF2B5EF4-FFF2-40B4-BE49-F238E27FC236}">
                <a16:creationId xmlns:a16="http://schemas.microsoft.com/office/drawing/2014/main" id="{AAF050A6-788D-0375-4EE0-E48EAA72B275}"/>
              </a:ext>
            </a:extLst>
          </p:cNvPr>
          <p:cNvPicPr>
            <a:picLocks noChangeAspect="1"/>
          </p:cNvPicPr>
          <p:nvPr/>
        </p:nvPicPr>
        <p:blipFill>
          <a:blip r:embed="rId2"/>
          <a:stretch>
            <a:fillRect/>
          </a:stretch>
        </p:blipFill>
        <p:spPr>
          <a:xfrm>
            <a:off x="728871" y="1232452"/>
            <a:ext cx="10010775" cy="5086350"/>
          </a:xfrm>
          <a:prstGeom prst="rect">
            <a:avLst/>
          </a:prstGeom>
        </p:spPr>
      </p:pic>
    </p:spTree>
    <p:extLst>
      <p:ext uri="{BB962C8B-B14F-4D97-AF65-F5344CB8AC3E}">
        <p14:creationId xmlns:p14="http://schemas.microsoft.com/office/powerpoint/2010/main" val="358588864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251</TotalTime>
  <Words>1180</Words>
  <Application>Microsoft Office PowerPoint</Application>
  <PresentationFormat>Widescreen</PresentationFormat>
  <Paragraphs>93</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Calibri</vt:lpstr>
      <vt:lpstr>Calibri Light</vt:lpstr>
      <vt:lpstr>Franklin Gothic Book</vt:lpstr>
      <vt:lpstr>Franklin Gothic Demi</vt:lpstr>
      <vt:lpstr>Times New Roman</vt:lpstr>
      <vt:lpstr>Wingdings</vt:lpstr>
      <vt:lpstr>Wingdings 2</vt:lpstr>
      <vt:lpstr>DividendVTI</vt:lpstr>
      <vt:lpstr>Predictive Maintenance of Industrial Machinery</vt:lpstr>
      <vt:lpstr>OUTLINE</vt:lpstr>
      <vt:lpstr>Problem Statement-39</vt:lpstr>
      <vt:lpstr>Proposed Solution</vt:lpstr>
      <vt:lpstr>PowerPoint Presentation</vt:lpstr>
      <vt:lpstr>System  Approach</vt:lpstr>
      <vt:lpstr>Algorithm &amp; Deployment</vt:lpstr>
      <vt:lpstr>Result: DATA SET</vt:lpstr>
      <vt:lpstr>Result: DATA SET</vt:lpstr>
      <vt:lpstr>Result: ML Model selection</vt:lpstr>
      <vt:lpstr>Result: ML Model selection</vt:lpstr>
      <vt:lpstr>Result: Snap random forest classifier with 99.5% accuracy</vt:lpstr>
      <vt:lpstr>Result: Evaluation, Threshold, Recall graph</vt:lpstr>
      <vt:lpstr>Result: Model Deployemnt</vt:lpstr>
      <vt:lpstr>Result: Input for testing</vt:lpstr>
      <vt:lpstr>Result: Predicted output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Abhinav Pokhariyal</cp:lastModifiedBy>
  <cp:revision>37</cp:revision>
  <dcterms:created xsi:type="dcterms:W3CDTF">2021-05-26T16:50:10Z</dcterms:created>
  <dcterms:modified xsi:type="dcterms:W3CDTF">2025-08-04T17:07:36Z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