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5" r:id="rId19"/>
    <p:sldId id="280" r:id="rId20"/>
    <p:sldId id="281"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5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0AF-9E72-4EED-9678-4AFD1558E2E6}"/>
              </a:ext>
            </a:extLst>
          </p:cNvPr>
          <p:cNvSpPr>
            <a:spLocks noGrp="1"/>
          </p:cNvSpPr>
          <p:nvPr>
            <p:ph type="ctrTitle"/>
          </p:nvPr>
        </p:nvSpPr>
        <p:spPr/>
        <p:txBody>
          <a:bodyPr/>
          <a:lstStyle/>
          <a:p>
            <a:pPr algn="ctr"/>
            <a:r>
              <a:rPr lang="en-IN" sz="9600" u="sng" dirty="0">
                <a:latin typeface="ROG Fonts" panose="00000500000000000000" pitchFamily="50" charset="0"/>
              </a:rPr>
              <a:t>n</a:t>
            </a:r>
            <a:r>
              <a:rPr lang="en-IN" u="sng" dirty="0">
                <a:latin typeface="ROG Fonts" panose="00000500000000000000" pitchFamily="50" charset="0"/>
              </a:rPr>
              <a:t>o</a:t>
            </a:r>
            <a:r>
              <a:rPr lang="en-IN" sz="9600" u="sng" dirty="0">
                <a:latin typeface="ROG Fonts" panose="00000500000000000000" pitchFamily="50" charset="0"/>
              </a:rPr>
              <a:t>o</a:t>
            </a:r>
            <a:r>
              <a:rPr lang="en-IN" u="sng" dirty="0">
                <a:latin typeface="ROG Fonts" panose="00000500000000000000" pitchFamily="50" charset="0"/>
              </a:rPr>
              <a:t>pen</a:t>
            </a:r>
          </a:p>
        </p:txBody>
      </p:sp>
    </p:spTree>
    <p:extLst>
      <p:ext uri="{BB962C8B-B14F-4D97-AF65-F5344CB8AC3E}">
        <p14:creationId xmlns:p14="http://schemas.microsoft.com/office/powerpoint/2010/main" val="365492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advTm="3464">
        <p15:prstTrans prst="curtains"/>
      </p:transition>
    </mc:Choice>
    <mc:Fallback xmlns="">
      <p:transition spd="slow" advTm="346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1D50-B916-4179-9B2C-E14ABD798383}"/>
              </a:ext>
            </a:extLst>
          </p:cNvPr>
          <p:cNvSpPr>
            <a:spLocks noGrp="1"/>
          </p:cNvSpPr>
          <p:nvPr>
            <p:ph type="title"/>
          </p:nvPr>
        </p:nvSpPr>
        <p:spPr/>
        <p:txBody>
          <a:bodyPr/>
          <a:lstStyle/>
          <a:p>
            <a:r>
              <a:rPr lang="en-IN" dirty="0">
                <a:latin typeface="ROG Fonts" panose="00000500000000000000" pitchFamily="50" charset="0"/>
              </a:rPr>
              <a:t>Step 5: select encode</a:t>
            </a:r>
          </a:p>
        </p:txBody>
      </p:sp>
      <p:pic>
        <p:nvPicPr>
          <p:cNvPr id="5" name="Content Placeholder 4">
            <a:extLst>
              <a:ext uri="{FF2B5EF4-FFF2-40B4-BE49-F238E27FC236}">
                <a16:creationId xmlns:a16="http://schemas.microsoft.com/office/drawing/2014/main" id="{EECAE516-9D56-474C-9B0E-6468096E6FB2}"/>
              </a:ext>
            </a:extLst>
          </p:cNvPr>
          <p:cNvPicPr>
            <a:picLocks noGrp="1" noChangeAspect="1"/>
          </p:cNvPicPr>
          <p:nvPr>
            <p:ph idx="1"/>
          </p:nvPr>
        </p:nvPicPr>
        <p:blipFill>
          <a:blip r:embed="rId2"/>
          <a:stretch>
            <a:fillRect/>
          </a:stretch>
        </p:blipFill>
        <p:spPr>
          <a:xfrm>
            <a:off x="985157" y="2162415"/>
            <a:ext cx="9532711" cy="3607907"/>
          </a:xfrm>
        </p:spPr>
      </p:pic>
    </p:spTree>
    <p:extLst>
      <p:ext uri="{BB962C8B-B14F-4D97-AF65-F5344CB8AC3E}">
        <p14:creationId xmlns:p14="http://schemas.microsoft.com/office/powerpoint/2010/main" val="1273187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644">
        <p15:prstTrans prst="drape"/>
      </p:transition>
    </mc:Choice>
    <mc:Fallback xmlns="">
      <p:transition spd="slow" advTm="364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E059-4D08-4224-9C21-0A2BBD6E21F9}"/>
              </a:ext>
            </a:extLst>
          </p:cNvPr>
          <p:cNvSpPr>
            <a:spLocks noGrp="1"/>
          </p:cNvSpPr>
          <p:nvPr>
            <p:ph type="title"/>
          </p:nvPr>
        </p:nvSpPr>
        <p:spPr/>
        <p:txBody>
          <a:bodyPr/>
          <a:lstStyle/>
          <a:p>
            <a:r>
              <a:rPr lang="en-IN" dirty="0">
                <a:latin typeface="ROG Fonts" panose="00000500000000000000" pitchFamily="50" charset="0"/>
              </a:rPr>
              <a:t>Step 6: encode using </a:t>
            </a:r>
            <a:r>
              <a:rPr lang="en-IN" dirty="0" err="1">
                <a:latin typeface="ROG Fonts" panose="00000500000000000000" pitchFamily="50" charset="0"/>
              </a:rPr>
              <a:t>xor</a:t>
            </a:r>
            <a:endParaRPr lang="en-IN" dirty="0">
              <a:latin typeface="ROG Fonts" panose="00000500000000000000" pitchFamily="50" charset="0"/>
            </a:endParaRPr>
          </a:p>
        </p:txBody>
      </p:sp>
      <p:pic>
        <p:nvPicPr>
          <p:cNvPr id="5" name="Content Placeholder 4">
            <a:extLst>
              <a:ext uri="{FF2B5EF4-FFF2-40B4-BE49-F238E27FC236}">
                <a16:creationId xmlns:a16="http://schemas.microsoft.com/office/drawing/2014/main" id="{70503102-C8A7-4B3C-BBF7-DCC9BCC5C8F4}"/>
              </a:ext>
            </a:extLst>
          </p:cNvPr>
          <p:cNvPicPr>
            <a:picLocks noGrp="1" noChangeAspect="1"/>
          </p:cNvPicPr>
          <p:nvPr>
            <p:ph idx="1"/>
          </p:nvPr>
        </p:nvPicPr>
        <p:blipFill>
          <a:blip r:embed="rId2"/>
          <a:stretch>
            <a:fillRect/>
          </a:stretch>
        </p:blipFill>
        <p:spPr>
          <a:xfrm>
            <a:off x="627823" y="2727231"/>
            <a:ext cx="10247378" cy="2478275"/>
          </a:xfrm>
        </p:spPr>
      </p:pic>
    </p:spTree>
    <p:extLst>
      <p:ext uri="{BB962C8B-B14F-4D97-AF65-F5344CB8AC3E}">
        <p14:creationId xmlns:p14="http://schemas.microsoft.com/office/powerpoint/2010/main" val="1428193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479">
        <p15:prstTrans prst="fracture"/>
      </p:transition>
    </mc:Choice>
    <mc:Fallback xmlns="">
      <p:transition spd="slow" advTm="4479">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FD38-D1C8-460B-86B5-4F1CD2AE8C29}"/>
              </a:ext>
            </a:extLst>
          </p:cNvPr>
          <p:cNvSpPr>
            <a:spLocks noGrp="1"/>
          </p:cNvSpPr>
          <p:nvPr>
            <p:ph type="title"/>
          </p:nvPr>
        </p:nvSpPr>
        <p:spPr/>
        <p:txBody>
          <a:bodyPr/>
          <a:lstStyle/>
          <a:p>
            <a:r>
              <a:rPr lang="en-IN" dirty="0">
                <a:latin typeface="ROG Fonts" panose="00000500000000000000" pitchFamily="50" charset="0"/>
              </a:rPr>
              <a:t>Step 7: go back</a:t>
            </a:r>
          </a:p>
        </p:txBody>
      </p:sp>
      <p:pic>
        <p:nvPicPr>
          <p:cNvPr id="5" name="Content Placeholder 4">
            <a:extLst>
              <a:ext uri="{FF2B5EF4-FFF2-40B4-BE49-F238E27FC236}">
                <a16:creationId xmlns:a16="http://schemas.microsoft.com/office/drawing/2014/main" id="{ABD033EA-6D05-4283-B7FC-122A9715A776}"/>
              </a:ext>
            </a:extLst>
          </p:cNvPr>
          <p:cNvPicPr>
            <a:picLocks noGrp="1" noChangeAspect="1"/>
          </p:cNvPicPr>
          <p:nvPr>
            <p:ph idx="1"/>
          </p:nvPr>
        </p:nvPicPr>
        <p:blipFill>
          <a:blip r:embed="rId2"/>
          <a:stretch>
            <a:fillRect/>
          </a:stretch>
        </p:blipFill>
        <p:spPr>
          <a:xfrm>
            <a:off x="933286" y="1978430"/>
            <a:ext cx="9636452" cy="3975879"/>
          </a:xfrm>
        </p:spPr>
      </p:pic>
    </p:spTree>
    <p:extLst>
      <p:ext uri="{BB962C8B-B14F-4D97-AF65-F5344CB8AC3E}">
        <p14:creationId xmlns:p14="http://schemas.microsoft.com/office/powerpoint/2010/main" val="532681116"/>
      </p:ext>
    </p:extLst>
  </p:cSld>
  <p:clrMapOvr>
    <a:masterClrMapping/>
  </p:clrMapOvr>
  <mc:AlternateContent xmlns:mc="http://schemas.openxmlformats.org/markup-compatibility/2006" xmlns:p14="http://schemas.microsoft.com/office/powerpoint/2010/main">
    <mc:Choice Requires="p14">
      <p:transition spd="slow" p14:dur="3900" advTm="1087">
        <p14:glitter pattern="hexagon"/>
      </p:transition>
    </mc:Choice>
    <mc:Fallback xmlns="">
      <p:transition spd="slow" advTm="108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8FFDE6-C214-4107-9ADF-898670CA3039}"/>
              </a:ext>
            </a:extLst>
          </p:cNvPr>
          <p:cNvSpPr>
            <a:spLocks noGrp="1"/>
          </p:cNvSpPr>
          <p:nvPr>
            <p:ph type="title"/>
          </p:nvPr>
        </p:nvSpPr>
        <p:spPr>
          <a:xfrm>
            <a:off x="685800" y="609600"/>
            <a:ext cx="10131425" cy="1455738"/>
          </a:xfrm>
        </p:spPr>
        <p:txBody>
          <a:bodyPr/>
          <a:lstStyle/>
          <a:p>
            <a:r>
              <a:rPr lang="en-IN" dirty="0">
                <a:latin typeface="ROG Fonts" panose="00000500000000000000" pitchFamily="50" charset="0"/>
              </a:rPr>
              <a:t>Step 7: back to previous menu</a:t>
            </a:r>
          </a:p>
        </p:txBody>
      </p:sp>
      <p:pic>
        <p:nvPicPr>
          <p:cNvPr id="9" name="Content Placeholder 8">
            <a:extLst>
              <a:ext uri="{FF2B5EF4-FFF2-40B4-BE49-F238E27FC236}">
                <a16:creationId xmlns:a16="http://schemas.microsoft.com/office/drawing/2014/main" id="{955A3AC6-B872-4A74-B3A1-836D2601B020}"/>
              </a:ext>
            </a:extLst>
          </p:cNvPr>
          <p:cNvPicPr>
            <a:picLocks noGrp="1" noChangeAspect="1"/>
          </p:cNvPicPr>
          <p:nvPr>
            <p:ph idx="1"/>
          </p:nvPr>
        </p:nvPicPr>
        <p:blipFill>
          <a:blip r:embed="rId2"/>
          <a:stretch>
            <a:fillRect/>
          </a:stretch>
        </p:blipFill>
        <p:spPr>
          <a:xfrm>
            <a:off x="3393269" y="2141538"/>
            <a:ext cx="4716486" cy="3649662"/>
          </a:xfrm>
        </p:spPr>
      </p:pic>
    </p:spTree>
    <p:extLst>
      <p:ext uri="{BB962C8B-B14F-4D97-AF65-F5344CB8AC3E}">
        <p14:creationId xmlns:p14="http://schemas.microsoft.com/office/powerpoint/2010/main" val="2192339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19">
        <p15:prstTrans prst="pageCurlDouble"/>
      </p:transition>
    </mc:Choice>
    <mc:Fallback xmlns="">
      <p:transition spd="slow" advTm="341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9D96-515E-4889-B77C-DD77F4D748C7}"/>
              </a:ext>
            </a:extLst>
          </p:cNvPr>
          <p:cNvSpPr>
            <a:spLocks noGrp="1"/>
          </p:cNvSpPr>
          <p:nvPr>
            <p:ph type="title"/>
          </p:nvPr>
        </p:nvSpPr>
        <p:spPr/>
        <p:txBody>
          <a:bodyPr/>
          <a:lstStyle/>
          <a:p>
            <a:r>
              <a:rPr lang="en-IN" dirty="0">
                <a:latin typeface="ROG Fonts" panose="00000500000000000000" pitchFamily="50" charset="0"/>
              </a:rPr>
              <a:t>Step 8: Decode password</a:t>
            </a:r>
          </a:p>
        </p:txBody>
      </p:sp>
      <p:pic>
        <p:nvPicPr>
          <p:cNvPr id="5" name="Content Placeholder 4">
            <a:extLst>
              <a:ext uri="{FF2B5EF4-FFF2-40B4-BE49-F238E27FC236}">
                <a16:creationId xmlns:a16="http://schemas.microsoft.com/office/drawing/2014/main" id="{01F5BDF5-E614-4BD7-B6FD-C56F35D9729F}"/>
              </a:ext>
            </a:extLst>
          </p:cNvPr>
          <p:cNvPicPr>
            <a:picLocks noGrp="1" noChangeAspect="1"/>
          </p:cNvPicPr>
          <p:nvPr>
            <p:ph idx="1"/>
          </p:nvPr>
        </p:nvPicPr>
        <p:blipFill>
          <a:blip r:embed="rId2"/>
          <a:stretch>
            <a:fillRect/>
          </a:stretch>
        </p:blipFill>
        <p:spPr>
          <a:xfrm>
            <a:off x="2864558" y="2085396"/>
            <a:ext cx="5773909" cy="3761947"/>
          </a:xfrm>
        </p:spPr>
      </p:pic>
    </p:spTree>
    <p:extLst>
      <p:ext uri="{BB962C8B-B14F-4D97-AF65-F5344CB8AC3E}">
        <p14:creationId xmlns:p14="http://schemas.microsoft.com/office/powerpoint/2010/main" val="410060135"/>
      </p:ext>
    </p:extLst>
  </p:cSld>
  <p:clrMapOvr>
    <a:masterClrMapping/>
  </p:clrMapOvr>
  <mc:AlternateContent xmlns:mc="http://schemas.openxmlformats.org/markup-compatibility/2006" xmlns:p14="http://schemas.microsoft.com/office/powerpoint/2010/main">
    <mc:Choice Requires="p14">
      <p:transition spd="slow" p14:dur="1200" advTm="3470">
        <p:dissolve/>
      </p:transition>
    </mc:Choice>
    <mc:Fallback xmlns="">
      <p:transition spd="slow" advTm="3470">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A1FDD9-B448-44B7-A5E9-15426D217E45}"/>
              </a:ext>
            </a:extLst>
          </p:cNvPr>
          <p:cNvSpPr>
            <a:spLocks noGrp="1"/>
          </p:cNvSpPr>
          <p:nvPr>
            <p:ph type="body" idx="1"/>
          </p:nvPr>
        </p:nvSpPr>
        <p:spPr>
          <a:xfrm>
            <a:off x="428346" y="3795341"/>
            <a:ext cx="10131428" cy="860400"/>
          </a:xfrm>
        </p:spPr>
        <p:txBody>
          <a:bodyPr>
            <a:normAutofit/>
          </a:bodyPr>
          <a:lstStyle/>
          <a:p>
            <a:r>
              <a:rPr lang="en-IN" sz="2800" dirty="0">
                <a:latin typeface="Cooper Black" panose="0208090404030B020404" pitchFamily="18" charset="0"/>
              </a:rPr>
              <a:t>You can see your original password</a:t>
            </a:r>
          </a:p>
        </p:txBody>
      </p:sp>
      <p:pic>
        <p:nvPicPr>
          <p:cNvPr id="5" name="Picture 4">
            <a:extLst>
              <a:ext uri="{FF2B5EF4-FFF2-40B4-BE49-F238E27FC236}">
                <a16:creationId xmlns:a16="http://schemas.microsoft.com/office/drawing/2014/main" id="{2E0176B5-D2BE-41EC-971A-43A80B2E64EA}"/>
              </a:ext>
            </a:extLst>
          </p:cNvPr>
          <p:cNvPicPr>
            <a:picLocks noChangeAspect="1"/>
          </p:cNvPicPr>
          <p:nvPr/>
        </p:nvPicPr>
        <p:blipFill>
          <a:blip r:embed="rId2"/>
          <a:stretch>
            <a:fillRect/>
          </a:stretch>
        </p:blipFill>
        <p:spPr>
          <a:xfrm>
            <a:off x="159395" y="761425"/>
            <a:ext cx="11500347" cy="2301235"/>
          </a:xfrm>
          <a:prstGeom prst="rect">
            <a:avLst/>
          </a:prstGeom>
        </p:spPr>
      </p:pic>
    </p:spTree>
    <p:extLst>
      <p:ext uri="{BB962C8B-B14F-4D97-AF65-F5344CB8AC3E}">
        <p14:creationId xmlns:p14="http://schemas.microsoft.com/office/powerpoint/2010/main" val="3506906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66">
        <p15:prstTrans prst="airplane"/>
      </p:transition>
    </mc:Choice>
    <mc:Fallback xmlns="">
      <p:transition spd="slow" advTm="51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500"/>
                                        <p:tgtEl>
                                          <p:spTgt spid="5"/>
                                        </p:tgtEl>
                                      </p:cBhvr>
                                    </p:animEffect>
                                    <p:anim calcmode="lin" valueType="num">
                                      <p:cBhvr>
                                        <p:cTn id="15" dur="1500" fill="hold"/>
                                        <p:tgtEl>
                                          <p:spTgt spid="5"/>
                                        </p:tgtEl>
                                        <p:attrNameLst>
                                          <p:attrName>ppt_w</p:attrName>
                                        </p:attrNameLst>
                                      </p:cBhvr>
                                      <p:tavLst>
                                        <p:tav tm="0" fmla="#ppt_w*sin(2.5*pi*$)">
                                          <p:val>
                                            <p:fltVal val="0"/>
                                          </p:val>
                                        </p:tav>
                                        <p:tav tm="100000">
                                          <p:val>
                                            <p:fltVal val="1"/>
                                          </p:val>
                                        </p:tav>
                                      </p:tavLst>
                                    </p:anim>
                                    <p:anim calcmode="lin" valueType="num">
                                      <p:cBhvr>
                                        <p:cTn id="16" dur="1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0240-898D-40E5-8193-BDEE89EE1214}"/>
              </a:ext>
            </a:extLst>
          </p:cNvPr>
          <p:cNvSpPr>
            <a:spLocks noGrp="1"/>
          </p:cNvSpPr>
          <p:nvPr>
            <p:ph type="title"/>
          </p:nvPr>
        </p:nvSpPr>
        <p:spPr/>
        <p:txBody>
          <a:bodyPr/>
          <a:lstStyle/>
          <a:p>
            <a:r>
              <a:rPr lang="en-IN" dirty="0">
                <a:latin typeface="ROG Fonts" panose="00000500000000000000" pitchFamily="50" charset="0"/>
              </a:rPr>
              <a:t>Application in </a:t>
            </a:r>
            <a:r>
              <a:rPr lang="en-IN" dirty="0" err="1">
                <a:latin typeface="ROG Fonts" panose="00000500000000000000" pitchFamily="50" charset="0"/>
              </a:rPr>
              <a:t>christ</a:t>
            </a:r>
            <a:endParaRPr lang="en-IN" dirty="0">
              <a:latin typeface="ROG Fonts" panose="00000500000000000000" pitchFamily="50" charset="0"/>
            </a:endParaRPr>
          </a:p>
        </p:txBody>
      </p:sp>
      <p:sp>
        <p:nvSpPr>
          <p:cNvPr id="3" name="Content Placeholder 2">
            <a:extLst>
              <a:ext uri="{FF2B5EF4-FFF2-40B4-BE49-F238E27FC236}">
                <a16:creationId xmlns:a16="http://schemas.microsoft.com/office/drawing/2014/main" id="{69D8A8F7-CF0D-42D0-AB6F-EB6AF6D07722}"/>
              </a:ext>
            </a:extLst>
          </p:cNvPr>
          <p:cNvSpPr>
            <a:spLocks noGrp="1"/>
          </p:cNvSpPr>
          <p:nvPr>
            <p:ph idx="1"/>
          </p:nvPr>
        </p:nvSpPr>
        <p:spPr/>
        <p:txBody>
          <a:bodyPr/>
          <a:lstStyle/>
          <a:p>
            <a:pPr marL="0" indent="0">
              <a:buNone/>
            </a:pPr>
            <a:r>
              <a:rPr lang="en-IN" dirty="0">
                <a:latin typeface="Cooper Black" panose="0208090404030B020404" pitchFamily="18" charset="0"/>
              </a:rPr>
              <a:t>This program could be used by students and staff of Christ University to help safeguard their private and professional details. This will let the user store their encoded password even if it is public.</a:t>
            </a:r>
          </a:p>
        </p:txBody>
      </p:sp>
    </p:spTree>
    <p:extLst>
      <p:ext uri="{BB962C8B-B14F-4D97-AF65-F5344CB8AC3E}">
        <p14:creationId xmlns:p14="http://schemas.microsoft.com/office/powerpoint/2010/main" val="3686930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11092">
        <p15:prstTrans prst="origami"/>
      </p:transition>
    </mc:Choice>
    <mc:Fallback xmlns="">
      <p:transition spd="slow" advTm="1109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171-7C8C-4FD0-A4F5-56C2A9A3924F}"/>
              </a:ext>
            </a:extLst>
          </p:cNvPr>
          <p:cNvSpPr>
            <a:spLocks noGrp="1"/>
          </p:cNvSpPr>
          <p:nvPr>
            <p:ph type="title"/>
          </p:nvPr>
        </p:nvSpPr>
        <p:spPr>
          <a:xfrm>
            <a:off x="676923" y="2491666"/>
            <a:ext cx="10131425" cy="1456267"/>
          </a:xfrm>
        </p:spPr>
        <p:txBody>
          <a:bodyPr/>
          <a:lstStyle/>
          <a:p>
            <a:pPr algn="ctr"/>
            <a:r>
              <a:rPr lang="en-IN" dirty="0">
                <a:latin typeface="ROG Fonts" panose="00000500000000000000" pitchFamily="50" charset="0"/>
              </a:rPr>
              <a:t>Behind the scenes…</a:t>
            </a:r>
          </a:p>
        </p:txBody>
      </p:sp>
    </p:spTree>
    <p:extLst>
      <p:ext uri="{BB962C8B-B14F-4D97-AF65-F5344CB8AC3E}">
        <p14:creationId xmlns:p14="http://schemas.microsoft.com/office/powerpoint/2010/main" val="1549097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784">
        <p15:prstTrans prst="prestige"/>
      </p:transition>
    </mc:Choice>
    <mc:Fallback xmlns="">
      <p:transition spd="slow" advTm="1784">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E2A82A-4281-4AD1-9526-440A1D43F894}"/>
              </a:ext>
            </a:extLst>
          </p:cNvPr>
          <p:cNvPicPr>
            <a:picLocks noChangeAspect="1"/>
          </p:cNvPicPr>
          <p:nvPr/>
        </p:nvPicPr>
        <p:blipFill>
          <a:blip r:embed="rId2"/>
          <a:stretch>
            <a:fillRect/>
          </a:stretch>
        </p:blipFill>
        <p:spPr>
          <a:xfrm>
            <a:off x="0" y="0"/>
            <a:ext cx="12192000" cy="6858000"/>
          </a:xfrm>
          <a:prstGeom prst="rect">
            <a:avLst/>
          </a:prstGeom>
        </p:spPr>
      </p:pic>
      <p:sp>
        <p:nvSpPr>
          <p:cNvPr id="4" name="Arrow: Left 3">
            <a:extLst>
              <a:ext uri="{FF2B5EF4-FFF2-40B4-BE49-F238E27FC236}">
                <a16:creationId xmlns:a16="http://schemas.microsoft.com/office/drawing/2014/main" id="{5ED977C7-E65B-4A73-BD86-8D14773F98E7}"/>
              </a:ext>
            </a:extLst>
          </p:cNvPr>
          <p:cNvSpPr/>
          <p:nvPr/>
        </p:nvSpPr>
        <p:spPr>
          <a:xfrm>
            <a:off x="12393228" y="3222594"/>
            <a:ext cx="532660" cy="2064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2220247"/>
      </p:ext>
    </p:extLst>
  </p:cSld>
  <p:clrMapOvr>
    <a:masterClrMapping/>
  </p:clrMapOvr>
  <mc:AlternateContent xmlns:mc="http://schemas.openxmlformats.org/markup-compatibility/2006" xmlns:p14="http://schemas.microsoft.com/office/powerpoint/2010/main">
    <mc:Choice Requires="p14">
      <p:transition spd="slow" advTm="10691">
        <p14:flash/>
      </p:transition>
    </mc:Choice>
    <mc:Fallback xmlns="">
      <p:transition spd="slow" advTm="106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25E-6 -3.7037E-6 L -0.65521 -0.00601 " pathEditMode="relative" rAng="0" ptsTypes="AA">
                                      <p:cBhvr>
                                        <p:cTn id="6" dur="1000" fill="hold"/>
                                        <p:tgtEl>
                                          <p:spTgt spid="4"/>
                                        </p:tgtEl>
                                        <p:attrNameLst>
                                          <p:attrName>ppt_x</p:attrName>
                                          <p:attrName>ppt_y</p:attrName>
                                        </p:attrNameLst>
                                      </p:cBhvr>
                                      <p:rCtr x="-32760"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138045-409B-4BEE-9AF0-3BFC68938CF2}"/>
              </a:ext>
            </a:extLst>
          </p:cNvPr>
          <p:cNvPicPr>
            <a:picLocks noChangeAspect="1"/>
          </p:cNvPicPr>
          <p:nvPr/>
        </p:nvPicPr>
        <p:blipFill>
          <a:blip r:embed="rId2"/>
          <a:stretch>
            <a:fillRect/>
          </a:stretch>
        </p:blipFill>
        <p:spPr>
          <a:xfrm>
            <a:off x="0" y="0"/>
            <a:ext cx="12192000" cy="6858000"/>
          </a:xfrm>
          <a:prstGeom prst="rect">
            <a:avLst/>
          </a:prstGeom>
        </p:spPr>
      </p:pic>
      <p:sp>
        <p:nvSpPr>
          <p:cNvPr id="4" name="Arrow: Right 3">
            <a:extLst>
              <a:ext uri="{FF2B5EF4-FFF2-40B4-BE49-F238E27FC236}">
                <a16:creationId xmlns:a16="http://schemas.microsoft.com/office/drawing/2014/main" id="{ED792006-D50E-41C2-91A5-0384205A2D11}"/>
              </a:ext>
            </a:extLst>
          </p:cNvPr>
          <p:cNvSpPr/>
          <p:nvPr/>
        </p:nvSpPr>
        <p:spPr>
          <a:xfrm>
            <a:off x="-642153" y="1029810"/>
            <a:ext cx="408373" cy="177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0601753"/>
      </p:ext>
    </p:extLst>
  </p:cSld>
  <p:clrMapOvr>
    <a:masterClrMapping/>
  </p:clrMapOvr>
  <p:transition spd="med" advTm="12379">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5E-6 -4.44444E-6 L 0.50638 -0.00277 " pathEditMode="relative" rAng="0" ptsTypes="AA">
                                      <p:cBhvr>
                                        <p:cTn id="6" dur="1000" fill="hold"/>
                                        <p:tgtEl>
                                          <p:spTgt spid="4"/>
                                        </p:tgtEl>
                                        <p:attrNameLst>
                                          <p:attrName>ppt_x</p:attrName>
                                          <p:attrName>ppt_y</p:attrName>
                                        </p:attrNameLst>
                                      </p:cBhvr>
                                      <p:rCtr x="2531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0724-AD25-45D3-8B3F-AFDB98C6D273}"/>
              </a:ext>
            </a:extLst>
          </p:cNvPr>
          <p:cNvSpPr>
            <a:spLocks noGrp="1"/>
          </p:cNvSpPr>
          <p:nvPr>
            <p:ph type="title"/>
          </p:nvPr>
        </p:nvSpPr>
        <p:spPr/>
        <p:txBody>
          <a:bodyPr/>
          <a:lstStyle/>
          <a:p>
            <a:pPr algn="ctr"/>
            <a:r>
              <a:rPr lang="en-IN" dirty="0">
                <a:latin typeface="ROG Fonts" panose="00000500000000000000" pitchFamily="50" charset="0"/>
              </a:rPr>
              <a:t>about</a:t>
            </a:r>
          </a:p>
        </p:txBody>
      </p:sp>
      <p:sp>
        <p:nvSpPr>
          <p:cNvPr id="3" name="Content Placeholder 2">
            <a:extLst>
              <a:ext uri="{FF2B5EF4-FFF2-40B4-BE49-F238E27FC236}">
                <a16:creationId xmlns:a16="http://schemas.microsoft.com/office/drawing/2014/main" id="{86104173-41D1-43B8-B3B1-91FB2A9A6C2C}"/>
              </a:ext>
            </a:extLst>
          </p:cNvPr>
          <p:cNvSpPr>
            <a:spLocks noGrp="1"/>
          </p:cNvSpPr>
          <p:nvPr>
            <p:ph idx="1"/>
          </p:nvPr>
        </p:nvSpPr>
        <p:spPr/>
        <p:txBody>
          <a:bodyPr/>
          <a:lstStyle/>
          <a:p>
            <a:pPr marL="0" indent="0">
              <a:buNone/>
            </a:pPr>
            <a:r>
              <a:rPr lang="en-IN" dirty="0">
                <a:latin typeface="Cooper Black" panose="0208090404030B020404" pitchFamily="18" charset="0"/>
              </a:rPr>
              <a:t>This program lets a user to encode any value to an unreadable format and also helps to decode the value. This is done with the help of a key </a:t>
            </a:r>
            <a:r>
              <a:rPr lang="en-IN" dirty="0" err="1">
                <a:latin typeface="Cooper Black" panose="0208090404030B020404" pitchFamily="18" charset="0"/>
              </a:rPr>
              <a:t>a.k.a</a:t>
            </a:r>
            <a:r>
              <a:rPr lang="en-IN" dirty="0">
                <a:latin typeface="Cooper Black" panose="0208090404030B020404" pitchFamily="18" charset="0"/>
              </a:rPr>
              <a:t> OTP(One Time Pad), without key one cannot decode the value.</a:t>
            </a:r>
          </a:p>
          <a:p>
            <a:pPr marL="0" indent="0">
              <a:buNone/>
            </a:pPr>
            <a:r>
              <a:rPr lang="en-IN" dirty="0">
                <a:latin typeface="Cooper Black" panose="0208090404030B020404" pitchFamily="18" charset="0"/>
              </a:rPr>
              <a:t>Each letter of the password is converted to its  8-bit equivalent binary form. The key generated is also an 8-bit binary key.</a:t>
            </a:r>
          </a:p>
          <a:p>
            <a:pPr marL="0" indent="0">
              <a:buNone/>
            </a:pPr>
            <a:r>
              <a:rPr lang="en-IN" dirty="0">
                <a:latin typeface="Cooper Black" panose="0208090404030B020404" pitchFamily="18" charset="0"/>
              </a:rPr>
              <a:t>Thus to encode the password AND, OR &amp; XOR gates are used.</a:t>
            </a:r>
          </a:p>
        </p:txBody>
      </p:sp>
    </p:spTree>
    <p:extLst>
      <p:ext uri="{BB962C8B-B14F-4D97-AF65-F5344CB8AC3E}">
        <p14:creationId xmlns:p14="http://schemas.microsoft.com/office/powerpoint/2010/main" val="3928190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3736">
        <p15:prstTrans prst="fallOver"/>
      </p:transition>
    </mc:Choice>
    <mc:Fallback xmlns="">
      <p:transition spd="slow" advTm="237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59F13E-7EAB-485C-8155-946D7B61400A}"/>
              </a:ext>
            </a:extLst>
          </p:cNvPr>
          <p:cNvPicPr>
            <a:picLocks noChangeAspect="1"/>
          </p:cNvPicPr>
          <p:nvPr/>
        </p:nvPicPr>
        <p:blipFill>
          <a:blip r:embed="rId2"/>
          <a:stretch>
            <a:fillRect/>
          </a:stretch>
        </p:blipFill>
        <p:spPr>
          <a:xfrm>
            <a:off x="0" y="0"/>
            <a:ext cx="12192000" cy="6858000"/>
          </a:xfrm>
          <a:prstGeom prst="rect">
            <a:avLst/>
          </a:prstGeom>
        </p:spPr>
      </p:pic>
      <p:sp>
        <p:nvSpPr>
          <p:cNvPr id="4" name="Arrow: Left 3">
            <a:extLst>
              <a:ext uri="{FF2B5EF4-FFF2-40B4-BE49-F238E27FC236}">
                <a16:creationId xmlns:a16="http://schemas.microsoft.com/office/drawing/2014/main" id="{8AB997D6-C0E3-411A-9EC6-4C59FC2B6FAD}"/>
              </a:ext>
            </a:extLst>
          </p:cNvPr>
          <p:cNvSpPr/>
          <p:nvPr/>
        </p:nvSpPr>
        <p:spPr>
          <a:xfrm>
            <a:off x="12473126" y="1012054"/>
            <a:ext cx="390617" cy="213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7999638"/>
      </p:ext>
    </p:extLst>
  </p:cSld>
  <p:clrMapOvr>
    <a:masterClrMapping/>
  </p:clrMapOvr>
  <p:transition spd="med" advTm="10601">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5E-6 -4.44444E-6 L -0.50534 -0.00532 " pathEditMode="relative" rAng="0" ptsTypes="AA">
                                      <p:cBhvr>
                                        <p:cTn id="6" dur="1000" fill="hold"/>
                                        <p:tgtEl>
                                          <p:spTgt spid="4"/>
                                        </p:tgtEl>
                                        <p:attrNameLst>
                                          <p:attrName>ppt_x</p:attrName>
                                          <p:attrName>ppt_y</p:attrName>
                                        </p:attrNameLst>
                                      </p:cBhvr>
                                      <p:rCtr x="-25273"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171-7C8C-4FD0-A4F5-56C2A9A3924F}"/>
              </a:ext>
            </a:extLst>
          </p:cNvPr>
          <p:cNvSpPr>
            <a:spLocks noGrp="1"/>
          </p:cNvSpPr>
          <p:nvPr>
            <p:ph type="title"/>
          </p:nvPr>
        </p:nvSpPr>
        <p:spPr>
          <a:xfrm>
            <a:off x="676923" y="2491666"/>
            <a:ext cx="10131425" cy="1456267"/>
          </a:xfrm>
        </p:spPr>
        <p:txBody>
          <a:bodyPr/>
          <a:lstStyle/>
          <a:p>
            <a:pPr algn="ctr"/>
            <a:r>
              <a:rPr lang="en-IN" dirty="0">
                <a:latin typeface="ROG Fonts" panose="00000500000000000000" pitchFamily="50" charset="0"/>
              </a:rPr>
              <a:t>Thank you</a:t>
            </a:r>
          </a:p>
        </p:txBody>
      </p:sp>
    </p:spTree>
    <p:extLst>
      <p:ext uri="{BB962C8B-B14F-4D97-AF65-F5344CB8AC3E}">
        <p14:creationId xmlns:p14="http://schemas.microsoft.com/office/powerpoint/2010/main" val="1516911899"/>
      </p:ext>
    </p:extLst>
  </p:cSld>
  <p:clrMapOvr>
    <a:masterClrMapping/>
  </p:clrMapOvr>
  <mc:AlternateContent xmlns:mc="http://schemas.openxmlformats.org/markup-compatibility/2006" xmlns:p14="http://schemas.microsoft.com/office/powerpoint/2010/main">
    <mc:Choice Requires="p14">
      <p:transition spd="slow" p14:dur="1400" advTm="3751">
        <p14:doors dir="vert"/>
      </p:transition>
    </mc:Choice>
    <mc:Fallback xmlns="">
      <p:transition spd="slow" advTm="375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C0A5-B9AF-410D-9F9F-B5405047704C}"/>
              </a:ext>
            </a:extLst>
          </p:cNvPr>
          <p:cNvSpPr>
            <a:spLocks noGrp="1"/>
          </p:cNvSpPr>
          <p:nvPr>
            <p:ph type="title"/>
          </p:nvPr>
        </p:nvSpPr>
        <p:spPr/>
        <p:txBody>
          <a:bodyPr/>
          <a:lstStyle/>
          <a:p>
            <a:pPr algn="ctr"/>
            <a:r>
              <a:rPr lang="en-IN" dirty="0">
                <a:latin typeface="ROG Fonts" panose="00000500000000000000" pitchFamily="50" charset="0"/>
              </a:rPr>
              <a:t>First look</a:t>
            </a:r>
          </a:p>
        </p:txBody>
      </p:sp>
      <p:pic>
        <p:nvPicPr>
          <p:cNvPr id="11" name="Content Placeholder 10">
            <a:extLst>
              <a:ext uri="{FF2B5EF4-FFF2-40B4-BE49-F238E27FC236}">
                <a16:creationId xmlns:a16="http://schemas.microsoft.com/office/drawing/2014/main" id="{70EFF26F-D536-40E5-9F8C-BE3C1FE2EFFA}"/>
              </a:ext>
            </a:extLst>
          </p:cNvPr>
          <p:cNvPicPr>
            <a:picLocks noGrp="1" noChangeAspect="1"/>
          </p:cNvPicPr>
          <p:nvPr>
            <p:ph idx="1"/>
          </p:nvPr>
        </p:nvPicPr>
        <p:blipFill>
          <a:blip r:embed="rId2"/>
          <a:stretch>
            <a:fillRect/>
          </a:stretch>
        </p:blipFill>
        <p:spPr>
          <a:xfrm>
            <a:off x="2581626" y="1950321"/>
            <a:ext cx="6339773" cy="4032095"/>
          </a:xfrm>
        </p:spPr>
      </p:pic>
    </p:spTree>
    <p:extLst>
      <p:ext uri="{BB962C8B-B14F-4D97-AF65-F5344CB8AC3E}">
        <p14:creationId xmlns:p14="http://schemas.microsoft.com/office/powerpoint/2010/main" val="4171523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41">
        <p15:prstTrans prst="peelOff"/>
      </p:transition>
    </mc:Choice>
    <mc:Fallback xmlns="">
      <p:transition spd="slow" advTm="234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C0A5-B9AF-410D-9F9F-B5405047704C}"/>
              </a:ext>
            </a:extLst>
          </p:cNvPr>
          <p:cNvSpPr>
            <a:spLocks noGrp="1"/>
          </p:cNvSpPr>
          <p:nvPr>
            <p:ph type="title"/>
          </p:nvPr>
        </p:nvSpPr>
        <p:spPr/>
        <p:txBody>
          <a:bodyPr/>
          <a:lstStyle/>
          <a:p>
            <a:r>
              <a:rPr lang="en-IN" dirty="0">
                <a:latin typeface="ROG Fonts" panose="00000500000000000000" pitchFamily="50" charset="0"/>
              </a:rPr>
              <a:t>Step 1: Enter a password</a:t>
            </a:r>
          </a:p>
        </p:txBody>
      </p:sp>
      <p:pic>
        <p:nvPicPr>
          <p:cNvPr id="15" name="Content Placeholder 14">
            <a:extLst>
              <a:ext uri="{FF2B5EF4-FFF2-40B4-BE49-F238E27FC236}">
                <a16:creationId xmlns:a16="http://schemas.microsoft.com/office/drawing/2014/main" id="{EE0E3C8F-5203-49E0-9786-68911751EA98}"/>
              </a:ext>
            </a:extLst>
          </p:cNvPr>
          <p:cNvPicPr>
            <a:picLocks noGrp="1" noChangeAspect="1"/>
          </p:cNvPicPr>
          <p:nvPr>
            <p:ph idx="1"/>
          </p:nvPr>
        </p:nvPicPr>
        <p:blipFill>
          <a:blip r:embed="rId2"/>
          <a:stretch>
            <a:fillRect/>
          </a:stretch>
        </p:blipFill>
        <p:spPr>
          <a:xfrm>
            <a:off x="2594306" y="1867903"/>
            <a:ext cx="6314413" cy="4196930"/>
          </a:xfrm>
        </p:spPr>
      </p:pic>
    </p:spTree>
    <p:extLst>
      <p:ext uri="{BB962C8B-B14F-4D97-AF65-F5344CB8AC3E}">
        <p14:creationId xmlns:p14="http://schemas.microsoft.com/office/powerpoint/2010/main" val="3825542103"/>
      </p:ext>
    </p:extLst>
  </p:cSld>
  <p:clrMapOvr>
    <a:masterClrMapping/>
  </p:clrMapOvr>
  <mc:AlternateContent xmlns:mc="http://schemas.openxmlformats.org/markup-compatibility/2006" xmlns:p14="http://schemas.microsoft.com/office/powerpoint/2010/main">
    <mc:Choice Requires="p14">
      <p:transition spd="slow" p14:dur="1400" advTm="2637">
        <p14:ripple/>
      </p:transition>
    </mc:Choice>
    <mc:Fallback xmlns="">
      <p:transition spd="slow" advTm="263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7BDB-D7F8-41E5-AEF7-D680EA0FC166}"/>
              </a:ext>
            </a:extLst>
          </p:cNvPr>
          <p:cNvSpPr>
            <a:spLocks noGrp="1"/>
          </p:cNvSpPr>
          <p:nvPr>
            <p:ph type="title"/>
          </p:nvPr>
        </p:nvSpPr>
        <p:spPr>
          <a:xfrm>
            <a:off x="685800" y="609600"/>
            <a:ext cx="10757517" cy="1456267"/>
          </a:xfrm>
        </p:spPr>
        <p:txBody>
          <a:bodyPr/>
          <a:lstStyle/>
          <a:p>
            <a:pPr algn="ctr"/>
            <a:r>
              <a:rPr lang="en-IN" dirty="0">
                <a:latin typeface="ROG Fonts" panose="00000500000000000000" pitchFamily="50" charset="0"/>
              </a:rPr>
              <a:t>menu</a:t>
            </a:r>
          </a:p>
        </p:txBody>
      </p:sp>
      <p:pic>
        <p:nvPicPr>
          <p:cNvPr id="9" name="Content Placeholder 8">
            <a:extLst>
              <a:ext uri="{FF2B5EF4-FFF2-40B4-BE49-F238E27FC236}">
                <a16:creationId xmlns:a16="http://schemas.microsoft.com/office/drawing/2014/main" id="{32FBB1CD-FD4D-4E42-90FA-532400DEDAFE}"/>
              </a:ext>
            </a:extLst>
          </p:cNvPr>
          <p:cNvPicPr>
            <a:picLocks noGrp="1" noChangeAspect="1"/>
          </p:cNvPicPr>
          <p:nvPr>
            <p:ph idx="1"/>
          </p:nvPr>
        </p:nvPicPr>
        <p:blipFill>
          <a:blip r:embed="rId2"/>
          <a:stretch>
            <a:fillRect/>
          </a:stretch>
        </p:blipFill>
        <p:spPr>
          <a:xfrm>
            <a:off x="3393269" y="2141538"/>
            <a:ext cx="4716486" cy="3649662"/>
          </a:xfrm>
        </p:spPr>
      </p:pic>
    </p:spTree>
    <p:extLst>
      <p:ext uri="{BB962C8B-B14F-4D97-AF65-F5344CB8AC3E}">
        <p14:creationId xmlns:p14="http://schemas.microsoft.com/office/powerpoint/2010/main" val="4060356339"/>
      </p:ext>
    </p:extLst>
  </p:cSld>
  <p:clrMapOvr>
    <a:masterClrMapping/>
  </p:clrMapOvr>
  <mc:AlternateContent xmlns:mc="http://schemas.openxmlformats.org/markup-compatibility/2006" xmlns:p14="http://schemas.microsoft.com/office/powerpoint/2010/main">
    <mc:Choice Requires="p14">
      <p:transition spd="slow" p14:dur="1250" advTm="2635">
        <p14:switch dir="r"/>
      </p:transition>
    </mc:Choice>
    <mc:Fallback xmlns="">
      <p:transition spd="slow" advTm="263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7BDB-D7F8-41E5-AEF7-D680EA0FC166}"/>
              </a:ext>
            </a:extLst>
          </p:cNvPr>
          <p:cNvSpPr>
            <a:spLocks noGrp="1"/>
          </p:cNvSpPr>
          <p:nvPr>
            <p:ph type="title"/>
          </p:nvPr>
        </p:nvSpPr>
        <p:spPr/>
        <p:txBody>
          <a:bodyPr/>
          <a:lstStyle/>
          <a:p>
            <a:r>
              <a:rPr lang="en-IN" dirty="0">
                <a:latin typeface="ROG Fonts" panose="00000500000000000000" pitchFamily="50" charset="0"/>
              </a:rPr>
              <a:t>Step 2: select Encode </a:t>
            </a:r>
          </a:p>
        </p:txBody>
      </p:sp>
      <p:pic>
        <p:nvPicPr>
          <p:cNvPr id="11" name="Content Placeholder 10">
            <a:extLst>
              <a:ext uri="{FF2B5EF4-FFF2-40B4-BE49-F238E27FC236}">
                <a16:creationId xmlns:a16="http://schemas.microsoft.com/office/drawing/2014/main" id="{D3A07BB0-D88C-4C72-8DB6-F9EA007B4119}"/>
              </a:ext>
            </a:extLst>
          </p:cNvPr>
          <p:cNvPicPr>
            <a:picLocks noGrp="1" noChangeAspect="1"/>
          </p:cNvPicPr>
          <p:nvPr>
            <p:ph idx="1"/>
          </p:nvPr>
        </p:nvPicPr>
        <p:blipFill>
          <a:blip r:embed="rId2"/>
          <a:stretch>
            <a:fillRect/>
          </a:stretch>
        </p:blipFill>
        <p:spPr>
          <a:xfrm>
            <a:off x="3366501" y="2141538"/>
            <a:ext cx="4770022" cy="3649662"/>
          </a:xfrm>
        </p:spPr>
      </p:pic>
      <p:sp>
        <p:nvSpPr>
          <p:cNvPr id="12" name="Title 1">
            <a:extLst>
              <a:ext uri="{FF2B5EF4-FFF2-40B4-BE49-F238E27FC236}">
                <a16:creationId xmlns:a16="http://schemas.microsoft.com/office/drawing/2014/main" id="{C9628FBC-37FD-484C-8783-1417782A086B}"/>
              </a:ext>
            </a:extLst>
          </p:cNvPr>
          <p:cNvSpPr txBox="1">
            <a:spLocks/>
          </p:cNvSpPr>
          <p:nvPr/>
        </p:nvSpPr>
        <p:spPr>
          <a:xfrm>
            <a:off x="685800" y="609600"/>
            <a:ext cx="1075751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atin typeface="ROG Fonts" panose="00000500000000000000" pitchFamily="50" charset="0"/>
              </a:rPr>
              <a:t>Step 2: select Encode password</a:t>
            </a:r>
            <a:endParaRPr lang="en-IN" dirty="0">
              <a:latin typeface="ROG Fonts" panose="00000500000000000000" pitchFamily="50" charset="0"/>
            </a:endParaRPr>
          </a:p>
        </p:txBody>
      </p:sp>
    </p:spTree>
    <p:extLst>
      <p:ext uri="{BB962C8B-B14F-4D97-AF65-F5344CB8AC3E}">
        <p14:creationId xmlns:p14="http://schemas.microsoft.com/office/powerpoint/2010/main" val="806803439"/>
      </p:ext>
    </p:extLst>
  </p:cSld>
  <p:clrMapOvr>
    <a:masterClrMapping/>
  </p:clrMapOvr>
  <mc:AlternateContent xmlns:mc="http://schemas.openxmlformats.org/markup-compatibility/2006" xmlns:p14="http://schemas.microsoft.com/office/powerpoint/2010/main">
    <mc:Choice Requires="p14">
      <p:transition spd="slow" p14:dur="2500" advTm="2454">
        <p:checker/>
      </p:transition>
    </mc:Choice>
    <mc:Fallback xmlns="">
      <p:transition spd="slow" advTm="2454">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95BDAC2-FCE6-470D-825A-C8E8DB7F9B5E}"/>
              </a:ext>
            </a:extLst>
          </p:cNvPr>
          <p:cNvPicPr>
            <a:picLocks noGrp="1" noChangeAspect="1"/>
          </p:cNvPicPr>
          <p:nvPr>
            <p:ph idx="1"/>
          </p:nvPr>
        </p:nvPicPr>
        <p:blipFill>
          <a:blip r:embed="rId2"/>
          <a:stretch>
            <a:fillRect/>
          </a:stretch>
        </p:blipFill>
        <p:spPr>
          <a:xfrm>
            <a:off x="5084393" y="1080791"/>
            <a:ext cx="5296639" cy="4239217"/>
          </a:xfrm>
        </p:spPr>
      </p:pic>
      <p:sp>
        <p:nvSpPr>
          <p:cNvPr id="4" name="Text Placeholder 3">
            <a:extLst>
              <a:ext uri="{FF2B5EF4-FFF2-40B4-BE49-F238E27FC236}">
                <a16:creationId xmlns:a16="http://schemas.microsoft.com/office/drawing/2014/main" id="{CAB64F91-3E9F-4E9E-B1C5-97C5199CCAAC}"/>
              </a:ext>
            </a:extLst>
          </p:cNvPr>
          <p:cNvSpPr>
            <a:spLocks noGrp="1"/>
          </p:cNvSpPr>
          <p:nvPr>
            <p:ph type="body" sz="half" idx="2"/>
          </p:nvPr>
        </p:nvSpPr>
        <p:spPr/>
        <p:txBody>
          <a:bodyPr/>
          <a:lstStyle/>
          <a:p>
            <a:r>
              <a:rPr lang="en-IN" dirty="0">
                <a:latin typeface="Cooper Black" panose="0208090404030B020404" pitchFamily="18" charset="0"/>
              </a:rPr>
              <a:t>After pressing </a:t>
            </a:r>
            <a:r>
              <a:rPr lang="en-IN" dirty="0">
                <a:latin typeface="Arial Black" panose="020B0A04020102020204" pitchFamily="34" charset="0"/>
              </a:rPr>
              <a:t>‘1’</a:t>
            </a:r>
            <a:r>
              <a:rPr lang="en-IN" dirty="0">
                <a:latin typeface="Cooper Black" panose="0208090404030B020404" pitchFamily="18" charset="0"/>
              </a:rPr>
              <a:t> user will get the following options…</a:t>
            </a:r>
          </a:p>
        </p:txBody>
      </p:sp>
    </p:spTree>
    <p:extLst>
      <p:ext uri="{BB962C8B-B14F-4D97-AF65-F5344CB8AC3E}">
        <p14:creationId xmlns:p14="http://schemas.microsoft.com/office/powerpoint/2010/main" val="845815124"/>
      </p:ext>
    </p:extLst>
  </p:cSld>
  <p:clrMapOvr>
    <a:masterClrMapping/>
  </p:clrMapOvr>
  <p:transition spd="slow" advTm="7275">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3A22-DCB5-4F76-97BA-6D69DA3FB48F}"/>
              </a:ext>
            </a:extLst>
          </p:cNvPr>
          <p:cNvSpPr>
            <a:spLocks noGrp="1"/>
          </p:cNvSpPr>
          <p:nvPr>
            <p:ph type="title"/>
          </p:nvPr>
        </p:nvSpPr>
        <p:spPr/>
        <p:txBody>
          <a:bodyPr/>
          <a:lstStyle/>
          <a:p>
            <a:r>
              <a:rPr lang="en-IN" dirty="0">
                <a:latin typeface="ROG Fonts" panose="00000500000000000000" pitchFamily="50" charset="0"/>
              </a:rPr>
              <a:t>Step 3: Check binary value</a:t>
            </a:r>
          </a:p>
        </p:txBody>
      </p:sp>
      <p:pic>
        <p:nvPicPr>
          <p:cNvPr id="5" name="Content Placeholder 4">
            <a:extLst>
              <a:ext uri="{FF2B5EF4-FFF2-40B4-BE49-F238E27FC236}">
                <a16:creationId xmlns:a16="http://schemas.microsoft.com/office/drawing/2014/main" id="{905129A9-046C-455F-9B49-7F1EF0DA57A4}"/>
              </a:ext>
            </a:extLst>
          </p:cNvPr>
          <p:cNvPicPr>
            <a:picLocks noGrp="1" noChangeAspect="1"/>
          </p:cNvPicPr>
          <p:nvPr>
            <p:ph idx="1"/>
          </p:nvPr>
        </p:nvPicPr>
        <p:blipFill>
          <a:blip r:embed="rId2"/>
          <a:stretch>
            <a:fillRect/>
          </a:stretch>
        </p:blipFill>
        <p:spPr>
          <a:xfrm>
            <a:off x="1512296" y="2608867"/>
            <a:ext cx="8478433" cy="2715004"/>
          </a:xfrm>
        </p:spPr>
      </p:pic>
    </p:spTree>
    <p:extLst>
      <p:ext uri="{BB962C8B-B14F-4D97-AF65-F5344CB8AC3E}">
        <p14:creationId xmlns:p14="http://schemas.microsoft.com/office/powerpoint/2010/main" val="1358337524"/>
      </p:ext>
    </p:extLst>
  </p:cSld>
  <p:clrMapOvr>
    <a:masterClrMapping/>
  </p:clrMapOvr>
  <mc:AlternateContent xmlns:mc="http://schemas.openxmlformats.org/markup-compatibility/2006" xmlns:p14="http://schemas.microsoft.com/office/powerpoint/2010/main">
    <mc:Choice Requires="p14">
      <p:transition spd="slow" p14:dur="1200" advTm="5026">
        <p14:prism/>
      </p:transition>
    </mc:Choice>
    <mc:Fallback xmlns="">
      <p:transition spd="slow" advTm="502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75F9-2EAD-4261-9A57-809C3FC8FE0A}"/>
              </a:ext>
            </a:extLst>
          </p:cNvPr>
          <p:cNvSpPr>
            <a:spLocks noGrp="1"/>
          </p:cNvSpPr>
          <p:nvPr>
            <p:ph type="title"/>
          </p:nvPr>
        </p:nvSpPr>
        <p:spPr/>
        <p:txBody>
          <a:bodyPr/>
          <a:lstStyle/>
          <a:p>
            <a:r>
              <a:rPr lang="en-IN" dirty="0">
                <a:latin typeface="ROG Fonts" panose="00000500000000000000" pitchFamily="50" charset="0"/>
              </a:rPr>
              <a:t>Step 4: check key</a:t>
            </a:r>
          </a:p>
        </p:txBody>
      </p:sp>
      <p:pic>
        <p:nvPicPr>
          <p:cNvPr id="5" name="Content Placeholder 4">
            <a:extLst>
              <a:ext uri="{FF2B5EF4-FFF2-40B4-BE49-F238E27FC236}">
                <a16:creationId xmlns:a16="http://schemas.microsoft.com/office/drawing/2014/main" id="{3C4F2B04-77F5-4262-B26B-F8A3D95B9E00}"/>
              </a:ext>
            </a:extLst>
          </p:cNvPr>
          <p:cNvPicPr>
            <a:picLocks noGrp="1" noChangeAspect="1"/>
          </p:cNvPicPr>
          <p:nvPr>
            <p:ph idx="1"/>
          </p:nvPr>
        </p:nvPicPr>
        <p:blipFill>
          <a:blip r:embed="rId2"/>
          <a:stretch>
            <a:fillRect/>
          </a:stretch>
        </p:blipFill>
        <p:spPr>
          <a:xfrm>
            <a:off x="2460599" y="2118396"/>
            <a:ext cx="6581826" cy="3695947"/>
          </a:xfrm>
        </p:spPr>
      </p:pic>
    </p:spTree>
    <p:extLst>
      <p:ext uri="{BB962C8B-B14F-4D97-AF65-F5344CB8AC3E}">
        <p14:creationId xmlns:p14="http://schemas.microsoft.com/office/powerpoint/2010/main" val="607160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973">
        <p15:prstTrans prst="crush"/>
      </p:transition>
    </mc:Choice>
    <mc:Fallback xmlns="">
      <p:transition spd="slow" advTm="3973">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100</TotalTime>
  <Words>211</Words>
  <Application>Microsoft Office PowerPoint</Application>
  <PresentationFormat>Widescreen</PresentationFormat>
  <Paragraphs>23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 Light</vt:lpstr>
      <vt:lpstr>Cooper Black</vt:lpstr>
      <vt:lpstr>ROG Fonts</vt:lpstr>
      <vt:lpstr>Celestial</vt:lpstr>
      <vt:lpstr>noopen</vt:lpstr>
      <vt:lpstr>about</vt:lpstr>
      <vt:lpstr>First look</vt:lpstr>
      <vt:lpstr>Step 1: Enter a password</vt:lpstr>
      <vt:lpstr>menu</vt:lpstr>
      <vt:lpstr>Step 2: select Encode </vt:lpstr>
      <vt:lpstr>PowerPoint Presentation</vt:lpstr>
      <vt:lpstr>Step 3: Check binary value</vt:lpstr>
      <vt:lpstr>Step 4: check key</vt:lpstr>
      <vt:lpstr>Step 5: select encode</vt:lpstr>
      <vt:lpstr>Step 6: encode using xor</vt:lpstr>
      <vt:lpstr>Step 7: go back</vt:lpstr>
      <vt:lpstr>Step 7: back to previous menu</vt:lpstr>
      <vt:lpstr>Step 8: Decode password</vt:lpstr>
      <vt:lpstr>PowerPoint Presentation</vt:lpstr>
      <vt:lpstr>Application in christ</vt:lpstr>
      <vt:lpstr>Behind the scenes…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noopen</dc:title>
  <dc:creator>rathiabhinav@outlook.com</dc:creator>
  <cp:lastModifiedBy>Abhinav Rathi</cp:lastModifiedBy>
  <cp:revision>12</cp:revision>
  <dcterms:created xsi:type="dcterms:W3CDTF">2019-09-11T11:58:35Z</dcterms:created>
  <dcterms:modified xsi:type="dcterms:W3CDTF">2020-10-18T04:54:11Z</dcterms:modified>
</cp:coreProperties>
</file>