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76"/>
  </p:notesMasterIdLst>
  <p:sldIdLst>
    <p:sldId id="256" r:id="rId2"/>
    <p:sldId id="257" r:id="rId3"/>
    <p:sldId id="258" r:id="rId4"/>
    <p:sldId id="259" r:id="rId5"/>
    <p:sldId id="260" r:id="rId6"/>
    <p:sldId id="287" r:id="rId7"/>
    <p:sldId id="261" r:id="rId8"/>
    <p:sldId id="288" r:id="rId9"/>
    <p:sldId id="289" r:id="rId10"/>
    <p:sldId id="290" r:id="rId11"/>
    <p:sldId id="291" r:id="rId12"/>
    <p:sldId id="330" r:id="rId13"/>
    <p:sldId id="331" r:id="rId14"/>
    <p:sldId id="332" r:id="rId15"/>
    <p:sldId id="292" r:id="rId16"/>
    <p:sldId id="293" r:id="rId17"/>
    <p:sldId id="295" r:id="rId18"/>
    <p:sldId id="294" r:id="rId19"/>
    <p:sldId id="296" r:id="rId20"/>
    <p:sldId id="297" r:id="rId21"/>
    <p:sldId id="298" r:id="rId22"/>
    <p:sldId id="299" r:id="rId23"/>
    <p:sldId id="300" r:id="rId24"/>
    <p:sldId id="306" r:id="rId25"/>
    <p:sldId id="307" r:id="rId26"/>
    <p:sldId id="308" r:id="rId27"/>
    <p:sldId id="309" r:id="rId28"/>
    <p:sldId id="314" r:id="rId29"/>
    <p:sldId id="315" r:id="rId30"/>
    <p:sldId id="317" r:id="rId31"/>
    <p:sldId id="318" r:id="rId32"/>
    <p:sldId id="316" r:id="rId33"/>
    <p:sldId id="319" r:id="rId34"/>
    <p:sldId id="301" r:id="rId35"/>
    <p:sldId id="302" r:id="rId36"/>
    <p:sldId id="303" r:id="rId37"/>
    <p:sldId id="304" r:id="rId38"/>
    <p:sldId id="305" r:id="rId39"/>
    <p:sldId id="310" r:id="rId40"/>
    <p:sldId id="311" r:id="rId41"/>
    <p:sldId id="312" r:id="rId42"/>
    <p:sldId id="313" r:id="rId43"/>
    <p:sldId id="262" r:id="rId44"/>
    <p:sldId id="328" r:id="rId45"/>
    <p:sldId id="329" r:id="rId46"/>
    <p:sldId id="263" r:id="rId47"/>
    <p:sldId id="269" r:id="rId48"/>
    <p:sldId id="270" r:id="rId49"/>
    <p:sldId id="271" r:id="rId50"/>
    <p:sldId id="272" r:id="rId51"/>
    <p:sldId id="273" r:id="rId52"/>
    <p:sldId id="274" r:id="rId53"/>
    <p:sldId id="327" r:id="rId54"/>
    <p:sldId id="275" r:id="rId55"/>
    <p:sldId id="277" r:id="rId56"/>
    <p:sldId id="276" r:id="rId57"/>
    <p:sldId id="326" r:id="rId58"/>
    <p:sldId id="324" r:id="rId59"/>
    <p:sldId id="278" r:id="rId60"/>
    <p:sldId id="279" r:id="rId61"/>
    <p:sldId id="280" r:id="rId62"/>
    <p:sldId id="281" r:id="rId63"/>
    <p:sldId id="282" r:id="rId64"/>
    <p:sldId id="283" r:id="rId65"/>
    <p:sldId id="325" r:id="rId66"/>
    <p:sldId id="264" r:id="rId67"/>
    <p:sldId id="320" r:id="rId68"/>
    <p:sldId id="321" r:id="rId69"/>
    <p:sldId id="322" r:id="rId70"/>
    <p:sldId id="323" r:id="rId71"/>
    <p:sldId id="265" r:id="rId72"/>
    <p:sldId id="266" r:id="rId73"/>
    <p:sldId id="267" r:id="rId74"/>
    <p:sldId id="26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93717-8C16-426E-B4D2-B93526E051F1}" v="8" dt="2025-10-08T05:41:25.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DAM SRUJAN" userId="b3e7c37df85c4620" providerId="LiveId" clId="{1A9F7629-B680-48D7-979A-946FE9DB4E32}"/>
    <pc:docChg chg="custSel addSld modSld sldOrd">
      <pc:chgData name="GADDAM SRUJAN" userId="b3e7c37df85c4620" providerId="LiveId" clId="{1A9F7629-B680-48D7-979A-946FE9DB4E32}" dt="2025-10-08T05:41:25.971" v="34" actId="14100"/>
      <pc:docMkLst>
        <pc:docMk/>
      </pc:docMkLst>
      <pc:sldChg chg="ord">
        <pc:chgData name="GADDAM SRUJAN" userId="b3e7c37df85c4620" providerId="LiveId" clId="{1A9F7629-B680-48D7-979A-946FE9DB4E32}" dt="2025-10-08T05:28:55.579" v="25"/>
        <pc:sldMkLst>
          <pc:docMk/>
          <pc:sldMk cId="1624122636" sldId="263"/>
        </pc:sldMkLst>
      </pc:sldChg>
      <pc:sldChg chg="delSp modSp mod">
        <pc:chgData name="GADDAM SRUJAN" userId="b3e7c37df85c4620" providerId="LiveId" clId="{1A9F7629-B680-48D7-979A-946FE9DB4E32}" dt="2025-10-08T05:28:51.222" v="22" actId="21"/>
        <pc:sldMkLst>
          <pc:docMk/>
          <pc:sldMk cId="2904207852" sldId="269"/>
        </pc:sldMkLst>
        <pc:picChg chg="del mod">
          <ac:chgData name="GADDAM SRUJAN" userId="b3e7c37df85c4620" providerId="LiveId" clId="{1A9F7629-B680-48D7-979A-946FE9DB4E32}" dt="2025-10-08T05:28:51.222" v="22" actId="21"/>
          <ac:picMkLst>
            <pc:docMk/>
            <pc:sldMk cId="2904207852" sldId="269"/>
            <ac:picMk id="4" creationId="{4778DDEF-1D35-474E-AA2F-363DCA21828E}"/>
          </ac:picMkLst>
        </pc:picChg>
      </pc:sldChg>
      <pc:sldChg chg="delSp modSp mod">
        <pc:chgData name="GADDAM SRUJAN" userId="b3e7c37df85c4620" providerId="LiveId" clId="{1A9F7629-B680-48D7-979A-946FE9DB4E32}" dt="2025-10-08T05:14:34.696" v="20" actId="14100"/>
        <pc:sldMkLst>
          <pc:docMk/>
          <pc:sldMk cId="771435261" sldId="274"/>
        </pc:sldMkLst>
        <pc:picChg chg="mod">
          <ac:chgData name="GADDAM SRUJAN" userId="b3e7c37df85c4620" providerId="LiveId" clId="{1A9F7629-B680-48D7-979A-946FE9DB4E32}" dt="2025-10-08T05:14:34.696" v="20" actId="14100"/>
          <ac:picMkLst>
            <pc:docMk/>
            <pc:sldMk cId="771435261" sldId="274"/>
            <ac:picMk id="4" creationId="{E56361D9-A291-4C30-9ED4-ED257879A0F7}"/>
          </ac:picMkLst>
        </pc:picChg>
        <pc:picChg chg="del">
          <ac:chgData name="GADDAM SRUJAN" userId="b3e7c37df85c4620" providerId="LiveId" clId="{1A9F7629-B680-48D7-979A-946FE9DB4E32}" dt="2025-10-08T05:14:09.724" v="4" actId="21"/>
          <ac:picMkLst>
            <pc:docMk/>
            <pc:sldMk cId="771435261" sldId="274"/>
            <ac:picMk id="1028" creationId="{9E39A91C-9FB0-498B-8DF6-F37C3AF2D1C0}"/>
          </ac:picMkLst>
        </pc:picChg>
      </pc:sldChg>
      <pc:sldChg chg="modSp mod">
        <pc:chgData name="GADDAM SRUJAN" userId="b3e7c37df85c4620" providerId="LiveId" clId="{1A9F7629-B680-48D7-979A-946FE9DB4E32}" dt="2025-10-08T05:14:09.804" v="5" actId="27636"/>
        <pc:sldMkLst>
          <pc:docMk/>
          <pc:sldMk cId="3737694936" sldId="278"/>
        </pc:sldMkLst>
        <pc:spChg chg="mod">
          <ac:chgData name="GADDAM SRUJAN" userId="b3e7c37df85c4620" providerId="LiveId" clId="{1A9F7629-B680-48D7-979A-946FE9DB4E32}" dt="2025-10-08T05:14:09.804" v="5" actId="27636"/>
          <ac:spMkLst>
            <pc:docMk/>
            <pc:sldMk cId="3737694936" sldId="278"/>
            <ac:spMk id="3" creationId="{CF0FB071-1A69-4AF2-A6D7-6F237E348536}"/>
          </ac:spMkLst>
        </pc:spChg>
      </pc:sldChg>
      <pc:sldChg chg="modSp mod">
        <pc:chgData name="GADDAM SRUJAN" userId="b3e7c37df85c4620" providerId="LiveId" clId="{1A9F7629-B680-48D7-979A-946FE9DB4E32}" dt="2025-10-08T05:14:09.898" v="6" actId="27636"/>
        <pc:sldMkLst>
          <pc:docMk/>
          <pc:sldMk cId="1304039824" sldId="288"/>
        </pc:sldMkLst>
        <pc:spChg chg="mod">
          <ac:chgData name="GADDAM SRUJAN" userId="b3e7c37df85c4620" providerId="LiveId" clId="{1A9F7629-B680-48D7-979A-946FE9DB4E32}" dt="2025-10-08T05:14:09.898" v="6" actId="27636"/>
          <ac:spMkLst>
            <pc:docMk/>
            <pc:sldMk cId="1304039824" sldId="288"/>
            <ac:spMk id="3" creationId="{BEBDB1BC-0A9B-4905-95D5-A17121C8A24F}"/>
          </ac:spMkLst>
        </pc:spChg>
      </pc:sldChg>
      <pc:sldChg chg="modSp mod">
        <pc:chgData name="GADDAM SRUJAN" userId="b3e7c37df85c4620" providerId="LiveId" clId="{1A9F7629-B680-48D7-979A-946FE9DB4E32}" dt="2025-10-08T05:14:09.909" v="7" actId="27636"/>
        <pc:sldMkLst>
          <pc:docMk/>
          <pc:sldMk cId="2774017191" sldId="289"/>
        </pc:sldMkLst>
        <pc:spChg chg="mod">
          <ac:chgData name="GADDAM SRUJAN" userId="b3e7c37df85c4620" providerId="LiveId" clId="{1A9F7629-B680-48D7-979A-946FE9DB4E32}" dt="2025-10-08T05:14:09.909" v="7" actId="27636"/>
          <ac:spMkLst>
            <pc:docMk/>
            <pc:sldMk cId="2774017191" sldId="289"/>
            <ac:spMk id="3" creationId="{F56DA802-FD84-495B-92A4-28E54D5D7603}"/>
          </ac:spMkLst>
        </pc:spChg>
      </pc:sldChg>
      <pc:sldChg chg="modSp mod">
        <pc:chgData name="GADDAM SRUJAN" userId="b3e7c37df85c4620" providerId="LiveId" clId="{1A9F7629-B680-48D7-979A-946FE9DB4E32}" dt="2025-10-08T05:14:09.920" v="8" actId="27636"/>
        <pc:sldMkLst>
          <pc:docMk/>
          <pc:sldMk cId="3734224881" sldId="291"/>
        </pc:sldMkLst>
        <pc:spChg chg="mod">
          <ac:chgData name="GADDAM SRUJAN" userId="b3e7c37df85c4620" providerId="LiveId" clId="{1A9F7629-B680-48D7-979A-946FE9DB4E32}" dt="2025-10-08T05:14:09.920" v="8" actId="27636"/>
          <ac:spMkLst>
            <pc:docMk/>
            <pc:sldMk cId="3734224881" sldId="291"/>
            <ac:spMk id="3" creationId="{2B8A558D-F55F-423E-820B-1D88D80097F1}"/>
          </ac:spMkLst>
        </pc:spChg>
      </pc:sldChg>
      <pc:sldChg chg="modSp mod">
        <pc:chgData name="GADDAM SRUJAN" userId="b3e7c37df85c4620" providerId="LiveId" clId="{1A9F7629-B680-48D7-979A-946FE9DB4E32}" dt="2025-10-08T05:14:09.932" v="9" actId="27636"/>
        <pc:sldMkLst>
          <pc:docMk/>
          <pc:sldMk cId="2108913380" sldId="292"/>
        </pc:sldMkLst>
        <pc:spChg chg="mod">
          <ac:chgData name="GADDAM SRUJAN" userId="b3e7c37df85c4620" providerId="LiveId" clId="{1A9F7629-B680-48D7-979A-946FE9DB4E32}" dt="2025-10-08T05:14:09.932" v="9" actId="27636"/>
          <ac:spMkLst>
            <pc:docMk/>
            <pc:sldMk cId="2108913380" sldId="292"/>
            <ac:spMk id="3" creationId="{97163E77-1411-4A9F-AB29-E54FA07FBF58}"/>
          </ac:spMkLst>
        </pc:spChg>
      </pc:sldChg>
      <pc:sldChg chg="modSp mod">
        <pc:chgData name="GADDAM SRUJAN" userId="b3e7c37df85c4620" providerId="LiveId" clId="{1A9F7629-B680-48D7-979A-946FE9DB4E32}" dt="2025-10-08T05:14:09.949" v="10" actId="27636"/>
        <pc:sldMkLst>
          <pc:docMk/>
          <pc:sldMk cId="874770512" sldId="298"/>
        </pc:sldMkLst>
        <pc:spChg chg="mod">
          <ac:chgData name="GADDAM SRUJAN" userId="b3e7c37df85c4620" providerId="LiveId" clId="{1A9F7629-B680-48D7-979A-946FE9DB4E32}" dt="2025-10-08T05:14:09.949" v="10" actId="27636"/>
          <ac:spMkLst>
            <pc:docMk/>
            <pc:sldMk cId="874770512" sldId="298"/>
            <ac:spMk id="3" creationId="{6185CAC8-CCC7-4C75-99D7-A0E8CC56AEC7}"/>
          </ac:spMkLst>
        </pc:spChg>
      </pc:sldChg>
      <pc:sldChg chg="modSp mod">
        <pc:chgData name="GADDAM SRUJAN" userId="b3e7c37df85c4620" providerId="LiveId" clId="{1A9F7629-B680-48D7-979A-946FE9DB4E32}" dt="2025-10-08T05:14:10.008" v="11" actId="27636"/>
        <pc:sldMkLst>
          <pc:docMk/>
          <pc:sldMk cId="4098783392" sldId="310"/>
        </pc:sldMkLst>
        <pc:spChg chg="mod">
          <ac:chgData name="GADDAM SRUJAN" userId="b3e7c37df85c4620" providerId="LiveId" clId="{1A9F7629-B680-48D7-979A-946FE9DB4E32}" dt="2025-10-08T05:14:10.008" v="11" actId="27636"/>
          <ac:spMkLst>
            <pc:docMk/>
            <pc:sldMk cId="4098783392" sldId="310"/>
            <ac:spMk id="3" creationId="{ACD79456-ACA8-469B-906A-C0C01BF148E2}"/>
          </ac:spMkLst>
        </pc:spChg>
      </pc:sldChg>
      <pc:sldChg chg="addSp delSp modSp new mod modClrScheme chgLayout">
        <pc:chgData name="GADDAM SRUJAN" userId="b3e7c37df85c4620" providerId="LiveId" clId="{1A9F7629-B680-48D7-979A-946FE9DB4E32}" dt="2025-10-08T05:41:25.971" v="34" actId="14100"/>
        <pc:sldMkLst>
          <pc:docMk/>
          <pc:sldMk cId="3367235406" sldId="327"/>
        </pc:sldMkLst>
        <pc:spChg chg="del">
          <ac:chgData name="GADDAM SRUJAN" userId="b3e7c37df85c4620" providerId="LiveId" clId="{1A9F7629-B680-48D7-979A-946FE9DB4E32}" dt="2025-10-08T05:14:18.151" v="13" actId="700"/>
          <ac:spMkLst>
            <pc:docMk/>
            <pc:sldMk cId="3367235406" sldId="327"/>
            <ac:spMk id="2" creationId="{DFD36F1C-5DD8-768C-F42A-F27146C20D40}"/>
          </ac:spMkLst>
        </pc:spChg>
        <pc:spChg chg="del">
          <ac:chgData name="GADDAM SRUJAN" userId="b3e7c37df85c4620" providerId="LiveId" clId="{1A9F7629-B680-48D7-979A-946FE9DB4E32}" dt="2025-10-08T05:14:18.151" v="13" actId="700"/>
          <ac:spMkLst>
            <pc:docMk/>
            <pc:sldMk cId="3367235406" sldId="327"/>
            <ac:spMk id="3" creationId="{B1784CF6-2F99-088C-B0F3-52EEEA73BA83}"/>
          </ac:spMkLst>
        </pc:spChg>
        <pc:picChg chg="add mod">
          <ac:chgData name="GADDAM SRUJAN" userId="b3e7c37df85c4620" providerId="LiveId" clId="{1A9F7629-B680-48D7-979A-946FE9DB4E32}" dt="2025-10-08T05:41:25.971" v="34" actId="14100"/>
          <ac:picMkLst>
            <pc:docMk/>
            <pc:sldMk cId="3367235406" sldId="327"/>
            <ac:picMk id="1028" creationId="{9E39A91C-9FB0-498B-8DF6-F37C3AF2D1C0}"/>
          </ac:picMkLst>
        </pc:picChg>
      </pc:sldChg>
      <pc:sldChg chg="addSp delSp modSp new mod modClrScheme chgLayout">
        <pc:chgData name="GADDAM SRUJAN" userId="b3e7c37df85c4620" providerId="LiveId" clId="{1A9F7629-B680-48D7-979A-946FE9DB4E32}" dt="2025-10-08T05:29:17.729" v="31" actId="14100"/>
        <pc:sldMkLst>
          <pc:docMk/>
          <pc:sldMk cId="3551607940" sldId="328"/>
        </pc:sldMkLst>
        <pc:spChg chg="del">
          <ac:chgData name="GADDAM SRUJAN" userId="b3e7c37df85c4620" providerId="LiveId" clId="{1A9F7629-B680-48D7-979A-946FE9DB4E32}" dt="2025-10-08T05:29:08.314" v="27" actId="700"/>
          <ac:spMkLst>
            <pc:docMk/>
            <pc:sldMk cId="3551607940" sldId="328"/>
            <ac:spMk id="2" creationId="{91CA7C01-1C43-2378-4CA5-12F6C2486155}"/>
          </ac:spMkLst>
        </pc:spChg>
        <pc:spChg chg="del">
          <ac:chgData name="GADDAM SRUJAN" userId="b3e7c37df85c4620" providerId="LiveId" clId="{1A9F7629-B680-48D7-979A-946FE9DB4E32}" dt="2025-10-08T05:29:08.314" v="27" actId="700"/>
          <ac:spMkLst>
            <pc:docMk/>
            <pc:sldMk cId="3551607940" sldId="328"/>
            <ac:spMk id="3" creationId="{4CDE225F-211C-61D5-B019-D8E066ECC28D}"/>
          </ac:spMkLst>
        </pc:spChg>
        <pc:picChg chg="add mod">
          <ac:chgData name="GADDAM SRUJAN" userId="b3e7c37df85c4620" providerId="LiveId" clId="{1A9F7629-B680-48D7-979A-946FE9DB4E32}" dt="2025-10-08T05:29:17.729" v="31" actId="14100"/>
          <ac:picMkLst>
            <pc:docMk/>
            <pc:sldMk cId="3551607940" sldId="328"/>
            <ac:picMk id="4" creationId="{4778DDEF-1D35-474E-AA2F-363DCA21828E}"/>
          </ac:picMkLst>
        </pc:picChg>
      </pc:sldChg>
      <pc:sldChg chg="new">
        <pc:chgData name="GADDAM SRUJAN" userId="b3e7c37df85c4620" providerId="LiveId" clId="{1A9F7629-B680-48D7-979A-946FE9DB4E32}" dt="2025-10-08T05:36:32.368" v="32" actId="680"/>
        <pc:sldMkLst>
          <pc:docMk/>
          <pc:sldMk cId="819823268"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518AD-3EE1-48D6-9605-9D02C4780981}" type="datetimeFigureOut">
              <a:rPr lang="en-US" smtClean="0"/>
              <a:t>09/10/2025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5DC9D-F637-4A90-A5A4-5D11551A857E}" type="slidenum">
              <a:rPr lang="en-US" smtClean="0"/>
              <a:t>‹#›</a:t>
            </a:fld>
            <a:endParaRPr lang="en-US"/>
          </a:p>
        </p:txBody>
      </p:sp>
    </p:spTree>
    <p:extLst>
      <p:ext uri="{BB962C8B-B14F-4D97-AF65-F5344CB8AC3E}">
        <p14:creationId xmlns:p14="http://schemas.microsoft.com/office/powerpoint/2010/main" val="326818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2063-1FBC-41C9-9721-F5407BBF8D6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7424ED2-72F0-4C1E-9CBA-BC07400E8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B0D352-3C71-4F18-AD33-1AC9EB2BE585}"/>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5" name="Footer Placeholder 4">
            <a:extLst>
              <a:ext uri="{FF2B5EF4-FFF2-40B4-BE49-F238E27FC236}">
                <a16:creationId xmlns:a16="http://schemas.microsoft.com/office/drawing/2014/main" id="{8DABE5F5-96E5-424B-9E60-D34A28196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346CB-128C-4B71-A55C-F91B1118C09D}"/>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245559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8393-150C-4E45-A0AB-45F41FB8C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D2B0C0-758B-4332-A170-17859000DF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46F02-6306-407F-BF61-0640A46CFF16}"/>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5" name="Footer Placeholder 4">
            <a:extLst>
              <a:ext uri="{FF2B5EF4-FFF2-40B4-BE49-F238E27FC236}">
                <a16:creationId xmlns:a16="http://schemas.microsoft.com/office/drawing/2014/main" id="{B0CDD13C-4E7D-4B3A-BBBE-8177DB0E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623EC-D9B5-462C-BFD8-A083D38208D2}"/>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332602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98CE4-163A-4383-A582-342C3BAE83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76B7F-5A7F-4F36-BBA7-9D9CB4D1B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EA980-D253-42F9-9962-66CB018669AE}"/>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5" name="Footer Placeholder 4">
            <a:extLst>
              <a:ext uri="{FF2B5EF4-FFF2-40B4-BE49-F238E27FC236}">
                <a16:creationId xmlns:a16="http://schemas.microsoft.com/office/drawing/2014/main" id="{428FEBBB-C8F4-4993-86EF-E0DF42B5B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BBE65-BD8C-488E-A94E-280FA335F7E9}"/>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0504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225F-C05D-4615-9E75-24B051210FF3}"/>
              </a:ext>
            </a:extLst>
          </p:cNvPr>
          <p:cNvSpPr>
            <a:spLocks noGrp="1"/>
          </p:cNvSpPr>
          <p:nvPr>
            <p:ph type="title" hasCustomPrompt="1"/>
          </p:nvPr>
        </p:nvSpPr>
        <p:spPr>
          <a:xfrm>
            <a:off x="838200" y="136525"/>
            <a:ext cx="10515600" cy="775060"/>
          </a:xfrm>
        </p:spPr>
        <p:txBody>
          <a:bodyPr/>
          <a:lstStyle>
            <a:lvl1pPr>
              <a:defRPr b="0">
                <a:solidFill>
                  <a:schemeClr val="accent2">
                    <a:lumMod val="7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55BEFCB-2D4F-4C6E-AA9C-C908D91049D0}"/>
              </a:ext>
            </a:extLst>
          </p:cNvPr>
          <p:cNvSpPr>
            <a:spLocks noGrp="1"/>
          </p:cNvSpPr>
          <p:nvPr>
            <p:ph idx="1" hasCustomPrompt="1"/>
          </p:nvPr>
        </p:nvSpPr>
        <p:spPr>
          <a:xfrm>
            <a:off x="838200" y="983411"/>
            <a:ext cx="10515600" cy="5193552"/>
          </a:xfrm>
        </p:spPr>
        <p:txBody>
          <a:bodyPr/>
          <a:lstStyle>
            <a:lvl1pPr marL="0" marR="0" indent="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None/>
              <a:tabLst/>
              <a:defRPr/>
            </a:lvl1pPr>
            <a:lvl2pPr marL="457200" indent="0" algn="just">
              <a:lnSpc>
                <a:spcPct val="150000"/>
              </a:lnSpc>
              <a:buClr>
                <a:srgbClr val="002060"/>
              </a:buClr>
              <a:buFont typeface="Wingdings" panose="05000000000000000000" pitchFamily="2" charset="2"/>
              <a:buNone/>
              <a:defRPr/>
            </a:lvl2pPr>
            <a:lvl3pPr marL="1143000" indent="-228600" algn="just">
              <a:lnSpc>
                <a:spcPct val="150000"/>
              </a:lnSpc>
              <a:buClr>
                <a:srgbClr val="002060"/>
              </a:buClr>
              <a:buFont typeface="Wingdings" panose="05000000000000000000" pitchFamily="2" charset="2"/>
              <a:buChar char="Ø"/>
              <a:defRPr/>
            </a:lvl3pPr>
            <a:lvl4pPr marL="1600200" indent="-228600" algn="just">
              <a:lnSpc>
                <a:spcPct val="150000"/>
              </a:lnSpc>
              <a:buClr>
                <a:srgbClr val="002060"/>
              </a:buClr>
              <a:buFont typeface="Wingdings" panose="05000000000000000000" pitchFamily="2" charset="2"/>
              <a:buChar char="Ø"/>
              <a:defRPr/>
            </a:lvl4pPr>
            <a:lvl5pPr marL="2057400" indent="-228600" algn="just">
              <a:lnSpc>
                <a:spcPct val="150000"/>
              </a:lnSpc>
              <a:buClr>
                <a:srgbClr val="002060"/>
              </a:buClr>
              <a:buFont typeface="Wingdings" panose="05000000000000000000" pitchFamily="2" charset="2"/>
              <a:buChar char="Ø"/>
              <a:defRPr/>
            </a:lvl5pPr>
          </a:lstStyle>
          <a:p>
            <a:pPr marL="228600" marR="0" lvl="0" indent="-22860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Char char="Ø"/>
              <a:tabLst/>
              <a:defRPr/>
            </a:pPr>
            <a:r>
              <a:rPr lang="en-US" dirty="0"/>
              <a:t> Click to edit Master text styles Click to edit Master text styles Click</a:t>
            </a:r>
          </a:p>
          <a:p>
            <a:pPr marL="228600" marR="0" lvl="0" indent="-22860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Char char="Ø"/>
              <a:tabLst/>
              <a:defRPr/>
            </a:pPr>
            <a:r>
              <a:rPr lang="en-US" dirty="0"/>
              <a:t> 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34821-636D-4327-B5F4-1B5ABD2C2C76}"/>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5" name="Footer Placeholder 4">
            <a:extLst>
              <a:ext uri="{FF2B5EF4-FFF2-40B4-BE49-F238E27FC236}">
                <a16:creationId xmlns:a16="http://schemas.microsoft.com/office/drawing/2014/main" id="{15303E39-995B-4921-987E-FA9E634CE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3A396-AE28-4E65-A070-A69B974C9A9F}"/>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328356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5F7E-A4B4-41B1-8C94-CB5234AD8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060C8C-5B4F-451A-9605-EB7E4693D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562A8-6A16-4E9A-BAF5-90AA377B1F52}"/>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5" name="Footer Placeholder 4">
            <a:extLst>
              <a:ext uri="{FF2B5EF4-FFF2-40B4-BE49-F238E27FC236}">
                <a16:creationId xmlns:a16="http://schemas.microsoft.com/office/drawing/2014/main" id="{3186F160-38C7-4541-9D4C-9520965FB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77F69-380E-48AD-955A-E6BE777E122E}"/>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18748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B4CA-C5B4-4176-9877-852C58881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26F31-CE58-4B68-B3C6-06385A29D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414C2E-E8C6-411A-BB17-F28D74622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1C1D3-B5D5-4472-AA8B-EB4A0C70CEF6}"/>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6" name="Footer Placeholder 5">
            <a:extLst>
              <a:ext uri="{FF2B5EF4-FFF2-40B4-BE49-F238E27FC236}">
                <a16:creationId xmlns:a16="http://schemas.microsoft.com/office/drawing/2014/main" id="{B6C1A3E9-3134-4F05-A0DA-AE3C01CC9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E95CC-889C-4B0C-B621-169E7E3DFFB5}"/>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15796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D025-87F3-4D46-B1B0-23F85DB8AC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2990E8-A436-4FDD-957A-D14A9AB27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188B6-FCA4-49C5-B9CA-B8D2E82C3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DB669-E736-4FE9-ABBE-A63B0226F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F0859B-3A5E-4354-9A34-B71E7AD4C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0C1E4-9339-443E-9165-330F394B497D}"/>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8" name="Footer Placeholder 7">
            <a:extLst>
              <a:ext uri="{FF2B5EF4-FFF2-40B4-BE49-F238E27FC236}">
                <a16:creationId xmlns:a16="http://schemas.microsoft.com/office/drawing/2014/main" id="{324245D3-A336-4FAB-86F8-5AD07C0614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06D221-0867-471A-96C0-6CF38C4F3550}"/>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425596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EDC7-4A4F-4081-B27C-679190A20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87F7D-ADD1-4811-AE35-1F9C93C6F307}"/>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4" name="Footer Placeholder 3">
            <a:extLst>
              <a:ext uri="{FF2B5EF4-FFF2-40B4-BE49-F238E27FC236}">
                <a16:creationId xmlns:a16="http://schemas.microsoft.com/office/drawing/2014/main" id="{C4CDC6B0-4C7A-4067-857C-D4774ACF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D37F7-A6A5-4D6D-82F2-DE7667FCC715}"/>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39312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02EAA-9E7D-47D0-A5DF-93F5E1B2FE8A}"/>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3" name="Footer Placeholder 2">
            <a:extLst>
              <a:ext uri="{FF2B5EF4-FFF2-40B4-BE49-F238E27FC236}">
                <a16:creationId xmlns:a16="http://schemas.microsoft.com/office/drawing/2014/main" id="{059B5FB0-FB18-4C28-8743-B63279F2C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1DCB9-348C-4031-9B93-879FA2A8E698}"/>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53331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72A3-4C0B-478A-910E-A19687350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AC45D-BEAD-4750-96E8-5C9E893D5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CC226C-1B5A-427B-B51F-79DA2DC45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70BD8-5615-4A29-B5A5-93769D481269}"/>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6" name="Footer Placeholder 5">
            <a:extLst>
              <a:ext uri="{FF2B5EF4-FFF2-40B4-BE49-F238E27FC236}">
                <a16:creationId xmlns:a16="http://schemas.microsoft.com/office/drawing/2014/main" id="{61EB6181-DCBF-479E-9032-3A5EBD68F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8FE2C-D948-4595-B82F-11973FB9B72A}"/>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379561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9B30-08BD-42CA-B001-882928161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321620-746C-4F40-A341-C63EAB8E0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B9DF0-98A8-408F-B7ED-8C57035F4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76901-9837-429A-A0D7-7A04163CD16B}"/>
              </a:ext>
            </a:extLst>
          </p:cNvPr>
          <p:cNvSpPr>
            <a:spLocks noGrp="1"/>
          </p:cNvSpPr>
          <p:nvPr>
            <p:ph type="dt" sz="half" idx="10"/>
          </p:nvPr>
        </p:nvSpPr>
        <p:spPr/>
        <p:txBody>
          <a:bodyPr/>
          <a:lstStyle/>
          <a:p>
            <a:fld id="{8CED59CD-C629-4E60-8134-686292494987}" type="datetimeFigureOut">
              <a:rPr lang="en-US" smtClean="0"/>
              <a:t>09/10/2025</a:t>
            </a:fld>
            <a:endParaRPr lang="en-US"/>
          </a:p>
        </p:txBody>
      </p:sp>
      <p:sp>
        <p:nvSpPr>
          <p:cNvPr id="6" name="Footer Placeholder 5">
            <a:extLst>
              <a:ext uri="{FF2B5EF4-FFF2-40B4-BE49-F238E27FC236}">
                <a16:creationId xmlns:a16="http://schemas.microsoft.com/office/drawing/2014/main" id="{8152DD0C-0D6F-46E6-9962-B8C11ABCB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9AFD8-3827-484C-B102-9AC512AC4AFA}"/>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24470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4AAC0-7F40-4CA3-8874-32BE9EDD7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0F66AD1-8FB7-432D-A513-C02386BBF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39DD85-F09B-4061-90B5-3FF91EE48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D59CD-C629-4E60-8134-686292494987}" type="datetimeFigureOut">
              <a:rPr lang="en-US" smtClean="0"/>
              <a:t>09/10/2025</a:t>
            </a:fld>
            <a:endParaRPr lang="en-US"/>
          </a:p>
        </p:txBody>
      </p:sp>
      <p:sp>
        <p:nvSpPr>
          <p:cNvPr id="5" name="Footer Placeholder 4">
            <a:extLst>
              <a:ext uri="{FF2B5EF4-FFF2-40B4-BE49-F238E27FC236}">
                <a16:creationId xmlns:a16="http://schemas.microsoft.com/office/drawing/2014/main" id="{73BEF156-2B08-43C4-A105-EED8874CA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12246-4A25-4F7B-A23F-ADBBB6D3C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50A08-78E0-4207-9B7A-F71A45AEDB67}" type="slidenum">
              <a:rPr lang="en-US" smtClean="0"/>
              <a:t>‹#›</a:t>
            </a:fld>
            <a:endParaRPr lang="en-US"/>
          </a:p>
        </p:txBody>
      </p:sp>
    </p:spTree>
    <p:extLst>
      <p:ext uri="{BB962C8B-B14F-4D97-AF65-F5344CB8AC3E}">
        <p14:creationId xmlns:p14="http://schemas.microsoft.com/office/powerpoint/2010/main" val="15754440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57C1-06F9-4E9C-9107-E525405C9143}"/>
              </a:ext>
            </a:extLst>
          </p:cNvPr>
          <p:cNvSpPr>
            <a:spLocks noGrp="1"/>
          </p:cNvSpPr>
          <p:nvPr>
            <p:ph type="ctrTitle"/>
          </p:nvPr>
        </p:nvSpPr>
        <p:spPr>
          <a:xfrm>
            <a:off x="1524000" y="190546"/>
            <a:ext cx="9144000" cy="2221728"/>
          </a:xfrm>
        </p:spPr>
        <p:txBody>
          <a:bodyPr>
            <a:normAutofit fontScale="90000"/>
          </a:bodyPr>
          <a:lstStyle/>
          <a:p>
            <a:pPr>
              <a:lnSpc>
                <a:spcPct val="200000"/>
              </a:lnSpc>
            </a:pPr>
            <a:r>
              <a:rPr lang="en-US" sz="4400" b="1" dirty="0">
                <a:solidFill>
                  <a:schemeClr val="accent2">
                    <a:lumMod val="75000"/>
                  </a:schemeClr>
                </a:solidFill>
              </a:rPr>
              <a:t>UNIT V</a:t>
            </a:r>
            <a:r>
              <a:rPr lang="en-US" b="1" dirty="0">
                <a:solidFill>
                  <a:schemeClr val="accent2">
                    <a:lumMod val="75000"/>
                  </a:schemeClr>
                </a:solidFill>
              </a:rPr>
              <a:t/>
            </a:r>
            <a:br>
              <a:rPr lang="en-US" b="1" dirty="0">
                <a:solidFill>
                  <a:schemeClr val="accent2">
                    <a:lumMod val="75000"/>
                  </a:schemeClr>
                </a:solidFill>
              </a:rPr>
            </a:br>
            <a:r>
              <a:rPr lang="en-US" sz="4000" b="1" dirty="0">
                <a:solidFill>
                  <a:schemeClr val="accent2">
                    <a:lumMod val="75000"/>
                  </a:schemeClr>
                </a:solidFill>
              </a:rPr>
              <a:t>APPLICATION LAYER</a:t>
            </a:r>
            <a:endParaRPr lang="en-US" b="1" dirty="0">
              <a:solidFill>
                <a:schemeClr val="accent2">
                  <a:lumMod val="75000"/>
                </a:schemeClr>
              </a:solidFill>
            </a:endParaRPr>
          </a:p>
        </p:txBody>
      </p:sp>
    </p:spTree>
    <p:extLst>
      <p:ext uri="{BB962C8B-B14F-4D97-AF65-F5344CB8AC3E}">
        <p14:creationId xmlns:p14="http://schemas.microsoft.com/office/powerpoint/2010/main" val="163850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0E66-FA2C-4ED1-958C-354D2C3A4FA3}"/>
              </a:ext>
            </a:extLst>
          </p:cNvPr>
          <p:cNvSpPr>
            <a:spLocks noGrp="1"/>
          </p:cNvSpPr>
          <p:nvPr>
            <p:ph type="title"/>
          </p:nvPr>
        </p:nvSpPr>
        <p:spPr/>
        <p:txBody>
          <a:bodyPr>
            <a:normAutofit/>
          </a:bodyPr>
          <a:lstStyle/>
          <a:p>
            <a:r>
              <a:rPr lang="en-US" b="1" dirty="0"/>
              <a:t>Standard Client-Server Protocols</a:t>
            </a:r>
            <a:endParaRPr lang="en-US" dirty="0"/>
          </a:p>
        </p:txBody>
      </p:sp>
      <p:sp>
        <p:nvSpPr>
          <p:cNvPr id="3" name="Content Placeholder 2">
            <a:extLst>
              <a:ext uri="{FF2B5EF4-FFF2-40B4-BE49-F238E27FC236}">
                <a16:creationId xmlns:a16="http://schemas.microsoft.com/office/drawing/2014/main" id="{1DB65112-B7BB-4942-AC4C-52662B5F5CAD}"/>
              </a:ext>
            </a:extLst>
          </p:cNvPr>
          <p:cNvSpPr>
            <a:spLocks noGrp="1"/>
          </p:cNvSpPr>
          <p:nvPr>
            <p:ph idx="1"/>
          </p:nvPr>
        </p:nvSpPr>
        <p:spPr/>
        <p:txBody>
          <a:bodyPr/>
          <a:lstStyle/>
          <a:p>
            <a:pPr marL="457200" indent="-457200">
              <a:buFont typeface="Wingdings" panose="05000000000000000000" pitchFamily="2" charset="2"/>
              <a:buChar char="Ø"/>
            </a:pPr>
            <a:r>
              <a:rPr lang="en-US" b="1" dirty="0"/>
              <a:t>WORLD WIDE WEB AND HTTP</a:t>
            </a:r>
          </a:p>
          <a:p>
            <a:pPr marL="457200" indent="-457200">
              <a:buFont typeface="Wingdings" panose="05000000000000000000" pitchFamily="2" charset="2"/>
              <a:buChar char="Ø"/>
            </a:pPr>
            <a:r>
              <a:rPr lang="en-US" b="1" dirty="0"/>
              <a:t>ELECTRONIC MAIL</a:t>
            </a:r>
          </a:p>
          <a:p>
            <a:pPr marL="914400" lvl="1" indent="-457200">
              <a:buFont typeface="Wingdings" panose="05000000000000000000" pitchFamily="2" charset="2"/>
              <a:buChar char="Ø"/>
            </a:pPr>
            <a:r>
              <a:rPr lang="en-US" b="1" dirty="0"/>
              <a:t>SMPT</a:t>
            </a:r>
          </a:p>
          <a:p>
            <a:pPr marL="457200" indent="-457200">
              <a:buFont typeface="Wingdings" panose="05000000000000000000" pitchFamily="2" charset="2"/>
              <a:buChar char="Ø"/>
            </a:pPr>
            <a:r>
              <a:rPr lang="en-US" b="1" dirty="0"/>
              <a:t>DOMAIN NAME SYSTEM (DNS)</a:t>
            </a:r>
          </a:p>
          <a:p>
            <a:pPr marL="457200" indent="-457200">
              <a:buFont typeface="Wingdings" panose="05000000000000000000" pitchFamily="2" charset="2"/>
              <a:buChar char="Ø"/>
            </a:pPr>
            <a:r>
              <a:rPr lang="en-US" b="1" dirty="0"/>
              <a:t>Simple Network Management Protocol (SNMP)</a:t>
            </a:r>
            <a:endParaRPr lang="en-US" dirty="0"/>
          </a:p>
        </p:txBody>
      </p:sp>
    </p:spTree>
    <p:extLst>
      <p:ext uri="{BB962C8B-B14F-4D97-AF65-F5344CB8AC3E}">
        <p14:creationId xmlns:p14="http://schemas.microsoft.com/office/powerpoint/2010/main" val="328979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5953-0426-4D59-A728-2C82EC677400}"/>
              </a:ext>
            </a:extLst>
          </p:cNvPr>
          <p:cNvSpPr>
            <a:spLocks noGrp="1"/>
          </p:cNvSpPr>
          <p:nvPr>
            <p:ph type="title"/>
          </p:nvPr>
        </p:nvSpPr>
        <p:spPr/>
        <p:txBody>
          <a:bodyPr/>
          <a:lstStyle/>
          <a:p>
            <a:r>
              <a:rPr lang="en-US" b="1" dirty="0"/>
              <a:t>WORLD WIDE WEB</a:t>
            </a:r>
            <a:endParaRPr lang="en-US" dirty="0"/>
          </a:p>
        </p:txBody>
      </p:sp>
      <p:sp>
        <p:nvSpPr>
          <p:cNvPr id="3" name="Content Placeholder 2">
            <a:extLst>
              <a:ext uri="{FF2B5EF4-FFF2-40B4-BE49-F238E27FC236}">
                <a16:creationId xmlns:a16="http://schemas.microsoft.com/office/drawing/2014/main" id="{2B8A558D-F55F-423E-820B-1D88D80097F1}"/>
              </a:ext>
            </a:extLst>
          </p:cNvPr>
          <p:cNvSpPr>
            <a:spLocks noGrp="1"/>
          </p:cNvSpPr>
          <p:nvPr>
            <p:ph idx="1"/>
          </p:nvPr>
        </p:nvSpPr>
        <p:spPr/>
        <p:txBody>
          <a:bodyPr>
            <a:normAutofit fontScale="92500" lnSpcReduction="10000"/>
          </a:bodyPr>
          <a:lstStyle/>
          <a:p>
            <a:pPr marL="457200" indent="-457200">
              <a:buFont typeface="Wingdings" panose="05000000000000000000" pitchFamily="2" charset="2"/>
              <a:buChar char="Ø"/>
            </a:pPr>
            <a:r>
              <a:rPr lang="en-US" dirty="0"/>
              <a:t>The </a:t>
            </a:r>
            <a:r>
              <a:rPr lang="en-US" b="1" dirty="0"/>
              <a:t>World Wide Web </a:t>
            </a:r>
            <a:r>
              <a:rPr lang="en-US" dirty="0"/>
              <a:t>(abbreviated WWW or Web)</a:t>
            </a:r>
          </a:p>
          <a:p>
            <a:pPr marL="457200" indent="-457200">
              <a:buFont typeface="Wingdings" panose="05000000000000000000" pitchFamily="2" charset="2"/>
              <a:buChar char="Ø"/>
            </a:pPr>
            <a:r>
              <a:rPr lang="en-US" dirty="0"/>
              <a:t>The Web today is a repository of information in which the documents, called </a:t>
            </a:r>
            <a:r>
              <a:rPr lang="en-US" b="1" i="1" dirty="0"/>
              <a:t>web pages</a:t>
            </a:r>
            <a:r>
              <a:rPr lang="en-US" dirty="0"/>
              <a:t>, are distributed all over the world and related documents are linked together.</a:t>
            </a:r>
          </a:p>
          <a:p>
            <a:pPr marL="457200" indent="-457200">
              <a:buFont typeface="Wingdings" panose="05000000000000000000" pitchFamily="2" charset="2"/>
              <a:buChar char="Ø"/>
            </a:pPr>
            <a:r>
              <a:rPr lang="en-US" dirty="0"/>
              <a:t>The linking of web pages was achieved using a concept called </a:t>
            </a:r>
            <a:r>
              <a:rPr lang="en-US" b="1" i="1" dirty="0"/>
              <a:t>hypertext.</a:t>
            </a:r>
          </a:p>
          <a:p>
            <a:pPr marL="457200" indent="-457200">
              <a:buFont typeface="Wingdings" panose="05000000000000000000" pitchFamily="2" charset="2"/>
              <a:buChar char="Ø"/>
            </a:pPr>
            <a:r>
              <a:rPr lang="en-US" dirty="0"/>
              <a:t>Today, the term hypertext, coined to mean linked text documents, has been changed to </a:t>
            </a:r>
            <a:r>
              <a:rPr lang="en-US" b="1" i="1" dirty="0"/>
              <a:t>hypermedia</a:t>
            </a:r>
            <a:r>
              <a:rPr lang="en-US" dirty="0"/>
              <a:t>, to show that a web page can be a text document, an image, an audio file, or a video file.</a:t>
            </a:r>
          </a:p>
        </p:txBody>
      </p:sp>
    </p:spTree>
    <p:extLst>
      <p:ext uri="{BB962C8B-B14F-4D97-AF65-F5344CB8AC3E}">
        <p14:creationId xmlns:p14="http://schemas.microsoft.com/office/powerpoint/2010/main" val="373422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005" y="427270"/>
            <a:ext cx="11090365" cy="6300101"/>
          </a:xfrm>
          <a:prstGeom prst="rect">
            <a:avLst/>
          </a:prstGeom>
        </p:spPr>
      </p:pic>
    </p:spTree>
    <p:extLst>
      <p:ext uri="{BB962C8B-B14F-4D97-AF65-F5344CB8AC3E}">
        <p14:creationId xmlns:p14="http://schemas.microsoft.com/office/powerpoint/2010/main" val="418556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383" y="563769"/>
            <a:ext cx="6096000" cy="1200329"/>
          </a:xfrm>
          <a:prstGeom prst="rect">
            <a:avLst/>
          </a:prstGeom>
        </p:spPr>
        <p:txBody>
          <a:bodyPr>
            <a:spAutoFit/>
          </a:bodyPr>
          <a:lstStyle/>
          <a:p>
            <a:r>
              <a:rPr lang="en-US" sz="2400" dirty="0">
                <a:latin typeface="Times-Roman"/>
              </a:rPr>
              <a:t>1. What is the page called?</a:t>
            </a:r>
          </a:p>
          <a:p>
            <a:r>
              <a:rPr lang="en-US" sz="2400" dirty="0">
                <a:latin typeface="Times-Roman"/>
              </a:rPr>
              <a:t>2. Where is the page located?</a:t>
            </a:r>
          </a:p>
          <a:p>
            <a:r>
              <a:rPr lang="en-US" sz="2400" dirty="0">
                <a:latin typeface="Times-Roman"/>
              </a:rPr>
              <a:t>3. How can the page be accessed?</a:t>
            </a:r>
            <a:endParaRPr lang="en-US" sz="2400" dirty="0"/>
          </a:p>
        </p:txBody>
      </p:sp>
    </p:spTree>
    <p:extLst>
      <p:ext uri="{BB962C8B-B14F-4D97-AF65-F5344CB8AC3E}">
        <p14:creationId xmlns:p14="http://schemas.microsoft.com/office/powerpoint/2010/main" val="41256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149" y="535577"/>
            <a:ext cx="10580914" cy="6001643"/>
          </a:xfrm>
          <a:prstGeom prst="rect">
            <a:avLst/>
          </a:prstGeom>
        </p:spPr>
        <p:txBody>
          <a:bodyPr wrap="square">
            <a:spAutoFit/>
          </a:bodyPr>
          <a:lstStyle/>
          <a:p>
            <a:pPr marL="342900" indent="-342900">
              <a:buFont typeface="+mj-lt"/>
              <a:buAutoNum type="arabicPeriod"/>
            </a:pPr>
            <a:r>
              <a:rPr lang="en-US" sz="2400" dirty="0">
                <a:latin typeface="+mj-lt"/>
              </a:rPr>
              <a:t>The browser determines the URL (by seeing what was selected</a:t>
            </a:r>
            <a:r>
              <a:rPr lang="en-US" sz="2400" dirty="0" smtClean="0">
                <a:latin typeface="+mj-lt"/>
              </a:rPr>
              <a:t>).</a:t>
            </a:r>
          </a:p>
          <a:p>
            <a:pPr marL="342900" indent="-342900">
              <a:buFont typeface="+mj-lt"/>
              <a:buAutoNum type="arabicPeriod"/>
            </a:pPr>
            <a:r>
              <a:rPr lang="en-US" sz="2400" dirty="0" smtClean="0">
                <a:latin typeface="+mj-lt"/>
              </a:rPr>
              <a:t>The </a:t>
            </a:r>
            <a:r>
              <a:rPr lang="en-US" sz="2400" dirty="0">
                <a:latin typeface="+mj-lt"/>
              </a:rPr>
              <a:t>browser asks DNS for the IP address of the </a:t>
            </a:r>
            <a:r>
              <a:rPr lang="en-US" sz="2400" dirty="0" smtClean="0">
                <a:latin typeface="+mj-lt"/>
              </a:rPr>
              <a:t>server</a:t>
            </a:r>
            <a:r>
              <a:rPr lang="en-US" sz="2400" i="1" dirty="0" smtClean="0">
                <a:latin typeface="+mj-lt"/>
              </a:rPr>
              <a:t>www.cs.washington.edu</a:t>
            </a:r>
            <a:r>
              <a:rPr lang="en-US" sz="2400" dirty="0" smtClean="0">
                <a:latin typeface="+mj-lt"/>
              </a:rPr>
              <a:t>.</a:t>
            </a:r>
            <a:endParaRPr lang="en-US" sz="2400" dirty="0">
              <a:latin typeface="+mj-lt"/>
            </a:endParaRPr>
          </a:p>
          <a:p>
            <a:pPr marL="342900" indent="-342900">
              <a:buFont typeface="+mj-lt"/>
              <a:buAutoNum type="arabicPeriod"/>
            </a:pPr>
            <a:r>
              <a:rPr lang="en-US" sz="2400" dirty="0" smtClean="0">
                <a:latin typeface="+mj-lt"/>
              </a:rPr>
              <a:t>DNS </a:t>
            </a:r>
            <a:r>
              <a:rPr lang="en-US" sz="2400" dirty="0">
                <a:latin typeface="+mj-lt"/>
              </a:rPr>
              <a:t>replies with 128.208.3.88.</a:t>
            </a:r>
          </a:p>
          <a:p>
            <a:pPr marL="342900" indent="-342900">
              <a:buFont typeface="+mj-lt"/>
              <a:buAutoNum type="arabicPeriod"/>
            </a:pPr>
            <a:r>
              <a:rPr lang="en-US" sz="2400" dirty="0" smtClean="0">
                <a:latin typeface="+mj-lt"/>
              </a:rPr>
              <a:t>The </a:t>
            </a:r>
            <a:r>
              <a:rPr lang="en-US" sz="2400" dirty="0">
                <a:latin typeface="+mj-lt"/>
              </a:rPr>
              <a:t>browser makes a TCP connection to 128.208.3.88 on port 80, </a:t>
            </a:r>
            <a:r>
              <a:rPr lang="en-US" sz="2400" dirty="0" smtClean="0">
                <a:latin typeface="+mj-lt"/>
              </a:rPr>
              <a:t>the well-known </a:t>
            </a:r>
            <a:r>
              <a:rPr lang="en-US" sz="2400" dirty="0">
                <a:latin typeface="+mj-lt"/>
              </a:rPr>
              <a:t>port for the HTTP </a:t>
            </a:r>
            <a:r>
              <a:rPr lang="en-US" sz="2400" dirty="0" smtClean="0">
                <a:latin typeface="+mj-lt"/>
              </a:rPr>
              <a:t>protocol.</a:t>
            </a:r>
          </a:p>
          <a:p>
            <a:pPr marL="342900" indent="-342900">
              <a:buFont typeface="+mj-lt"/>
              <a:buAutoNum type="arabicPeriod"/>
            </a:pPr>
            <a:r>
              <a:rPr lang="en-US" sz="2400" dirty="0" smtClean="0">
                <a:latin typeface="+mj-lt"/>
              </a:rPr>
              <a:t>It </a:t>
            </a:r>
            <a:r>
              <a:rPr lang="en-US" sz="2400" dirty="0">
                <a:latin typeface="+mj-lt"/>
              </a:rPr>
              <a:t>sends over an HTTP request asking for the page </a:t>
            </a:r>
            <a:r>
              <a:rPr lang="en-US" sz="2400" i="1" dirty="0">
                <a:latin typeface="+mj-lt"/>
              </a:rPr>
              <a:t>/</a:t>
            </a:r>
            <a:r>
              <a:rPr lang="en-US" sz="2400" i="1" dirty="0" smtClean="0">
                <a:latin typeface="+mj-lt"/>
              </a:rPr>
              <a:t>index.html</a:t>
            </a:r>
            <a:r>
              <a:rPr lang="en-US" sz="2400" dirty="0" smtClean="0">
                <a:latin typeface="+mj-lt"/>
              </a:rPr>
              <a:t>.</a:t>
            </a:r>
          </a:p>
          <a:p>
            <a:r>
              <a:rPr lang="en-US" sz="2400" dirty="0"/>
              <a:t>6. The </a:t>
            </a:r>
            <a:r>
              <a:rPr lang="en-US" sz="2400" i="1" dirty="0"/>
              <a:t>www.cs.washington.edu </a:t>
            </a:r>
            <a:r>
              <a:rPr lang="en-US" sz="2400" dirty="0"/>
              <a:t>server sends the page as an HTTP    </a:t>
            </a:r>
          </a:p>
          <a:p>
            <a:r>
              <a:rPr lang="en-US" sz="2400" dirty="0"/>
              <a:t>     response, for example, by sending the file </a:t>
            </a:r>
            <a:r>
              <a:rPr lang="en-US" sz="2400" i="1" dirty="0"/>
              <a:t>/index.html</a:t>
            </a:r>
            <a:r>
              <a:rPr lang="en-US" sz="2400" dirty="0"/>
              <a:t>.</a:t>
            </a:r>
          </a:p>
          <a:p>
            <a:r>
              <a:rPr lang="en-US" sz="2400" dirty="0"/>
              <a:t>7. If the page includes URLs that are needed for display, the browser </a:t>
            </a:r>
            <a:r>
              <a:rPr lang="en-US" sz="2400" dirty="0" smtClean="0"/>
              <a:t>fetches the </a:t>
            </a:r>
            <a:r>
              <a:rPr lang="en-US" sz="2400" dirty="0"/>
              <a:t>other URLs using the same process. In this case, the URLs include </a:t>
            </a:r>
            <a:r>
              <a:rPr lang="en-US" sz="2400" dirty="0" smtClean="0"/>
              <a:t>multiple </a:t>
            </a:r>
            <a:r>
              <a:rPr lang="en-US" sz="2400" dirty="0"/>
              <a:t>embedded images also fetched from </a:t>
            </a:r>
            <a:r>
              <a:rPr lang="en-US" sz="2400" i="1" dirty="0"/>
              <a:t>www.cs.washington.edu</a:t>
            </a:r>
            <a:r>
              <a:rPr lang="en-US" sz="2400" dirty="0"/>
              <a:t>, an </a:t>
            </a:r>
            <a:r>
              <a:rPr lang="en-US" sz="2400" dirty="0" smtClean="0"/>
              <a:t>embedded </a:t>
            </a:r>
            <a:r>
              <a:rPr lang="en-US" sz="2400" dirty="0"/>
              <a:t>video from </a:t>
            </a:r>
            <a:r>
              <a:rPr lang="en-US" sz="2400" i="1" dirty="0"/>
              <a:t>youtube.com</a:t>
            </a:r>
            <a:r>
              <a:rPr lang="en-US" sz="2400" dirty="0"/>
              <a:t>, and a script from </a:t>
            </a:r>
            <a:r>
              <a:rPr lang="en-US" sz="2400" i="1" dirty="0" smtClean="0"/>
              <a:t> </a:t>
            </a:r>
            <a:r>
              <a:rPr lang="en-US" sz="2400" i="1" dirty="0"/>
              <a:t>google-analytics.com</a:t>
            </a:r>
            <a:r>
              <a:rPr lang="en-US" sz="2400" dirty="0"/>
              <a:t>.</a:t>
            </a:r>
          </a:p>
          <a:p>
            <a:r>
              <a:rPr lang="en-US" sz="2400" dirty="0"/>
              <a:t>8. The browser displays the page </a:t>
            </a:r>
            <a:r>
              <a:rPr lang="en-US" sz="2400" i="1" dirty="0"/>
              <a:t>/index.html </a:t>
            </a:r>
            <a:r>
              <a:rPr lang="en-US" sz="2400" dirty="0"/>
              <a:t>as it appears in Fig. 7-18.</a:t>
            </a:r>
          </a:p>
          <a:p>
            <a:r>
              <a:rPr lang="en-US" sz="2400" dirty="0"/>
              <a:t>9. The TCP connections are released if there are no other requests to</a:t>
            </a:r>
          </a:p>
          <a:p>
            <a:r>
              <a:rPr lang="en-US" sz="2400" dirty="0"/>
              <a:t>10.the same servers for a short period</a:t>
            </a:r>
            <a:r>
              <a:rPr lang="en-US" sz="2400" dirty="0" smtClean="0"/>
              <a:t>.</a:t>
            </a:r>
            <a:endParaRPr lang="en-US" sz="2400" dirty="0" smtClean="0">
              <a:latin typeface="+mj-lt"/>
            </a:endParaRPr>
          </a:p>
          <a:p>
            <a:pPr marL="342900" indent="-342900">
              <a:buFont typeface="+mj-lt"/>
              <a:buAutoNum type="arabicPeriod"/>
            </a:pPr>
            <a:endParaRPr lang="en-US" sz="2400" dirty="0">
              <a:latin typeface="+mj-lt"/>
            </a:endParaRPr>
          </a:p>
        </p:txBody>
      </p:sp>
    </p:spTree>
    <p:extLst>
      <p:ext uri="{BB962C8B-B14F-4D97-AF65-F5344CB8AC3E}">
        <p14:creationId xmlns:p14="http://schemas.microsoft.com/office/powerpoint/2010/main" val="354149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3D08-03DB-4B73-B00B-8DFFA1BEE5C8}"/>
              </a:ext>
            </a:extLst>
          </p:cNvPr>
          <p:cNvSpPr>
            <a:spLocks noGrp="1"/>
          </p:cNvSpPr>
          <p:nvPr>
            <p:ph type="title"/>
          </p:nvPr>
        </p:nvSpPr>
        <p:spPr/>
        <p:txBody>
          <a:bodyPr/>
          <a:lstStyle/>
          <a:p>
            <a:r>
              <a:rPr lang="en-US" dirty="0"/>
              <a:t>WWW Architecture</a:t>
            </a:r>
          </a:p>
        </p:txBody>
      </p:sp>
      <p:sp>
        <p:nvSpPr>
          <p:cNvPr id="3" name="Content Placeholder 2">
            <a:extLst>
              <a:ext uri="{FF2B5EF4-FFF2-40B4-BE49-F238E27FC236}">
                <a16:creationId xmlns:a16="http://schemas.microsoft.com/office/drawing/2014/main" id="{97163E77-1411-4A9F-AB29-E54FA07FBF58}"/>
              </a:ext>
            </a:extLst>
          </p:cNvPr>
          <p:cNvSpPr>
            <a:spLocks noGrp="1"/>
          </p:cNvSpPr>
          <p:nvPr>
            <p:ph idx="1"/>
          </p:nvPr>
        </p:nvSpPr>
        <p:spPr>
          <a:xfrm>
            <a:off x="283029" y="983411"/>
            <a:ext cx="11397342" cy="5537132"/>
          </a:xfrm>
        </p:spPr>
        <p:txBody>
          <a:bodyPr>
            <a:normAutofit fontScale="92500" lnSpcReduction="20000"/>
          </a:bodyPr>
          <a:lstStyle/>
          <a:p>
            <a:pPr marL="457200" indent="-457200">
              <a:buFont typeface="Wingdings" panose="05000000000000000000" pitchFamily="2" charset="2"/>
              <a:buChar char="Ø"/>
            </a:pPr>
            <a:r>
              <a:rPr lang="en-US" dirty="0"/>
              <a:t> The WWW today is a distributed client-server service, in which a client using a browser can access a service using a server. </a:t>
            </a:r>
          </a:p>
          <a:p>
            <a:pPr marL="457200" indent="-457200">
              <a:buFont typeface="Wingdings" panose="05000000000000000000" pitchFamily="2" charset="2"/>
              <a:buChar char="Ø"/>
            </a:pPr>
            <a:r>
              <a:rPr lang="en-US" dirty="0"/>
              <a:t>However, the service provided is distributed over many locations called </a:t>
            </a:r>
            <a:r>
              <a:rPr lang="en-US" b="1" dirty="0"/>
              <a:t>sites</a:t>
            </a:r>
            <a:r>
              <a:rPr lang="en-US" dirty="0"/>
              <a:t>. </a:t>
            </a:r>
          </a:p>
          <a:p>
            <a:pPr marL="457200" indent="-457200">
              <a:buFont typeface="Wingdings" panose="05000000000000000000" pitchFamily="2" charset="2"/>
              <a:buChar char="Ø"/>
            </a:pPr>
            <a:r>
              <a:rPr lang="en-US" dirty="0"/>
              <a:t>Each site holds one or more web pages. Each web page, however, can contain some links to other web pages in the same or other sites. </a:t>
            </a:r>
          </a:p>
          <a:p>
            <a:pPr marL="457200" indent="-457200">
              <a:buFont typeface="Wingdings" panose="05000000000000000000" pitchFamily="2" charset="2"/>
              <a:buChar char="Ø"/>
            </a:pPr>
            <a:r>
              <a:rPr lang="en-US" dirty="0"/>
              <a:t>In other words, a web page can be simple or composite. </a:t>
            </a:r>
          </a:p>
          <a:p>
            <a:pPr marL="457200" indent="-457200">
              <a:buFont typeface="Wingdings" panose="05000000000000000000" pitchFamily="2" charset="2"/>
              <a:buChar char="Ø"/>
            </a:pPr>
            <a:r>
              <a:rPr lang="en-US" dirty="0"/>
              <a:t>A simple web page has no links to other web pages; a composite web page has one or more links to other web pages. Each web page is a file with a name and address.</a:t>
            </a:r>
          </a:p>
        </p:txBody>
      </p:sp>
    </p:spTree>
    <p:extLst>
      <p:ext uri="{BB962C8B-B14F-4D97-AF65-F5344CB8AC3E}">
        <p14:creationId xmlns:p14="http://schemas.microsoft.com/office/powerpoint/2010/main" val="210891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D535-2CF1-4FF1-A9C3-55F18FA6126F}"/>
              </a:ext>
            </a:extLst>
          </p:cNvPr>
          <p:cNvSpPr>
            <a:spLocks noGrp="1"/>
          </p:cNvSpPr>
          <p:nvPr>
            <p:ph type="title"/>
          </p:nvPr>
        </p:nvSpPr>
        <p:spPr/>
        <p:txBody>
          <a:bodyPr>
            <a:normAutofit/>
          </a:bodyPr>
          <a:lstStyle/>
          <a:p>
            <a:r>
              <a:rPr lang="en-US" b="1" dirty="0"/>
              <a:t>Components of WWW </a:t>
            </a:r>
            <a:endParaRPr lang="en-US" dirty="0"/>
          </a:p>
        </p:txBody>
      </p:sp>
      <p:sp>
        <p:nvSpPr>
          <p:cNvPr id="3" name="Content Placeholder 2">
            <a:extLst>
              <a:ext uri="{FF2B5EF4-FFF2-40B4-BE49-F238E27FC236}">
                <a16:creationId xmlns:a16="http://schemas.microsoft.com/office/drawing/2014/main" id="{A89A3238-5FFE-4222-89F3-894FB692C013}"/>
              </a:ext>
            </a:extLst>
          </p:cNvPr>
          <p:cNvSpPr>
            <a:spLocks noGrp="1"/>
          </p:cNvSpPr>
          <p:nvPr>
            <p:ph idx="1"/>
          </p:nvPr>
        </p:nvSpPr>
        <p:spPr/>
        <p:txBody>
          <a:bodyPr/>
          <a:lstStyle/>
          <a:p>
            <a:r>
              <a:rPr lang="en-US" dirty="0"/>
              <a:t>The Components of WWW mainly falls into two categories: </a:t>
            </a:r>
          </a:p>
          <a:p>
            <a:r>
              <a:rPr lang="en-US" dirty="0"/>
              <a:t>1. Structural Components </a:t>
            </a:r>
          </a:p>
          <a:p>
            <a:r>
              <a:rPr lang="en-US" dirty="0"/>
              <a:t>2. Semantic Components </a:t>
            </a:r>
          </a:p>
          <a:p>
            <a:endParaRPr lang="en-US" dirty="0"/>
          </a:p>
        </p:txBody>
      </p:sp>
      <p:pic>
        <p:nvPicPr>
          <p:cNvPr id="4" name="Picture 3">
            <a:extLst>
              <a:ext uri="{FF2B5EF4-FFF2-40B4-BE49-F238E27FC236}">
                <a16:creationId xmlns:a16="http://schemas.microsoft.com/office/drawing/2014/main" id="{1F841D8A-1036-4F5C-B8E6-140A3904F4DE}"/>
              </a:ext>
            </a:extLst>
          </p:cNvPr>
          <p:cNvPicPr>
            <a:picLocks noChangeAspect="1"/>
          </p:cNvPicPr>
          <p:nvPr/>
        </p:nvPicPr>
        <p:blipFill>
          <a:blip r:embed="rId2"/>
          <a:stretch>
            <a:fillRect/>
          </a:stretch>
        </p:blipFill>
        <p:spPr>
          <a:xfrm>
            <a:off x="5013757" y="1855700"/>
            <a:ext cx="6801799" cy="4496427"/>
          </a:xfrm>
          <a:prstGeom prst="rect">
            <a:avLst/>
          </a:prstGeom>
        </p:spPr>
      </p:pic>
    </p:spTree>
    <p:extLst>
      <p:ext uri="{BB962C8B-B14F-4D97-AF65-F5344CB8AC3E}">
        <p14:creationId xmlns:p14="http://schemas.microsoft.com/office/powerpoint/2010/main" val="309415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5EB5-FB88-4DDE-9E3B-C95EB69B9A68}"/>
              </a:ext>
            </a:extLst>
          </p:cNvPr>
          <p:cNvSpPr>
            <a:spLocks noGrp="1"/>
          </p:cNvSpPr>
          <p:nvPr>
            <p:ph type="title"/>
          </p:nvPr>
        </p:nvSpPr>
        <p:spPr/>
        <p:txBody>
          <a:bodyPr/>
          <a:lstStyle/>
          <a:p>
            <a:r>
              <a:rPr lang="en-US" b="1" dirty="0"/>
              <a:t>Client/Browser </a:t>
            </a:r>
            <a:endParaRPr lang="en-US" dirty="0"/>
          </a:p>
        </p:txBody>
      </p:sp>
      <p:pic>
        <p:nvPicPr>
          <p:cNvPr id="4" name="Content Placeholder 3">
            <a:extLst>
              <a:ext uri="{FF2B5EF4-FFF2-40B4-BE49-F238E27FC236}">
                <a16:creationId xmlns:a16="http://schemas.microsoft.com/office/drawing/2014/main" id="{FB6E2F25-6CD6-4CFC-941B-0E3C06916C16}"/>
              </a:ext>
            </a:extLst>
          </p:cNvPr>
          <p:cNvPicPr>
            <a:picLocks noGrp="1" noChangeAspect="1"/>
          </p:cNvPicPr>
          <p:nvPr>
            <p:ph idx="1"/>
          </p:nvPr>
        </p:nvPicPr>
        <p:blipFill>
          <a:blip r:embed="rId2"/>
          <a:stretch>
            <a:fillRect/>
          </a:stretch>
        </p:blipFill>
        <p:spPr>
          <a:xfrm>
            <a:off x="1208314" y="1066800"/>
            <a:ext cx="10145486" cy="4486779"/>
          </a:xfrm>
          <a:prstGeom prst="rect">
            <a:avLst/>
          </a:prstGeom>
        </p:spPr>
      </p:pic>
    </p:spTree>
    <p:extLst>
      <p:ext uri="{BB962C8B-B14F-4D97-AF65-F5344CB8AC3E}">
        <p14:creationId xmlns:p14="http://schemas.microsoft.com/office/powerpoint/2010/main" val="8248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A0D4-FCB6-4B60-965B-EA7ADCA9DEBD}"/>
              </a:ext>
            </a:extLst>
          </p:cNvPr>
          <p:cNvSpPr>
            <a:spLocks noGrp="1"/>
          </p:cNvSpPr>
          <p:nvPr>
            <p:ph type="title"/>
          </p:nvPr>
        </p:nvSpPr>
        <p:spPr/>
        <p:txBody>
          <a:bodyPr>
            <a:normAutofit/>
          </a:bodyPr>
          <a:lstStyle/>
          <a:p>
            <a:r>
              <a:rPr lang="en-US" b="1" dirty="0"/>
              <a:t>Client/Browser </a:t>
            </a:r>
            <a:endParaRPr lang="en-US" dirty="0"/>
          </a:p>
        </p:txBody>
      </p:sp>
      <p:sp>
        <p:nvSpPr>
          <p:cNvPr id="3" name="Content Placeholder 2">
            <a:extLst>
              <a:ext uri="{FF2B5EF4-FFF2-40B4-BE49-F238E27FC236}">
                <a16:creationId xmlns:a16="http://schemas.microsoft.com/office/drawing/2014/main" id="{4FD58D92-8218-4B89-B3C7-EE965D9EDA48}"/>
              </a:ext>
            </a:extLst>
          </p:cNvPr>
          <p:cNvSpPr>
            <a:spLocks noGrp="1"/>
          </p:cNvSpPr>
          <p:nvPr>
            <p:ph idx="1"/>
          </p:nvPr>
        </p:nvSpPr>
        <p:spPr>
          <a:xfrm>
            <a:off x="195943" y="983410"/>
            <a:ext cx="11789228" cy="5656875"/>
          </a:xfrm>
        </p:spPr>
        <p:txBody>
          <a:bodyPr>
            <a:normAutofit fontScale="70000" lnSpcReduction="20000"/>
          </a:bodyPr>
          <a:lstStyle/>
          <a:p>
            <a:pPr marL="457200" indent="-457200">
              <a:buFont typeface="Wingdings" panose="05000000000000000000" pitchFamily="2" charset="2"/>
              <a:buChar char="Ø"/>
            </a:pPr>
            <a:r>
              <a:rPr lang="en-US" dirty="0"/>
              <a:t>The Client/Web browser is basically a program that is used to communicate with the webserver on the Internet. </a:t>
            </a:r>
          </a:p>
          <a:p>
            <a:pPr marL="457200" indent="-457200">
              <a:buFont typeface="Wingdings" panose="05000000000000000000" pitchFamily="2" charset="2"/>
              <a:buChar char="Ø"/>
            </a:pPr>
            <a:r>
              <a:rPr lang="en-US" dirty="0"/>
              <a:t>Each browser mainly comprises of three components and these are: </a:t>
            </a:r>
          </a:p>
          <a:p>
            <a:pPr marL="914400" lvl="1" indent="-457200">
              <a:buFont typeface="Wingdings" panose="05000000000000000000" pitchFamily="2" charset="2"/>
              <a:buChar char="Ø"/>
            </a:pPr>
            <a:r>
              <a:rPr lang="en-US" dirty="0"/>
              <a:t>Controller </a:t>
            </a:r>
          </a:p>
          <a:p>
            <a:pPr marL="914400" lvl="1" indent="-457200">
              <a:buFont typeface="Wingdings" panose="05000000000000000000" pitchFamily="2" charset="2"/>
              <a:buChar char="Ø"/>
            </a:pPr>
            <a:r>
              <a:rPr lang="en-US" dirty="0"/>
              <a:t>Interpreter </a:t>
            </a:r>
          </a:p>
          <a:p>
            <a:pPr marL="914400" lvl="1" indent="-457200">
              <a:buFont typeface="Wingdings" panose="05000000000000000000" pitchFamily="2" charset="2"/>
              <a:buChar char="Ø"/>
            </a:pPr>
            <a:r>
              <a:rPr lang="en-US" dirty="0"/>
              <a:t>Client Protocols </a:t>
            </a:r>
          </a:p>
          <a:p>
            <a:pPr marL="457200" indent="-457200">
              <a:buFont typeface="Wingdings" panose="05000000000000000000" pitchFamily="2" charset="2"/>
              <a:buChar char="Ø"/>
            </a:pPr>
            <a:r>
              <a:rPr lang="en-US" dirty="0"/>
              <a:t>The Controller mainly receives the input from the input device, after that it uses the client programs in order to access the documents. </a:t>
            </a:r>
          </a:p>
          <a:p>
            <a:pPr marL="457200" indent="-457200">
              <a:buFont typeface="Wingdings" panose="05000000000000000000" pitchFamily="2" charset="2"/>
              <a:buChar char="Ø"/>
            </a:pPr>
            <a:r>
              <a:rPr lang="en-US" dirty="0"/>
              <a:t>After accessing the document, the controller makes use of an interpreter in order to display the document on the screen. </a:t>
            </a:r>
          </a:p>
          <a:p>
            <a:pPr marL="457200" indent="-457200">
              <a:buFont typeface="Wingdings" panose="05000000000000000000" pitchFamily="2" charset="2"/>
              <a:buChar char="Ø"/>
            </a:pPr>
            <a:r>
              <a:rPr lang="en-US" dirty="0"/>
              <a:t>An interpreter can be Java, HTML, </a:t>
            </a:r>
            <a:r>
              <a:rPr lang="en-US" dirty="0" err="1"/>
              <a:t>javascript</a:t>
            </a:r>
            <a:r>
              <a:rPr lang="en-US" dirty="0"/>
              <a:t> mainly depending upon the type of the document. </a:t>
            </a:r>
          </a:p>
          <a:p>
            <a:pPr marL="457200" indent="-457200">
              <a:buFont typeface="Wingdings" panose="05000000000000000000" pitchFamily="2" charset="2"/>
              <a:buChar char="Ø"/>
            </a:pPr>
            <a:r>
              <a:rPr lang="en-US" dirty="0"/>
              <a:t>The Client protocol can be FTP, HTTP, TELNET.</a:t>
            </a:r>
          </a:p>
        </p:txBody>
      </p:sp>
    </p:spTree>
    <p:extLst>
      <p:ext uri="{BB962C8B-B14F-4D97-AF65-F5344CB8AC3E}">
        <p14:creationId xmlns:p14="http://schemas.microsoft.com/office/powerpoint/2010/main" val="346434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BDEE-0CDA-44FB-82FD-61FC6DA5F23C}"/>
              </a:ext>
            </a:extLst>
          </p:cNvPr>
          <p:cNvSpPr>
            <a:spLocks noGrp="1"/>
          </p:cNvSpPr>
          <p:nvPr>
            <p:ph type="title"/>
          </p:nvPr>
        </p:nvSpPr>
        <p:spPr/>
        <p:txBody>
          <a:bodyPr>
            <a:normAutofit fontScale="90000"/>
          </a:bodyPr>
          <a:lstStyle/>
          <a:p>
            <a:r>
              <a:rPr lang="en-US" dirty="0"/>
              <a:t/>
            </a:r>
            <a:br>
              <a:rPr lang="en-US" dirty="0"/>
            </a:br>
            <a:r>
              <a:rPr lang="en-US" b="1" dirty="0"/>
              <a:t>Server </a:t>
            </a:r>
            <a:r>
              <a:rPr lang="en-US" dirty="0"/>
              <a:t/>
            </a:r>
            <a:br>
              <a:rPr lang="en-US" dirty="0"/>
            </a:br>
            <a:endParaRPr lang="en-US" dirty="0"/>
          </a:p>
        </p:txBody>
      </p:sp>
      <p:sp>
        <p:nvSpPr>
          <p:cNvPr id="3" name="Content Placeholder 2">
            <a:extLst>
              <a:ext uri="{FF2B5EF4-FFF2-40B4-BE49-F238E27FC236}">
                <a16:creationId xmlns:a16="http://schemas.microsoft.com/office/drawing/2014/main" id="{730D75B9-8EB8-4C91-9D71-5CD3D2F47DE5}"/>
              </a:ext>
            </a:extLst>
          </p:cNvPr>
          <p:cNvSpPr>
            <a:spLocks noGrp="1"/>
          </p:cNvSpPr>
          <p:nvPr>
            <p:ph idx="1"/>
          </p:nvPr>
        </p:nvSpPr>
        <p:spPr>
          <a:xfrm>
            <a:off x="304800" y="762000"/>
            <a:ext cx="11658599" cy="5791199"/>
          </a:xfrm>
        </p:spPr>
        <p:txBody>
          <a:bodyPr>
            <a:normAutofit fontScale="92500" lnSpcReduction="10000"/>
          </a:bodyPr>
          <a:lstStyle/>
          <a:p>
            <a:pPr marL="457200" indent="-457200">
              <a:buFont typeface="Wingdings" panose="05000000000000000000" pitchFamily="2" charset="2"/>
              <a:buChar char="Ø"/>
            </a:pPr>
            <a:r>
              <a:rPr lang="en-US" dirty="0"/>
              <a:t>The Computer that is mainly available for the network resources and in order to provide services to the other computer upon request is generally known as the </a:t>
            </a:r>
            <a:r>
              <a:rPr lang="en-US" b="1" dirty="0"/>
              <a:t>server</a:t>
            </a:r>
            <a:r>
              <a:rPr lang="en-US" dirty="0"/>
              <a:t>. </a:t>
            </a:r>
          </a:p>
          <a:p>
            <a:pPr marL="457200" indent="-457200">
              <a:buFont typeface="Wingdings" panose="05000000000000000000" pitchFamily="2" charset="2"/>
              <a:buChar char="Ø"/>
            </a:pPr>
            <a:r>
              <a:rPr lang="en-US" dirty="0"/>
              <a:t>The Web pages are mainly stored on the server. </a:t>
            </a:r>
          </a:p>
          <a:p>
            <a:pPr marL="457200" indent="-457200">
              <a:buFont typeface="Wingdings" panose="05000000000000000000" pitchFamily="2" charset="2"/>
              <a:buChar char="Ø"/>
            </a:pPr>
            <a:r>
              <a:rPr lang="en-US" dirty="0"/>
              <a:t>Whenever the request of the client arrives then the corresponding document is sent to the client. </a:t>
            </a:r>
          </a:p>
          <a:p>
            <a:pPr marL="457200" indent="-457200">
              <a:buFont typeface="Wingdings" panose="05000000000000000000" pitchFamily="2" charset="2"/>
              <a:buChar char="Ø"/>
            </a:pPr>
            <a:r>
              <a:rPr lang="en-US" dirty="0"/>
              <a:t>The </a:t>
            </a:r>
            <a:r>
              <a:rPr lang="en-US" b="1" dirty="0"/>
              <a:t>connection</a:t>
            </a:r>
            <a:r>
              <a:rPr lang="en-US" dirty="0"/>
              <a:t> between the </a:t>
            </a:r>
            <a:r>
              <a:rPr lang="en-US" b="1" dirty="0"/>
              <a:t>client</a:t>
            </a:r>
            <a:r>
              <a:rPr lang="en-US" dirty="0"/>
              <a:t> and the </a:t>
            </a:r>
            <a:r>
              <a:rPr lang="en-US" b="1" dirty="0"/>
              <a:t>server </a:t>
            </a:r>
            <a:r>
              <a:rPr lang="en-US" dirty="0"/>
              <a:t>is </a:t>
            </a:r>
            <a:r>
              <a:rPr lang="en-US" b="1" dirty="0"/>
              <a:t>TCP</a:t>
            </a:r>
            <a:r>
              <a:rPr lang="en-US" dirty="0"/>
              <a:t>. </a:t>
            </a:r>
          </a:p>
          <a:p>
            <a:pPr marL="457200" indent="-457200">
              <a:buFont typeface="Wingdings" panose="05000000000000000000" pitchFamily="2" charset="2"/>
              <a:buChar char="Ø"/>
            </a:pPr>
            <a:r>
              <a:rPr lang="en-US" dirty="0"/>
              <a:t>It can become more efficient through multithreading or multiprocessing. Because in this case, the server can answer more than one request at a time.</a:t>
            </a:r>
          </a:p>
        </p:txBody>
      </p:sp>
    </p:spTree>
    <p:extLst>
      <p:ext uri="{BB962C8B-B14F-4D97-AF65-F5344CB8AC3E}">
        <p14:creationId xmlns:p14="http://schemas.microsoft.com/office/powerpoint/2010/main" val="18210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2DF1-43CD-48EB-B630-FEBE6E76AD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051F8BF-B8B7-4287-87B0-36496575A855}"/>
              </a:ext>
            </a:extLst>
          </p:cNvPr>
          <p:cNvSpPr>
            <a:spLocks noGrp="1"/>
          </p:cNvSpPr>
          <p:nvPr>
            <p:ph idx="1"/>
          </p:nvPr>
        </p:nvSpPr>
        <p:spPr>
          <a:xfrm>
            <a:off x="245533" y="911585"/>
            <a:ext cx="8771857" cy="5535922"/>
          </a:xfrm>
        </p:spPr>
        <p:txBody>
          <a:bodyPr>
            <a:normAutofit/>
          </a:bodyPr>
          <a:lstStyle/>
          <a:p>
            <a:pPr marL="457200" indent="-457200">
              <a:buFont typeface="Wingdings" panose="05000000000000000000" pitchFamily="2" charset="2"/>
              <a:buChar char="Ø"/>
            </a:pPr>
            <a:r>
              <a:rPr lang="en-US" dirty="0"/>
              <a:t>Principles of Network Applications </a:t>
            </a:r>
          </a:p>
          <a:p>
            <a:pPr marL="457200" indent="-457200">
              <a:buFont typeface="Wingdings" panose="05000000000000000000" pitchFamily="2" charset="2"/>
              <a:buChar char="Ø"/>
            </a:pPr>
            <a:r>
              <a:rPr lang="en-US" dirty="0"/>
              <a:t>The Web and HTTP</a:t>
            </a:r>
          </a:p>
          <a:p>
            <a:pPr marL="457200" indent="-457200">
              <a:buFont typeface="Wingdings" panose="05000000000000000000" pitchFamily="2" charset="2"/>
              <a:buChar char="Ø"/>
            </a:pPr>
            <a:r>
              <a:rPr lang="en-US" dirty="0"/>
              <a:t>Electronic Mail in the Internet</a:t>
            </a:r>
          </a:p>
          <a:p>
            <a:pPr marL="457200" indent="-457200">
              <a:buFont typeface="Wingdings" panose="05000000000000000000" pitchFamily="2" charset="2"/>
              <a:buChar char="Ø"/>
            </a:pPr>
            <a:r>
              <a:rPr lang="en-US" dirty="0"/>
              <a:t>DNS—The Internet’s Directory Service, </a:t>
            </a:r>
          </a:p>
          <a:p>
            <a:pPr marL="457200" indent="-457200">
              <a:buFont typeface="Wingdings" panose="05000000000000000000" pitchFamily="2" charset="2"/>
              <a:buChar char="Ø"/>
            </a:pPr>
            <a:r>
              <a:rPr lang="en-US" dirty="0"/>
              <a:t>Peer-to-Peer Applications</a:t>
            </a:r>
          </a:p>
          <a:p>
            <a:pPr marL="457200" indent="-457200">
              <a:buFont typeface="Wingdings" panose="05000000000000000000" pitchFamily="2" charset="2"/>
              <a:buChar char="Ø"/>
            </a:pPr>
            <a:r>
              <a:rPr lang="en-US" dirty="0"/>
              <a:t>Video Streaming and Content Distribution Networks</a:t>
            </a:r>
            <a:endParaRPr lang="en-US" dirty="0">
              <a:latin typeface="Book Antiqua"/>
              <a:cs typeface="Book Antiqua"/>
            </a:endParaRPr>
          </a:p>
          <a:p>
            <a:endParaRPr lang="en-US" dirty="0"/>
          </a:p>
        </p:txBody>
      </p:sp>
      <p:sp>
        <p:nvSpPr>
          <p:cNvPr id="6" name="Content Placeholder 2">
            <a:extLst>
              <a:ext uri="{FF2B5EF4-FFF2-40B4-BE49-F238E27FC236}">
                <a16:creationId xmlns:a16="http://schemas.microsoft.com/office/drawing/2014/main" id="{56DB3AEC-1E2F-4F15-BD37-3A0F781F8509}"/>
              </a:ext>
            </a:extLst>
          </p:cNvPr>
          <p:cNvSpPr txBox="1">
            <a:spLocks/>
          </p:cNvSpPr>
          <p:nvPr/>
        </p:nvSpPr>
        <p:spPr>
          <a:xfrm>
            <a:off x="5977469" y="214242"/>
            <a:ext cx="6214532" cy="6429515"/>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1000"/>
              </a:spcBef>
              <a:buClr>
                <a:srgbClr val="002060"/>
              </a:buClr>
              <a:buFont typeface="Wingdings" panose="05000000000000000000" pitchFamily="2" charset="2"/>
              <a:buChar char="Ø"/>
              <a:defRPr sz="28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Clr>
                <a:srgbClr val="002060"/>
              </a:buClr>
              <a:buFont typeface="Wingdings" panose="05000000000000000000" pitchFamily="2" charset="2"/>
              <a:buChar char="Ø"/>
              <a:defRPr sz="24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Clr>
                <a:srgbClr val="002060"/>
              </a:buClr>
              <a:buFont typeface="Wingdings" panose="05000000000000000000" pitchFamily="2" charset="2"/>
              <a:buChar char="Ø"/>
              <a:defRPr sz="20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Clr>
                <a:srgbClr val="002060"/>
              </a:buClr>
              <a:buFont typeface="Wingdings" panose="05000000000000000000" pitchFamily="2" charset="2"/>
              <a:buChar char="Ø"/>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Clr>
                <a:srgbClr val="002060"/>
              </a:buClr>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Book Antiqua"/>
              <a:cs typeface="Book Antiqua"/>
            </a:endParaRPr>
          </a:p>
          <a:p>
            <a:pPr marL="0" indent="0">
              <a:buNone/>
            </a:pPr>
            <a:endParaRPr lang="en-US" dirty="0"/>
          </a:p>
        </p:txBody>
      </p:sp>
    </p:spTree>
    <p:extLst>
      <p:ext uri="{BB962C8B-B14F-4D97-AF65-F5344CB8AC3E}">
        <p14:creationId xmlns:p14="http://schemas.microsoft.com/office/powerpoint/2010/main" val="418099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4354-A578-4934-83C6-F70EF16C96E9}"/>
              </a:ext>
            </a:extLst>
          </p:cNvPr>
          <p:cNvSpPr>
            <a:spLocks noGrp="1"/>
          </p:cNvSpPr>
          <p:nvPr>
            <p:ph type="title"/>
          </p:nvPr>
        </p:nvSpPr>
        <p:spPr/>
        <p:txBody>
          <a:bodyPr>
            <a:normAutofit fontScale="90000"/>
          </a:bodyPr>
          <a:lstStyle/>
          <a:p>
            <a:r>
              <a:rPr lang="en-US" dirty="0"/>
              <a:t/>
            </a:r>
            <a:br>
              <a:rPr lang="en-US" dirty="0"/>
            </a:br>
            <a:r>
              <a:rPr lang="en-US" b="1" dirty="0"/>
              <a:t>URL </a:t>
            </a:r>
            <a:r>
              <a:rPr lang="en-US" dirty="0"/>
              <a:t/>
            </a:r>
            <a:br>
              <a:rPr lang="en-US" dirty="0"/>
            </a:br>
            <a:endParaRPr lang="en-US" dirty="0"/>
          </a:p>
        </p:txBody>
      </p:sp>
      <p:sp>
        <p:nvSpPr>
          <p:cNvPr id="3" name="Content Placeholder 2">
            <a:extLst>
              <a:ext uri="{FF2B5EF4-FFF2-40B4-BE49-F238E27FC236}">
                <a16:creationId xmlns:a16="http://schemas.microsoft.com/office/drawing/2014/main" id="{D12D6861-76A8-4311-B410-2C6A1A7A3003}"/>
              </a:ext>
            </a:extLst>
          </p:cNvPr>
          <p:cNvSpPr>
            <a:spLocks noGrp="1"/>
          </p:cNvSpPr>
          <p:nvPr>
            <p:ph idx="1"/>
          </p:nvPr>
        </p:nvSpPr>
        <p:spPr>
          <a:xfrm>
            <a:off x="446315" y="911585"/>
            <a:ext cx="11397342" cy="5265378"/>
          </a:xfrm>
        </p:spPr>
        <p:txBody>
          <a:bodyPr/>
          <a:lstStyle/>
          <a:p>
            <a:pPr marL="457200" indent="-457200">
              <a:buFont typeface="Wingdings" panose="05000000000000000000" pitchFamily="2" charset="2"/>
              <a:buChar char="Ø"/>
            </a:pPr>
            <a:r>
              <a:rPr lang="en-US" dirty="0"/>
              <a:t>URL is an abbreviation of the </a:t>
            </a:r>
            <a:r>
              <a:rPr lang="en-US" b="1" dirty="0"/>
              <a:t>Uniform Resource Locator</a:t>
            </a:r>
            <a:r>
              <a:rPr lang="en-US" dirty="0"/>
              <a:t>. </a:t>
            </a:r>
          </a:p>
          <a:p>
            <a:pPr marL="457200" indent="-457200">
              <a:buFont typeface="Wingdings" panose="05000000000000000000" pitchFamily="2" charset="2"/>
              <a:buChar char="Ø"/>
            </a:pPr>
            <a:r>
              <a:rPr lang="en-US" dirty="0"/>
              <a:t>It is basically a standard used for specifying any kind of information on the Internet. </a:t>
            </a:r>
          </a:p>
          <a:p>
            <a:pPr marL="457200" indent="-457200">
              <a:buFont typeface="Wingdings" panose="05000000000000000000" pitchFamily="2" charset="2"/>
              <a:buChar char="Ø"/>
            </a:pPr>
            <a:r>
              <a:rPr lang="en-US" dirty="0"/>
              <a:t>In order to access any page the client generally needs an address. </a:t>
            </a:r>
          </a:p>
          <a:p>
            <a:pPr marL="457200" indent="-457200">
              <a:buFont typeface="Wingdings" panose="05000000000000000000" pitchFamily="2" charset="2"/>
              <a:buChar char="Ø"/>
            </a:pPr>
            <a:r>
              <a:rPr lang="en-US" dirty="0"/>
              <a:t>To facilitate the access of the documents throughout the world HTTP generally makes use of Locators. </a:t>
            </a:r>
          </a:p>
          <a:p>
            <a:endParaRPr lang="en-US" dirty="0"/>
          </a:p>
        </p:txBody>
      </p:sp>
      <p:pic>
        <p:nvPicPr>
          <p:cNvPr id="4" name="Picture 3">
            <a:extLst>
              <a:ext uri="{FF2B5EF4-FFF2-40B4-BE49-F238E27FC236}">
                <a16:creationId xmlns:a16="http://schemas.microsoft.com/office/drawing/2014/main" id="{5C77F7E3-522C-4C1B-AA24-E7D06AE90E88}"/>
              </a:ext>
            </a:extLst>
          </p:cNvPr>
          <p:cNvPicPr>
            <a:picLocks noChangeAspect="1"/>
          </p:cNvPicPr>
          <p:nvPr/>
        </p:nvPicPr>
        <p:blipFill>
          <a:blip r:embed="rId2"/>
          <a:stretch>
            <a:fillRect/>
          </a:stretch>
        </p:blipFill>
        <p:spPr>
          <a:xfrm>
            <a:off x="1436914" y="5268686"/>
            <a:ext cx="8850085" cy="980103"/>
          </a:xfrm>
          <a:prstGeom prst="rect">
            <a:avLst/>
          </a:prstGeom>
        </p:spPr>
      </p:pic>
      <p:sp>
        <p:nvSpPr>
          <p:cNvPr id="5" name="Rectangle 4">
            <a:extLst>
              <a:ext uri="{FF2B5EF4-FFF2-40B4-BE49-F238E27FC236}">
                <a16:creationId xmlns:a16="http://schemas.microsoft.com/office/drawing/2014/main" id="{86858E3B-0FBF-489D-9001-E45EB9BA4C77}"/>
              </a:ext>
            </a:extLst>
          </p:cNvPr>
          <p:cNvSpPr/>
          <p:nvPr/>
        </p:nvSpPr>
        <p:spPr>
          <a:xfrm>
            <a:off x="1774370" y="6248789"/>
            <a:ext cx="8175172" cy="461665"/>
          </a:xfrm>
          <a:prstGeom prst="rect">
            <a:avLst/>
          </a:prstGeom>
        </p:spPr>
        <p:txBody>
          <a:bodyPr wrap="square">
            <a:spAutoFit/>
          </a:bodyPr>
          <a:lstStyle/>
          <a:p>
            <a:r>
              <a:rPr lang="en-US" sz="2400" b="1" dirty="0" err="1">
                <a:solidFill>
                  <a:schemeClr val="accent3">
                    <a:lumMod val="50000"/>
                  </a:schemeClr>
                </a:solidFill>
                <a:latin typeface="Google Sans"/>
              </a:rPr>
              <a:t>url</a:t>
            </a:r>
            <a:r>
              <a:rPr lang="en-US" sz="2400" b="1" dirty="0">
                <a:solidFill>
                  <a:schemeClr val="accent3">
                    <a:lumMod val="50000"/>
                  </a:schemeClr>
                </a:solidFill>
                <a:latin typeface="Google Sans"/>
              </a:rPr>
              <a:t> = "https://www.example.com:8080/path/to/resource"</a:t>
            </a:r>
            <a:endParaRPr lang="en-US" sz="2400" b="1" dirty="0">
              <a:solidFill>
                <a:schemeClr val="accent3">
                  <a:lumMod val="50000"/>
                </a:schemeClr>
              </a:solidFill>
            </a:endParaRPr>
          </a:p>
        </p:txBody>
      </p:sp>
    </p:spTree>
    <p:extLst>
      <p:ext uri="{BB962C8B-B14F-4D97-AF65-F5344CB8AC3E}">
        <p14:creationId xmlns:p14="http://schemas.microsoft.com/office/powerpoint/2010/main" val="1292957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BE32-8E52-4BE0-8134-3F55078BF78B}"/>
              </a:ext>
            </a:extLst>
          </p:cNvPr>
          <p:cNvSpPr>
            <a:spLocks noGrp="1"/>
          </p:cNvSpPr>
          <p:nvPr>
            <p:ph type="title"/>
          </p:nvPr>
        </p:nvSpPr>
        <p:spPr/>
        <p:txBody>
          <a:bodyPr/>
          <a:lstStyle/>
          <a:p>
            <a:r>
              <a:rPr lang="en-US" b="1" dirty="0"/>
              <a:t>URL</a:t>
            </a:r>
          </a:p>
        </p:txBody>
      </p:sp>
      <p:sp>
        <p:nvSpPr>
          <p:cNvPr id="3" name="Content Placeholder 2">
            <a:extLst>
              <a:ext uri="{FF2B5EF4-FFF2-40B4-BE49-F238E27FC236}">
                <a16:creationId xmlns:a16="http://schemas.microsoft.com/office/drawing/2014/main" id="{6185CAC8-CCC7-4C75-99D7-A0E8CC56AEC7}"/>
              </a:ext>
            </a:extLst>
          </p:cNvPr>
          <p:cNvSpPr>
            <a:spLocks noGrp="1"/>
          </p:cNvSpPr>
          <p:nvPr>
            <p:ph idx="1"/>
          </p:nvPr>
        </p:nvSpPr>
        <p:spPr>
          <a:xfrm>
            <a:off x="108857" y="696686"/>
            <a:ext cx="11930743" cy="5932714"/>
          </a:xfrm>
        </p:spPr>
        <p:txBody>
          <a:bodyPr>
            <a:normAutofit fontScale="92500" lnSpcReduction="10000"/>
          </a:bodyPr>
          <a:lstStyle/>
          <a:p>
            <a:r>
              <a:rPr lang="en-US" dirty="0"/>
              <a:t>URL mainly defines the </a:t>
            </a:r>
            <a:r>
              <a:rPr lang="en-US" b="1" dirty="0"/>
              <a:t>four </a:t>
            </a:r>
            <a:r>
              <a:rPr lang="en-US" dirty="0"/>
              <a:t>things: </a:t>
            </a:r>
          </a:p>
          <a:p>
            <a:pPr marL="514350" indent="-514350">
              <a:buAutoNum type="arabicParenR"/>
            </a:pPr>
            <a:r>
              <a:rPr lang="en-US" b="1" dirty="0"/>
              <a:t>Protocol</a:t>
            </a:r>
            <a:r>
              <a:rPr lang="en-US" dirty="0"/>
              <a:t> : It is a client/server program that is mainly used to retrieve the document. A commonly used protocol is </a:t>
            </a:r>
            <a:r>
              <a:rPr lang="en-US" b="1" dirty="0"/>
              <a:t>HTTP</a:t>
            </a:r>
            <a:r>
              <a:rPr lang="en-US" dirty="0"/>
              <a:t>. </a:t>
            </a:r>
          </a:p>
          <a:p>
            <a:pPr marL="514350" indent="-514350">
              <a:buAutoNum type="arabicParenR"/>
            </a:pPr>
            <a:r>
              <a:rPr lang="en-US" b="1" dirty="0"/>
              <a:t>Host Computer: </a:t>
            </a:r>
            <a:r>
              <a:rPr lang="en-US" dirty="0"/>
              <a:t>It is the computer on which the information is located. It is not mandatory because it is the name given to any computer that hosts the web page.</a:t>
            </a:r>
          </a:p>
          <a:p>
            <a:pPr marL="514350" indent="-514350">
              <a:buAutoNum type="arabicParenR"/>
            </a:pPr>
            <a:r>
              <a:rPr lang="en-US" b="1" dirty="0"/>
              <a:t>Port: </a:t>
            </a:r>
            <a:r>
              <a:rPr lang="en-US" dirty="0"/>
              <a:t>The URL can optionally contain the port number of the server. If the port number is included then it is generally inserted in between the host and path and is generally separated from the host by the colon. </a:t>
            </a:r>
          </a:p>
          <a:p>
            <a:pPr marL="514350" indent="-514350">
              <a:buAutoNum type="arabicParenR"/>
            </a:pPr>
            <a:r>
              <a:rPr lang="en-US" b="1" dirty="0"/>
              <a:t>PATH</a:t>
            </a:r>
            <a:r>
              <a:rPr lang="en-US" dirty="0"/>
              <a:t> It indicates the pathname of the file where the information is located.</a:t>
            </a:r>
          </a:p>
        </p:txBody>
      </p:sp>
    </p:spTree>
    <p:extLst>
      <p:ext uri="{BB962C8B-B14F-4D97-AF65-F5344CB8AC3E}">
        <p14:creationId xmlns:p14="http://schemas.microsoft.com/office/powerpoint/2010/main" val="87477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0389-8ABB-4A98-B8C7-DB165F0894AC}"/>
              </a:ext>
            </a:extLst>
          </p:cNvPr>
          <p:cNvSpPr>
            <a:spLocks noGrp="1"/>
          </p:cNvSpPr>
          <p:nvPr>
            <p:ph type="title"/>
          </p:nvPr>
        </p:nvSpPr>
        <p:spPr/>
        <p:txBody>
          <a:bodyPr/>
          <a:lstStyle/>
          <a:p>
            <a:r>
              <a:rPr lang="en-US" dirty="0"/>
              <a:t>WWW Components</a:t>
            </a:r>
          </a:p>
        </p:txBody>
      </p:sp>
      <p:sp>
        <p:nvSpPr>
          <p:cNvPr id="3" name="Content Placeholder 2">
            <a:extLst>
              <a:ext uri="{FF2B5EF4-FFF2-40B4-BE49-F238E27FC236}">
                <a16:creationId xmlns:a16="http://schemas.microsoft.com/office/drawing/2014/main" id="{2CA88067-5ED0-4DF5-A51B-EB2BFD0B196D}"/>
              </a:ext>
            </a:extLst>
          </p:cNvPr>
          <p:cNvSpPr>
            <a:spLocks noGrp="1"/>
          </p:cNvSpPr>
          <p:nvPr>
            <p:ph idx="1"/>
          </p:nvPr>
        </p:nvSpPr>
        <p:spPr>
          <a:xfrm>
            <a:off x="631371" y="983411"/>
            <a:ext cx="10722429" cy="5193552"/>
          </a:xfrm>
        </p:spPr>
        <p:txBody>
          <a:bodyPr>
            <a:normAutofit fontScale="92500" lnSpcReduction="10000"/>
          </a:bodyPr>
          <a:lstStyle/>
          <a:p>
            <a:r>
              <a:rPr lang="en-US" b="1" dirty="0"/>
              <a:t>HTML </a:t>
            </a:r>
            <a:endParaRPr lang="en-US" dirty="0"/>
          </a:p>
          <a:p>
            <a:pPr marL="457200" indent="-457200">
              <a:buFont typeface="Wingdings" panose="05000000000000000000" pitchFamily="2" charset="2"/>
              <a:buChar char="Ø"/>
            </a:pPr>
            <a:r>
              <a:rPr lang="en-US" dirty="0"/>
              <a:t>HTML is an abbreviation of </a:t>
            </a:r>
            <a:r>
              <a:rPr lang="en-US" b="1" dirty="0"/>
              <a:t>Hypertext Markup Language</a:t>
            </a:r>
            <a:r>
              <a:rPr lang="en-US" dirty="0"/>
              <a:t>. </a:t>
            </a:r>
          </a:p>
          <a:p>
            <a:pPr marL="457200" indent="-457200">
              <a:buFont typeface="Wingdings" panose="05000000000000000000" pitchFamily="2" charset="2"/>
              <a:buChar char="Ø"/>
            </a:pPr>
            <a:r>
              <a:rPr lang="en-US" dirty="0"/>
              <a:t>It is generally used for creating web pages. </a:t>
            </a:r>
          </a:p>
          <a:p>
            <a:pPr marL="457200" indent="-457200">
              <a:buFont typeface="Wingdings" panose="05000000000000000000" pitchFamily="2" charset="2"/>
              <a:buChar char="Ø"/>
            </a:pPr>
            <a:r>
              <a:rPr lang="en-US" dirty="0"/>
              <a:t>It is mainly used to define the contents, structure, and organization of the web page. </a:t>
            </a:r>
          </a:p>
          <a:p>
            <a:r>
              <a:rPr lang="en-US" b="1" dirty="0"/>
              <a:t>XML </a:t>
            </a:r>
            <a:endParaRPr lang="en-US" dirty="0"/>
          </a:p>
          <a:p>
            <a:pPr marL="457200" indent="-457200">
              <a:buFont typeface="Wingdings" panose="05000000000000000000" pitchFamily="2" charset="2"/>
              <a:buChar char="Ø"/>
            </a:pPr>
            <a:r>
              <a:rPr lang="en-US" dirty="0"/>
              <a:t>XML is an abbreviation of </a:t>
            </a:r>
            <a:r>
              <a:rPr lang="en-US" b="1" dirty="0"/>
              <a:t>Extensible Markup Language</a:t>
            </a:r>
            <a:r>
              <a:rPr lang="en-US" dirty="0"/>
              <a:t>. It mainly helps in order to define the common syntax in the semantic web. </a:t>
            </a:r>
          </a:p>
          <a:p>
            <a:endParaRPr lang="en-US" dirty="0"/>
          </a:p>
        </p:txBody>
      </p:sp>
    </p:spTree>
    <p:extLst>
      <p:ext uri="{BB962C8B-B14F-4D97-AF65-F5344CB8AC3E}">
        <p14:creationId xmlns:p14="http://schemas.microsoft.com/office/powerpoint/2010/main" val="4290396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233-BF75-4C04-BAD1-0C3A449BCF76}"/>
              </a:ext>
            </a:extLst>
          </p:cNvPr>
          <p:cNvSpPr>
            <a:spLocks noGrp="1"/>
          </p:cNvSpPr>
          <p:nvPr>
            <p:ph type="title"/>
          </p:nvPr>
        </p:nvSpPr>
        <p:spPr/>
        <p:txBody>
          <a:bodyPr>
            <a:normAutofit/>
          </a:bodyPr>
          <a:lstStyle/>
          <a:p>
            <a:r>
              <a:rPr lang="en-US" b="1" dirty="0"/>
              <a:t>HTTP </a:t>
            </a:r>
            <a:endParaRPr lang="en-US" dirty="0"/>
          </a:p>
        </p:txBody>
      </p:sp>
      <p:sp>
        <p:nvSpPr>
          <p:cNvPr id="3" name="Content Placeholder 2">
            <a:extLst>
              <a:ext uri="{FF2B5EF4-FFF2-40B4-BE49-F238E27FC236}">
                <a16:creationId xmlns:a16="http://schemas.microsoft.com/office/drawing/2014/main" id="{01DD25A8-4126-4A45-A388-C01E8A1E6A69}"/>
              </a:ext>
            </a:extLst>
          </p:cNvPr>
          <p:cNvSpPr>
            <a:spLocks noGrp="1"/>
          </p:cNvSpPr>
          <p:nvPr>
            <p:ph idx="1"/>
          </p:nvPr>
        </p:nvSpPr>
        <p:spPr>
          <a:xfrm>
            <a:off x="370113" y="729343"/>
            <a:ext cx="11571515" cy="5769428"/>
          </a:xfrm>
        </p:spPr>
        <p:txBody>
          <a:bodyPr/>
          <a:lstStyle/>
          <a:p>
            <a:pPr marL="457200" indent="-457200">
              <a:buFont typeface="Wingdings" panose="05000000000000000000" pitchFamily="2" charset="2"/>
              <a:buChar char="Ø"/>
            </a:pPr>
            <a:r>
              <a:rPr lang="en-US" dirty="0"/>
              <a:t> HTTP stands for </a:t>
            </a:r>
            <a:r>
              <a:rPr lang="en-US" b="1" dirty="0"/>
              <a:t>Hypertext Transfer Protocol</a:t>
            </a:r>
            <a:r>
              <a:rPr lang="en-US" dirty="0"/>
              <a:t> and is mainly used to access the data on the World Wide Web </a:t>
            </a:r>
            <a:r>
              <a:rPr lang="en-US" dirty="0" err="1"/>
              <a:t>i.e</a:t>
            </a:r>
            <a:r>
              <a:rPr lang="en-US" dirty="0"/>
              <a:t> (WWW). </a:t>
            </a:r>
          </a:p>
          <a:p>
            <a:pPr marL="457200" indent="-457200">
              <a:buFont typeface="Wingdings" panose="05000000000000000000" pitchFamily="2" charset="2"/>
              <a:buChar char="Ø"/>
            </a:pPr>
            <a:r>
              <a:rPr lang="en-US" dirty="0"/>
              <a:t>The HTTP mainly functions as the combination of </a:t>
            </a:r>
            <a:r>
              <a:rPr lang="en-US" b="1" dirty="0"/>
              <a:t>FTP(File Transfer Protocol)</a:t>
            </a:r>
            <a:r>
              <a:rPr lang="en-US" dirty="0"/>
              <a:t> and </a:t>
            </a:r>
            <a:r>
              <a:rPr lang="en-US" b="1" dirty="0"/>
              <a:t>SMTP(Simple Mail Transfer Protocol). </a:t>
            </a:r>
          </a:p>
          <a:p>
            <a:pPr marL="457200" indent="-457200">
              <a:buFont typeface="Wingdings" panose="05000000000000000000" pitchFamily="2" charset="2"/>
              <a:buChar char="Ø"/>
            </a:pPr>
            <a:r>
              <a:rPr lang="en-US" dirty="0"/>
              <a:t>HTTP is one of the protocols used at the Application Layer. </a:t>
            </a:r>
          </a:p>
          <a:p>
            <a:pPr marL="457200" indent="-457200">
              <a:buFont typeface="Wingdings" panose="05000000000000000000" pitchFamily="2" charset="2"/>
              <a:buChar char="Ø"/>
            </a:pPr>
            <a:r>
              <a:rPr lang="en-US" dirty="0"/>
              <a:t>The HTTP is similar to FTP because HTTP is used to transfer the files and it mainly uses the services of TCP.</a:t>
            </a:r>
          </a:p>
        </p:txBody>
      </p:sp>
    </p:spTree>
    <p:extLst>
      <p:ext uri="{BB962C8B-B14F-4D97-AF65-F5344CB8AC3E}">
        <p14:creationId xmlns:p14="http://schemas.microsoft.com/office/powerpoint/2010/main" val="2271648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233-BF75-4C04-BAD1-0C3A449BCF76}"/>
              </a:ext>
            </a:extLst>
          </p:cNvPr>
          <p:cNvSpPr>
            <a:spLocks noGrp="1"/>
          </p:cNvSpPr>
          <p:nvPr>
            <p:ph type="title"/>
          </p:nvPr>
        </p:nvSpPr>
        <p:spPr/>
        <p:txBody>
          <a:bodyPr>
            <a:normAutofit/>
          </a:bodyPr>
          <a:lstStyle/>
          <a:p>
            <a:r>
              <a:rPr lang="en-US" b="1" dirty="0"/>
              <a:t>HTTP </a:t>
            </a:r>
            <a:endParaRPr lang="en-US" dirty="0"/>
          </a:p>
        </p:txBody>
      </p:sp>
      <p:sp>
        <p:nvSpPr>
          <p:cNvPr id="3" name="Content Placeholder 2">
            <a:extLst>
              <a:ext uri="{FF2B5EF4-FFF2-40B4-BE49-F238E27FC236}">
                <a16:creationId xmlns:a16="http://schemas.microsoft.com/office/drawing/2014/main" id="{01DD25A8-4126-4A45-A388-C01E8A1E6A69}"/>
              </a:ext>
            </a:extLst>
          </p:cNvPr>
          <p:cNvSpPr>
            <a:spLocks noGrp="1"/>
          </p:cNvSpPr>
          <p:nvPr>
            <p:ph idx="1"/>
          </p:nvPr>
        </p:nvSpPr>
        <p:spPr>
          <a:xfrm>
            <a:off x="370113" y="729343"/>
            <a:ext cx="11571515" cy="5769428"/>
          </a:xfrm>
        </p:spPr>
        <p:txBody>
          <a:bodyPr/>
          <a:lstStyle/>
          <a:p>
            <a:pPr marL="457200" indent="-457200">
              <a:buFont typeface="Wingdings" panose="05000000000000000000" pitchFamily="2" charset="2"/>
              <a:buChar char="Ø"/>
            </a:pPr>
            <a:r>
              <a:rPr lang="en-US" dirty="0"/>
              <a:t>Also, HTTP is much simpler than FTP because there is only one TCP connection. </a:t>
            </a:r>
          </a:p>
          <a:p>
            <a:pPr marL="457200" indent="-457200">
              <a:buFont typeface="Wingdings" panose="05000000000000000000" pitchFamily="2" charset="2"/>
              <a:buChar char="Ø"/>
            </a:pPr>
            <a:r>
              <a:rPr lang="en-US" dirty="0"/>
              <a:t>In HTTP, there is no separate control connection, as only data is transferred between the client and the server. </a:t>
            </a:r>
          </a:p>
          <a:p>
            <a:pPr marL="457200" indent="-457200">
              <a:buFont typeface="Wingdings" panose="05000000000000000000" pitchFamily="2" charset="2"/>
              <a:buChar char="Ø"/>
            </a:pPr>
            <a:r>
              <a:rPr lang="en-US" dirty="0"/>
              <a:t>The HTTP is like SMTP because the transfer of data between the client and server simply looks like SMTP messages.</a:t>
            </a:r>
          </a:p>
          <a:p>
            <a:pPr marL="457200" indent="-457200">
              <a:buFont typeface="Wingdings" panose="05000000000000000000" pitchFamily="2" charset="2"/>
              <a:buChar char="Ø"/>
            </a:pPr>
            <a:r>
              <a:rPr lang="en-US" dirty="0"/>
              <a:t>Also, SMTP messages are stored and then forwarded while the HTTP messages are delivered immediately.</a:t>
            </a:r>
          </a:p>
        </p:txBody>
      </p:sp>
    </p:spTree>
    <p:extLst>
      <p:ext uri="{BB962C8B-B14F-4D97-AF65-F5344CB8AC3E}">
        <p14:creationId xmlns:p14="http://schemas.microsoft.com/office/powerpoint/2010/main" val="99983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233-BF75-4C04-BAD1-0C3A449BCF76}"/>
              </a:ext>
            </a:extLst>
          </p:cNvPr>
          <p:cNvSpPr>
            <a:spLocks noGrp="1"/>
          </p:cNvSpPr>
          <p:nvPr>
            <p:ph type="title"/>
          </p:nvPr>
        </p:nvSpPr>
        <p:spPr/>
        <p:txBody>
          <a:bodyPr>
            <a:normAutofit/>
          </a:bodyPr>
          <a:lstStyle/>
          <a:p>
            <a:r>
              <a:rPr lang="en-US" b="1" dirty="0"/>
              <a:t>HTTP </a:t>
            </a:r>
            <a:endParaRPr lang="en-US" dirty="0"/>
          </a:p>
        </p:txBody>
      </p:sp>
      <p:sp>
        <p:nvSpPr>
          <p:cNvPr id="3" name="Content Placeholder 2">
            <a:extLst>
              <a:ext uri="{FF2B5EF4-FFF2-40B4-BE49-F238E27FC236}">
                <a16:creationId xmlns:a16="http://schemas.microsoft.com/office/drawing/2014/main" id="{01DD25A8-4126-4A45-A388-C01E8A1E6A69}"/>
              </a:ext>
            </a:extLst>
          </p:cNvPr>
          <p:cNvSpPr>
            <a:spLocks noGrp="1"/>
          </p:cNvSpPr>
          <p:nvPr>
            <p:ph idx="1"/>
          </p:nvPr>
        </p:nvSpPr>
        <p:spPr>
          <a:xfrm>
            <a:off x="261257" y="729343"/>
            <a:ext cx="11800114" cy="5845628"/>
          </a:xfrm>
        </p:spPr>
        <p:txBody>
          <a:bodyPr/>
          <a:lstStyle/>
          <a:p>
            <a:pPr marL="457200" indent="-457200">
              <a:buFont typeface="Wingdings" panose="05000000000000000000" pitchFamily="2" charset="2"/>
              <a:buChar char="Ø"/>
            </a:pPr>
            <a:r>
              <a:rPr lang="en-US" dirty="0"/>
              <a:t>The HTTP mainly uses the services of the TCP on the well-known port that is port 80. </a:t>
            </a:r>
          </a:p>
          <a:p>
            <a:pPr marL="457200" indent="-457200">
              <a:buFont typeface="Wingdings" panose="05000000000000000000" pitchFamily="2" charset="2"/>
              <a:buChar char="Ø"/>
            </a:pPr>
            <a:r>
              <a:rPr lang="en-US" dirty="0"/>
              <a:t>HTTP is a stateless protocol. </a:t>
            </a:r>
          </a:p>
          <a:p>
            <a:pPr marL="457200" indent="-457200">
              <a:buFont typeface="Wingdings" panose="05000000000000000000" pitchFamily="2" charset="2"/>
              <a:buChar char="Ø"/>
            </a:pPr>
            <a:r>
              <a:rPr lang="en-US" dirty="0"/>
              <a:t>In HTTP, the client initializes the transaction by sending a request message, and the server replies by sending a response. </a:t>
            </a:r>
          </a:p>
          <a:p>
            <a:pPr marL="457200" indent="-457200">
              <a:buFont typeface="Wingdings" panose="05000000000000000000" pitchFamily="2" charset="2"/>
              <a:buChar char="Ø"/>
            </a:pPr>
            <a:r>
              <a:rPr lang="en-US" dirty="0"/>
              <a:t>This protocol is used to transfer the data in the form of plain text, hypertext, audio as well as video, and so on.</a:t>
            </a:r>
          </a:p>
        </p:txBody>
      </p:sp>
    </p:spTree>
    <p:extLst>
      <p:ext uri="{BB962C8B-B14F-4D97-AF65-F5344CB8AC3E}">
        <p14:creationId xmlns:p14="http://schemas.microsoft.com/office/powerpoint/2010/main" val="2246898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233-BF75-4C04-BAD1-0C3A449BCF76}"/>
              </a:ext>
            </a:extLst>
          </p:cNvPr>
          <p:cNvSpPr>
            <a:spLocks noGrp="1"/>
          </p:cNvSpPr>
          <p:nvPr>
            <p:ph type="title"/>
          </p:nvPr>
        </p:nvSpPr>
        <p:spPr/>
        <p:txBody>
          <a:bodyPr>
            <a:normAutofit/>
          </a:bodyPr>
          <a:lstStyle/>
          <a:p>
            <a:r>
              <a:rPr lang="en-US" b="1" dirty="0"/>
              <a:t>HTTP : Working</a:t>
            </a:r>
            <a:endParaRPr lang="en-US" dirty="0"/>
          </a:p>
        </p:txBody>
      </p:sp>
      <p:sp>
        <p:nvSpPr>
          <p:cNvPr id="3" name="Content Placeholder 2">
            <a:extLst>
              <a:ext uri="{FF2B5EF4-FFF2-40B4-BE49-F238E27FC236}">
                <a16:creationId xmlns:a16="http://schemas.microsoft.com/office/drawing/2014/main" id="{01DD25A8-4126-4A45-A388-C01E8A1E6A69}"/>
              </a:ext>
            </a:extLst>
          </p:cNvPr>
          <p:cNvSpPr>
            <a:spLocks noGrp="1"/>
          </p:cNvSpPr>
          <p:nvPr>
            <p:ph idx="1"/>
          </p:nvPr>
        </p:nvSpPr>
        <p:spPr>
          <a:xfrm>
            <a:off x="370113" y="729343"/>
            <a:ext cx="11571515" cy="5769428"/>
          </a:xfrm>
        </p:spPr>
        <p:txBody>
          <a:bodyPr/>
          <a:lstStyle/>
          <a:p>
            <a:pPr marL="457200" indent="-457200">
              <a:buFont typeface="Wingdings" panose="05000000000000000000" pitchFamily="2" charset="2"/>
              <a:buChar char="Ø"/>
            </a:pPr>
            <a:r>
              <a:rPr lang="en-US" dirty="0"/>
              <a:t>The HTTP makes use of Client-server architecture. </a:t>
            </a:r>
          </a:p>
          <a:p>
            <a:pPr marL="457200" indent="-457200">
              <a:buFont typeface="Wingdings" panose="05000000000000000000" pitchFamily="2" charset="2"/>
              <a:buChar char="Ø"/>
            </a:pPr>
            <a:r>
              <a:rPr lang="en-US" dirty="0"/>
              <a:t>As we have already told you that the browser acts as the HTTP client and this client mainly communicates with the webserver that is hosting the website.</a:t>
            </a:r>
          </a:p>
          <a:p>
            <a:pPr marL="457200" indent="-457200">
              <a:buFont typeface="Wingdings" panose="05000000000000000000" pitchFamily="2" charset="2"/>
              <a:buChar char="Ø"/>
            </a:pPr>
            <a:r>
              <a:rPr lang="en-US" dirty="0"/>
              <a:t>The figure shows the HTTP transaction</a:t>
            </a:r>
          </a:p>
        </p:txBody>
      </p:sp>
      <p:pic>
        <p:nvPicPr>
          <p:cNvPr id="4" name="Picture 3">
            <a:extLst>
              <a:ext uri="{FF2B5EF4-FFF2-40B4-BE49-F238E27FC236}">
                <a16:creationId xmlns:a16="http://schemas.microsoft.com/office/drawing/2014/main" id="{9925DAC8-7BCA-413E-8416-A3097D0EB989}"/>
              </a:ext>
            </a:extLst>
          </p:cNvPr>
          <p:cNvPicPr>
            <a:picLocks noChangeAspect="1"/>
          </p:cNvPicPr>
          <p:nvPr/>
        </p:nvPicPr>
        <p:blipFill>
          <a:blip r:embed="rId2"/>
          <a:stretch>
            <a:fillRect/>
          </a:stretch>
        </p:blipFill>
        <p:spPr>
          <a:xfrm>
            <a:off x="7035091" y="3056549"/>
            <a:ext cx="4906537" cy="2932771"/>
          </a:xfrm>
          <a:prstGeom prst="rect">
            <a:avLst/>
          </a:prstGeom>
        </p:spPr>
      </p:pic>
    </p:spTree>
    <p:extLst>
      <p:ext uri="{BB962C8B-B14F-4D97-AF65-F5344CB8AC3E}">
        <p14:creationId xmlns:p14="http://schemas.microsoft.com/office/powerpoint/2010/main" val="253755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233-BF75-4C04-BAD1-0C3A449BCF76}"/>
              </a:ext>
            </a:extLst>
          </p:cNvPr>
          <p:cNvSpPr>
            <a:spLocks noGrp="1"/>
          </p:cNvSpPr>
          <p:nvPr>
            <p:ph type="title"/>
          </p:nvPr>
        </p:nvSpPr>
        <p:spPr/>
        <p:txBody>
          <a:bodyPr>
            <a:normAutofit/>
          </a:bodyPr>
          <a:lstStyle/>
          <a:p>
            <a:r>
              <a:rPr lang="en-US" b="1" dirty="0"/>
              <a:t>HTTP </a:t>
            </a:r>
            <a:endParaRPr lang="en-US" dirty="0"/>
          </a:p>
        </p:txBody>
      </p:sp>
      <p:sp>
        <p:nvSpPr>
          <p:cNvPr id="3" name="Content Placeholder 2">
            <a:extLst>
              <a:ext uri="{FF2B5EF4-FFF2-40B4-BE49-F238E27FC236}">
                <a16:creationId xmlns:a16="http://schemas.microsoft.com/office/drawing/2014/main" id="{01DD25A8-4126-4A45-A388-C01E8A1E6A69}"/>
              </a:ext>
            </a:extLst>
          </p:cNvPr>
          <p:cNvSpPr>
            <a:spLocks noGrp="1"/>
          </p:cNvSpPr>
          <p:nvPr>
            <p:ph idx="1"/>
          </p:nvPr>
        </p:nvSpPr>
        <p:spPr>
          <a:xfrm>
            <a:off x="370113" y="729343"/>
            <a:ext cx="11571515" cy="5992132"/>
          </a:xfrm>
        </p:spPr>
        <p:txBody>
          <a:bodyPr>
            <a:normAutofit fontScale="85000" lnSpcReduction="20000"/>
          </a:bodyPr>
          <a:lstStyle/>
          <a:p>
            <a:pPr marL="457200" indent="-457200">
              <a:buFont typeface="Wingdings" panose="05000000000000000000" pitchFamily="2" charset="2"/>
              <a:buChar char="Ø"/>
            </a:pPr>
            <a:r>
              <a:rPr lang="en-US" dirty="0"/>
              <a:t>The format of the request and the response message is similar. The Request Message mainly consists of a </a:t>
            </a:r>
            <a:r>
              <a:rPr lang="en-US" b="1" dirty="0"/>
              <a:t>request line, a header, and a body</a:t>
            </a:r>
            <a:r>
              <a:rPr lang="en-US" dirty="0"/>
              <a:t> sometimes. </a:t>
            </a:r>
          </a:p>
          <a:p>
            <a:pPr marL="457200" indent="-457200">
              <a:buFont typeface="Wingdings" panose="05000000000000000000" pitchFamily="2" charset="2"/>
              <a:buChar char="Ø"/>
            </a:pPr>
            <a:r>
              <a:rPr lang="en-US" dirty="0"/>
              <a:t>A Response message consists of the </a:t>
            </a:r>
            <a:r>
              <a:rPr lang="en-US" b="1" dirty="0"/>
              <a:t>status line, a header, and sometimes a body</a:t>
            </a:r>
            <a:r>
              <a:rPr lang="en-US" dirty="0"/>
              <a:t>. </a:t>
            </a:r>
          </a:p>
          <a:p>
            <a:pPr marL="457200" indent="-457200">
              <a:buFont typeface="Wingdings" panose="05000000000000000000" pitchFamily="2" charset="2"/>
              <a:buChar char="Ø"/>
            </a:pPr>
            <a:r>
              <a:rPr lang="en-US" dirty="0"/>
              <a:t>At the time when a client makes a request for some information (say client clicks on the hyperlink) to the webserver. The browser then sends a request message to the HTTP server for the requested objects. </a:t>
            </a:r>
          </a:p>
          <a:p>
            <a:pPr marL="457200" indent="-457200">
              <a:buFont typeface="Wingdings" panose="05000000000000000000" pitchFamily="2" charset="2"/>
              <a:buChar char="Ø"/>
            </a:pPr>
            <a:r>
              <a:rPr lang="en-US" dirty="0"/>
              <a:t>After that the following things happen: </a:t>
            </a:r>
          </a:p>
          <a:p>
            <a:pPr marL="914400" lvl="1" indent="-457200">
              <a:buFont typeface="Wingdings" panose="05000000000000000000" pitchFamily="2" charset="2"/>
              <a:buChar char="Ø"/>
            </a:pPr>
            <a:r>
              <a:rPr lang="en-US" dirty="0"/>
              <a:t>There is a connection that becomes open between the client and the webserver through the TCP. </a:t>
            </a:r>
          </a:p>
          <a:p>
            <a:pPr marL="914400" lvl="1" indent="-457200">
              <a:buFont typeface="Wingdings" panose="05000000000000000000" pitchFamily="2" charset="2"/>
              <a:buChar char="Ø"/>
            </a:pPr>
            <a:r>
              <a:rPr lang="en-US" dirty="0"/>
              <a:t>After that, the HTTP sends a request to the server that mainly collects the requested data. </a:t>
            </a:r>
          </a:p>
          <a:p>
            <a:pPr marL="914400" lvl="1" indent="-457200">
              <a:buFont typeface="Wingdings" panose="05000000000000000000" pitchFamily="2" charset="2"/>
              <a:buChar char="Ø"/>
            </a:pPr>
            <a:r>
              <a:rPr lang="en-US" dirty="0"/>
              <a:t>The response with the objects is sent back to the client by HTTP </a:t>
            </a:r>
          </a:p>
          <a:p>
            <a:pPr marL="914400" lvl="1" indent="-457200">
              <a:buFont typeface="Wingdings" panose="05000000000000000000" pitchFamily="2" charset="2"/>
              <a:buChar char="Ø"/>
            </a:pPr>
            <a:r>
              <a:rPr lang="en-US" dirty="0"/>
              <a:t>At last, HTTP closes the connection. </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34199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985B-0C04-4AF8-96C8-3B68122D55DD}"/>
              </a:ext>
            </a:extLst>
          </p:cNvPr>
          <p:cNvSpPr>
            <a:spLocks noGrp="1"/>
          </p:cNvSpPr>
          <p:nvPr>
            <p:ph type="title"/>
          </p:nvPr>
        </p:nvSpPr>
        <p:spPr/>
        <p:txBody>
          <a:bodyPr/>
          <a:lstStyle/>
          <a:p>
            <a:r>
              <a:rPr lang="en-US" b="1" dirty="0"/>
              <a:t>HTTP Request Types</a:t>
            </a:r>
            <a:endParaRPr lang="en-US" dirty="0"/>
          </a:p>
        </p:txBody>
      </p:sp>
      <p:sp>
        <p:nvSpPr>
          <p:cNvPr id="3" name="Content Placeholder 2">
            <a:extLst>
              <a:ext uri="{FF2B5EF4-FFF2-40B4-BE49-F238E27FC236}">
                <a16:creationId xmlns:a16="http://schemas.microsoft.com/office/drawing/2014/main" id="{827AEBC1-BFFA-4E9D-9B7B-64B9A6003A16}"/>
              </a:ext>
            </a:extLst>
          </p:cNvPr>
          <p:cNvSpPr>
            <a:spLocks noGrp="1"/>
          </p:cNvSpPr>
          <p:nvPr>
            <p:ph idx="1"/>
          </p:nvPr>
        </p:nvSpPr>
        <p:spPr>
          <a:xfrm>
            <a:off x="318655" y="983410"/>
            <a:ext cx="11596254" cy="5569789"/>
          </a:xfrm>
        </p:spPr>
        <p:txBody>
          <a:bodyPr>
            <a:normAutofit/>
          </a:bodyPr>
          <a:lstStyle/>
          <a:p>
            <a:pPr marL="457200" indent="-457200">
              <a:buFont typeface="Wingdings" panose="05000000000000000000" pitchFamily="2" charset="2"/>
              <a:buChar char="Ø"/>
            </a:pPr>
            <a:r>
              <a:rPr lang="en-US" dirty="0"/>
              <a:t> If the web pages, objects to be retrieved, are located on different servers, a new TCP connection will be created for retrieving each object. </a:t>
            </a:r>
          </a:p>
          <a:p>
            <a:pPr marL="457200" indent="-457200">
              <a:buFont typeface="Wingdings" panose="05000000000000000000" pitchFamily="2" charset="2"/>
              <a:buChar char="Ø"/>
            </a:pPr>
            <a:r>
              <a:rPr lang="en-US" dirty="0"/>
              <a:t>However, if some of the objects are located on the same server, we have two choices: to retrieve each object using a new TCP connection or to make a TCP connection and retrieve them all. </a:t>
            </a:r>
          </a:p>
          <a:p>
            <a:pPr marL="457200" indent="-457200">
              <a:buFont typeface="Wingdings" panose="05000000000000000000" pitchFamily="2" charset="2"/>
              <a:buChar char="Ø"/>
            </a:pPr>
            <a:r>
              <a:rPr lang="en-US" dirty="0"/>
              <a:t>The first method is referred to as a </a:t>
            </a:r>
            <a:r>
              <a:rPr lang="en-US" b="1" dirty="0"/>
              <a:t>nonpersistent connection</a:t>
            </a:r>
            <a:r>
              <a:rPr lang="en-US" dirty="0"/>
              <a:t>, the second as a </a:t>
            </a:r>
            <a:r>
              <a:rPr lang="en-US" b="1" dirty="0"/>
              <a:t>persistent connection</a:t>
            </a:r>
            <a:r>
              <a:rPr lang="en-US" dirty="0"/>
              <a:t>.</a:t>
            </a:r>
          </a:p>
        </p:txBody>
      </p:sp>
    </p:spTree>
    <p:extLst>
      <p:ext uri="{BB962C8B-B14F-4D97-AF65-F5344CB8AC3E}">
        <p14:creationId xmlns:p14="http://schemas.microsoft.com/office/powerpoint/2010/main" val="227655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D8F3-2E4A-49EA-A581-F382713BC59D}"/>
              </a:ext>
            </a:extLst>
          </p:cNvPr>
          <p:cNvSpPr>
            <a:spLocks noGrp="1"/>
          </p:cNvSpPr>
          <p:nvPr>
            <p:ph type="title"/>
          </p:nvPr>
        </p:nvSpPr>
        <p:spPr>
          <a:xfrm>
            <a:off x="838200" y="136525"/>
            <a:ext cx="10809514" cy="775060"/>
          </a:xfrm>
        </p:spPr>
        <p:txBody>
          <a:bodyPr>
            <a:normAutofit fontScale="90000"/>
          </a:bodyPr>
          <a:lstStyle/>
          <a:p>
            <a:r>
              <a:rPr lang="en-US" b="1" dirty="0"/>
              <a:t>HTTP Request Types: </a:t>
            </a:r>
            <a:r>
              <a:rPr lang="en-US" b="1" i="1" dirty="0"/>
              <a:t>Nonpersistent Connections</a:t>
            </a:r>
            <a:endParaRPr lang="en-US" dirty="0"/>
          </a:p>
        </p:txBody>
      </p:sp>
      <p:sp>
        <p:nvSpPr>
          <p:cNvPr id="3" name="Content Placeholder 2">
            <a:extLst>
              <a:ext uri="{FF2B5EF4-FFF2-40B4-BE49-F238E27FC236}">
                <a16:creationId xmlns:a16="http://schemas.microsoft.com/office/drawing/2014/main" id="{EB2C7752-086C-4DF2-9275-ED839933837D}"/>
              </a:ext>
            </a:extLst>
          </p:cNvPr>
          <p:cNvSpPr>
            <a:spLocks noGrp="1"/>
          </p:cNvSpPr>
          <p:nvPr>
            <p:ph idx="1"/>
          </p:nvPr>
        </p:nvSpPr>
        <p:spPr>
          <a:xfrm>
            <a:off x="435429" y="983410"/>
            <a:ext cx="11212285" cy="5580675"/>
          </a:xfrm>
        </p:spPr>
        <p:txBody>
          <a:bodyPr>
            <a:normAutofit fontScale="85000" lnSpcReduction="10000"/>
          </a:bodyPr>
          <a:lstStyle/>
          <a:p>
            <a:pPr marL="457200" indent="-457200">
              <a:buFont typeface="Wingdings" panose="05000000000000000000" pitchFamily="2" charset="2"/>
              <a:buChar char="Ø"/>
            </a:pPr>
            <a:r>
              <a:rPr lang="en-US" dirty="0"/>
              <a:t> In a nonpersistent connection, one TCP connection is made for each request/response.</a:t>
            </a:r>
          </a:p>
          <a:p>
            <a:pPr marL="457200" indent="-457200">
              <a:buFont typeface="Wingdings" panose="05000000000000000000" pitchFamily="2" charset="2"/>
              <a:buChar char="Ø"/>
            </a:pPr>
            <a:r>
              <a:rPr lang="en-US" dirty="0"/>
              <a:t>The following lists the steps in this strategy:</a:t>
            </a:r>
          </a:p>
          <a:p>
            <a:pPr marL="914400" lvl="1" indent="-457200">
              <a:buFont typeface="Wingdings" panose="05000000000000000000" pitchFamily="2" charset="2"/>
              <a:buChar char="Ø"/>
            </a:pPr>
            <a:r>
              <a:rPr lang="en-US" dirty="0"/>
              <a:t>The client opens a TCP connection and sends a request.</a:t>
            </a:r>
          </a:p>
          <a:p>
            <a:pPr marL="914400" lvl="1" indent="-457200">
              <a:buFont typeface="Wingdings" panose="05000000000000000000" pitchFamily="2" charset="2"/>
              <a:buChar char="Ø"/>
            </a:pPr>
            <a:r>
              <a:rPr lang="en-US" dirty="0"/>
              <a:t>The server sends the response and closes the connection.</a:t>
            </a:r>
          </a:p>
          <a:p>
            <a:pPr marL="914400" lvl="1" indent="-457200">
              <a:buFont typeface="Wingdings" panose="05000000000000000000" pitchFamily="2" charset="2"/>
              <a:buChar char="Ø"/>
            </a:pPr>
            <a:r>
              <a:rPr lang="en-US" dirty="0"/>
              <a:t>The client reads the data until it encounters an end-of-file marker; it then closes the connection.</a:t>
            </a:r>
          </a:p>
          <a:p>
            <a:pPr marL="457200" indent="-457200">
              <a:buFont typeface="Wingdings" panose="05000000000000000000" pitchFamily="2" charset="2"/>
              <a:buChar char="Ø"/>
            </a:pPr>
            <a:r>
              <a:rPr lang="en-US" dirty="0"/>
              <a:t>In this strategy, if a file contains links to N different pictures in different files (all located on the same server), the connection must be opened and closed N + 1 times.</a:t>
            </a:r>
          </a:p>
          <a:p>
            <a:pPr marL="457200" indent="-457200">
              <a:buFont typeface="Wingdings" panose="05000000000000000000" pitchFamily="2" charset="2"/>
              <a:buChar char="Ø"/>
            </a:pPr>
            <a:r>
              <a:rPr lang="en-US" dirty="0"/>
              <a:t>The nonpersistent strategy imposes high overhead on the server because the server needs N + 1 different buffers each time a connection is opened.</a:t>
            </a:r>
          </a:p>
        </p:txBody>
      </p:sp>
    </p:spTree>
    <p:extLst>
      <p:ext uri="{BB962C8B-B14F-4D97-AF65-F5344CB8AC3E}">
        <p14:creationId xmlns:p14="http://schemas.microsoft.com/office/powerpoint/2010/main" val="316665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524-FFD8-425E-A297-E095A058E7A3}"/>
              </a:ext>
            </a:extLst>
          </p:cNvPr>
          <p:cNvSpPr>
            <a:spLocks noGrp="1"/>
          </p:cNvSpPr>
          <p:nvPr>
            <p:ph type="title"/>
          </p:nvPr>
        </p:nvSpPr>
        <p:spPr/>
        <p:txBody>
          <a:bodyPr>
            <a:normAutofit/>
          </a:bodyPr>
          <a:lstStyle/>
          <a:p>
            <a:r>
              <a:rPr lang="en-US" dirty="0"/>
              <a:t>Application Layer</a:t>
            </a:r>
          </a:p>
        </p:txBody>
      </p:sp>
      <p:sp>
        <p:nvSpPr>
          <p:cNvPr id="3" name="Content Placeholder 2">
            <a:extLst>
              <a:ext uri="{FF2B5EF4-FFF2-40B4-BE49-F238E27FC236}">
                <a16:creationId xmlns:a16="http://schemas.microsoft.com/office/drawing/2014/main" id="{7F16A8DA-8FCC-4888-BBE7-3EB831201F9B}"/>
              </a:ext>
            </a:extLst>
          </p:cNvPr>
          <p:cNvSpPr>
            <a:spLocks noGrp="1"/>
          </p:cNvSpPr>
          <p:nvPr>
            <p:ph idx="1"/>
          </p:nvPr>
        </p:nvSpPr>
        <p:spPr/>
        <p:txBody>
          <a:bodyPr/>
          <a:lstStyle/>
          <a:p>
            <a:pPr marL="457200" indent="-457200">
              <a:buFont typeface="Wingdings" panose="05000000000000000000" pitchFamily="2" charset="2"/>
              <a:buChar char="Ø"/>
            </a:pPr>
            <a:r>
              <a:rPr lang="en-US" dirty="0"/>
              <a:t>The application layer in the OSI model is the closest layer to the end user which means that the application layer and end user can interact directly with the software application. </a:t>
            </a:r>
          </a:p>
          <a:p>
            <a:pPr marL="457200" indent="-457200">
              <a:buFont typeface="Wingdings" panose="05000000000000000000" pitchFamily="2" charset="2"/>
              <a:buChar char="Ø"/>
            </a:pPr>
            <a:r>
              <a:rPr lang="en-US" dirty="0"/>
              <a:t>The application layer programs are based on client and servers.</a:t>
            </a:r>
          </a:p>
        </p:txBody>
      </p:sp>
    </p:spTree>
    <p:extLst>
      <p:ext uri="{BB962C8B-B14F-4D97-AF65-F5344CB8AC3E}">
        <p14:creationId xmlns:p14="http://schemas.microsoft.com/office/powerpoint/2010/main" val="1367466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D8F3-2E4A-49EA-A581-F382713BC59D}"/>
              </a:ext>
            </a:extLst>
          </p:cNvPr>
          <p:cNvSpPr>
            <a:spLocks noGrp="1"/>
          </p:cNvSpPr>
          <p:nvPr>
            <p:ph type="title"/>
          </p:nvPr>
        </p:nvSpPr>
        <p:spPr>
          <a:xfrm>
            <a:off x="838200" y="136525"/>
            <a:ext cx="10809514" cy="775060"/>
          </a:xfrm>
        </p:spPr>
        <p:txBody>
          <a:bodyPr>
            <a:normAutofit fontScale="90000"/>
          </a:bodyPr>
          <a:lstStyle/>
          <a:p>
            <a:r>
              <a:rPr lang="en-US" b="1" dirty="0"/>
              <a:t>HTTP Request Types: </a:t>
            </a:r>
            <a:r>
              <a:rPr lang="en-US" b="1" i="1" dirty="0"/>
              <a:t>Nonpersistent Connections</a:t>
            </a:r>
            <a:endParaRPr lang="en-US" dirty="0"/>
          </a:p>
        </p:txBody>
      </p:sp>
      <p:sp>
        <p:nvSpPr>
          <p:cNvPr id="3" name="Content Placeholder 2">
            <a:extLst>
              <a:ext uri="{FF2B5EF4-FFF2-40B4-BE49-F238E27FC236}">
                <a16:creationId xmlns:a16="http://schemas.microsoft.com/office/drawing/2014/main" id="{EB2C7752-086C-4DF2-9275-ED839933837D}"/>
              </a:ext>
            </a:extLst>
          </p:cNvPr>
          <p:cNvSpPr>
            <a:spLocks noGrp="1"/>
          </p:cNvSpPr>
          <p:nvPr>
            <p:ph idx="1"/>
          </p:nvPr>
        </p:nvSpPr>
        <p:spPr>
          <a:xfrm>
            <a:off x="435429" y="983410"/>
            <a:ext cx="6057489" cy="5580675"/>
          </a:xfrm>
        </p:spPr>
        <p:txBody>
          <a:bodyPr>
            <a:normAutofit fontScale="77500" lnSpcReduction="20000"/>
          </a:bodyPr>
          <a:lstStyle/>
          <a:p>
            <a:pPr marL="457200" indent="-457200">
              <a:buFont typeface="Wingdings" panose="05000000000000000000" pitchFamily="2" charset="2"/>
              <a:buChar char="Ø"/>
            </a:pPr>
            <a:r>
              <a:rPr lang="en-US" dirty="0"/>
              <a:t>Figure shows an example of a nonpersistent connection. </a:t>
            </a:r>
          </a:p>
          <a:p>
            <a:pPr marL="457200" indent="-457200">
              <a:buFont typeface="Wingdings" panose="05000000000000000000" pitchFamily="2" charset="2"/>
              <a:buChar char="Ø"/>
            </a:pPr>
            <a:r>
              <a:rPr lang="en-US" dirty="0"/>
              <a:t>The client needs to access a file that contains one link to an image. </a:t>
            </a:r>
          </a:p>
          <a:p>
            <a:pPr marL="457200" indent="-457200">
              <a:buFont typeface="Wingdings" panose="05000000000000000000" pitchFamily="2" charset="2"/>
              <a:buChar char="Ø"/>
            </a:pPr>
            <a:r>
              <a:rPr lang="en-US" dirty="0"/>
              <a:t>The text file and image are located on the same server.</a:t>
            </a:r>
          </a:p>
          <a:p>
            <a:pPr marL="457200" indent="-457200">
              <a:buFont typeface="Wingdings" panose="05000000000000000000" pitchFamily="2" charset="2"/>
              <a:buChar char="Ø"/>
            </a:pPr>
            <a:r>
              <a:rPr lang="en-US" dirty="0"/>
              <a:t>Here we need two connections. </a:t>
            </a:r>
          </a:p>
          <a:p>
            <a:pPr marL="457200" indent="-457200">
              <a:buFont typeface="Wingdings" panose="05000000000000000000" pitchFamily="2" charset="2"/>
              <a:buChar char="Ø"/>
            </a:pPr>
            <a:r>
              <a:rPr lang="en-US" dirty="0"/>
              <a:t>For each connection, TCP requires at least three handshake messages to establish the connection, but the request can be sent with the third one. </a:t>
            </a:r>
          </a:p>
        </p:txBody>
      </p:sp>
      <p:pic>
        <p:nvPicPr>
          <p:cNvPr id="4" name="Picture 3">
            <a:extLst>
              <a:ext uri="{FF2B5EF4-FFF2-40B4-BE49-F238E27FC236}">
                <a16:creationId xmlns:a16="http://schemas.microsoft.com/office/drawing/2014/main" id="{CB7CE7D8-DC1D-4DF5-8055-01A128E89F6D}"/>
              </a:ext>
            </a:extLst>
          </p:cNvPr>
          <p:cNvPicPr>
            <a:picLocks noChangeAspect="1"/>
          </p:cNvPicPr>
          <p:nvPr/>
        </p:nvPicPr>
        <p:blipFill>
          <a:blip r:embed="rId2"/>
          <a:stretch>
            <a:fillRect/>
          </a:stretch>
        </p:blipFill>
        <p:spPr>
          <a:xfrm>
            <a:off x="6492918" y="911584"/>
            <a:ext cx="5622881" cy="5946415"/>
          </a:xfrm>
          <a:prstGeom prst="rect">
            <a:avLst/>
          </a:prstGeom>
        </p:spPr>
      </p:pic>
    </p:spTree>
    <p:extLst>
      <p:ext uri="{BB962C8B-B14F-4D97-AF65-F5344CB8AC3E}">
        <p14:creationId xmlns:p14="http://schemas.microsoft.com/office/powerpoint/2010/main" val="76081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D8F3-2E4A-49EA-A581-F382713BC59D}"/>
              </a:ext>
            </a:extLst>
          </p:cNvPr>
          <p:cNvSpPr>
            <a:spLocks noGrp="1"/>
          </p:cNvSpPr>
          <p:nvPr>
            <p:ph type="title"/>
          </p:nvPr>
        </p:nvSpPr>
        <p:spPr>
          <a:xfrm>
            <a:off x="838200" y="136525"/>
            <a:ext cx="10809514" cy="775060"/>
          </a:xfrm>
        </p:spPr>
        <p:txBody>
          <a:bodyPr>
            <a:normAutofit fontScale="90000"/>
          </a:bodyPr>
          <a:lstStyle/>
          <a:p>
            <a:r>
              <a:rPr lang="en-US" b="1" dirty="0"/>
              <a:t>HTTP Request Types: </a:t>
            </a:r>
            <a:r>
              <a:rPr lang="en-US" b="1" i="1" dirty="0"/>
              <a:t>Nonpersistent Connections</a:t>
            </a:r>
            <a:endParaRPr lang="en-US" dirty="0"/>
          </a:p>
        </p:txBody>
      </p:sp>
      <p:sp>
        <p:nvSpPr>
          <p:cNvPr id="3" name="Content Placeholder 2">
            <a:extLst>
              <a:ext uri="{FF2B5EF4-FFF2-40B4-BE49-F238E27FC236}">
                <a16:creationId xmlns:a16="http://schemas.microsoft.com/office/drawing/2014/main" id="{EB2C7752-086C-4DF2-9275-ED839933837D}"/>
              </a:ext>
            </a:extLst>
          </p:cNvPr>
          <p:cNvSpPr>
            <a:spLocks noGrp="1"/>
          </p:cNvSpPr>
          <p:nvPr>
            <p:ph idx="1"/>
          </p:nvPr>
        </p:nvSpPr>
        <p:spPr>
          <a:xfrm>
            <a:off x="435429" y="983410"/>
            <a:ext cx="11517085" cy="5580675"/>
          </a:xfrm>
        </p:spPr>
        <p:txBody>
          <a:bodyPr>
            <a:normAutofit/>
          </a:bodyPr>
          <a:lstStyle/>
          <a:p>
            <a:pPr marL="457200" indent="-457200">
              <a:buFont typeface="Wingdings" panose="05000000000000000000" pitchFamily="2" charset="2"/>
              <a:buChar char="Ø"/>
            </a:pPr>
            <a:r>
              <a:rPr lang="en-US" dirty="0"/>
              <a:t>After the connection is established, the object can be transferred. </a:t>
            </a:r>
          </a:p>
          <a:p>
            <a:pPr marL="457200" indent="-457200">
              <a:buFont typeface="Wingdings" panose="05000000000000000000" pitchFamily="2" charset="2"/>
              <a:buChar char="Ø"/>
            </a:pPr>
            <a:r>
              <a:rPr lang="en-US" dirty="0"/>
              <a:t>After receiving an object, another three handshake messages are needed to terminate the connection.</a:t>
            </a:r>
          </a:p>
          <a:p>
            <a:pPr marL="457200" indent="-457200">
              <a:buFont typeface="Wingdings" panose="05000000000000000000" pitchFamily="2" charset="2"/>
              <a:buChar char="Ø"/>
            </a:pPr>
            <a:r>
              <a:rPr lang="en-US" dirty="0"/>
              <a:t>This means that the client and server are involved in two connection establishments and two connection terminations.</a:t>
            </a:r>
          </a:p>
          <a:p>
            <a:pPr marL="457200" indent="-457200">
              <a:buFont typeface="Wingdings" panose="05000000000000000000" pitchFamily="2" charset="2"/>
              <a:buChar char="Ø"/>
            </a:pPr>
            <a:r>
              <a:rPr lang="en-US" dirty="0"/>
              <a:t>If the transaction involves retrieving 10 or 20 objects, the round trip times spent for these handshakes add up to a big overhead.</a:t>
            </a:r>
          </a:p>
        </p:txBody>
      </p:sp>
    </p:spTree>
    <p:extLst>
      <p:ext uri="{BB962C8B-B14F-4D97-AF65-F5344CB8AC3E}">
        <p14:creationId xmlns:p14="http://schemas.microsoft.com/office/powerpoint/2010/main" val="4123227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2F26-624E-4B0B-8546-5B9E7D5664AE}"/>
              </a:ext>
            </a:extLst>
          </p:cNvPr>
          <p:cNvSpPr>
            <a:spLocks noGrp="1"/>
          </p:cNvSpPr>
          <p:nvPr>
            <p:ph type="title"/>
          </p:nvPr>
        </p:nvSpPr>
        <p:spPr/>
        <p:txBody>
          <a:bodyPr>
            <a:normAutofit fontScale="90000"/>
          </a:bodyPr>
          <a:lstStyle/>
          <a:p>
            <a:r>
              <a:rPr lang="en-US" b="1" dirty="0"/>
              <a:t>HTTP Request Types: </a:t>
            </a:r>
            <a:r>
              <a:rPr lang="en-US" b="1" i="1" dirty="0"/>
              <a:t>Persistent Connections</a:t>
            </a:r>
            <a:endParaRPr lang="en-US" dirty="0"/>
          </a:p>
        </p:txBody>
      </p:sp>
      <p:sp>
        <p:nvSpPr>
          <p:cNvPr id="3" name="Content Placeholder 2">
            <a:extLst>
              <a:ext uri="{FF2B5EF4-FFF2-40B4-BE49-F238E27FC236}">
                <a16:creationId xmlns:a16="http://schemas.microsoft.com/office/drawing/2014/main" id="{7D987166-B92A-4BBE-922C-5E1772B239A4}"/>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 In a persistent connection, the server leaves the connection open for more requests after sending a response.</a:t>
            </a:r>
          </a:p>
          <a:p>
            <a:pPr marL="457200" indent="-457200">
              <a:buFont typeface="Wingdings" panose="05000000000000000000" pitchFamily="2" charset="2"/>
              <a:buChar char="Ø"/>
            </a:pPr>
            <a:r>
              <a:rPr lang="en-US" dirty="0"/>
              <a:t>The server can close the connection at the request of a client or if a time-out has been reached. </a:t>
            </a:r>
          </a:p>
          <a:p>
            <a:pPr marL="457200" indent="-457200">
              <a:buFont typeface="Wingdings" panose="05000000000000000000" pitchFamily="2" charset="2"/>
              <a:buChar char="Ø"/>
            </a:pPr>
            <a:r>
              <a:rPr lang="en-US" dirty="0"/>
              <a:t>The sender usually sends the length of the data with each response.</a:t>
            </a:r>
          </a:p>
          <a:p>
            <a:pPr marL="457200" indent="-457200">
              <a:buFont typeface="Wingdings" panose="05000000000000000000" pitchFamily="2" charset="2"/>
              <a:buChar char="Ø"/>
            </a:pPr>
            <a:r>
              <a:rPr lang="en-US" dirty="0"/>
              <a:t>Time and resources are saved using persistent connections.</a:t>
            </a:r>
          </a:p>
        </p:txBody>
      </p:sp>
    </p:spTree>
    <p:extLst>
      <p:ext uri="{BB962C8B-B14F-4D97-AF65-F5344CB8AC3E}">
        <p14:creationId xmlns:p14="http://schemas.microsoft.com/office/powerpoint/2010/main" val="4062701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2F26-624E-4B0B-8546-5B9E7D5664AE}"/>
              </a:ext>
            </a:extLst>
          </p:cNvPr>
          <p:cNvSpPr>
            <a:spLocks noGrp="1"/>
          </p:cNvSpPr>
          <p:nvPr>
            <p:ph type="title"/>
          </p:nvPr>
        </p:nvSpPr>
        <p:spPr/>
        <p:txBody>
          <a:bodyPr>
            <a:normAutofit fontScale="90000"/>
          </a:bodyPr>
          <a:lstStyle/>
          <a:p>
            <a:r>
              <a:rPr lang="en-US" b="1" dirty="0"/>
              <a:t>HTTP Request Types: </a:t>
            </a:r>
            <a:r>
              <a:rPr lang="en-US" b="1" i="1" dirty="0"/>
              <a:t>Persistent Connections</a:t>
            </a:r>
            <a:endParaRPr lang="en-US" dirty="0"/>
          </a:p>
        </p:txBody>
      </p:sp>
      <p:sp>
        <p:nvSpPr>
          <p:cNvPr id="3" name="Content Placeholder 2">
            <a:extLst>
              <a:ext uri="{FF2B5EF4-FFF2-40B4-BE49-F238E27FC236}">
                <a16:creationId xmlns:a16="http://schemas.microsoft.com/office/drawing/2014/main" id="{7D987166-B92A-4BBE-922C-5E1772B239A4}"/>
              </a:ext>
            </a:extLst>
          </p:cNvPr>
          <p:cNvSpPr>
            <a:spLocks noGrp="1"/>
          </p:cNvSpPr>
          <p:nvPr>
            <p:ph idx="1"/>
          </p:nvPr>
        </p:nvSpPr>
        <p:spPr>
          <a:xfrm>
            <a:off x="838200" y="983411"/>
            <a:ext cx="5257800" cy="5193552"/>
          </a:xfrm>
        </p:spPr>
        <p:txBody>
          <a:bodyPr>
            <a:normAutofit lnSpcReduction="10000"/>
          </a:bodyPr>
          <a:lstStyle/>
          <a:p>
            <a:pPr marL="457200" indent="-457200">
              <a:buFont typeface="Wingdings" panose="05000000000000000000" pitchFamily="2" charset="2"/>
              <a:buChar char="Ø"/>
            </a:pPr>
            <a:r>
              <a:rPr lang="en-US" dirty="0"/>
              <a:t>Figure shows the same scenario as in previous Example, but using a persistent connection.</a:t>
            </a:r>
          </a:p>
          <a:p>
            <a:pPr marL="457200" indent="-457200">
              <a:buFont typeface="Wingdings" panose="05000000000000000000" pitchFamily="2" charset="2"/>
              <a:buChar char="Ø"/>
            </a:pPr>
            <a:r>
              <a:rPr lang="en-US" dirty="0"/>
              <a:t>Only one connection establishment and connection termination is used, but the request for the image is sent separately. </a:t>
            </a:r>
          </a:p>
        </p:txBody>
      </p:sp>
      <p:pic>
        <p:nvPicPr>
          <p:cNvPr id="4" name="Picture 3">
            <a:extLst>
              <a:ext uri="{FF2B5EF4-FFF2-40B4-BE49-F238E27FC236}">
                <a16:creationId xmlns:a16="http://schemas.microsoft.com/office/drawing/2014/main" id="{756DA158-7757-4C56-ADD2-3EDAADBD3BA8}"/>
              </a:ext>
            </a:extLst>
          </p:cNvPr>
          <p:cNvPicPr>
            <a:picLocks noChangeAspect="1"/>
          </p:cNvPicPr>
          <p:nvPr/>
        </p:nvPicPr>
        <p:blipFill>
          <a:blip r:embed="rId2"/>
          <a:stretch>
            <a:fillRect/>
          </a:stretch>
        </p:blipFill>
        <p:spPr>
          <a:xfrm>
            <a:off x="6096000" y="983411"/>
            <a:ext cx="5934903" cy="5471818"/>
          </a:xfrm>
          <a:prstGeom prst="rect">
            <a:avLst/>
          </a:prstGeom>
        </p:spPr>
      </p:pic>
    </p:spTree>
    <p:extLst>
      <p:ext uri="{BB962C8B-B14F-4D97-AF65-F5344CB8AC3E}">
        <p14:creationId xmlns:p14="http://schemas.microsoft.com/office/powerpoint/2010/main" val="398696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FA3F-5A66-41C4-96A9-A0AC48E267E9}"/>
              </a:ext>
            </a:extLst>
          </p:cNvPr>
          <p:cNvSpPr>
            <a:spLocks noGrp="1"/>
          </p:cNvSpPr>
          <p:nvPr>
            <p:ph type="title"/>
          </p:nvPr>
        </p:nvSpPr>
        <p:spPr/>
        <p:txBody>
          <a:bodyPr/>
          <a:lstStyle/>
          <a:p>
            <a:r>
              <a:rPr lang="en-US" b="1" dirty="0"/>
              <a:t>E- Mail</a:t>
            </a:r>
            <a:endParaRPr lang="en-US" dirty="0"/>
          </a:p>
        </p:txBody>
      </p:sp>
      <p:sp>
        <p:nvSpPr>
          <p:cNvPr id="3" name="Content Placeholder 2">
            <a:extLst>
              <a:ext uri="{FF2B5EF4-FFF2-40B4-BE49-F238E27FC236}">
                <a16:creationId xmlns:a16="http://schemas.microsoft.com/office/drawing/2014/main" id="{D542D67F-1740-4787-A5B6-4DB67CD4C80B}"/>
              </a:ext>
            </a:extLst>
          </p:cNvPr>
          <p:cNvSpPr>
            <a:spLocks noGrp="1"/>
          </p:cNvSpPr>
          <p:nvPr>
            <p:ph idx="1"/>
          </p:nvPr>
        </p:nvSpPr>
        <p:spPr>
          <a:xfrm>
            <a:off x="566057" y="983411"/>
            <a:ext cx="11375571" cy="3425303"/>
          </a:xfrm>
        </p:spPr>
        <p:txBody>
          <a:bodyPr>
            <a:normAutofit fontScale="70000" lnSpcReduction="20000"/>
          </a:bodyPr>
          <a:lstStyle/>
          <a:p>
            <a:pPr marL="457200" indent="-457200">
              <a:buFont typeface="Wingdings" panose="05000000000000000000" pitchFamily="2" charset="2"/>
              <a:buChar char="Ø"/>
            </a:pPr>
            <a:r>
              <a:rPr lang="en-US" dirty="0"/>
              <a:t> </a:t>
            </a:r>
            <a:r>
              <a:rPr lang="en-US" b="1" dirty="0"/>
              <a:t>Electronic mail </a:t>
            </a:r>
            <a:r>
              <a:rPr lang="en-US" dirty="0"/>
              <a:t>is one of the most well-known network services. </a:t>
            </a:r>
          </a:p>
          <a:p>
            <a:pPr marL="457200" indent="-457200">
              <a:buFont typeface="Wingdings" panose="05000000000000000000" pitchFamily="2" charset="2"/>
              <a:buChar char="Ø"/>
            </a:pPr>
            <a:r>
              <a:rPr lang="en-US" dirty="0"/>
              <a:t>Electronic mail is a computer-based service that allows users to communicate with one another by exchanging messages. </a:t>
            </a:r>
          </a:p>
          <a:p>
            <a:pPr marL="457200" indent="-457200">
              <a:buFont typeface="Wingdings" panose="05000000000000000000" pitchFamily="2" charset="2"/>
              <a:buChar char="Ø"/>
            </a:pPr>
            <a:r>
              <a:rPr lang="en-US" dirty="0"/>
              <a:t>Email information is transmitted via email servers and uses a variety of TCP/IP protocols. </a:t>
            </a:r>
          </a:p>
          <a:p>
            <a:pPr marL="457200" indent="-457200">
              <a:buFont typeface="Wingdings" panose="05000000000000000000" pitchFamily="2" charset="2"/>
              <a:buChar char="Ø"/>
            </a:pPr>
            <a:r>
              <a:rPr lang="en-US" dirty="0"/>
              <a:t>For example, the simple mail transfer protocol (SMTP) is a protocol that is used to send messages. </a:t>
            </a:r>
          </a:p>
          <a:p>
            <a:pPr marL="457200" indent="-457200">
              <a:buFont typeface="Wingdings" panose="05000000000000000000" pitchFamily="2" charset="2"/>
              <a:buChar char="Ø"/>
            </a:pPr>
            <a:r>
              <a:rPr lang="en-US" dirty="0"/>
              <a:t>Similarly, IMAP or POP receives messages from a mail server. </a:t>
            </a:r>
          </a:p>
        </p:txBody>
      </p:sp>
      <p:pic>
        <p:nvPicPr>
          <p:cNvPr id="4" name="Picture 3">
            <a:extLst>
              <a:ext uri="{FF2B5EF4-FFF2-40B4-BE49-F238E27FC236}">
                <a16:creationId xmlns:a16="http://schemas.microsoft.com/office/drawing/2014/main" id="{CEB032EA-542A-472F-8E0C-81F6F3A0793C}"/>
              </a:ext>
            </a:extLst>
          </p:cNvPr>
          <p:cNvPicPr>
            <a:picLocks noChangeAspect="1"/>
          </p:cNvPicPr>
          <p:nvPr/>
        </p:nvPicPr>
        <p:blipFill>
          <a:blip r:embed="rId2"/>
          <a:stretch>
            <a:fillRect/>
          </a:stretch>
        </p:blipFill>
        <p:spPr>
          <a:xfrm>
            <a:off x="3331027" y="4408714"/>
            <a:ext cx="5225143" cy="2394858"/>
          </a:xfrm>
          <a:prstGeom prst="rect">
            <a:avLst/>
          </a:prstGeom>
        </p:spPr>
      </p:pic>
    </p:spTree>
    <p:extLst>
      <p:ext uri="{BB962C8B-B14F-4D97-AF65-F5344CB8AC3E}">
        <p14:creationId xmlns:p14="http://schemas.microsoft.com/office/powerpoint/2010/main" val="72740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D9A9-83F2-46DB-B904-8B78B27D9728}"/>
              </a:ext>
            </a:extLst>
          </p:cNvPr>
          <p:cNvSpPr>
            <a:spLocks noGrp="1"/>
          </p:cNvSpPr>
          <p:nvPr>
            <p:ph type="title"/>
          </p:nvPr>
        </p:nvSpPr>
        <p:spPr/>
        <p:txBody>
          <a:bodyPr/>
          <a:lstStyle/>
          <a:p>
            <a:r>
              <a:rPr lang="en-US" b="1" dirty="0"/>
              <a:t>E- Mail: Architecture</a:t>
            </a:r>
            <a:endParaRPr lang="en-US" dirty="0"/>
          </a:p>
        </p:txBody>
      </p:sp>
      <p:pic>
        <p:nvPicPr>
          <p:cNvPr id="4" name="Content Placeholder 3">
            <a:extLst>
              <a:ext uri="{FF2B5EF4-FFF2-40B4-BE49-F238E27FC236}">
                <a16:creationId xmlns:a16="http://schemas.microsoft.com/office/drawing/2014/main" id="{F334DD6A-1E01-4EE3-B35C-85D9665A9E17}"/>
              </a:ext>
            </a:extLst>
          </p:cNvPr>
          <p:cNvPicPr>
            <a:picLocks noGrp="1" noChangeAspect="1"/>
          </p:cNvPicPr>
          <p:nvPr>
            <p:ph idx="1"/>
          </p:nvPr>
        </p:nvPicPr>
        <p:blipFill>
          <a:blip r:embed="rId2"/>
          <a:stretch>
            <a:fillRect/>
          </a:stretch>
        </p:blipFill>
        <p:spPr>
          <a:xfrm>
            <a:off x="446314" y="1099458"/>
            <a:ext cx="7326085" cy="5268685"/>
          </a:xfrm>
          <a:prstGeom prst="rect">
            <a:avLst/>
          </a:prstGeom>
        </p:spPr>
      </p:pic>
      <p:sp>
        <p:nvSpPr>
          <p:cNvPr id="5" name="Rectangle 4">
            <a:extLst>
              <a:ext uri="{FF2B5EF4-FFF2-40B4-BE49-F238E27FC236}">
                <a16:creationId xmlns:a16="http://schemas.microsoft.com/office/drawing/2014/main" id="{89E7864F-B1BA-4C79-97C8-2C8AA75FD04F}"/>
              </a:ext>
            </a:extLst>
          </p:cNvPr>
          <p:cNvSpPr/>
          <p:nvPr/>
        </p:nvSpPr>
        <p:spPr>
          <a:xfrm>
            <a:off x="8423302" y="914792"/>
            <a:ext cx="3322384" cy="369332"/>
          </a:xfrm>
          <a:prstGeom prst="rect">
            <a:avLst/>
          </a:prstGeom>
        </p:spPr>
        <p:txBody>
          <a:bodyPr wrap="none">
            <a:spAutoFit/>
          </a:bodyPr>
          <a:lstStyle/>
          <a:p>
            <a:r>
              <a:rPr lang="en-US" b="1" dirty="0">
                <a:solidFill>
                  <a:srgbClr val="000000"/>
                </a:solidFill>
                <a:latin typeface="Times New Roman" panose="02020603050405020304" pitchFamily="18" charset="0"/>
              </a:rPr>
              <a:t>Components of Electronic Mail </a:t>
            </a:r>
            <a:endParaRPr lang="en-US" dirty="0"/>
          </a:p>
        </p:txBody>
      </p:sp>
      <p:pic>
        <p:nvPicPr>
          <p:cNvPr id="7" name="Picture 6">
            <a:extLst>
              <a:ext uri="{FF2B5EF4-FFF2-40B4-BE49-F238E27FC236}">
                <a16:creationId xmlns:a16="http://schemas.microsoft.com/office/drawing/2014/main" id="{C6906F53-D8B4-4E1B-B235-3E86F8E19F63}"/>
              </a:ext>
            </a:extLst>
          </p:cNvPr>
          <p:cNvPicPr>
            <a:picLocks noChangeAspect="1"/>
          </p:cNvPicPr>
          <p:nvPr/>
        </p:nvPicPr>
        <p:blipFill>
          <a:blip r:embed="rId3"/>
          <a:stretch>
            <a:fillRect/>
          </a:stretch>
        </p:blipFill>
        <p:spPr>
          <a:xfrm>
            <a:off x="7772398" y="1809524"/>
            <a:ext cx="4419601" cy="2980190"/>
          </a:xfrm>
          <a:prstGeom prst="rect">
            <a:avLst/>
          </a:prstGeom>
        </p:spPr>
      </p:pic>
      <p:sp>
        <p:nvSpPr>
          <p:cNvPr id="8" name="Rectangle 7">
            <a:extLst>
              <a:ext uri="{FF2B5EF4-FFF2-40B4-BE49-F238E27FC236}">
                <a16:creationId xmlns:a16="http://schemas.microsoft.com/office/drawing/2014/main" id="{27D56339-9B53-4F87-8584-6F3C5BF0027D}"/>
              </a:ext>
            </a:extLst>
          </p:cNvPr>
          <p:cNvSpPr/>
          <p:nvPr/>
        </p:nvSpPr>
        <p:spPr>
          <a:xfrm>
            <a:off x="7903028" y="5087488"/>
            <a:ext cx="4288971" cy="1477328"/>
          </a:xfrm>
          <a:prstGeom prst="rect">
            <a:avLst/>
          </a:prstGeom>
        </p:spPr>
        <p:txBody>
          <a:bodyPr wrap="square">
            <a:spAutoFit/>
          </a:bodyPr>
          <a:lstStyle/>
          <a:p>
            <a:r>
              <a:rPr lang="en-US" dirty="0">
                <a:solidFill>
                  <a:srgbClr val="000000"/>
                </a:solidFill>
                <a:latin typeface="Times New Roman" panose="02020603050405020304" pitchFamily="18" charset="0"/>
              </a:rPr>
              <a:t>The following are the essential components of an e-mail system: </a:t>
            </a:r>
          </a:p>
          <a:p>
            <a:r>
              <a:rPr lang="en-US" dirty="0">
                <a:solidFill>
                  <a:srgbClr val="000000"/>
                </a:solidFill>
                <a:latin typeface="Times New Roman" panose="02020603050405020304" pitchFamily="18" charset="0"/>
              </a:rPr>
              <a:t>1. User Agent (UA) </a:t>
            </a:r>
          </a:p>
          <a:p>
            <a:r>
              <a:rPr lang="en-US" dirty="0">
                <a:solidFill>
                  <a:srgbClr val="000000"/>
                </a:solidFill>
                <a:latin typeface="Times New Roman" panose="02020603050405020304" pitchFamily="18" charset="0"/>
              </a:rPr>
              <a:t>2. Message Transfer Agent (MTA) </a:t>
            </a:r>
          </a:p>
          <a:p>
            <a:r>
              <a:rPr lang="en-US" dirty="0">
                <a:solidFill>
                  <a:srgbClr val="000000"/>
                </a:solidFill>
                <a:latin typeface="Times New Roman" panose="02020603050405020304" pitchFamily="18" charset="0"/>
              </a:rPr>
              <a:t>3. Message Access Agent (MAA)</a:t>
            </a:r>
          </a:p>
        </p:txBody>
      </p:sp>
    </p:spTree>
    <p:extLst>
      <p:ext uri="{BB962C8B-B14F-4D97-AF65-F5344CB8AC3E}">
        <p14:creationId xmlns:p14="http://schemas.microsoft.com/office/powerpoint/2010/main" val="2498570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88D1-79AC-472E-A5D5-D5D6BA6CC8EE}"/>
              </a:ext>
            </a:extLst>
          </p:cNvPr>
          <p:cNvSpPr>
            <a:spLocks noGrp="1"/>
          </p:cNvSpPr>
          <p:nvPr>
            <p:ph type="title"/>
          </p:nvPr>
        </p:nvSpPr>
        <p:spPr/>
        <p:txBody>
          <a:bodyPr>
            <a:normAutofit fontScale="90000"/>
          </a:bodyPr>
          <a:lstStyle/>
          <a:p>
            <a:r>
              <a:rPr lang="en-US" dirty="0"/>
              <a:t/>
            </a:r>
            <a:br>
              <a:rPr lang="en-US" dirty="0"/>
            </a:br>
            <a:r>
              <a:rPr lang="en-US" b="1" dirty="0"/>
              <a:t>User Agent (UA) </a:t>
            </a:r>
            <a:r>
              <a:rPr lang="en-US" dirty="0"/>
              <a:t/>
            </a:r>
            <a:br>
              <a:rPr lang="en-US" dirty="0"/>
            </a:br>
            <a:endParaRPr lang="en-US" dirty="0"/>
          </a:p>
        </p:txBody>
      </p:sp>
      <p:sp>
        <p:nvSpPr>
          <p:cNvPr id="3" name="Content Placeholder 2">
            <a:extLst>
              <a:ext uri="{FF2B5EF4-FFF2-40B4-BE49-F238E27FC236}">
                <a16:creationId xmlns:a16="http://schemas.microsoft.com/office/drawing/2014/main" id="{AB3835F9-D557-4D65-BA29-2685AC1C329E}"/>
              </a:ext>
            </a:extLst>
          </p:cNvPr>
          <p:cNvSpPr>
            <a:spLocks noGrp="1"/>
          </p:cNvSpPr>
          <p:nvPr>
            <p:ph idx="1"/>
          </p:nvPr>
        </p:nvSpPr>
        <p:spPr>
          <a:xfrm>
            <a:off x="239486" y="911586"/>
            <a:ext cx="11723914" cy="5946414"/>
          </a:xfrm>
        </p:spPr>
        <p:txBody>
          <a:bodyPr>
            <a:normAutofit/>
          </a:bodyPr>
          <a:lstStyle/>
          <a:p>
            <a:pPr marL="457200" indent="-457200">
              <a:buFont typeface="Wingdings" panose="05000000000000000000" pitchFamily="2" charset="2"/>
              <a:buChar char="Ø"/>
            </a:pPr>
            <a:r>
              <a:rPr lang="en-US" sz="1800" dirty="0"/>
              <a:t>The </a:t>
            </a:r>
            <a:r>
              <a:rPr lang="en-US" sz="1800" b="1" dirty="0"/>
              <a:t>User Agent (UA</a:t>
            </a:r>
            <a:r>
              <a:rPr lang="en-US" sz="1800" dirty="0"/>
              <a:t>) is the component that directly interacts with the email users. It can be thought of as the user interface or email client through which individuals compose, send, receive, and manage their email messages. </a:t>
            </a:r>
          </a:p>
          <a:p>
            <a:pPr marL="457200" indent="-457200">
              <a:buFont typeface="Wingdings" panose="05000000000000000000" pitchFamily="2" charset="2"/>
              <a:buChar char="Ø"/>
            </a:pPr>
            <a:r>
              <a:rPr lang="en-US" sz="1800" dirty="0"/>
              <a:t>User Agents come in various forms, including desktop applications, web-based email services, and mobile apps.</a:t>
            </a:r>
          </a:p>
          <a:p>
            <a:pPr marL="457200" indent="-457200">
              <a:buFont typeface="Wingdings" panose="05000000000000000000" pitchFamily="2" charset="2"/>
              <a:buChar char="Ø"/>
            </a:pPr>
            <a:r>
              <a:rPr lang="en-US" sz="1800" dirty="0"/>
              <a:t>Examples of User Agents include Microsoft Outlook, Gmail, Thunderbird, and Apple Mail. </a:t>
            </a:r>
          </a:p>
          <a:p>
            <a:pPr marL="457200" indent="-457200">
              <a:buFont typeface="Wingdings" panose="05000000000000000000" pitchFamily="2" charset="2"/>
              <a:buChar char="Ø"/>
            </a:pPr>
            <a:r>
              <a:rPr lang="en-US" sz="1800" dirty="0"/>
              <a:t> Key functions of the User Agent include composing new emails, reading incoming emails, organizing messages into folders, and providing a user-friendly interface for email management. </a:t>
            </a:r>
          </a:p>
          <a:p>
            <a:pPr marL="457200" indent="-457200">
              <a:buFont typeface="Wingdings" panose="05000000000000000000" pitchFamily="2" charset="2"/>
              <a:buChar char="Ø"/>
            </a:pPr>
            <a:r>
              <a:rPr lang="en-US" sz="1800" dirty="0"/>
              <a:t>Some of the services supplied by the User-Agent are listed below: </a:t>
            </a:r>
          </a:p>
          <a:p>
            <a:pPr marL="914400" lvl="1" indent="-457200">
              <a:buFont typeface="Wingdings" panose="05000000000000000000" pitchFamily="2" charset="2"/>
              <a:buChar char="Ø"/>
            </a:pPr>
            <a:r>
              <a:rPr lang="en-US" sz="1800" dirty="0"/>
              <a:t>Reading a Message </a:t>
            </a:r>
          </a:p>
          <a:p>
            <a:pPr marL="914400" lvl="1" indent="-457200">
              <a:buFont typeface="Wingdings" panose="05000000000000000000" pitchFamily="2" charset="2"/>
              <a:buChar char="Ø"/>
            </a:pPr>
            <a:r>
              <a:rPr lang="en-US" sz="1800" dirty="0"/>
              <a:t>Sending a reply to a Message </a:t>
            </a:r>
          </a:p>
          <a:p>
            <a:pPr marL="914400" lvl="1" indent="-457200">
              <a:buFont typeface="Wingdings" panose="05000000000000000000" pitchFamily="2" charset="2"/>
              <a:buChar char="Ø"/>
            </a:pPr>
            <a:r>
              <a:rPr lang="en-US" sz="1800" dirty="0"/>
              <a:t>Message Composition </a:t>
            </a:r>
          </a:p>
          <a:p>
            <a:pPr marL="914400" lvl="1" indent="-457200">
              <a:buFont typeface="Wingdings" panose="05000000000000000000" pitchFamily="2" charset="2"/>
              <a:buChar char="Ø"/>
            </a:pPr>
            <a:r>
              <a:rPr lang="en-US" sz="1800" dirty="0"/>
              <a:t>Forwarding a Message </a:t>
            </a:r>
          </a:p>
          <a:p>
            <a:pPr marL="914400" lvl="1" indent="-457200">
              <a:buFont typeface="Wingdings" panose="05000000000000000000" pitchFamily="2" charset="2"/>
              <a:buChar char="Ø"/>
            </a:pPr>
            <a:r>
              <a:rPr lang="en-US" sz="1800" dirty="0"/>
              <a:t>Handling the Message </a:t>
            </a:r>
          </a:p>
        </p:txBody>
      </p:sp>
    </p:spTree>
    <p:extLst>
      <p:ext uri="{BB962C8B-B14F-4D97-AF65-F5344CB8AC3E}">
        <p14:creationId xmlns:p14="http://schemas.microsoft.com/office/powerpoint/2010/main" val="87837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CB4E-040A-4910-BDE2-0BCBCAF62AF4}"/>
              </a:ext>
            </a:extLst>
          </p:cNvPr>
          <p:cNvSpPr>
            <a:spLocks noGrp="1"/>
          </p:cNvSpPr>
          <p:nvPr>
            <p:ph type="title"/>
          </p:nvPr>
        </p:nvSpPr>
        <p:spPr/>
        <p:txBody>
          <a:bodyPr>
            <a:normAutofit fontScale="90000"/>
          </a:bodyPr>
          <a:lstStyle/>
          <a:p>
            <a:r>
              <a:rPr lang="en-US" dirty="0"/>
              <a:t/>
            </a:r>
            <a:br>
              <a:rPr lang="en-US" dirty="0"/>
            </a:br>
            <a:r>
              <a:rPr lang="en-US" b="1" dirty="0"/>
              <a:t>Message Transfer Agent </a:t>
            </a:r>
            <a:r>
              <a:rPr lang="en-US" dirty="0"/>
              <a:t/>
            </a:r>
            <a:br>
              <a:rPr lang="en-US" dirty="0"/>
            </a:br>
            <a:endParaRPr lang="en-US" dirty="0"/>
          </a:p>
        </p:txBody>
      </p:sp>
      <p:sp>
        <p:nvSpPr>
          <p:cNvPr id="3" name="Content Placeholder 2">
            <a:extLst>
              <a:ext uri="{FF2B5EF4-FFF2-40B4-BE49-F238E27FC236}">
                <a16:creationId xmlns:a16="http://schemas.microsoft.com/office/drawing/2014/main" id="{D439C9D1-51B8-48A0-95C4-1AF35C0A36EF}"/>
              </a:ext>
            </a:extLst>
          </p:cNvPr>
          <p:cNvSpPr>
            <a:spLocks noGrp="1"/>
          </p:cNvSpPr>
          <p:nvPr>
            <p:ph idx="1"/>
          </p:nvPr>
        </p:nvSpPr>
        <p:spPr>
          <a:xfrm>
            <a:off x="272143" y="983411"/>
            <a:ext cx="11517086" cy="5602446"/>
          </a:xfrm>
        </p:spPr>
        <p:txBody>
          <a:bodyPr>
            <a:normAutofit fontScale="92500" lnSpcReduction="20000"/>
          </a:bodyPr>
          <a:lstStyle/>
          <a:p>
            <a:pPr marL="457200" indent="-457200">
              <a:lnSpc>
                <a:spcPct val="160000"/>
              </a:lnSpc>
              <a:buFont typeface="Wingdings" panose="05000000000000000000" pitchFamily="2" charset="2"/>
              <a:buChar char="Ø"/>
            </a:pPr>
            <a:r>
              <a:rPr lang="en-US" dirty="0"/>
              <a:t>The Message Transfer Agent (MTA) is responsible for routing and transporting email messages between mail servers. It acts as an intermediary in the process of sending and receiving emails.</a:t>
            </a:r>
          </a:p>
          <a:p>
            <a:pPr marL="457200" indent="-457200">
              <a:lnSpc>
                <a:spcPct val="160000"/>
              </a:lnSpc>
              <a:buFont typeface="Wingdings" panose="05000000000000000000" pitchFamily="2" charset="2"/>
              <a:buChar char="Ø"/>
            </a:pPr>
            <a:r>
              <a:rPr lang="en-US" dirty="0"/>
              <a:t>MTAs use the Simple Mail Transfer Protocol (SMTP) for sending and receiving emails. When you send an email, your User Agent communicates with your outgoing mail server (SMTP server), which in turn communicates with the recipient's mail server.</a:t>
            </a:r>
          </a:p>
          <a:p>
            <a:pPr marL="457200" indent="-457200">
              <a:lnSpc>
                <a:spcPct val="160000"/>
              </a:lnSpc>
              <a:buFont typeface="Wingdings" panose="05000000000000000000" pitchFamily="2" charset="2"/>
              <a:buChar char="Ø"/>
            </a:pPr>
            <a:r>
              <a:rPr lang="en-US" dirty="0"/>
              <a:t>The MTA ensures that emails are delivered to the appropriate destination. If the recipient's server is offline, the MTA will queue the email for later delivery.</a:t>
            </a:r>
          </a:p>
        </p:txBody>
      </p:sp>
    </p:spTree>
    <p:extLst>
      <p:ext uri="{BB962C8B-B14F-4D97-AF65-F5344CB8AC3E}">
        <p14:creationId xmlns:p14="http://schemas.microsoft.com/office/powerpoint/2010/main" val="1182853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3337-CACE-4F97-9DA4-7B119660BF8C}"/>
              </a:ext>
            </a:extLst>
          </p:cNvPr>
          <p:cNvSpPr>
            <a:spLocks noGrp="1"/>
          </p:cNvSpPr>
          <p:nvPr>
            <p:ph type="title"/>
          </p:nvPr>
        </p:nvSpPr>
        <p:spPr/>
        <p:txBody>
          <a:bodyPr>
            <a:normAutofit fontScale="90000"/>
          </a:bodyPr>
          <a:lstStyle/>
          <a:p>
            <a:r>
              <a:rPr lang="en-US" dirty="0"/>
              <a:t/>
            </a:r>
            <a:br>
              <a:rPr lang="en-US" dirty="0"/>
            </a:br>
            <a:r>
              <a:rPr lang="en-US" b="1" dirty="0"/>
              <a:t>Message Access Agent </a:t>
            </a:r>
            <a:r>
              <a:rPr lang="en-US" dirty="0"/>
              <a:t/>
            </a:r>
            <a:br>
              <a:rPr lang="en-US" dirty="0"/>
            </a:br>
            <a:endParaRPr lang="en-US" dirty="0"/>
          </a:p>
        </p:txBody>
      </p:sp>
      <p:sp>
        <p:nvSpPr>
          <p:cNvPr id="3" name="Content Placeholder 2">
            <a:extLst>
              <a:ext uri="{FF2B5EF4-FFF2-40B4-BE49-F238E27FC236}">
                <a16:creationId xmlns:a16="http://schemas.microsoft.com/office/drawing/2014/main" id="{936815AF-77DD-47F7-BB1F-93C6B1F29451}"/>
              </a:ext>
            </a:extLst>
          </p:cNvPr>
          <p:cNvSpPr>
            <a:spLocks noGrp="1"/>
          </p:cNvSpPr>
          <p:nvPr>
            <p:ph idx="1"/>
          </p:nvPr>
        </p:nvSpPr>
        <p:spPr>
          <a:xfrm>
            <a:off x="119743" y="983411"/>
            <a:ext cx="12072257" cy="5738064"/>
          </a:xfrm>
        </p:spPr>
        <p:txBody>
          <a:bodyPr>
            <a:normAutofit fontScale="77500" lnSpcReduction="20000"/>
          </a:bodyPr>
          <a:lstStyle/>
          <a:p>
            <a:pPr marL="457200" indent="-457200">
              <a:lnSpc>
                <a:spcPct val="170000"/>
              </a:lnSpc>
              <a:buFont typeface="Wingdings" panose="05000000000000000000" pitchFamily="2" charset="2"/>
              <a:buChar char="Ø"/>
            </a:pPr>
            <a:r>
              <a:rPr lang="en-US" dirty="0"/>
              <a:t>The Message Access Agent is the component responsible for allowing users to access and manage their email messages stored on a mail server.</a:t>
            </a:r>
          </a:p>
          <a:p>
            <a:pPr marL="457200" indent="-457200">
              <a:lnSpc>
                <a:spcPct val="170000"/>
              </a:lnSpc>
              <a:buFont typeface="Wingdings" panose="05000000000000000000" pitchFamily="2" charset="2"/>
              <a:buChar char="Ø"/>
            </a:pPr>
            <a:r>
              <a:rPr lang="en-US" dirty="0"/>
              <a:t>There are two common protocols associated with Message Access Agents:</a:t>
            </a:r>
          </a:p>
          <a:p>
            <a:pPr marL="457200" indent="-457200">
              <a:lnSpc>
                <a:spcPct val="170000"/>
              </a:lnSpc>
              <a:buFont typeface="Wingdings" panose="05000000000000000000" pitchFamily="2" charset="2"/>
              <a:buChar char="Ø"/>
            </a:pPr>
            <a:r>
              <a:rPr lang="en-US" dirty="0"/>
              <a:t> </a:t>
            </a:r>
            <a:r>
              <a:rPr lang="en-US" b="1" dirty="0"/>
              <a:t>POP3 (Post Office Protocol Version 3)</a:t>
            </a:r>
            <a:r>
              <a:rPr lang="en-US" dirty="0"/>
              <a:t>: POP3 downloads emails from the server to the user's local device. It is often used when users want to store their emails locally and remove them from the server.</a:t>
            </a:r>
          </a:p>
          <a:p>
            <a:pPr marL="457200" indent="-457200">
              <a:lnSpc>
                <a:spcPct val="170000"/>
              </a:lnSpc>
              <a:buFont typeface="Wingdings" panose="05000000000000000000" pitchFamily="2" charset="2"/>
              <a:buChar char="Ø"/>
            </a:pPr>
            <a:r>
              <a:rPr lang="en-US" b="1" dirty="0"/>
              <a:t>IMAP (Internet Message Access Protocol):</a:t>
            </a:r>
            <a:r>
              <a:rPr lang="en-US" dirty="0"/>
              <a:t> IMAP allows users to access their emails on the server itself. This protocol is commonly used when users want to access their emails from multiple devices and have consistent access to their mailbox across all of them.</a:t>
            </a:r>
          </a:p>
          <a:p>
            <a:pPr marL="457200" indent="-457200">
              <a:lnSpc>
                <a:spcPct val="170000"/>
              </a:lnSpc>
              <a:buFont typeface="Wingdings" panose="05000000000000000000" pitchFamily="2" charset="2"/>
              <a:buChar char="Ø"/>
            </a:pPr>
            <a:r>
              <a:rPr lang="en-US" dirty="0"/>
              <a:t>The Message Access Agent ensures that users can access and manage their emails securely, whether they are stored locally or on the server.</a:t>
            </a:r>
          </a:p>
        </p:txBody>
      </p:sp>
    </p:spTree>
    <p:extLst>
      <p:ext uri="{BB962C8B-B14F-4D97-AF65-F5344CB8AC3E}">
        <p14:creationId xmlns:p14="http://schemas.microsoft.com/office/powerpoint/2010/main" val="3971716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21E9-2401-4D39-B93B-D22FA6516FCA}"/>
              </a:ext>
            </a:extLst>
          </p:cNvPr>
          <p:cNvSpPr>
            <a:spLocks noGrp="1"/>
          </p:cNvSpPr>
          <p:nvPr>
            <p:ph type="title"/>
          </p:nvPr>
        </p:nvSpPr>
        <p:spPr/>
        <p:txBody>
          <a:bodyPr/>
          <a:lstStyle/>
          <a:p>
            <a:r>
              <a:rPr lang="en-US" b="1" dirty="0"/>
              <a:t>E- Mail</a:t>
            </a:r>
            <a:endParaRPr lang="en-US" dirty="0"/>
          </a:p>
        </p:txBody>
      </p:sp>
      <p:sp>
        <p:nvSpPr>
          <p:cNvPr id="3" name="Content Placeholder 2">
            <a:extLst>
              <a:ext uri="{FF2B5EF4-FFF2-40B4-BE49-F238E27FC236}">
                <a16:creationId xmlns:a16="http://schemas.microsoft.com/office/drawing/2014/main" id="{ACD79456-ACA8-469B-906A-C0C01BF148E2}"/>
              </a:ext>
            </a:extLst>
          </p:cNvPr>
          <p:cNvSpPr>
            <a:spLocks noGrp="1"/>
          </p:cNvSpPr>
          <p:nvPr>
            <p:ph idx="1"/>
          </p:nvPr>
        </p:nvSpPr>
        <p:spPr>
          <a:xfrm>
            <a:off x="500742" y="816429"/>
            <a:ext cx="11462657" cy="5905046"/>
          </a:xfrm>
        </p:spPr>
        <p:txBody>
          <a:bodyPr>
            <a:normAutofit fontScale="92500" lnSpcReduction="10000"/>
          </a:bodyPr>
          <a:lstStyle/>
          <a:p>
            <a:pPr marL="457200" indent="-457200">
              <a:buFont typeface="Wingdings" panose="05000000000000000000" pitchFamily="2" charset="2"/>
              <a:buChar char="Ø"/>
            </a:pPr>
            <a:r>
              <a:rPr lang="en-US" b="1" dirty="0"/>
              <a:t>Spontaneity: </a:t>
            </a:r>
            <a:r>
              <a:rPr lang="en-US" dirty="0"/>
              <a:t>In a couple of seconds, you may send a message to anybody on the globe.</a:t>
            </a:r>
          </a:p>
          <a:p>
            <a:pPr marL="457200" indent="-457200">
              <a:buFont typeface="Wingdings" panose="05000000000000000000" pitchFamily="2" charset="2"/>
              <a:buChar char="Ø"/>
            </a:pPr>
            <a:r>
              <a:rPr lang="en-US" b="1" dirty="0"/>
              <a:t>Asynchronous: </a:t>
            </a:r>
            <a:r>
              <a:rPr lang="en-US" dirty="0"/>
              <a:t>You may send the e-mail and let the recipient view it at their leisure.</a:t>
            </a:r>
          </a:p>
          <a:p>
            <a:pPr marL="457200" indent="-457200">
              <a:buFont typeface="Wingdings" panose="05000000000000000000" pitchFamily="2" charset="2"/>
              <a:buChar char="Ø"/>
            </a:pPr>
            <a:r>
              <a:rPr lang="en-US" dirty="0"/>
              <a:t>Attachments of data, pictures, or music, frequently in compressed forms, can be delivered as an e-mail to a person anywhere in the world.</a:t>
            </a:r>
          </a:p>
          <a:p>
            <a:pPr marL="457200" indent="-457200">
              <a:buFont typeface="Wingdings" panose="05000000000000000000" pitchFamily="2" charset="2"/>
              <a:buChar char="Ø"/>
            </a:pPr>
            <a:r>
              <a:rPr lang="en-US" dirty="0"/>
              <a:t>Addresses can be stored in an address book and retrieved instantly.</a:t>
            </a:r>
          </a:p>
          <a:p>
            <a:pPr marL="457200" indent="-457200">
              <a:buFont typeface="Wingdings" panose="05000000000000000000" pitchFamily="2" charset="2"/>
              <a:buChar char="Ø"/>
            </a:pPr>
            <a:r>
              <a:rPr lang="en-US" dirty="0"/>
              <a:t>Through an e-mail, a user can transfer multiple copies of a message to various individuals.</a:t>
            </a:r>
          </a:p>
        </p:txBody>
      </p:sp>
    </p:spTree>
    <p:extLst>
      <p:ext uri="{BB962C8B-B14F-4D97-AF65-F5344CB8AC3E}">
        <p14:creationId xmlns:p14="http://schemas.microsoft.com/office/powerpoint/2010/main" val="409878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6FD6-917F-44BD-80DC-BC5BF66B63A3}"/>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4DDCB35F-5657-4269-B62D-A41E8678CE90}"/>
              </a:ext>
            </a:extLst>
          </p:cNvPr>
          <p:cNvSpPr>
            <a:spLocks noGrp="1"/>
          </p:cNvSpPr>
          <p:nvPr>
            <p:ph idx="1"/>
          </p:nvPr>
        </p:nvSpPr>
        <p:spPr>
          <a:xfrm>
            <a:off x="239486" y="983410"/>
            <a:ext cx="11734800" cy="5558903"/>
          </a:xfrm>
        </p:spPr>
        <p:txBody>
          <a:bodyPr>
            <a:normAutofit fontScale="92500"/>
          </a:bodyPr>
          <a:lstStyle/>
          <a:p>
            <a:r>
              <a:rPr lang="en-US" dirty="0"/>
              <a:t>The Application layer includes the following functions:</a:t>
            </a:r>
          </a:p>
          <a:p>
            <a:pPr marL="457200" indent="-457200">
              <a:buFont typeface="Wingdings" panose="05000000000000000000" pitchFamily="2" charset="2"/>
              <a:buChar char="Ø"/>
            </a:pPr>
            <a:r>
              <a:rPr lang="en-US" b="1" dirty="0"/>
              <a:t>Identifying communication partners: </a:t>
            </a:r>
            <a:r>
              <a:rPr lang="en-US" dirty="0"/>
              <a:t>The application layer identifies the availability of communication partners for an application with data to transmit.</a:t>
            </a:r>
          </a:p>
          <a:p>
            <a:pPr marL="457200" indent="-457200">
              <a:buFont typeface="Wingdings" panose="05000000000000000000" pitchFamily="2" charset="2"/>
              <a:buChar char="Ø"/>
            </a:pPr>
            <a:r>
              <a:rPr lang="en-US" b="1" dirty="0"/>
              <a:t>Determining resource availability: </a:t>
            </a:r>
            <a:r>
              <a:rPr lang="en-US" dirty="0"/>
              <a:t>The application layer determines whether sufficient network resources are available for the requested communication.</a:t>
            </a:r>
          </a:p>
          <a:p>
            <a:pPr marL="457200" indent="-457200">
              <a:buFont typeface="Wingdings" panose="05000000000000000000" pitchFamily="2" charset="2"/>
              <a:buChar char="Ø"/>
            </a:pPr>
            <a:r>
              <a:rPr lang="en-US" b="1" dirty="0"/>
              <a:t>Synchronizing communication: </a:t>
            </a:r>
            <a:r>
              <a:rPr lang="en-US" dirty="0"/>
              <a:t>All the communications occur between the applications requires cooperation which is managed by an application layer.</a:t>
            </a:r>
          </a:p>
        </p:txBody>
      </p:sp>
    </p:spTree>
    <p:extLst>
      <p:ext uri="{BB962C8B-B14F-4D97-AF65-F5344CB8AC3E}">
        <p14:creationId xmlns:p14="http://schemas.microsoft.com/office/powerpoint/2010/main" val="3601481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77C3-4169-4E86-8278-C6D875608FC2}"/>
              </a:ext>
            </a:extLst>
          </p:cNvPr>
          <p:cNvSpPr>
            <a:spLocks noGrp="1"/>
          </p:cNvSpPr>
          <p:nvPr>
            <p:ph type="title"/>
          </p:nvPr>
        </p:nvSpPr>
        <p:spPr/>
        <p:txBody>
          <a:bodyPr/>
          <a:lstStyle/>
          <a:p>
            <a:r>
              <a:rPr lang="en-US" b="1" dirty="0"/>
              <a:t>SMTP</a:t>
            </a:r>
            <a:endParaRPr lang="en-US" dirty="0"/>
          </a:p>
        </p:txBody>
      </p:sp>
      <p:sp>
        <p:nvSpPr>
          <p:cNvPr id="3" name="Content Placeholder 2">
            <a:extLst>
              <a:ext uri="{FF2B5EF4-FFF2-40B4-BE49-F238E27FC236}">
                <a16:creationId xmlns:a16="http://schemas.microsoft.com/office/drawing/2014/main" id="{4CD8C823-62F6-4C73-99D0-5A57AD9ECDC7}"/>
              </a:ext>
            </a:extLst>
          </p:cNvPr>
          <p:cNvSpPr>
            <a:spLocks noGrp="1"/>
          </p:cNvSpPr>
          <p:nvPr>
            <p:ph idx="1"/>
          </p:nvPr>
        </p:nvSpPr>
        <p:spPr>
          <a:xfrm>
            <a:off x="370113" y="983410"/>
            <a:ext cx="11462657" cy="5635103"/>
          </a:xfrm>
        </p:spPr>
        <p:txBody>
          <a:bodyPr>
            <a:normAutofit lnSpcReduction="10000"/>
          </a:bodyPr>
          <a:lstStyle/>
          <a:p>
            <a:pPr marL="457200" indent="-457200">
              <a:buFont typeface="Wingdings" panose="05000000000000000000" pitchFamily="2" charset="2"/>
              <a:buChar char="Ø"/>
            </a:pPr>
            <a:r>
              <a:rPr lang="en-US" dirty="0"/>
              <a:t>SMTP mainly stands for </a:t>
            </a:r>
            <a:r>
              <a:rPr lang="en-US" b="1" dirty="0"/>
              <a:t>Simple Mail Transfer Protocol</a:t>
            </a:r>
            <a:r>
              <a:rPr lang="en-US" dirty="0"/>
              <a:t>. </a:t>
            </a:r>
          </a:p>
          <a:p>
            <a:pPr marL="457200" indent="-457200">
              <a:buFont typeface="Wingdings" panose="05000000000000000000" pitchFamily="2" charset="2"/>
              <a:buChar char="Ø"/>
            </a:pPr>
            <a:r>
              <a:rPr lang="en-US" dirty="0"/>
              <a:t>Basically, the actual transfer of mail is done through the </a:t>
            </a:r>
            <a:r>
              <a:rPr lang="en-US" b="1" dirty="0"/>
              <a:t>message transfer agents(MTA)</a:t>
            </a:r>
            <a:r>
              <a:rPr lang="en-US" dirty="0"/>
              <a:t>. </a:t>
            </a:r>
          </a:p>
          <a:p>
            <a:pPr marL="457200" indent="-457200">
              <a:buFont typeface="Wingdings" panose="05000000000000000000" pitchFamily="2" charset="2"/>
              <a:buChar char="Ø"/>
            </a:pPr>
            <a:r>
              <a:rPr lang="en-US" dirty="0"/>
              <a:t>Thus in order to send the mail, the system must have the client MTA and in order to receive the mail, the system must have a server MTA. </a:t>
            </a:r>
          </a:p>
          <a:p>
            <a:pPr marL="457200" indent="-457200">
              <a:buFont typeface="Wingdings" panose="05000000000000000000" pitchFamily="2" charset="2"/>
              <a:buChar char="Ø"/>
            </a:pPr>
            <a:r>
              <a:rPr lang="en-US" dirty="0"/>
              <a:t>In order to define the MTA client and server on the Internet, there is a formal way and it is known as </a:t>
            </a:r>
            <a:r>
              <a:rPr lang="en-US" b="1" dirty="0"/>
              <a:t>Simple Mail Transfer Protocol(SMTP).</a:t>
            </a:r>
          </a:p>
          <a:p>
            <a:pPr marL="457200" indent="-457200">
              <a:buFont typeface="Wingdings" panose="05000000000000000000" pitchFamily="2" charset="2"/>
              <a:buChar char="Ø"/>
            </a:pPr>
            <a:r>
              <a:rPr lang="en-US" dirty="0"/>
              <a:t>SMTP also makes the use of TCP/IP for sending and receiving e-mail.</a:t>
            </a:r>
          </a:p>
        </p:txBody>
      </p:sp>
    </p:spTree>
    <p:extLst>
      <p:ext uri="{BB962C8B-B14F-4D97-AF65-F5344CB8AC3E}">
        <p14:creationId xmlns:p14="http://schemas.microsoft.com/office/powerpoint/2010/main" val="1458899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617A-EB91-4F1F-B288-4222511E66CE}"/>
              </a:ext>
            </a:extLst>
          </p:cNvPr>
          <p:cNvSpPr>
            <a:spLocks noGrp="1"/>
          </p:cNvSpPr>
          <p:nvPr>
            <p:ph type="title"/>
          </p:nvPr>
        </p:nvSpPr>
        <p:spPr/>
        <p:txBody>
          <a:bodyPr/>
          <a:lstStyle/>
          <a:p>
            <a:r>
              <a:rPr lang="en-US" b="1" dirty="0"/>
              <a:t>SMTP</a:t>
            </a:r>
          </a:p>
        </p:txBody>
      </p:sp>
      <p:sp>
        <p:nvSpPr>
          <p:cNvPr id="3" name="Content Placeholder 2">
            <a:extLst>
              <a:ext uri="{FF2B5EF4-FFF2-40B4-BE49-F238E27FC236}">
                <a16:creationId xmlns:a16="http://schemas.microsoft.com/office/drawing/2014/main" id="{E8EC62E4-6607-425E-AD37-BAC620E9E7F5}"/>
              </a:ext>
            </a:extLst>
          </p:cNvPr>
          <p:cNvSpPr>
            <a:spLocks noGrp="1"/>
          </p:cNvSpPr>
          <p:nvPr>
            <p:ph idx="1"/>
          </p:nvPr>
        </p:nvSpPr>
        <p:spPr>
          <a:xfrm>
            <a:off x="435429" y="983411"/>
            <a:ext cx="11179628" cy="5460932"/>
          </a:xfrm>
        </p:spPr>
        <p:txBody>
          <a:bodyPr>
            <a:normAutofit fontScale="92500" lnSpcReduction="20000"/>
          </a:bodyPr>
          <a:lstStyle/>
          <a:p>
            <a:pPr marL="457200" indent="-457200">
              <a:buFont typeface="Wingdings" panose="05000000000000000000" pitchFamily="2" charset="2"/>
              <a:buChar char="Ø"/>
            </a:pPr>
            <a:r>
              <a:rPr lang="en-US" dirty="0"/>
              <a:t> SMTP is based on the client/server model. </a:t>
            </a:r>
          </a:p>
          <a:p>
            <a:pPr marL="457200" indent="-457200">
              <a:buFont typeface="Wingdings" panose="05000000000000000000" pitchFamily="2" charset="2"/>
              <a:buChar char="Ø"/>
            </a:pPr>
            <a:r>
              <a:rPr lang="en-US" dirty="0"/>
              <a:t>The original standard port for SMTP is </a:t>
            </a:r>
            <a:r>
              <a:rPr lang="en-US" b="1" dirty="0"/>
              <a:t>Port 25</a:t>
            </a:r>
            <a:r>
              <a:rPr lang="en-US" dirty="0"/>
              <a:t>. </a:t>
            </a:r>
          </a:p>
          <a:p>
            <a:pPr marL="457200" indent="-457200">
              <a:buFont typeface="Wingdings" panose="05000000000000000000" pitchFamily="2" charset="2"/>
              <a:buChar char="Ø"/>
            </a:pPr>
            <a:r>
              <a:rPr lang="en-US" dirty="0"/>
              <a:t>Using this protocol, the client who wants to send the e-mail first opens a TCP connection to the SMTP server and then sends the e-mail across the TCP connection.</a:t>
            </a:r>
          </a:p>
          <a:p>
            <a:pPr marL="457200" indent="-457200">
              <a:buFont typeface="Wingdings" panose="05000000000000000000" pitchFamily="2" charset="2"/>
              <a:buChar char="Ø"/>
            </a:pPr>
            <a:r>
              <a:rPr lang="en-US" dirty="0"/>
              <a:t> It is important to note that the SMTP server is always in listening mode.</a:t>
            </a:r>
          </a:p>
          <a:p>
            <a:pPr marL="457200" indent="-457200">
              <a:buFont typeface="Wingdings" panose="05000000000000000000" pitchFamily="2" charset="2"/>
              <a:buChar char="Ø"/>
            </a:pPr>
            <a:r>
              <a:rPr lang="en-US" dirty="0"/>
              <a:t>As soon as it listens for the TCP connection from any client then the connection is Initiated on port 25 and after the successful connection, the client sends the e-mail/message immediately.</a:t>
            </a:r>
          </a:p>
        </p:txBody>
      </p:sp>
    </p:spTree>
    <p:extLst>
      <p:ext uri="{BB962C8B-B14F-4D97-AF65-F5344CB8AC3E}">
        <p14:creationId xmlns:p14="http://schemas.microsoft.com/office/powerpoint/2010/main" val="3419349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3F77-493E-47AF-85A8-2824485F1AFC}"/>
              </a:ext>
            </a:extLst>
          </p:cNvPr>
          <p:cNvSpPr>
            <a:spLocks noGrp="1"/>
          </p:cNvSpPr>
          <p:nvPr>
            <p:ph type="title"/>
          </p:nvPr>
        </p:nvSpPr>
        <p:spPr/>
        <p:txBody>
          <a:bodyPr/>
          <a:lstStyle/>
          <a:p>
            <a:r>
              <a:rPr lang="en-US" dirty="0"/>
              <a:t>SMTP</a:t>
            </a:r>
          </a:p>
        </p:txBody>
      </p:sp>
      <p:sp>
        <p:nvSpPr>
          <p:cNvPr id="3" name="Content Placeholder 2">
            <a:extLst>
              <a:ext uri="{FF2B5EF4-FFF2-40B4-BE49-F238E27FC236}">
                <a16:creationId xmlns:a16="http://schemas.microsoft.com/office/drawing/2014/main" id="{D1A121BA-80D2-4CCD-863C-01AFD3804357}"/>
              </a:ext>
            </a:extLst>
          </p:cNvPr>
          <p:cNvSpPr>
            <a:spLocks noGrp="1"/>
          </p:cNvSpPr>
          <p:nvPr>
            <p:ph idx="1"/>
          </p:nvPr>
        </p:nvSpPr>
        <p:spPr>
          <a:xfrm>
            <a:off x="84165" y="805544"/>
            <a:ext cx="6599664" cy="5915932"/>
          </a:xfrm>
        </p:spPr>
        <p:txBody>
          <a:bodyPr>
            <a:normAutofit fontScale="92500"/>
          </a:bodyPr>
          <a:lstStyle/>
          <a:p>
            <a:pPr marL="457200" indent="-457200">
              <a:buFont typeface="Wingdings" panose="05000000000000000000" pitchFamily="2" charset="2"/>
              <a:buChar char="Ø"/>
            </a:pPr>
            <a:r>
              <a:rPr lang="en-US" dirty="0"/>
              <a:t> All the users make use of User Agent (UA).</a:t>
            </a:r>
          </a:p>
          <a:p>
            <a:pPr marL="457200" indent="-457200">
              <a:buFont typeface="Wingdings" panose="05000000000000000000" pitchFamily="2" charset="2"/>
              <a:buChar char="Ø"/>
            </a:pPr>
            <a:r>
              <a:rPr lang="en-US" dirty="0"/>
              <a:t>The Mail Transfer Agent (MTA) mainly helps to exchange all the messages in between both sender and receiver using the TCP/IP. </a:t>
            </a:r>
          </a:p>
          <a:p>
            <a:pPr marL="457200" indent="-457200">
              <a:buFont typeface="Wingdings" panose="05000000000000000000" pitchFamily="2" charset="2"/>
              <a:buChar char="Ø"/>
            </a:pPr>
            <a:r>
              <a:rPr lang="en-US" dirty="0"/>
              <a:t>The system administrator has the authority to configure the set up of local MTA, thus the users who are sending the email do not need to deal with the MTA.</a:t>
            </a:r>
          </a:p>
        </p:txBody>
      </p:sp>
      <p:pic>
        <p:nvPicPr>
          <p:cNvPr id="4" name="Picture 3">
            <a:extLst>
              <a:ext uri="{FF2B5EF4-FFF2-40B4-BE49-F238E27FC236}">
                <a16:creationId xmlns:a16="http://schemas.microsoft.com/office/drawing/2014/main" id="{A08A18D8-0883-4168-A4DC-A153FF1179B6}"/>
              </a:ext>
            </a:extLst>
          </p:cNvPr>
          <p:cNvPicPr>
            <a:picLocks noChangeAspect="1"/>
          </p:cNvPicPr>
          <p:nvPr/>
        </p:nvPicPr>
        <p:blipFill>
          <a:blip r:embed="rId2"/>
          <a:stretch>
            <a:fillRect/>
          </a:stretch>
        </p:blipFill>
        <p:spPr>
          <a:xfrm>
            <a:off x="6683829" y="563782"/>
            <a:ext cx="5424006" cy="6032810"/>
          </a:xfrm>
          <a:prstGeom prst="rect">
            <a:avLst/>
          </a:prstGeom>
        </p:spPr>
      </p:pic>
    </p:spTree>
    <p:extLst>
      <p:ext uri="{BB962C8B-B14F-4D97-AF65-F5344CB8AC3E}">
        <p14:creationId xmlns:p14="http://schemas.microsoft.com/office/powerpoint/2010/main" val="1641999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9D88-DBFF-4AC9-857E-C6B379AFD944}"/>
              </a:ext>
            </a:extLst>
          </p:cNvPr>
          <p:cNvSpPr>
            <a:spLocks noGrp="1"/>
          </p:cNvSpPr>
          <p:nvPr>
            <p:ph type="title"/>
          </p:nvPr>
        </p:nvSpPr>
        <p:spPr/>
        <p:txBody>
          <a:bodyPr>
            <a:normAutofit/>
          </a:bodyPr>
          <a:lstStyle/>
          <a:p>
            <a:r>
              <a:rPr lang="en-US" b="1" dirty="0"/>
              <a:t>Difference between SMTP and HTTP</a:t>
            </a:r>
            <a:endParaRPr lang="en-US" dirty="0"/>
          </a:p>
        </p:txBody>
      </p:sp>
      <p:graphicFrame>
        <p:nvGraphicFramePr>
          <p:cNvPr id="4" name="Content Placeholder 3">
            <a:extLst>
              <a:ext uri="{FF2B5EF4-FFF2-40B4-BE49-F238E27FC236}">
                <a16:creationId xmlns:a16="http://schemas.microsoft.com/office/drawing/2014/main" id="{03DD39A3-6A40-4697-9B74-5F1FB5ADD75E}"/>
              </a:ext>
            </a:extLst>
          </p:cNvPr>
          <p:cNvGraphicFramePr>
            <a:graphicFrameLocks noGrp="1"/>
          </p:cNvGraphicFramePr>
          <p:nvPr>
            <p:ph idx="1"/>
            <p:extLst>
              <p:ext uri="{D42A27DB-BD31-4B8C-83A1-F6EECF244321}">
                <p14:modId xmlns:p14="http://schemas.microsoft.com/office/powerpoint/2010/main" val="1394520008"/>
              </p:ext>
            </p:extLst>
          </p:nvPr>
        </p:nvGraphicFramePr>
        <p:xfrm>
          <a:off x="566056" y="911585"/>
          <a:ext cx="11462658" cy="5809889"/>
        </p:xfrm>
        <a:graphic>
          <a:graphicData uri="http://schemas.openxmlformats.org/drawingml/2006/table">
            <a:tbl>
              <a:tblPr/>
              <a:tblGrid>
                <a:gridCol w="5731329">
                  <a:extLst>
                    <a:ext uri="{9D8B030D-6E8A-4147-A177-3AD203B41FA5}">
                      <a16:colId xmlns:a16="http://schemas.microsoft.com/office/drawing/2014/main" val="2895911676"/>
                    </a:ext>
                  </a:extLst>
                </a:gridCol>
                <a:gridCol w="5731329">
                  <a:extLst>
                    <a:ext uri="{9D8B030D-6E8A-4147-A177-3AD203B41FA5}">
                      <a16:colId xmlns:a16="http://schemas.microsoft.com/office/drawing/2014/main" val="190938995"/>
                    </a:ext>
                  </a:extLst>
                </a:gridCol>
              </a:tblGrid>
              <a:tr h="411370">
                <a:tc>
                  <a:txBody>
                    <a:bodyPr/>
                    <a:lstStyle/>
                    <a:p>
                      <a:pPr algn="ctr" fontAlgn="base"/>
                      <a:r>
                        <a:rPr lang="en-US" sz="1400" b="1">
                          <a:effectLst/>
                        </a:rPr>
                        <a:t>SMTP </a:t>
                      </a:r>
                    </a:p>
                  </a:txBody>
                  <a:tcPr marL="34039" marR="34039" marT="85097" marB="850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1" dirty="0">
                          <a:effectLst/>
                        </a:rPr>
                        <a:t>HTTP </a:t>
                      </a:r>
                    </a:p>
                  </a:txBody>
                  <a:tcPr marL="85097" marR="85097" marT="85097" marB="850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7228597"/>
                  </a:ext>
                </a:extLst>
              </a:tr>
              <a:tr h="456213">
                <a:tc>
                  <a:txBody>
                    <a:bodyPr/>
                    <a:lstStyle/>
                    <a:p>
                      <a:pPr algn="l" fontAlgn="ctr"/>
                      <a:r>
                        <a:rPr lang="en-US" sz="1200" b="0">
                          <a:effectLst/>
                        </a:rPr>
                        <a:t>SMTP is used for mail services.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HTTP is mainly used for data and file transfer.</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00523245"/>
                  </a:ext>
                </a:extLst>
              </a:tr>
              <a:tr h="456213">
                <a:tc>
                  <a:txBody>
                    <a:bodyPr/>
                    <a:lstStyle/>
                    <a:p>
                      <a:pPr algn="l" fontAlgn="ctr"/>
                      <a:r>
                        <a:rPr lang="en-US" sz="1200" b="0">
                          <a:effectLst/>
                        </a:rPr>
                        <a:t>It uses port 25.</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It uses port 80. </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82631439"/>
                  </a:ext>
                </a:extLst>
              </a:tr>
              <a:tr h="456213">
                <a:tc>
                  <a:txBody>
                    <a:bodyPr/>
                    <a:lstStyle/>
                    <a:p>
                      <a:pPr algn="l" fontAlgn="ctr"/>
                      <a:r>
                        <a:rPr lang="en-US" sz="1200" b="0">
                          <a:effectLst/>
                        </a:rPr>
                        <a:t>It is primarily a push protocol.</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It is primarily a pull protocol.</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42618849"/>
                  </a:ext>
                </a:extLst>
              </a:tr>
              <a:tr h="646301">
                <a:tc>
                  <a:txBody>
                    <a:bodyPr/>
                    <a:lstStyle/>
                    <a:p>
                      <a:pPr algn="l" fontAlgn="ctr"/>
                      <a:r>
                        <a:rPr lang="en-US" sz="1200" b="0">
                          <a:effectLst/>
                        </a:rPr>
                        <a:t>It imposes a 7-bit ASCII restriction on the content to be transferred.</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It does not impose a 7-bit ASCII restriction. Can transfer multimedia, hyperlinks, etc.</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43963747"/>
                  </a:ext>
                </a:extLst>
              </a:tr>
              <a:tr h="456213">
                <a:tc>
                  <a:txBody>
                    <a:bodyPr/>
                    <a:lstStyle/>
                    <a:p>
                      <a:pPr algn="l" fontAlgn="ctr"/>
                      <a:r>
                        <a:rPr lang="en-US" sz="1200" b="0">
                          <a:effectLst/>
                        </a:rPr>
                        <a:t>SMTP transfers emails via Mail Servers.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HTTP transfers files between the Web server and the Web client. </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2133353"/>
                  </a:ext>
                </a:extLst>
              </a:tr>
              <a:tr h="456213">
                <a:tc>
                  <a:txBody>
                    <a:bodyPr/>
                    <a:lstStyle/>
                    <a:p>
                      <a:pPr algn="l" fontAlgn="ctr"/>
                      <a:r>
                        <a:rPr lang="en-US" sz="1200" b="0">
                          <a:effectLst/>
                        </a:rPr>
                        <a:t>SMTP is a persistent type of TCP connection.</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It can use both Persistent and Non-persistent.</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5141072"/>
                  </a:ext>
                </a:extLst>
              </a:tr>
              <a:tr h="456213">
                <a:tc>
                  <a:txBody>
                    <a:bodyPr/>
                    <a:lstStyle/>
                    <a:p>
                      <a:pPr algn="l" fontAlgn="ctr"/>
                      <a:r>
                        <a:rPr lang="en-US" sz="1200" b="0">
                          <a:effectLst/>
                        </a:rPr>
                        <a:t>Uses base64 encoding for authentication.</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dirty="0">
                          <a:effectLst/>
                        </a:rPr>
                        <a:t>Uses different methods of authentication such as basic, digest, and OAuth.</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29113007"/>
                  </a:ext>
                </a:extLst>
              </a:tr>
              <a:tr h="456213">
                <a:tc>
                  <a:txBody>
                    <a:bodyPr/>
                    <a:lstStyle/>
                    <a:p>
                      <a:pPr algn="l" fontAlgn="ctr"/>
                      <a:r>
                        <a:rPr lang="en-US" sz="1200" b="0">
                          <a:effectLst/>
                        </a:rPr>
                        <a:t>Does not support session management or cookies.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Supports session management and cookies to maintain state.</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242403"/>
                  </a:ext>
                </a:extLst>
              </a:tr>
              <a:tr h="456213">
                <a:tc>
                  <a:txBody>
                    <a:bodyPr/>
                    <a:lstStyle/>
                    <a:p>
                      <a:pPr algn="l" fontAlgn="ctr"/>
                      <a:r>
                        <a:rPr lang="en-US" sz="1200" b="0">
                          <a:effectLst/>
                        </a:rPr>
                        <a:t>Has a smaller message size limit compared to HTTP.</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Has a larger message size limit compared to SMTP.</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62270608"/>
                  </a:ext>
                </a:extLst>
              </a:tr>
              <a:tr h="456213">
                <a:tc>
                  <a:txBody>
                    <a:bodyPr/>
                    <a:lstStyle/>
                    <a:p>
                      <a:pPr algn="l" fontAlgn="ctr"/>
                      <a:r>
                        <a:rPr lang="en-US" sz="1200" b="0">
                          <a:effectLst/>
                        </a:rPr>
                        <a:t>Requires authentication for sending emails.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a:effectLst/>
                        </a:rPr>
                        <a:t>Does not require authentication for browsing web pages.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9741150"/>
                  </a:ext>
                </a:extLst>
              </a:tr>
              <a:tr h="646301">
                <a:tc>
                  <a:txBody>
                    <a:bodyPr/>
                    <a:lstStyle/>
                    <a:p>
                      <a:pPr algn="l" fontAlgn="ctr"/>
                      <a:r>
                        <a:rPr lang="en-US" sz="1200" b="0">
                          <a:effectLst/>
                        </a:rPr>
                        <a:t>Supports both plain text and encrypted communication (SMTPS or STARTTLS).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b="0" dirty="0">
                          <a:effectLst/>
                        </a:rPr>
                        <a:t>Supports both plain text and encrypted communication (HTTPS).</a:t>
                      </a:r>
                    </a:p>
                  </a:txBody>
                  <a:tcPr marL="85097" marR="85097" marT="119135" marB="119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90745024"/>
                  </a:ext>
                </a:extLst>
              </a:tr>
            </a:tbl>
          </a:graphicData>
        </a:graphic>
      </p:graphicFrame>
    </p:spTree>
    <p:extLst>
      <p:ext uri="{BB962C8B-B14F-4D97-AF65-F5344CB8AC3E}">
        <p14:creationId xmlns:p14="http://schemas.microsoft.com/office/powerpoint/2010/main" val="2568402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78DDEF-1D35-474E-AA2F-363DCA21828E}"/>
              </a:ext>
            </a:extLst>
          </p:cNvPr>
          <p:cNvPicPr>
            <a:picLocks noChangeAspect="1"/>
          </p:cNvPicPr>
          <p:nvPr/>
        </p:nvPicPr>
        <p:blipFill rotWithShape="1">
          <a:blip r:embed="rId2"/>
          <a:srcRect b="6096"/>
          <a:stretch/>
        </p:blipFill>
        <p:spPr>
          <a:xfrm>
            <a:off x="674077" y="273144"/>
            <a:ext cx="10007910" cy="6030358"/>
          </a:xfrm>
          <a:prstGeom prst="rect">
            <a:avLst/>
          </a:prstGeom>
        </p:spPr>
      </p:pic>
    </p:spTree>
    <p:extLst>
      <p:ext uri="{BB962C8B-B14F-4D97-AF65-F5344CB8AC3E}">
        <p14:creationId xmlns:p14="http://schemas.microsoft.com/office/powerpoint/2010/main" val="3551607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823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9C10-9335-4A96-8F76-B3B6C8FFE6BC}"/>
              </a:ext>
            </a:extLst>
          </p:cNvPr>
          <p:cNvSpPr>
            <a:spLocks noGrp="1"/>
          </p:cNvSpPr>
          <p:nvPr>
            <p:ph type="title"/>
          </p:nvPr>
        </p:nvSpPr>
        <p:spPr/>
        <p:txBody>
          <a:bodyPr/>
          <a:lstStyle/>
          <a:p>
            <a:r>
              <a:rPr lang="en-US" b="1" dirty="0"/>
              <a:t>DNS (Domain Name Space)</a:t>
            </a:r>
          </a:p>
        </p:txBody>
      </p:sp>
      <p:sp>
        <p:nvSpPr>
          <p:cNvPr id="3" name="Content Placeholder 2">
            <a:extLst>
              <a:ext uri="{FF2B5EF4-FFF2-40B4-BE49-F238E27FC236}">
                <a16:creationId xmlns:a16="http://schemas.microsoft.com/office/drawing/2014/main" id="{177C68DD-5842-40AB-BDF2-187CFA122369}"/>
              </a:ext>
            </a:extLst>
          </p:cNvPr>
          <p:cNvSpPr>
            <a:spLocks noGrp="1"/>
          </p:cNvSpPr>
          <p:nvPr>
            <p:ph idx="1"/>
          </p:nvPr>
        </p:nvSpPr>
        <p:spPr>
          <a:xfrm>
            <a:off x="413657" y="1037839"/>
            <a:ext cx="11332029" cy="5193552"/>
          </a:xfrm>
        </p:spPr>
        <p:txBody>
          <a:bodyPr/>
          <a:lstStyle/>
          <a:p>
            <a:pPr marL="457200" indent="-457200">
              <a:buFont typeface="Wingdings" panose="05000000000000000000" pitchFamily="2" charset="2"/>
              <a:buChar char="Ø"/>
            </a:pPr>
            <a:r>
              <a:rPr lang="en-US" b="1" dirty="0"/>
              <a:t>Domain name space </a:t>
            </a:r>
            <a:r>
              <a:rPr lang="en-US" dirty="0"/>
              <a:t>refers to the global system of </a:t>
            </a:r>
            <a:r>
              <a:rPr lang="en-US" b="1" dirty="0"/>
              <a:t>unique addresses</a:t>
            </a:r>
            <a:r>
              <a:rPr lang="en-US" dirty="0"/>
              <a:t> on the internet, while </a:t>
            </a:r>
            <a:r>
              <a:rPr lang="en-US" b="1" dirty="0"/>
              <a:t>domain name system (DNS) </a:t>
            </a:r>
            <a:r>
              <a:rPr lang="en-US" dirty="0"/>
              <a:t>is the system that translates hierarchical domain names into IP addresses.</a:t>
            </a:r>
          </a:p>
          <a:p>
            <a:pPr marL="457200" indent="-457200">
              <a:buFont typeface="Wingdings" panose="05000000000000000000" pitchFamily="2" charset="2"/>
              <a:buChar char="Ø"/>
            </a:pPr>
            <a:r>
              <a:rPr lang="en-US" dirty="0"/>
              <a:t>The DNS namespace is organized hierarchically, with the root of the hierarchy at the top. At the root of the DNS namespace, there are a number of top-level domains (TLDs), such as .com, </a:t>
            </a:r>
            <a:r>
              <a:rPr lang="en-US" dirty="0" err="1"/>
              <a:t>.net</a:t>
            </a:r>
            <a:r>
              <a:rPr lang="en-US" dirty="0"/>
              <a:t>, and .org. </a:t>
            </a:r>
          </a:p>
          <a:p>
            <a:pPr marL="457200" indent="-457200">
              <a:buFont typeface="Wingdings" panose="05000000000000000000" pitchFamily="2" charset="2"/>
              <a:buChar char="Ø"/>
            </a:pPr>
            <a:r>
              <a:rPr lang="en-US" dirty="0"/>
              <a:t>These TLDs are further divided into second-level domains, and so on.</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624122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D8A6-A94A-43CA-A820-1C09F464B257}"/>
              </a:ext>
            </a:extLst>
          </p:cNvPr>
          <p:cNvSpPr>
            <a:spLocks noGrp="1"/>
          </p:cNvSpPr>
          <p:nvPr>
            <p:ph type="title"/>
          </p:nvPr>
        </p:nvSpPr>
        <p:spPr/>
        <p:txBody>
          <a:bodyPr/>
          <a:lstStyle/>
          <a:p>
            <a:r>
              <a:rPr lang="en-US" b="1" dirty="0"/>
              <a:t>DNS (Domain Name Space)</a:t>
            </a:r>
            <a:endParaRPr lang="en-US" dirty="0"/>
          </a:p>
        </p:txBody>
      </p:sp>
      <p:sp>
        <p:nvSpPr>
          <p:cNvPr id="3" name="Content Placeholder 2">
            <a:extLst>
              <a:ext uri="{FF2B5EF4-FFF2-40B4-BE49-F238E27FC236}">
                <a16:creationId xmlns:a16="http://schemas.microsoft.com/office/drawing/2014/main" id="{2E1CFC91-9138-4896-9221-C31861D37D42}"/>
              </a:ext>
            </a:extLst>
          </p:cNvPr>
          <p:cNvSpPr>
            <a:spLocks noGrp="1"/>
          </p:cNvSpPr>
          <p:nvPr>
            <p:ph idx="1"/>
          </p:nvPr>
        </p:nvSpPr>
        <p:spPr>
          <a:xfrm>
            <a:off x="0" y="1135811"/>
            <a:ext cx="4931230" cy="5193552"/>
          </a:xfrm>
        </p:spPr>
        <p:txBody>
          <a:bodyPr>
            <a:normAutofit fontScale="85000" lnSpcReduction="20000"/>
          </a:bodyPr>
          <a:lstStyle/>
          <a:p>
            <a:pPr marL="457200" indent="-457200">
              <a:buFont typeface="Wingdings" panose="05000000000000000000" pitchFamily="2" charset="2"/>
              <a:buChar char="Ø"/>
            </a:pPr>
            <a:r>
              <a:rPr lang="en-US" dirty="0"/>
              <a:t> For example, consider the domain name "example.com". "com" is the top-level domain, and "example" is the second-level domain.</a:t>
            </a:r>
          </a:p>
          <a:p>
            <a:pPr marL="457200" indent="-457200">
              <a:buFont typeface="Wingdings" panose="05000000000000000000" pitchFamily="2" charset="2"/>
              <a:buChar char="Ø"/>
            </a:pPr>
            <a:r>
              <a:rPr lang="en-US" dirty="0"/>
              <a:t>"Example.com" can have subdomains beneath it, "mail.example.com". </a:t>
            </a:r>
          </a:p>
          <a:p>
            <a:pPr marL="457200" indent="-457200">
              <a:buFont typeface="Wingdings" panose="05000000000000000000" pitchFamily="2" charset="2"/>
              <a:buChar char="Ø"/>
            </a:pPr>
            <a:r>
              <a:rPr lang="en-US" dirty="0"/>
              <a:t>Each subdomain can also have further subdomains beneath it, forming a tree-like structure.</a:t>
            </a:r>
          </a:p>
        </p:txBody>
      </p:sp>
    </p:spTree>
    <p:extLst>
      <p:ext uri="{BB962C8B-B14F-4D97-AF65-F5344CB8AC3E}">
        <p14:creationId xmlns:p14="http://schemas.microsoft.com/office/powerpoint/2010/main" val="2904207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0623-3CDE-496E-B8D2-B012FE9C4A21}"/>
              </a:ext>
            </a:extLst>
          </p:cNvPr>
          <p:cNvSpPr>
            <a:spLocks noGrp="1"/>
          </p:cNvSpPr>
          <p:nvPr>
            <p:ph type="title"/>
          </p:nvPr>
        </p:nvSpPr>
        <p:spPr/>
        <p:txBody>
          <a:bodyPr/>
          <a:lstStyle/>
          <a:p>
            <a:r>
              <a:rPr lang="en-US" b="1" dirty="0"/>
              <a:t>Domain Name System (DNS) </a:t>
            </a:r>
            <a:endParaRPr lang="en-US" dirty="0"/>
          </a:p>
        </p:txBody>
      </p:sp>
      <p:sp>
        <p:nvSpPr>
          <p:cNvPr id="3" name="Content Placeholder 2">
            <a:extLst>
              <a:ext uri="{FF2B5EF4-FFF2-40B4-BE49-F238E27FC236}">
                <a16:creationId xmlns:a16="http://schemas.microsoft.com/office/drawing/2014/main" id="{FCAE812F-E092-477E-A15D-1F24A294526C}"/>
              </a:ext>
            </a:extLst>
          </p:cNvPr>
          <p:cNvSpPr>
            <a:spLocks noGrp="1"/>
          </p:cNvSpPr>
          <p:nvPr>
            <p:ph idx="1"/>
          </p:nvPr>
        </p:nvSpPr>
        <p:spPr>
          <a:xfrm>
            <a:off x="337457" y="983411"/>
            <a:ext cx="11016343" cy="5193552"/>
          </a:xfrm>
        </p:spPr>
        <p:txBody>
          <a:bodyPr/>
          <a:lstStyle/>
          <a:p>
            <a:pPr marL="457200" indent="-457200">
              <a:buFont typeface="Wingdings" panose="05000000000000000000" pitchFamily="2" charset="2"/>
              <a:buChar char="Ø"/>
            </a:pPr>
            <a:r>
              <a:rPr lang="en-US" dirty="0"/>
              <a:t> The </a:t>
            </a:r>
            <a:r>
              <a:rPr lang="en-US" b="1" dirty="0"/>
              <a:t>Domain Name System (DNS) </a:t>
            </a:r>
            <a:r>
              <a:rPr lang="en-US" dirty="0"/>
              <a:t>is the phonebook of the Internet. Humans access information online through domain names, like nytimes.com or espn.com. </a:t>
            </a:r>
          </a:p>
          <a:p>
            <a:pPr marL="457200" indent="-457200">
              <a:buFont typeface="Wingdings" panose="05000000000000000000" pitchFamily="2" charset="2"/>
              <a:buChar char="Ø"/>
            </a:pPr>
            <a:r>
              <a:rPr lang="en-US" dirty="0"/>
              <a:t>Web browsers interact through Internet Protocol (IP) addresses. DNS translates domain names to IP addresses so browsers can load Internet resources.</a:t>
            </a:r>
          </a:p>
        </p:txBody>
      </p:sp>
    </p:spTree>
    <p:extLst>
      <p:ext uri="{BB962C8B-B14F-4D97-AF65-F5344CB8AC3E}">
        <p14:creationId xmlns:p14="http://schemas.microsoft.com/office/powerpoint/2010/main" val="3884159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5E74-F384-4279-8D47-8C6F5575B2C9}"/>
              </a:ext>
            </a:extLst>
          </p:cNvPr>
          <p:cNvSpPr>
            <a:spLocks noGrp="1"/>
          </p:cNvSpPr>
          <p:nvPr>
            <p:ph type="title"/>
          </p:nvPr>
        </p:nvSpPr>
        <p:spPr/>
        <p:txBody>
          <a:bodyPr/>
          <a:lstStyle/>
          <a:p>
            <a:r>
              <a:rPr lang="en-US" b="1" dirty="0"/>
              <a:t>Purpose of Domain Name System (DNS) </a:t>
            </a:r>
            <a:endParaRPr lang="en-US" dirty="0"/>
          </a:p>
        </p:txBody>
      </p:sp>
      <p:sp>
        <p:nvSpPr>
          <p:cNvPr id="3" name="Content Placeholder 2">
            <a:extLst>
              <a:ext uri="{FF2B5EF4-FFF2-40B4-BE49-F238E27FC236}">
                <a16:creationId xmlns:a16="http://schemas.microsoft.com/office/drawing/2014/main" id="{978050A9-860C-4BDE-A59E-7108C1BA5D94}"/>
              </a:ext>
            </a:extLst>
          </p:cNvPr>
          <p:cNvSpPr>
            <a:spLocks noGrp="1"/>
          </p:cNvSpPr>
          <p:nvPr>
            <p:ph idx="1"/>
          </p:nvPr>
        </p:nvSpPr>
        <p:spPr>
          <a:xfrm>
            <a:off x="576943" y="983411"/>
            <a:ext cx="11288486" cy="5439160"/>
          </a:xfrm>
        </p:spPr>
        <p:txBody>
          <a:bodyPr/>
          <a:lstStyle/>
          <a:p>
            <a:pPr marL="457200" indent="-457200">
              <a:buFont typeface="Wingdings" panose="05000000000000000000" pitchFamily="2" charset="2"/>
              <a:buChar char="Ø"/>
            </a:pPr>
            <a:r>
              <a:rPr lang="en-US" dirty="0"/>
              <a:t> The DNS is a fundamental component of the internet's infrastructure. Its primary purpose is to translate human-readable domain names (like www.example.com) into numeric IP addresses (e.g., 203.0.113.7). The DNS system is used to:</a:t>
            </a:r>
          </a:p>
          <a:p>
            <a:pPr marL="457200" indent="-457200">
              <a:buFont typeface="Wingdings" panose="05000000000000000000" pitchFamily="2" charset="2"/>
              <a:buChar char="Ø"/>
            </a:pPr>
            <a:r>
              <a:rPr lang="en-US" dirty="0"/>
              <a:t>Simplify Internet Navigation: DNS abstracts the complexity of IP addresses, making it easier for users to access websites and services by typing domain names.</a:t>
            </a:r>
          </a:p>
        </p:txBody>
      </p:sp>
    </p:spTree>
    <p:extLst>
      <p:ext uri="{BB962C8B-B14F-4D97-AF65-F5344CB8AC3E}">
        <p14:creationId xmlns:p14="http://schemas.microsoft.com/office/powerpoint/2010/main" val="266226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F304-8F3D-46FA-A3FC-1593140C08C4}"/>
              </a:ext>
            </a:extLst>
          </p:cNvPr>
          <p:cNvSpPr>
            <a:spLocks noGrp="1"/>
          </p:cNvSpPr>
          <p:nvPr>
            <p:ph type="title"/>
          </p:nvPr>
        </p:nvSpPr>
        <p:spPr/>
        <p:txBody>
          <a:bodyPr/>
          <a:lstStyle/>
          <a:p>
            <a:r>
              <a:rPr lang="en-US" dirty="0"/>
              <a:t>Services of Application Layers</a:t>
            </a:r>
          </a:p>
        </p:txBody>
      </p:sp>
      <p:sp>
        <p:nvSpPr>
          <p:cNvPr id="3" name="Content Placeholder 2">
            <a:extLst>
              <a:ext uri="{FF2B5EF4-FFF2-40B4-BE49-F238E27FC236}">
                <a16:creationId xmlns:a16="http://schemas.microsoft.com/office/drawing/2014/main" id="{534E0C37-5BD0-4D6A-BB54-C85665C21AB5}"/>
              </a:ext>
            </a:extLst>
          </p:cNvPr>
          <p:cNvSpPr>
            <a:spLocks noGrp="1"/>
          </p:cNvSpPr>
          <p:nvPr>
            <p:ph idx="1"/>
          </p:nvPr>
        </p:nvSpPr>
        <p:spPr>
          <a:xfrm>
            <a:off x="304800" y="911586"/>
            <a:ext cx="11680371" cy="5728700"/>
          </a:xfrm>
        </p:spPr>
        <p:txBody>
          <a:bodyPr>
            <a:normAutofit fontScale="92500" lnSpcReduction="20000"/>
          </a:bodyPr>
          <a:lstStyle/>
          <a:p>
            <a:r>
              <a:rPr lang="en-US" b="1" dirty="0"/>
              <a:t>1. Network Virtual terminal: </a:t>
            </a:r>
          </a:p>
          <a:p>
            <a:pPr marL="914400" lvl="1" indent="-457200">
              <a:buFont typeface="Wingdings" panose="05000000000000000000" pitchFamily="2" charset="2"/>
              <a:buChar char="Ø"/>
            </a:pPr>
            <a:r>
              <a:rPr lang="en-US" dirty="0"/>
              <a:t>An application layer allows a user to log on to a remote host. </a:t>
            </a:r>
          </a:p>
          <a:p>
            <a:pPr marL="914400" lvl="1" indent="-457200">
              <a:buFont typeface="Wingdings" panose="05000000000000000000" pitchFamily="2" charset="2"/>
              <a:buChar char="Ø"/>
            </a:pPr>
            <a:r>
              <a:rPr lang="en-US" dirty="0"/>
              <a:t>To do so, the application creates a software emulation of a terminal at the remote host. </a:t>
            </a:r>
          </a:p>
          <a:p>
            <a:pPr marL="914400" lvl="1" indent="-457200">
              <a:buFont typeface="Wingdings" panose="05000000000000000000" pitchFamily="2" charset="2"/>
              <a:buChar char="Ø"/>
            </a:pPr>
            <a:r>
              <a:rPr lang="en-US" dirty="0"/>
              <a:t>The user's computer talks to the software terminal, which in turn, talks to the host. </a:t>
            </a:r>
          </a:p>
          <a:p>
            <a:pPr marL="914400" lvl="1" indent="-457200">
              <a:buFont typeface="Wingdings" panose="05000000000000000000" pitchFamily="2" charset="2"/>
              <a:buChar char="Ø"/>
            </a:pPr>
            <a:r>
              <a:rPr lang="en-US" dirty="0"/>
              <a:t>The remote host thinks that it is communicating with one of its own terminals, so it allows the user to log on.</a:t>
            </a:r>
          </a:p>
          <a:p>
            <a:r>
              <a:rPr lang="en-US" b="1" dirty="0"/>
              <a:t>2. File Transfer, Access, and Management (FTAM): </a:t>
            </a:r>
          </a:p>
          <a:p>
            <a:pPr marL="914400" lvl="1" indent="-457200">
              <a:buFont typeface="Wingdings" panose="05000000000000000000" pitchFamily="2" charset="2"/>
              <a:buChar char="Ø"/>
            </a:pPr>
            <a:r>
              <a:rPr lang="en-US" dirty="0"/>
              <a:t>An application allows a user to access files in a remote computer, to retrieve files from a computer and to manage files in a remote computer. </a:t>
            </a:r>
          </a:p>
          <a:p>
            <a:pPr marL="914400" lvl="1" indent="-457200">
              <a:buFont typeface="Wingdings" panose="05000000000000000000" pitchFamily="2" charset="2"/>
              <a:buChar char="Ø"/>
            </a:pPr>
            <a:r>
              <a:rPr lang="en-US" dirty="0"/>
              <a:t>FTAM defines a hierarchical virtual file in terms of file structure, file attributes and the kind of operations performed on the files and their attributes.</a:t>
            </a:r>
          </a:p>
        </p:txBody>
      </p:sp>
    </p:spTree>
    <p:extLst>
      <p:ext uri="{BB962C8B-B14F-4D97-AF65-F5344CB8AC3E}">
        <p14:creationId xmlns:p14="http://schemas.microsoft.com/office/powerpoint/2010/main" val="3477017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3E42-340E-4E94-B7AF-B1A756AB351D}"/>
              </a:ext>
            </a:extLst>
          </p:cNvPr>
          <p:cNvSpPr>
            <a:spLocks noGrp="1"/>
          </p:cNvSpPr>
          <p:nvPr>
            <p:ph type="title"/>
          </p:nvPr>
        </p:nvSpPr>
        <p:spPr/>
        <p:txBody>
          <a:bodyPr/>
          <a:lstStyle/>
          <a:p>
            <a:r>
              <a:rPr lang="en-US" b="1" dirty="0"/>
              <a:t>Uses of DNS </a:t>
            </a:r>
            <a:endParaRPr lang="en-US" dirty="0"/>
          </a:p>
        </p:txBody>
      </p:sp>
      <p:sp>
        <p:nvSpPr>
          <p:cNvPr id="3" name="Content Placeholder 2">
            <a:extLst>
              <a:ext uri="{FF2B5EF4-FFF2-40B4-BE49-F238E27FC236}">
                <a16:creationId xmlns:a16="http://schemas.microsoft.com/office/drawing/2014/main" id="{8B09A5D8-BE0B-44BE-A9FC-DEBDE373AE8D}"/>
              </a:ext>
            </a:extLst>
          </p:cNvPr>
          <p:cNvSpPr>
            <a:spLocks noGrp="1"/>
          </p:cNvSpPr>
          <p:nvPr>
            <p:ph idx="1"/>
          </p:nvPr>
        </p:nvSpPr>
        <p:spPr>
          <a:xfrm>
            <a:off x="217713" y="772886"/>
            <a:ext cx="11615057" cy="5948589"/>
          </a:xfrm>
        </p:spPr>
        <p:txBody>
          <a:bodyPr>
            <a:noAutofit/>
          </a:bodyPr>
          <a:lstStyle/>
          <a:p>
            <a:pPr>
              <a:lnSpc>
                <a:spcPct val="170000"/>
              </a:lnSpc>
            </a:pPr>
            <a:r>
              <a:rPr lang="en-US" sz="2300" dirty="0"/>
              <a:t>DNS serves several essential functions in the world of computer networks and the internet: </a:t>
            </a:r>
          </a:p>
          <a:p>
            <a:pPr marL="457200" indent="-457200">
              <a:lnSpc>
                <a:spcPct val="170000"/>
              </a:lnSpc>
              <a:buFont typeface="Wingdings" panose="05000000000000000000" pitchFamily="2" charset="2"/>
              <a:buChar char="Ø"/>
            </a:pPr>
            <a:r>
              <a:rPr lang="en-US" sz="2300" b="1" dirty="0"/>
              <a:t>Web Browsing:</a:t>
            </a:r>
            <a:r>
              <a:rPr lang="en-US" sz="2300" dirty="0"/>
              <a:t> DNS is crucial for web browsing. When you type a URL into your browser, DNS resolution is initiated to find the IP address of the web server hosting that site. </a:t>
            </a:r>
          </a:p>
          <a:p>
            <a:pPr marL="457200" indent="-457200">
              <a:lnSpc>
                <a:spcPct val="170000"/>
              </a:lnSpc>
              <a:buFont typeface="Wingdings" panose="05000000000000000000" pitchFamily="2" charset="2"/>
              <a:buChar char="Ø"/>
            </a:pPr>
            <a:r>
              <a:rPr lang="en-US" sz="2300" b="1" dirty="0"/>
              <a:t>Email Communication: </a:t>
            </a:r>
            <a:r>
              <a:rPr lang="en-US" sz="2300" dirty="0"/>
              <a:t>DNS is used to route emails. When you send an email, DNS helps identify the recipient's email server by resolving the domain name in their email address. </a:t>
            </a:r>
          </a:p>
          <a:p>
            <a:pPr marL="457200" indent="-457200">
              <a:lnSpc>
                <a:spcPct val="170000"/>
              </a:lnSpc>
              <a:buFont typeface="Wingdings" panose="05000000000000000000" pitchFamily="2" charset="2"/>
              <a:buChar char="Ø"/>
            </a:pPr>
            <a:r>
              <a:rPr lang="en-US" sz="2300" b="1" dirty="0"/>
              <a:t>Network Services: </a:t>
            </a:r>
            <a:r>
              <a:rPr lang="en-US" sz="2300" dirty="0"/>
              <a:t>DNS plays a key role in various networked services, including file sharing, online gaming, and remote access. It enables devices to locate each other on the internet. </a:t>
            </a:r>
          </a:p>
          <a:p>
            <a:endParaRPr lang="en-US" sz="2300" dirty="0"/>
          </a:p>
        </p:txBody>
      </p:sp>
    </p:spTree>
    <p:extLst>
      <p:ext uri="{BB962C8B-B14F-4D97-AF65-F5344CB8AC3E}">
        <p14:creationId xmlns:p14="http://schemas.microsoft.com/office/powerpoint/2010/main" val="1468111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201-7C13-4647-8DF6-C450756E75FE}"/>
              </a:ext>
            </a:extLst>
          </p:cNvPr>
          <p:cNvSpPr>
            <a:spLocks noGrp="1"/>
          </p:cNvSpPr>
          <p:nvPr>
            <p:ph type="title"/>
          </p:nvPr>
        </p:nvSpPr>
        <p:spPr/>
        <p:txBody>
          <a:bodyPr/>
          <a:lstStyle/>
          <a:p>
            <a:r>
              <a:rPr lang="en-US" dirty="0"/>
              <a:t>Working of DNS</a:t>
            </a:r>
          </a:p>
        </p:txBody>
      </p:sp>
      <p:sp>
        <p:nvSpPr>
          <p:cNvPr id="3" name="Content Placeholder 2">
            <a:extLst>
              <a:ext uri="{FF2B5EF4-FFF2-40B4-BE49-F238E27FC236}">
                <a16:creationId xmlns:a16="http://schemas.microsoft.com/office/drawing/2014/main" id="{92D40730-4219-4FCE-9C95-4B655D9F33E6}"/>
              </a:ext>
            </a:extLst>
          </p:cNvPr>
          <p:cNvSpPr>
            <a:spLocks noGrp="1"/>
          </p:cNvSpPr>
          <p:nvPr>
            <p:ph idx="1"/>
          </p:nvPr>
        </p:nvSpPr>
        <p:spPr>
          <a:xfrm>
            <a:off x="250371" y="983411"/>
            <a:ext cx="11767458" cy="5193552"/>
          </a:xfrm>
        </p:spPr>
        <p:txBody>
          <a:bodyPr>
            <a:normAutofit fontScale="62500" lnSpcReduction="20000"/>
          </a:bodyPr>
          <a:lstStyle/>
          <a:p>
            <a:r>
              <a:rPr lang="en-US" b="1" dirty="0"/>
              <a:t>Example: </a:t>
            </a:r>
            <a:endParaRPr lang="en-US" dirty="0"/>
          </a:p>
          <a:p>
            <a:r>
              <a:rPr lang="en-US" dirty="0"/>
              <a:t>Let's use an example to illustrate how DNS works. Suppose you want to visit "www.example.com": </a:t>
            </a:r>
          </a:p>
          <a:p>
            <a:pPr marL="457200" indent="-457200">
              <a:buFont typeface="Wingdings" panose="05000000000000000000" pitchFamily="2" charset="2"/>
              <a:buChar char="Ø"/>
            </a:pPr>
            <a:r>
              <a:rPr lang="en-US" dirty="0"/>
              <a:t>You type "www.example.com" into your web browser. </a:t>
            </a:r>
          </a:p>
          <a:p>
            <a:pPr marL="457200" indent="-457200">
              <a:buFont typeface="Wingdings" panose="05000000000000000000" pitchFamily="2" charset="2"/>
              <a:buChar char="Ø"/>
            </a:pPr>
            <a:r>
              <a:rPr lang="en-US" dirty="0"/>
              <a:t>Your computer's DNS resolver sends a request to a root server to find out which TLD (Top-Level Domains) server handles ".com." </a:t>
            </a:r>
          </a:p>
          <a:p>
            <a:pPr marL="457200" indent="-457200">
              <a:buFont typeface="Wingdings" panose="05000000000000000000" pitchFamily="2" charset="2"/>
              <a:buChar char="Ø"/>
            </a:pPr>
            <a:r>
              <a:rPr lang="en-US" dirty="0"/>
              <a:t>The root server directs the resolver to the TLD server responsible for ".com." </a:t>
            </a:r>
          </a:p>
          <a:p>
            <a:pPr marL="457200" indent="-457200">
              <a:buFont typeface="Wingdings" panose="05000000000000000000" pitchFamily="2" charset="2"/>
              <a:buChar char="Ø"/>
            </a:pPr>
            <a:r>
              <a:rPr lang="en-US" dirty="0"/>
              <a:t>The TLD server then points the resolver to the authoritative name server for "example.com." </a:t>
            </a:r>
          </a:p>
          <a:p>
            <a:pPr marL="457200" indent="-457200">
              <a:buFont typeface="Wingdings" panose="05000000000000000000" pitchFamily="2" charset="2"/>
              <a:buChar char="Ø"/>
            </a:pPr>
            <a:r>
              <a:rPr lang="en-US" dirty="0"/>
              <a:t>The authoritative name server for "example.com" provides the IP address (e.g., 203.0.113.7) associated with "www.example.com." </a:t>
            </a:r>
          </a:p>
          <a:p>
            <a:pPr marL="457200" indent="-457200">
              <a:buFont typeface="Wingdings" panose="05000000000000000000" pitchFamily="2" charset="2"/>
              <a:buChar char="Ø"/>
            </a:pPr>
            <a:r>
              <a:rPr lang="en-US" dirty="0"/>
              <a:t>Your browser uses this IP address to connect to the web server hosting www.example.com, and the website is displayed. </a:t>
            </a:r>
          </a:p>
          <a:p>
            <a:endParaRPr lang="en-US" dirty="0"/>
          </a:p>
        </p:txBody>
      </p:sp>
    </p:spTree>
    <p:extLst>
      <p:ext uri="{BB962C8B-B14F-4D97-AF65-F5344CB8AC3E}">
        <p14:creationId xmlns:p14="http://schemas.microsoft.com/office/powerpoint/2010/main" val="3157864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6361D9-A291-4C30-9ED4-ED257879A0F7}"/>
              </a:ext>
            </a:extLst>
          </p:cNvPr>
          <p:cNvPicPr>
            <a:picLocks noChangeAspect="1"/>
          </p:cNvPicPr>
          <p:nvPr/>
        </p:nvPicPr>
        <p:blipFill>
          <a:blip r:embed="rId2"/>
          <a:stretch>
            <a:fillRect/>
          </a:stretch>
        </p:blipFill>
        <p:spPr>
          <a:xfrm>
            <a:off x="2086707" y="331083"/>
            <a:ext cx="8468988" cy="6333486"/>
          </a:xfrm>
          <a:prstGeom prst="rect">
            <a:avLst/>
          </a:prstGeom>
        </p:spPr>
      </p:pic>
    </p:spTree>
    <p:extLst>
      <p:ext uri="{BB962C8B-B14F-4D97-AF65-F5344CB8AC3E}">
        <p14:creationId xmlns:p14="http://schemas.microsoft.com/office/powerpoint/2010/main" val="771435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domain names and DNS work">
            <a:extLst>
              <a:ext uri="{FF2B5EF4-FFF2-40B4-BE49-F238E27FC236}">
                <a16:creationId xmlns:a16="http://schemas.microsoft.com/office/drawing/2014/main" id="{9E39A91C-9FB0-498B-8DF6-F37C3AF2D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54" y="260421"/>
            <a:ext cx="11037277" cy="613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35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23F0-3B69-41AD-AA21-EE447E5986AF}"/>
              </a:ext>
            </a:extLst>
          </p:cNvPr>
          <p:cNvSpPr>
            <a:spLocks noGrp="1"/>
          </p:cNvSpPr>
          <p:nvPr>
            <p:ph type="title"/>
          </p:nvPr>
        </p:nvSpPr>
        <p:spPr/>
        <p:txBody>
          <a:bodyPr/>
          <a:lstStyle/>
          <a:p>
            <a:r>
              <a:rPr lang="en-US" b="1" dirty="0"/>
              <a:t>What are the steps in a DNS lookup? </a:t>
            </a:r>
            <a:endParaRPr lang="en-US" dirty="0"/>
          </a:p>
        </p:txBody>
      </p:sp>
      <p:sp>
        <p:nvSpPr>
          <p:cNvPr id="3" name="Content Placeholder 2">
            <a:extLst>
              <a:ext uri="{FF2B5EF4-FFF2-40B4-BE49-F238E27FC236}">
                <a16:creationId xmlns:a16="http://schemas.microsoft.com/office/drawing/2014/main" id="{BDADA5B4-0171-42F9-95A8-A993BD4B624F}"/>
              </a:ext>
            </a:extLst>
          </p:cNvPr>
          <p:cNvSpPr>
            <a:spLocks noGrp="1"/>
          </p:cNvSpPr>
          <p:nvPr>
            <p:ph idx="1"/>
          </p:nvPr>
        </p:nvSpPr>
        <p:spPr>
          <a:xfrm>
            <a:off x="413657" y="983411"/>
            <a:ext cx="11136086" cy="5193552"/>
          </a:xfrm>
        </p:spPr>
        <p:txBody>
          <a:bodyPr/>
          <a:lstStyle/>
          <a:p>
            <a:pPr marL="457200" indent="-457200">
              <a:buFont typeface="Wingdings" panose="05000000000000000000" pitchFamily="2" charset="2"/>
              <a:buChar char="Ø"/>
            </a:pPr>
            <a:r>
              <a:rPr lang="en-US" dirty="0"/>
              <a:t>For most situations, DNS is concerned with a domain name being translated into the appropriate IP address. </a:t>
            </a:r>
          </a:p>
          <a:p>
            <a:pPr marL="457200" indent="-457200">
              <a:buFont typeface="Wingdings" panose="05000000000000000000" pitchFamily="2" charset="2"/>
              <a:buChar char="Ø"/>
            </a:pPr>
            <a:r>
              <a:rPr lang="en-US" dirty="0"/>
              <a:t>To learn how this process works, it helps to follow the path of a DNS lookup as it travels from a web browser, through the DNS lookup process, and back again. </a:t>
            </a:r>
          </a:p>
          <a:p>
            <a:pPr marL="457200" indent="-457200">
              <a:buFont typeface="Wingdings" panose="05000000000000000000" pitchFamily="2" charset="2"/>
              <a:buChar char="Ø"/>
            </a:pPr>
            <a:r>
              <a:rPr lang="en-US" dirty="0"/>
              <a:t>Let's take a look at the steps. </a:t>
            </a:r>
          </a:p>
        </p:txBody>
      </p:sp>
    </p:spTree>
    <p:extLst>
      <p:ext uri="{BB962C8B-B14F-4D97-AF65-F5344CB8AC3E}">
        <p14:creationId xmlns:p14="http://schemas.microsoft.com/office/powerpoint/2010/main" val="2887325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C8D34-85E6-47D0-8823-104CAA9A7775}"/>
              </a:ext>
            </a:extLst>
          </p:cNvPr>
          <p:cNvPicPr>
            <a:picLocks noChangeAspect="1"/>
          </p:cNvPicPr>
          <p:nvPr/>
        </p:nvPicPr>
        <p:blipFill>
          <a:blip r:embed="rId2"/>
          <a:stretch>
            <a:fillRect/>
          </a:stretch>
        </p:blipFill>
        <p:spPr>
          <a:xfrm>
            <a:off x="1023257" y="0"/>
            <a:ext cx="10167257" cy="6858000"/>
          </a:xfrm>
          <a:prstGeom prst="rect">
            <a:avLst/>
          </a:prstGeom>
        </p:spPr>
      </p:pic>
    </p:spTree>
    <p:extLst>
      <p:ext uri="{BB962C8B-B14F-4D97-AF65-F5344CB8AC3E}">
        <p14:creationId xmlns:p14="http://schemas.microsoft.com/office/powerpoint/2010/main" val="3030481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AAA2-049C-47BC-B16D-126CCDCFAE69}"/>
              </a:ext>
            </a:extLst>
          </p:cNvPr>
          <p:cNvSpPr>
            <a:spLocks noGrp="1"/>
          </p:cNvSpPr>
          <p:nvPr>
            <p:ph type="title"/>
          </p:nvPr>
        </p:nvSpPr>
        <p:spPr/>
        <p:txBody>
          <a:bodyPr/>
          <a:lstStyle/>
          <a:p>
            <a:r>
              <a:rPr lang="en-US" b="1" dirty="0"/>
              <a:t>What are the steps in a DNS lookup? </a:t>
            </a:r>
            <a:endParaRPr lang="en-US" dirty="0"/>
          </a:p>
        </p:txBody>
      </p:sp>
      <p:sp>
        <p:nvSpPr>
          <p:cNvPr id="3" name="Content Placeholder 2">
            <a:extLst>
              <a:ext uri="{FF2B5EF4-FFF2-40B4-BE49-F238E27FC236}">
                <a16:creationId xmlns:a16="http://schemas.microsoft.com/office/drawing/2014/main" id="{10C2511B-DB27-4AB7-83B3-75D6FDECBE01}"/>
              </a:ext>
            </a:extLst>
          </p:cNvPr>
          <p:cNvSpPr>
            <a:spLocks noGrp="1"/>
          </p:cNvSpPr>
          <p:nvPr>
            <p:ph idx="1"/>
          </p:nvPr>
        </p:nvSpPr>
        <p:spPr>
          <a:xfrm>
            <a:off x="0" y="772886"/>
            <a:ext cx="11810999" cy="5529943"/>
          </a:xfrm>
        </p:spPr>
        <p:txBody>
          <a:bodyPr>
            <a:normAutofit fontScale="85000" lnSpcReduction="20000"/>
          </a:bodyPr>
          <a:lstStyle/>
          <a:p>
            <a:r>
              <a:rPr lang="en-US" dirty="0"/>
              <a:t>The 8 steps in a DNS lookup:</a:t>
            </a:r>
          </a:p>
          <a:p>
            <a:pPr marL="347663" indent="-347663">
              <a:buFont typeface="+mj-lt"/>
              <a:buAutoNum type="arabicPeriod"/>
            </a:pPr>
            <a:r>
              <a:rPr lang="en-US" dirty="0"/>
              <a:t>A user types ‘example.com’ into a web browser and the query travels into the Internet and is received by a DNS recursive resolver.</a:t>
            </a:r>
          </a:p>
          <a:p>
            <a:pPr marL="347663" indent="-347663">
              <a:buFont typeface="+mj-lt"/>
              <a:buAutoNum type="arabicPeriod"/>
            </a:pPr>
            <a:r>
              <a:rPr lang="en-US" dirty="0"/>
              <a:t>The resolver then queries a DNS root nameserver (.).</a:t>
            </a:r>
          </a:p>
          <a:p>
            <a:pPr marL="347663" indent="-347663">
              <a:buFont typeface="+mj-lt"/>
              <a:buAutoNum type="arabicPeriod"/>
            </a:pPr>
            <a:r>
              <a:rPr lang="en-US" dirty="0"/>
              <a:t>The root server then responds to the resolver with the address of a Top Level Domain (TLD) DNS server (such as .com or </a:t>
            </a:r>
            <a:r>
              <a:rPr lang="en-US" dirty="0" err="1"/>
              <a:t>.net</a:t>
            </a:r>
            <a:r>
              <a:rPr lang="en-US" dirty="0"/>
              <a:t>), which stores the information for its domains. When searching for example.com, our request is pointed toward the .com TLD.</a:t>
            </a:r>
          </a:p>
          <a:p>
            <a:pPr marL="347663" indent="-347663">
              <a:buFont typeface="+mj-lt"/>
              <a:buAutoNum type="arabicPeriod"/>
            </a:pPr>
            <a:r>
              <a:rPr lang="en-US" dirty="0"/>
              <a:t>The resolver then makes a request to the .com TLD.</a:t>
            </a:r>
          </a:p>
          <a:p>
            <a:pPr marL="347663" indent="-347663">
              <a:buFont typeface="+mj-lt"/>
              <a:buAutoNum type="arabicPeriod"/>
            </a:pPr>
            <a:r>
              <a:rPr lang="en-US" dirty="0"/>
              <a:t>The TLD server then responds with the IP address of the domain’s nameserver, example.com.</a:t>
            </a:r>
          </a:p>
        </p:txBody>
      </p:sp>
    </p:spTree>
    <p:extLst>
      <p:ext uri="{BB962C8B-B14F-4D97-AF65-F5344CB8AC3E}">
        <p14:creationId xmlns:p14="http://schemas.microsoft.com/office/powerpoint/2010/main" val="1191525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C8D34-85E6-47D0-8823-104CAA9A7775}"/>
              </a:ext>
            </a:extLst>
          </p:cNvPr>
          <p:cNvPicPr>
            <a:picLocks noChangeAspect="1"/>
          </p:cNvPicPr>
          <p:nvPr/>
        </p:nvPicPr>
        <p:blipFill>
          <a:blip r:embed="rId2"/>
          <a:stretch>
            <a:fillRect/>
          </a:stretch>
        </p:blipFill>
        <p:spPr>
          <a:xfrm>
            <a:off x="1023257" y="0"/>
            <a:ext cx="10167257" cy="6858000"/>
          </a:xfrm>
          <a:prstGeom prst="rect">
            <a:avLst/>
          </a:prstGeom>
        </p:spPr>
      </p:pic>
    </p:spTree>
    <p:extLst>
      <p:ext uri="{BB962C8B-B14F-4D97-AF65-F5344CB8AC3E}">
        <p14:creationId xmlns:p14="http://schemas.microsoft.com/office/powerpoint/2010/main" val="3697159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AAA2-049C-47BC-B16D-126CCDCFAE69}"/>
              </a:ext>
            </a:extLst>
          </p:cNvPr>
          <p:cNvSpPr>
            <a:spLocks noGrp="1"/>
          </p:cNvSpPr>
          <p:nvPr>
            <p:ph type="title"/>
          </p:nvPr>
        </p:nvSpPr>
        <p:spPr/>
        <p:txBody>
          <a:bodyPr/>
          <a:lstStyle/>
          <a:p>
            <a:r>
              <a:rPr lang="en-US" b="1" dirty="0"/>
              <a:t>What are the steps in a DNS lookup? </a:t>
            </a:r>
            <a:endParaRPr lang="en-US" dirty="0"/>
          </a:p>
        </p:txBody>
      </p:sp>
      <p:sp>
        <p:nvSpPr>
          <p:cNvPr id="3" name="Content Placeholder 2">
            <a:extLst>
              <a:ext uri="{FF2B5EF4-FFF2-40B4-BE49-F238E27FC236}">
                <a16:creationId xmlns:a16="http://schemas.microsoft.com/office/drawing/2014/main" id="{10C2511B-DB27-4AB7-83B3-75D6FDECBE01}"/>
              </a:ext>
            </a:extLst>
          </p:cNvPr>
          <p:cNvSpPr>
            <a:spLocks noGrp="1"/>
          </p:cNvSpPr>
          <p:nvPr>
            <p:ph idx="1"/>
          </p:nvPr>
        </p:nvSpPr>
        <p:spPr>
          <a:xfrm>
            <a:off x="0" y="983411"/>
            <a:ext cx="11811000" cy="5319418"/>
          </a:xfrm>
        </p:spPr>
        <p:txBody>
          <a:bodyPr>
            <a:normAutofit fontScale="92500" lnSpcReduction="10000"/>
          </a:bodyPr>
          <a:lstStyle/>
          <a:p>
            <a:r>
              <a:rPr lang="en-US" b="1" dirty="0"/>
              <a:t>6</a:t>
            </a:r>
            <a:r>
              <a:rPr lang="en-US" dirty="0"/>
              <a:t>. Lastly, the recursive resolver sends a query to the domain’s nameserver.</a:t>
            </a:r>
          </a:p>
          <a:p>
            <a:r>
              <a:rPr lang="en-US" b="1" dirty="0"/>
              <a:t>7</a:t>
            </a:r>
            <a:r>
              <a:rPr lang="en-US" dirty="0"/>
              <a:t>. The IP address for example.com is then returned to the resolver from the nameserver.</a:t>
            </a:r>
          </a:p>
          <a:p>
            <a:pPr marL="282575" indent="-282575"/>
            <a:r>
              <a:rPr lang="en-US" b="1" dirty="0"/>
              <a:t>8</a:t>
            </a:r>
            <a:r>
              <a:rPr lang="en-US" dirty="0"/>
              <a:t>. The DNS resolver then responds to the web browser with the IP address of the domain requested initially.</a:t>
            </a:r>
          </a:p>
          <a:p>
            <a:r>
              <a:rPr lang="en-US" dirty="0"/>
              <a:t>Once the 8 steps of the DNS lookup have returned the IP address for example.com, the browser is able to make the request for the web page:</a:t>
            </a:r>
          </a:p>
          <a:p>
            <a:r>
              <a:rPr lang="en-US" b="1" dirty="0"/>
              <a:t>9. </a:t>
            </a:r>
            <a:r>
              <a:rPr lang="en-US" dirty="0"/>
              <a:t>The browser makes a HTTP request to the IP address.</a:t>
            </a:r>
          </a:p>
          <a:p>
            <a:r>
              <a:rPr lang="en-US" b="1" dirty="0"/>
              <a:t>10. </a:t>
            </a:r>
            <a:r>
              <a:rPr lang="en-US" dirty="0"/>
              <a:t>The server at that IP returns the webpage to be rendered in the browser (step 10).</a:t>
            </a:r>
          </a:p>
        </p:txBody>
      </p:sp>
    </p:spTree>
    <p:extLst>
      <p:ext uri="{BB962C8B-B14F-4D97-AF65-F5344CB8AC3E}">
        <p14:creationId xmlns:p14="http://schemas.microsoft.com/office/powerpoint/2010/main" val="2844174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2C04-C9CC-4420-9D72-843BBA1F0510}"/>
              </a:ext>
            </a:extLst>
          </p:cNvPr>
          <p:cNvSpPr>
            <a:spLocks noGrp="1"/>
          </p:cNvSpPr>
          <p:nvPr>
            <p:ph type="title"/>
          </p:nvPr>
        </p:nvSpPr>
        <p:spPr/>
        <p:txBody>
          <a:bodyPr/>
          <a:lstStyle/>
          <a:p>
            <a:r>
              <a:rPr lang="en-US" b="1" dirty="0"/>
              <a:t>SNMP </a:t>
            </a:r>
            <a:endParaRPr lang="en-US" dirty="0"/>
          </a:p>
        </p:txBody>
      </p:sp>
      <p:sp>
        <p:nvSpPr>
          <p:cNvPr id="3" name="Content Placeholder 2">
            <a:extLst>
              <a:ext uri="{FF2B5EF4-FFF2-40B4-BE49-F238E27FC236}">
                <a16:creationId xmlns:a16="http://schemas.microsoft.com/office/drawing/2014/main" id="{CF0FB071-1A69-4AF2-A6D7-6F237E348536}"/>
              </a:ext>
            </a:extLst>
          </p:cNvPr>
          <p:cNvSpPr>
            <a:spLocks noGrp="1"/>
          </p:cNvSpPr>
          <p:nvPr>
            <p:ph idx="1"/>
          </p:nvPr>
        </p:nvSpPr>
        <p:spPr>
          <a:xfrm>
            <a:off x="166255" y="762000"/>
            <a:ext cx="11693236" cy="4045527"/>
          </a:xfrm>
        </p:spPr>
        <p:txBody>
          <a:bodyPr>
            <a:normAutofit lnSpcReduction="10000"/>
          </a:bodyPr>
          <a:lstStyle/>
          <a:p>
            <a:pPr marL="457200" indent="-457200">
              <a:buFont typeface="Wingdings" panose="05000000000000000000" pitchFamily="2" charset="2"/>
              <a:buChar char="Ø"/>
            </a:pPr>
            <a:r>
              <a:rPr lang="en-US" dirty="0"/>
              <a:t> </a:t>
            </a:r>
            <a:r>
              <a:rPr lang="en-US" b="1" dirty="0"/>
              <a:t>Simple Network Management Protocol (SNMP) </a:t>
            </a:r>
            <a:r>
              <a:rPr lang="en-US" dirty="0"/>
              <a:t>is an application-layer protocol for monitoring and managing network devices on a local area network (LAN) or wide area network (WAN). </a:t>
            </a:r>
          </a:p>
          <a:p>
            <a:pPr marL="457200" indent="-457200">
              <a:buFont typeface="Wingdings" panose="05000000000000000000" pitchFamily="2" charset="2"/>
              <a:buChar char="Ø"/>
            </a:pPr>
            <a:r>
              <a:rPr lang="en-US" dirty="0"/>
              <a:t>The purpose of SNMP is to provide network devices, such as routers, servers and printers, with a common language for sharing information with a network management system.</a:t>
            </a:r>
          </a:p>
        </p:txBody>
      </p:sp>
      <p:pic>
        <p:nvPicPr>
          <p:cNvPr id="4" name="Picture 3">
            <a:extLst>
              <a:ext uri="{FF2B5EF4-FFF2-40B4-BE49-F238E27FC236}">
                <a16:creationId xmlns:a16="http://schemas.microsoft.com/office/drawing/2014/main" id="{2F25C297-7E46-4316-98C6-178A349C3E38}"/>
              </a:ext>
            </a:extLst>
          </p:cNvPr>
          <p:cNvPicPr>
            <a:picLocks noChangeAspect="1"/>
          </p:cNvPicPr>
          <p:nvPr/>
        </p:nvPicPr>
        <p:blipFill>
          <a:blip r:embed="rId2"/>
          <a:stretch>
            <a:fillRect/>
          </a:stretch>
        </p:blipFill>
        <p:spPr>
          <a:xfrm>
            <a:off x="5174673" y="4502727"/>
            <a:ext cx="6587836" cy="2218747"/>
          </a:xfrm>
          <a:prstGeom prst="rect">
            <a:avLst/>
          </a:prstGeom>
        </p:spPr>
      </p:pic>
    </p:spTree>
    <p:extLst>
      <p:ext uri="{BB962C8B-B14F-4D97-AF65-F5344CB8AC3E}">
        <p14:creationId xmlns:p14="http://schemas.microsoft.com/office/powerpoint/2010/main" val="373769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F304-8F3D-46FA-A3FC-1593140C08C4}"/>
              </a:ext>
            </a:extLst>
          </p:cNvPr>
          <p:cNvSpPr>
            <a:spLocks noGrp="1"/>
          </p:cNvSpPr>
          <p:nvPr>
            <p:ph type="title"/>
          </p:nvPr>
        </p:nvSpPr>
        <p:spPr/>
        <p:txBody>
          <a:bodyPr/>
          <a:lstStyle/>
          <a:p>
            <a:r>
              <a:rPr lang="en-US" dirty="0"/>
              <a:t>Services of Application Layers</a:t>
            </a:r>
          </a:p>
        </p:txBody>
      </p:sp>
      <p:sp>
        <p:nvSpPr>
          <p:cNvPr id="3" name="Content Placeholder 2">
            <a:extLst>
              <a:ext uri="{FF2B5EF4-FFF2-40B4-BE49-F238E27FC236}">
                <a16:creationId xmlns:a16="http://schemas.microsoft.com/office/drawing/2014/main" id="{534E0C37-5BD0-4D6A-BB54-C85665C21AB5}"/>
              </a:ext>
            </a:extLst>
          </p:cNvPr>
          <p:cNvSpPr>
            <a:spLocks noGrp="1"/>
          </p:cNvSpPr>
          <p:nvPr>
            <p:ph idx="1"/>
          </p:nvPr>
        </p:nvSpPr>
        <p:spPr>
          <a:xfrm>
            <a:off x="478971" y="983410"/>
            <a:ext cx="11506200" cy="5656875"/>
          </a:xfrm>
        </p:spPr>
        <p:txBody>
          <a:bodyPr>
            <a:normAutofit fontScale="85000" lnSpcReduction="20000"/>
          </a:bodyPr>
          <a:lstStyle/>
          <a:p>
            <a:r>
              <a:rPr lang="en-US" b="1" dirty="0"/>
              <a:t>3. Addressing: </a:t>
            </a:r>
          </a:p>
          <a:p>
            <a:pPr marL="914400" lvl="1" indent="-457200">
              <a:buFont typeface="Wingdings" panose="05000000000000000000" pitchFamily="2" charset="2"/>
              <a:buChar char="Ø"/>
            </a:pPr>
            <a:r>
              <a:rPr lang="en-US" dirty="0"/>
              <a:t>To obtain communication between client and server, there is a need for addressing. </a:t>
            </a:r>
          </a:p>
          <a:p>
            <a:pPr marL="914400" lvl="1" indent="-457200">
              <a:buFont typeface="Wingdings" panose="05000000000000000000" pitchFamily="2" charset="2"/>
              <a:buChar char="Ø"/>
            </a:pPr>
            <a:r>
              <a:rPr lang="en-US" dirty="0"/>
              <a:t>When a client made a request to the server, the request contains the server address and its own address. </a:t>
            </a:r>
          </a:p>
          <a:p>
            <a:pPr marL="914400" lvl="1" indent="-457200">
              <a:buFont typeface="Wingdings" panose="05000000000000000000" pitchFamily="2" charset="2"/>
              <a:buChar char="Ø"/>
            </a:pPr>
            <a:r>
              <a:rPr lang="en-US" dirty="0"/>
              <a:t>The server response to the client request, the request contains the destination address, i.e., client address. </a:t>
            </a:r>
          </a:p>
          <a:p>
            <a:pPr marL="914400" lvl="1" indent="-457200">
              <a:buFont typeface="Wingdings" panose="05000000000000000000" pitchFamily="2" charset="2"/>
              <a:buChar char="Ø"/>
            </a:pPr>
            <a:r>
              <a:rPr lang="en-US" dirty="0"/>
              <a:t>To achieve this kind of addressing, DNS is used.</a:t>
            </a:r>
          </a:p>
          <a:p>
            <a:r>
              <a:rPr lang="en-US" b="1" dirty="0"/>
              <a:t>4. Mail Services: </a:t>
            </a:r>
            <a:r>
              <a:rPr lang="en-US" dirty="0"/>
              <a:t>An application layer provides Email forwarding and storage.</a:t>
            </a:r>
          </a:p>
          <a:p>
            <a:r>
              <a:rPr lang="en-US" b="1" dirty="0"/>
              <a:t>5. Directory Services: </a:t>
            </a:r>
            <a:r>
              <a:rPr lang="en-US" dirty="0"/>
              <a:t>An application contains a distributed database that provides access for global information about various objects and services.</a:t>
            </a:r>
          </a:p>
          <a:p>
            <a:r>
              <a:rPr lang="en-US" b="1" dirty="0"/>
              <a:t>6. Authentication: </a:t>
            </a:r>
            <a:r>
              <a:rPr lang="en-US" dirty="0"/>
              <a:t>It authenticates the sender or receiver's message or both.</a:t>
            </a:r>
          </a:p>
        </p:txBody>
      </p:sp>
    </p:spTree>
    <p:extLst>
      <p:ext uri="{BB962C8B-B14F-4D97-AF65-F5344CB8AC3E}">
        <p14:creationId xmlns:p14="http://schemas.microsoft.com/office/powerpoint/2010/main" val="2864135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365C-7583-42AA-899D-6193DF2E4F9B}"/>
              </a:ext>
            </a:extLst>
          </p:cNvPr>
          <p:cNvSpPr>
            <a:spLocks noGrp="1"/>
          </p:cNvSpPr>
          <p:nvPr>
            <p:ph type="title"/>
          </p:nvPr>
        </p:nvSpPr>
        <p:spPr/>
        <p:txBody>
          <a:bodyPr/>
          <a:lstStyle/>
          <a:p>
            <a:r>
              <a:rPr lang="en-IN" b="1" dirty="0"/>
              <a:t>SNMP components </a:t>
            </a:r>
            <a:endParaRPr lang="en-US" dirty="0"/>
          </a:p>
        </p:txBody>
      </p:sp>
      <p:sp>
        <p:nvSpPr>
          <p:cNvPr id="3" name="Content Placeholder 2">
            <a:extLst>
              <a:ext uri="{FF2B5EF4-FFF2-40B4-BE49-F238E27FC236}">
                <a16:creationId xmlns:a16="http://schemas.microsoft.com/office/drawing/2014/main" id="{7C196EF4-22D2-4EE4-9757-E95F9E19FD7A}"/>
              </a:ext>
            </a:extLst>
          </p:cNvPr>
          <p:cNvSpPr>
            <a:spLocks noGrp="1"/>
          </p:cNvSpPr>
          <p:nvPr>
            <p:ph idx="1"/>
          </p:nvPr>
        </p:nvSpPr>
        <p:spPr>
          <a:xfrm>
            <a:off x="0" y="983411"/>
            <a:ext cx="11623964" cy="5193552"/>
          </a:xfrm>
        </p:spPr>
        <p:txBody>
          <a:bodyPr>
            <a:normAutofit fontScale="92500" lnSpcReduction="20000"/>
          </a:bodyPr>
          <a:lstStyle/>
          <a:p>
            <a:r>
              <a:rPr lang="en-US" dirty="0"/>
              <a:t>There are 3 components of SNMP: </a:t>
            </a:r>
          </a:p>
          <a:p>
            <a:pPr marL="457200" indent="-457200">
              <a:buFont typeface="Wingdings" panose="05000000000000000000" pitchFamily="2" charset="2"/>
              <a:buChar char="Ø"/>
            </a:pPr>
            <a:r>
              <a:rPr lang="en-US" dirty="0"/>
              <a:t>1) </a:t>
            </a:r>
            <a:r>
              <a:rPr lang="en-US" b="1" dirty="0"/>
              <a:t>SNMP Manager </a:t>
            </a:r>
            <a:r>
              <a:rPr lang="en-US" dirty="0"/>
              <a:t>– It is a centralized system used to monitor network. It is also known as Network Management Station (NMS) </a:t>
            </a:r>
          </a:p>
          <a:p>
            <a:pPr marL="457200" indent="-457200">
              <a:buFont typeface="Wingdings" panose="05000000000000000000" pitchFamily="2" charset="2"/>
              <a:buChar char="Ø"/>
            </a:pPr>
            <a:r>
              <a:rPr lang="en-US" dirty="0"/>
              <a:t>2) </a:t>
            </a:r>
            <a:r>
              <a:rPr lang="en-US" b="1" dirty="0"/>
              <a:t>SNMP agent </a:t>
            </a:r>
            <a:r>
              <a:rPr lang="en-US" dirty="0"/>
              <a:t>–It is a software management software module installed on a managed device. Managed devices can be network devices like PC, routers, switches, servers, etc. </a:t>
            </a:r>
          </a:p>
          <a:p>
            <a:pPr marL="457200" indent="-457200">
              <a:buFont typeface="Wingdings" panose="05000000000000000000" pitchFamily="2" charset="2"/>
              <a:buChar char="Ø"/>
            </a:pPr>
            <a:r>
              <a:rPr lang="en-US" dirty="0"/>
              <a:t>3) </a:t>
            </a:r>
            <a:r>
              <a:rPr lang="en-US" b="1" dirty="0"/>
              <a:t>Management Information Base </a:t>
            </a:r>
            <a:r>
              <a:rPr lang="en-US" dirty="0"/>
              <a:t>– MIB consists of information on resources that are to be managed. This information is organized hierarchically. It consists of objects instances which are essentially variables.</a:t>
            </a:r>
          </a:p>
        </p:txBody>
      </p:sp>
    </p:spTree>
    <p:extLst>
      <p:ext uri="{BB962C8B-B14F-4D97-AF65-F5344CB8AC3E}">
        <p14:creationId xmlns:p14="http://schemas.microsoft.com/office/powerpoint/2010/main" val="3881888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E945-EE64-42A4-A6EA-5B170C247E41}"/>
              </a:ext>
            </a:extLst>
          </p:cNvPr>
          <p:cNvSpPr>
            <a:spLocks noGrp="1"/>
          </p:cNvSpPr>
          <p:nvPr>
            <p:ph type="title"/>
          </p:nvPr>
        </p:nvSpPr>
        <p:spPr/>
        <p:txBody>
          <a:bodyPr/>
          <a:lstStyle/>
          <a:p>
            <a:r>
              <a:rPr lang="en-IN" b="1" dirty="0"/>
              <a:t>SNMP messages </a:t>
            </a:r>
            <a:endParaRPr lang="en-US" dirty="0"/>
          </a:p>
        </p:txBody>
      </p:sp>
      <p:sp>
        <p:nvSpPr>
          <p:cNvPr id="3" name="Content Placeholder 2">
            <a:extLst>
              <a:ext uri="{FF2B5EF4-FFF2-40B4-BE49-F238E27FC236}">
                <a16:creationId xmlns:a16="http://schemas.microsoft.com/office/drawing/2014/main" id="{20D9F35E-143E-40F9-A85A-AD29BF8E4ECC}"/>
              </a:ext>
            </a:extLst>
          </p:cNvPr>
          <p:cNvSpPr>
            <a:spLocks noGrp="1"/>
          </p:cNvSpPr>
          <p:nvPr>
            <p:ph idx="1"/>
          </p:nvPr>
        </p:nvSpPr>
        <p:spPr>
          <a:xfrm>
            <a:off x="318655" y="983411"/>
            <a:ext cx="11526981" cy="5193552"/>
          </a:xfrm>
        </p:spPr>
        <p:txBody>
          <a:bodyPr>
            <a:normAutofit fontScale="92500" lnSpcReduction="20000"/>
          </a:bodyPr>
          <a:lstStyle/>
          <a:p>
            <a:r>
              <a:rPr lang="en-IN" dirty="0"/>
              <a:t>Different variables are: </a:t>
            </a:r>
          </a:p>
          <a:p>
            <a:pPr marL="514350" indent="-514350">
              <a:buAutoNum type="arabicPeriod"/>
            </a:pPr>
            <a:r>
              <a:rPr lang="en-US" b="1" dirty="0" err="1"/>
              <a:t>GetRequest</a:t>
            </a:r>
            <a:r>
              <a:rPr lang="en-US" b="1" dirty="0"/>
              <a:t> – </a:t>
            </a:r>
            <a:r>
              <a:rPr lang="en-US" dirty="0"/>
              <a:t>SNMP manager sends this message to request data from the SNMP agent. It is simply used to retrieve data from SNMP agents. In response to this, the SNMP agent responds with the requested value through a response message. </a:t>
            </a:r>
          </a:p>
          <a:p>
            <a:r>
              <a:rPr lang="en-US" dirty="0"/>
              <a:t>2. </a:t>
            </a:r>
            <a:r>
              <a:rPr lang="en-US" b="1" dirty="0" err="1"/>
              <a:t>GetNextRequest</a:t>
            </a:r>
            <a:r>
              <a:rPr lang="en-US" b="1" dirty="0"/>
              <a:t> – </a:t>
            </a:r>
            <a:r>
              <a:rPr lang="en-US" dirty="0"/>
              <a:t>This message can be sent to discover what data is available on an SNMP agent. The SNMP manager can request data continuously until no more data is left. In this way, the SNMP manager can take knowledge of all the available data on SNMP agents. </a:t>
            </a:r>
          </a:p>
          <a:p>
            <a:endParaRPr lang="en-US" dirty="0"/>
          </a:p>
          <a:p>
            <a:pPr marL="514350" indent="-514350">
              <a:buAutoNum type="arabicPeriod"/>
            </a:pPr>
            <a:endParaRPr lang="en-US" dirty="0"/>
          </a:p>
          <a:p>
            <a:endParaRPr lang="en-US" dirty="0"/>
          </a:p>
        </p:txBody>
      </p:sp>
    </p:spTree>
    <p:extLst>
      <p:ext uri="{BB962C8B-B14F-4D97-AF65-F5344CB8AC3E}">
        <p14:creationId xmlns:p14="http://schemas.microsoft.com/office/powerpoint/2010/main" val="2739120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F17A-1D57-4019-A011-679EB1CBD2BB}"/>
              </a:ext>
            </a:extLst>
          </p:cNvPr>
          <p:cNvSpPr>
            <a:spLocks noGrp="1"/>
          </p:cNvSpPr>
          <p:nvPr>
            <p:ph type="title"/>
          </p:nvPr>
        </p:nvSpPr>
        <p:spPr/>
        <p:txBody>
          <a:bodyPr/>
          <a:lstStyle/>
          <a:p>
            <a:r>
              <a:rPr lang="en-IN" b="1" dirty="0"/>
              <a:t>SNMP messages </a:t>
            </a:r>
            <a:endParaRPr lang="en-US" dirty="0"/>
          </a:p>
        </p:txBody>
      </p:sp>
      <p:sp>
        <p:nvSpPr>
          <p:cNvPr id="3" name="Content Placeholder 2">
            <a:extLst>
              <a:ext uri="{FF2B5EF4-FFF2-40B4-BE49-F238E27FC236}">
                <a16:creationId xmlns:a16="http://schemas.microsoft.com/office/drawing/2014/main" id="{6EE1D4C1-8F58-4489-97AD-0D8A2F611FB6}"/>
              </a:ext>
            </a:extLst>
          </p:cNvPr>
          <p:cNvSpPr>
            <a:spLocks noGrp="1"/>
          </p:cNvSpPr>
          <p:nvPr>
            <p:ph idx="1"/>
          </p:nvPr>
        </p:nvSpPr>
        <p:spPr>
          <a:xfrm>
            <a:off x="346364" y="983411"/>
            <a:ext cx="11007436" cy="5193552"/>
          </a:xfrm>
        </p:spPr>
        <p:txBody>
          <a:bodyPr>
            <a:normAutofit lnSpcReduction="10000"/>
          </a:bodyPr>
          <a:lstStyle/>
          <a:p>
            <a:r>
              <a:rPr lang="en-US" dirty="0"/>
              <a:t>3. </a:t>
            </a:r>
            <a:r>
              <a:rPr lang="en-US" b="1" dirty="0" err="1"/>
              <a:t>GetBulkRequest</a:t>
            </a:r>
            <a:r>
              <a:rPr lang="en-US" b="1" dirty="0"/>
              <a:t> – </a:t>
            </a:r>
            <a:r>
              <a:rPr lang="en-US" dirty="0"/>
              <a:t>This message is used to retrieve large data at once by the SNMP manager from the SNMP agent. It is introduced in SNMPv2c. </a:t>
            </a:r>
          </a:p>
          <a:p>
            <a:r>
              <a:rPr lang="en-US" dirty="0"/>
              <a:t>4. </a:t>
            </a:r>
            <a:r>
              <a:rPr lang="en-US" b="1" dirty="0" err="1"/>
              <a:t>SetRequest</a:t>
            </a:r>
            <a:r>
              <a:rPr lang="en-US" b="1" dirty="0"/>
              <a:t> – </a:t>
            </a:r>
            <a:r>
              <a:rPr lang="en-US" dirty="0"/>
              <a:t>It is used by the SNMP manager to set the value of an object instance on the SNMP agent. </a:t>
            </a:r>
          </a:p>
          <a:p>
            <a:r>
              <a:rPr lang="en-US" dirty="0"/>
              <a:t>5. </a:t>
            </a:r>
            <a:r>
              <a:rPr lang="en-US" b="1" dirty="0"/>
              <a:t>Response – </a:t>
            </a:r>
            <a:r>
              <a:rPr lang="en-US" dirty="0"/>
              <a:t>It is a message sent from the agent upon a request from the manager. When sent in response to Get messages, it will contain the data requested. When sent in response to the Set message, it will contain the newly set value as confirmation that the value has been set. </a:t>
            </a:r>
          </a:p>
          <a:p>
            <a:endParaRPr lang="en-US" dirty="0"/>
          </a:p>
        </p:txBody>
      </p:sp>
    </p:spTree>
    <p:extLst>
      <p:ext uri="{BB962C8B-B14F-4D97-AF65-F5344CB8AC3E}">
        <p14:creationId xmlns:p14="http://schemas.microsoft.com/office/powerpoint/2010/main" val="215142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5FB7-2806-419D-AFC9-1980456FC9F9}"/>
              </a:ext>
            </a:extLst>
          </p:cNvPr>
          <p:cNvSpPr>
            <a:spLocks noGrp="1"/>
          </p:cNvSpPr>
          <p:nvPr>
            <p:ph type="title"/>
          </p:nvPr>
        </p:nvSpPr>
        <p:spPr/>
        <p:txBody>
          <a:bodyPr/>
          <a:lstStyle/>
          <a:p>
            <a:r>
              <a:rPr lang="en-IN" b="1" dirty="0"/>
              <a:t>SNMP messages </a:t>
            </a:r>
            <a:endParaRPr lang="en-US" dirty="0"/>
          </a:p>
        </p:txBody>
      </p:sp>
      <p:sp>
        <p:nvSpPr>
          <p:cNvPr id="3" name="Content Placeholder 2">
            <a:extLst>
              <a:ext uri="{FF2B5EF4-FFF2-40B4-BE49-F238E27FC236}">
                <a16:creationId xmlns:a16="http://schemas.microsoft.com/office/drawing/2014/main" id="{A9F657DB-9BB0-4FAA-9AEB-D2737B48C9AF}"/>
              </a:ext>
            </a:extLst>
          </p:cNvPr>
          <p:cNvSpPr>
            <a:spLocks noGrp="1"/>
          </p:cNvSpPr>
          <p:nvPr>
            <p:ph idx="1"/>
          </p:nvPr>
        </p:nvSpPr>
        <p:spPr>
          <a:xfrm>
            <a:off x="360218" y="983411"/>
            <a:ext cx="11333018" cy="5583644"/>
          </a:xfrm>
        </p:spPr>
        <p:txBody>
          <a:bodyPr>
            <a:normAutofit/>
          </a:bodyPr>
          <a:lstStyle/>
          <a:p>
            <a:r>
              <a:rPr lang="en-US" dirty="0"/>
              <a:t>6. </a:t>
            </a:r>
            <a:r>
              <a:rPr lang="en-US" b="1" dirty="0"/>
              <a:t>Trap – </a:t>
            </a:r>
            <a:r>
              <a:rPr lang="en-US" dirty="0"/>
              <a:t>These are the message sent by the agent without being requested by the manager. It is sent when a fault has occurred. </a:t>
            </a:r>
          </a:p>
          <a:p>
            <a:r>
              <a:rPr lang="en-US" dirty="0"/>
              <a:t>7. </a:t>
            </a:r>
            <a:r>
              <a:rPr lang="en-US" b="1" dirty="0" err="1"/>
              <a:t>InformRequest</a:t>
            </a:r>
            <a:r>
              <a:rPr lang="en-US" b="1" dirty="0"/>
              <a:t> – </a:t>
            </a:r>
            <a:r>
              <a:rPr lang="en-US" dirty="0"/>
              <a:t>It was introduced in SNMPv2c, used to identify if the trap message has been received by the manager or not. The agents can be configured to send trap message continuously until it receives an Inform message. It is the same as a trap but adds an acknowledgement that the trap doesn’t provide. </a:t>
            </a:r>
          </a:p>
          <a:p>
            <a:endParaRPr lang="en-US" dirty="0"/>
          </a:p>
        </p:txBody>
      </p:sp>
    </p:spTree>
    <p:extLst>
      <p:ext uri="{BB962C8B-B14F-4D97-AF65-F5344CB8AC3E}">
        <p14:creationId xmlns:p14="http://schemas.microsoft.com/office/powerpoint/2010/main" val="2282338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AA01-C5D1-4BA7-9B36-9020F3EAF2A2}"/>
              </a:ext>
            </a:extLst>
          </p:cNvPr>
          <p:cNvSpPr>
            <a:spLocks noGrp="1"/>
          </p:cNvSpPr>
          <p:nvPr>
            <p:ph type="title"/>
          </p:nvPr>
        </p:nvSpPr>
        <p:spPr/>
        <p:txBody>
          <a:bodyPr/>
          <a:lstStyle/>
          <a:p>
            <a:r>
              <a:rPr lang="en-IN" b="1" dirty="0"/>
              <a:t>Strength of SNMP </a:t>
            </a:r>
            <a:endParaRPr lang="en-US" dirty="0"/>
          </a:p>
        </p:txBody>
      </p:sp>
      <p:sp>
        <p:nvSpPr>
          <p:cNvPr id="3" name="Content Placeholder 2">
            <a:extLst>
              <a:ext uri="{FF2B5EF4-FFF2-40B4-BE49-F238E27FC236}">
                <a16:creationId xmlns:a16="http://schemas.microsoft.com/office/drawing/2014/main" id="{2B6056BD-8436-4075-9790-45898D494ADB}"/>
              </a:ext>
            </a:extLst>
          </p:cNvPr>
          <p:cNvSpPr>
            <a:spLocks noGrp="1"/>
          </p:cNvSpPr>
          <p:nvPr>
            <p:ph idx="1"/>
          </p:nvPr>
        </p:nvSpPr>
        <p:spPr/>
        <p:txBody>
          <a:bodyPr>
            <a:normAutofit lnSpcReduction="10000"/>
          </a:bodyPr>
          <a:lstStyle/>
          <a:p>
            <a:r>
              <a:rPr lang="en-US" dirty="0"/>
              <a:t>1. It is simple to implement. </a:t>
            </a:r>
          </a:p>
          <a:p>
            <a:r>
              <a:rPr lang="en-US" dirty="0"/>
              <a:t>2. Agents are widely implemented. </a:t>
            </a:r>
          </a:p>
          <a:p>
            <a:r>
              <a:rPr lang="en-US" dirty="0"/>
              <a:t>3. Agent level overhead is minimal. </a:t>
            </a:r>
          </a:p>
          <a:p>
            <a:r>
              <a:rPr lang="en-US" dirty="0"/>
              <a:t>4. It is robust and extensible. </a:t>
            </a:r>
          </a:p>
          <a:p>
            <a:r>
              <a:rPr lang="en-US" dirty="0"/>
              <a:t>5. Polling approach is good for LAN based managed object. </a:t>
            </a:r>
          </a:p>
          <a:p>
            <a:r>
              <a:rPr lang="en-US" dirty="0"/>
              <a:t>6. It offers the best direct manager agent interface. </a:t>
            </a:r>
          </a:p>
          <a:p>
            <a:r>
              <a:rPr lang="en-US" dirty="0"/>
              <a:t>7. SNMP meet a critical need. </a:t>
            </a:r>
          </a:p>
        </p:txBody>
      </p:sp>
    </p:spTree>
    <p:extLst>
      <p:ext uri="{BB962C8B-B14F-4D97-AF65-F5344CB8AC3E}">
        <p14:creationId xmlns:p14="http://schemas.microsoft.com/office/powerpoint/2010/main" val="2594204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6401-C1DD-471B-ACD7-731C4496F4C2}"/>
              </a:ext>
            </a:extLst>
          </p:cNvPr>
          <p:cNvSpPr>
            <a:spLocks noGrp="1"/>
          </p:cNvSpPr>
          <p:nvPr>
            <p:ph type="title"/>
          </p:nvPr>
        </p:nvSpPr>
        <p:spPr/>
        <p:txBody>
          <a:bodyPr>
            <a:normAutofit/>
          </a:bodyPr>
          <a:lstStyle/>
          <a:p>
            <a:r>
              <a:rPr lang="en-IN" b="1" dirty="0"/>
              <a:t>Limitation of SNMP</a:t>
            </a:r>
            <a:endParaRPr lang="en-IN" dirty="0"/>
          </a:p>
        </p:txBody>
      </p:sp>
      <p:sp>
        <p:nvSpPr>
          <p:cNvPr id="3" name="Content Placeholder 2">
            <a:extLst>
              <a:ext uri="{FF2B5EF4-FFF2-40B4-BE49-F238E27FC236}">
                <a16:creationId xmlns:a16="http://schemas.microsoft.com/office/drawing/2014/main" id="{77B29090-6C22-41C1-8D9F-E941485FF95E}"/>
              </a:ext>
            </a:extLst>
          </p:cNvPr>
          <p:cNvSpPr>
            <a:spLocks noGrp="1"/>
          </p:cNvSpPr>
          <p:nvPr>
            <p:ph idx="1"/>
          </p:nvPr>
        </p:nvSpPr>
        <p:spPr/>
        <p:txBody>
          <a:bodyPr/>
          <a:lstStyle/>
          <a:p>
            <a:r>
              <a:rPr lang="en-US" dirty="0"/>
              <a:t>1. It is too simple and does not scale well. </a:t>
            </a:r>
          </a:p>
          <a:p>
            <a:r>
              <a:rPr lang="en-US" dirty="0"/>
              <a:t>2. There is no object oriented data view. </a:t>
            </a:r>
          </a:p>
          <a:p>
            <a:r>
              <a:rPr lang="en-US" dirty="0"/>
              <a:t>3. It has no standard control definition. </a:t>
            </a:r>
          </a:p>
          <a:p>
            <a:r>
              <a:rPr lang="en-US" dirty="0"/>
              <a:t>4. It has many implementation specific (private MIB) extensions. </a:t>
            </a:r>
          </a:p>
          <a:p>
            <a:r>
              <a:rPr lang="en-US" dirty="0"/>
              <a:t>5. It has high communication overhead due to polling </a:t>
            </a:r>
            <a:endParaRPr lang="en-IN" dirty="0"/>
          </a:p>
        </p:txBody>
      </p:sp>
    </p:spTree>
    <p:extLst>
      <p:ext uri="{BB962C8B-B14F-4D97-AF65-F5344CB8AC3E}">
        <p14:creationId xmlns:p14="http://schemas.microsoft.com/office/powerpoint/2010/main" val="3014904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3422-01F3-407B-8869-274155B45E22}"/>
              </a:ext>
            </a:extLst>
          </p:cNvPr>
          <p:cNvSpPr>
            <a:spLocks noGrp="1"/>
          </p:cNvSpPr>
          <p:nvPr>
            <p:ph type="title"/>
          </p:nvPr>
        </p:nvSpPr>
        <p:spPr/>
        <p:txBody>
          <a:bodyPr/>
          <a:lstStyle/>
          <a:p>
            <a:r>
              <a:rPr lang="en-US" b="1" dirty="0"/>
              <a:t>Streaming Stored Audio/Video</a:t>
            </a:r>
            <a:endParaRPr lang="en-US" dirty="0"/>
          </a:p>
        </p:txBody>
      </p:sp>
      <p:sp>
        <p:nvSpPr>
          <p:cNvPr id="3" name="Content Placeholder 2">
            <a:extLst>
              <a:ext uri="{FF2B5EF4-FFF2-40B4-BE49-F238E27FC236}">
                <a16:creationId xmlns:a16="http://schemas.microsoft.com/office/drawing/2014/main" id="{A9C7C62A-25FC-4D8C-BFF1-B34858C83A07}"/>
              </a:ext>
            </a:extLst>
          </p:cNvPr>
          <p:cNvSpPr>
            <a:spLocks noGrp="1"/>
          </p:cNvSpPr>
          <p:nvPr>
            <p:ph idx="1"/>
          </p:nvPr>
        </p:nvSpPr>
        <p:spPr/>
        <p:txBody>
          <a:bodyPr>
            <a:normAutofit fontScale="92500" lnSpcReduction="10000"/>
          </a:bodyPr>
          <a:lstStyle/>
          <a:p>
            <a:pPr marL="457200" indent="-457200">
              <a:buFont typeface="Wingdings" panose="05000000000000000000" pitchFamily="2" charset="2"/>
              <a:buChar char="Ø"/>
            </a:pPr>
            <a:r>
              <a:rPr lang="en-US" dirty="0"/>
              <a:t> Streaming stored audio/video, the files are compressed and stored on a server. </a:t>
            </a:r>
          </a:p>
          <a:p>
            <a:pPr marL="457200" indent="-457200">
              <a:buFont typeface="Wingdings" panose="05000000000000000000" pitchFamily="2" charset="2"/>
              <a:buChar char="Ø"/>
            </a:pPr>
            <a:r>
              <a:rPr lang="en-US" dirty="0"/>
              <a:t>A client downloads the files through the Internet. </a:t>
            </a:r>
          </a:p>
          <a:p>
            <a:pPr marL="457200" indent="-457200">
              <a:buFont typeface="Wingdings" panose="05000000000000000000" pitchFamily="2" charset="2"/>
              <a:buChar char="Ø"/>
            </a:pPr>
            <a:r>
              <a:rPr lang="en-US" dirty="0"/>
              <a:t>This is sometimes referred to as </a:t>
            </a:r>
            <a:r>
              <a:rPr lang="en-US" b="1" i="1" dirty="0"/>
              <a:t>on-demand audio/video</a:t>
            </a:r>
            <a:r>
              <a:rPr lang="en-US" dirty="0"/>
              <a:t>.</a:t>
            </a:r>
          </a:p>
          <a:p>
            <a:pPr marL="457200" indent="-457200">
              <a:buFont typeface="Wingdings" panose="05000000000000000000" pitchFamily="2" charset="2"/>
              <a:buChar char="Ø"/>
            </a:pPr>
            <a:r>
              <a:rPr lang="en-US" dirty="0"/>
              <a:t>Examples of stored audio files are songs, symphonies, books on tape, and famous lectures. </a:t>
            </a:r>
          </a:p>
          <a:p>
            <a:pPr marL="457200" indent="-457200">
              <a:buFont typeface="Wingdings" panose="05000000000000000000" pitchFamily="2" charset="2"/>
              <a:buChar char="Ø"/>
            </a:pPr>
            <a:r>
              <a:rPr lang="en-US" dirty="0"/>
              <a:t>Examples of stored video files are movies, TV shows, and music video clips.</a:t>
            </a:r>
          </a:p>
        </p:txBody>
      </p:sp>
    </p:spTree>
    <p:extLst>
      <p:ext uri="{BB962C8B-B14F-4D97-AF65-F5344CB8AC3E}">
        <p14:creationId xmlns:p14="http://schemas.microsoft.com/office/powerpoint/2010/main" val="18119740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3422-01F3-407B-8869-274155B45E22}"/>
              </a:ext>
            </a:extLst>
          </p:cNvPr>
          <p:cNvSpPr>
            <a:spLocks noGrp="1"/>
          </p:cNvSpPr>
          <p:nvPr>
            <p:ph type="title"/>
          </p:nvPr>
        </p:nvSpPr>
        <p:spPr/>
        <p:txBody>
          <a:bodyPr/>
          <a:lstStyle/>
          <a:p>
            <a:r>
              <a:rPr lang="en-US" b="1" dirty="0"/>
              <a:t>Streaming Stored Audio/Video</a:t>
            </a:r>
            <a:endParaRPr lang="en-US" dirty="0"/>
          </a:p>
        </p:txBody>
      </p:sp>
      <p:sp>
        <p:nvSpPr>
          <p:cNvPr id="3" name="Content Placeholder 2">
            <a:extLst>
              <a:ext uri="{FF2B5EF4-FFF2-40B4-BE49-F238E27FC236}">
                <a16:creationId xmlns:a16="http://schemas.microsoft.com/office/drawing/2014/main" id="{A9C7C62A-25FC-4D8C-BFF1-B34858C83A07}"/>
              </a:ext>
            </a:extLst>
          </p:cNvPr>
          <p:cNvSpPr>
            <a:spLocks noGrp="1"/>
          </p:cNvSpPr>
          <p:nvPr>
            <p:ph idx="1"/>
          </p:nvPr>
        </p:nvSpPr>
        <p:spPr/>
        <p:txBody>
          <a:bodyPr/>
          <a:lstStyle/>
          <a:p>
            <a:pPr marL="457200" indent="-457200">
              <a:buFont typeface="Wingdings" panose="05000000000000000000" pitchFamily="2" charset="2"/>
              <a:buChar char="Ø"/>
            </a:pPr>
            <a:r>
              <a:rPr lang="en-US" dirty="0"/>
              <a:t>Downloading these types of files from a Web server can be different from downloading other types of files. </a:t>
            </a:r>
          </a:p>
          <a:p>
            <a:pPr marL="457200" indent="-457200">
              <a:buFont typeface="Wingdings" panose="05000000000000000000" pitchFamily="2" charset="2"/>
              <a:buChar char="Ø"/>
            </a:pPr>
            <a:r>
              <a:rPr lang="en-US" dirty="0"/>
              <a:t>There four approaches, each with a different complexity.</a:t>
            </a:r>
          </a:p>
          <a:p>
            <a:pPr marL="914400" lvl="1" indent="-457200">
              <a:buFont typeface="Wingdings" panose="05000000000000000000" pitchFamily="2" charset="2"/>
              <a:buChar char="Ø"/>
            </a:pPr>
            <a:r>
              <a:rPr lang="en-US" dirty="0"/>
              <a:t> </a:t>
            </a:r>
            <a:r>
              <a:rPr lang="en-US" b="1" i="1" dirty="0"/>
              <a:t>First Approach: Using a Web Server</a:t>
            </a:r>
          </a:p>
          <a:p>
            <a:pPr marL="914400" lvl="1" indent="-457200">
              <a:buFont typeface="Wingdings" panose="05000000000000000000" pitchFamily="2" charset="2"/>
              <a:buChar char="Ø"/>
            </a:pPr>
            <a:r>
              <a:rPr lang="en-US" b="1" i="1" dirty="0"/>
              <a:t>Second Approach: Using a Web Server with a Metafile</a:t>
            </a:r>
          </a:p>
          <a:p>
            <a:pPr marL="914400" lvl="1" indent="-457200">
              <a:buFont typeface="Wingdings" panose="05000000000000000000" pitchFamily="2" charset="2"/>
              <a:buChar char="Ø"/>
            </a:pPr>
            <a:r>
              <a:rPr lang="en-US" b="1" i="1" dirty="0"/>
              <a:t>Third Approach: Using a Media Server</a:t>
            </a:r>
          </a:p>
          <a:p>
            <a:pPr marL="914400" lvl="1" indent="-457200">
              <a:buFont typeface="Wingdings" panose="05000000000000000000" pitchFamily="2" charset="2"/>
              <a:buChar char="Ø"/>
            </a:pPr>
            <a:r>
              <a:rPr lang="en-US" b="1" i="1" dirty="0"/>
              <a:t>Fourth Approach: Using a Media Server and RTSP</a:t>
            </a:r>
            <a:endParaRPr lang="en-US" dirty="0"/>
          </a:p>
        </p:txBody>
      </p:sp>
    </p:spTree>
    <p:extLst>
      <p:ext uri="{BB962C8B-B14F-4D97-AF65-F5344CB8AC3E}">
        <p14:creationId xmlns:p14="http://schemas.microsoft.com/office/powerpoint/2010/main" val="2985789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3422-01F3-407B-8869-274155B45E22}"/>
              </a:ext>
            </a:extLst>
          </p:cNvPr>
          <p:cNvSpPr>
            <a:spLocks noGrp="1"/>
          </p:cNvSpPr>
          <p:nvPr>
            <p:ph type="title"/>
          </p:nvPr>
        </p:nvSpPr>
        <p:spPr>
          <a:xfrm>
            <a:off x="838200" y="136524"/>
            <a:ext cx="10515600" cy="571047"/>
          </a:xfrm>
        </p:spPr>
        <p:txBody>
          <a:bodyPr>
            <a:normAutofit fontScale="90000"/>
          </a:bodyPr>
          <a:lstStyle/>
          <a:p>
            <a:pPr algn="ctr"/>
            <a:r>
              <a:rPr lang="en-US" b="1" dirty="0"/>
              <a:t/>
            </a:r>
            <a:br>
              <a:rPr lang="en-US" b="1" dirty="0"/>
            </a:br>
            <a:r>
              <a:rPr lang="en-US" dirty="0"/>
              <a:t> </a:t>
            </a:r>
            <a:r>
              <a:rPr lang="en-US" b="1" i="1" dirty="0"/>
              <a:t>First Approach: Using a Web Server</a:t>
            </a:r>
            <a:br>
              <a:rPr lang="en-US" b="1" i="1" dirty="0"/>
            </a:br>
            <a:endParaRPr lang="en-US" dirty="0"/>
          </a:p>
        </p:txBody>
      </p:sp>
      <p:sp>
        <p:nvSpPr>
          <p:cNvPr id="3" name="Content Placeholder 2">
            <a:extLst>
              <a:ext uri="{FF2B5EF4-FFF2-40B4-BE49-F238E27FC236}">
                <a16:creationId xmlns:a16="http://schemas.microsoft.com/office/drawing/2014/main" id="{A9C7C62A-25FC-4D8C-BFF1-B34858C83A07}"/>
              </a:ext>
            </a:extLst>
          </p:cNvPr>
          <p:cNvSpPr>
            <a:spLocks noGrp="1"/>
          </p:cNvSpPr>
          <p:nvPr>
            <p:ph idx="1"/>
          </p:nvPr>
        </p:nvSpPr>
        <p:spPr>
          <a:xfrm>
            <a:off x="174171" y="707572"/>
            <a:ext cx="7271658" cy="6150428"/>
          </a:xfrm>
        </p:spPr>
        <p:txBody>
          <a:bodyPr>
            <a:normAutofit lnSpcReduction="10000"/>
          </a:bodyPr>
          <a:lstStyle/>
          <a:p>
            <a:pPr marL="457200" indent="-457200">
              <a:buFont typeface="Wingdings" panose="05000000000000000000" pitchFamily="2" charset="2"/>
              <a:buChar char="Ø"/>
            </a:pPr>
            <a:r>
              <a:rPr lang="en-US" sz="2000" dirty="0"/>
              <a:t> A compressed audio/video file can be downloaded as a text file. </a:t>
            </a:r>
          </a:p>
          <a:p>
            <a:pPr marL="457200" indent="-457200">
              <a:buFont typeface="Wingdings" panose="05000000000000000000" pitchFamily="2" charset="2"/>
              <a:buChar char="Ø"/>
            </a:pPr>
            <a:r>
              <a:rPr lang="en-US" sz="2000" dirty="0"/>
              <a:t>The client (browser) can use the services of HTTP and send a GET message to download the file. </a:t>
            </a:r>
          </a:p>
          <a:p>
            <a:pPr marL="457200" indent="-457200">
              <a:buFont typeface="Wingdings" panose="05000000000000000000" pitchFamily="2" charset="2"/>
              <a:buChar char="Ø"/>
            </a:pPr>
            <a:r>
              <a:rPr lang="en-US" sz="2000" dirty="0"/>
              <a:t>The Web server can send the compressed file to the browser. </a:t>
            </a:r>
          </a:p>
          <a:p>
            <a:pPr marL="457200" indent="-457200">
              <a:buFont typeface="Wingdings" panose="05000000000000000000" pitchFamily="2" charset="2"/>
              <a:buChar char="Ø"/>
            </a:pPr>
            <a:r>
              <a:rPr lang="en-US" sz="2000" dirty="0"/>
              <a:t>The browser can then use a help application, normally called a </a:t>
            </a:r>
            <a:r>
              <a:rPr lang="en-US" sz="2000" b="1" i="1" dirty="0"/>
              <a:t>media player.</a:t>
            </a:r>
          </a:p>
          <a:p>
            <a:pPr marL="457200" indent="-457200">
              <a:buFont typeface="Wingdings" panose="05000000000000000000" pitchFamily="2" charset="2"/>
              <a:buChar char="Ø"/>
            </a:pPr>
            <a:r>
              <a:rPr lang="en-US" sz="2000" dirty="0"/>
              <a:t>This approach is very simple and does not involve </a:t>
            </a:r>
            <a:r>
              <a:rPr lang="en-US" sz="2000" i="1" dirty="0"/>
              <a:t>streaming</a:t>
            </a:r>
            <a:r>
              <a:rPr lang="en-US" sz="2000" dirty="0"/>
              <a:t>. </a:t>
            </a:r>
          </a:p>
          <a:p>
            <a:pPr marL="457200" indent="-457200">
              <a:buFont typeface="Wingdings" panose="05000000000000000000" pitchFamily="2" charset="2"/>
              <a:buChar char="Ø"/>
            </a:pPr>
            <a:r>
              <a:rPr lang="en-US" sz="2000" dirty="0"/>
              <a:t>However, it has a drawback. An audio/video file is usually large even after compression. An audio file may contain tens of megabits, and a video file may contain hundreds of megabits. </a:t>
            </a:r>
          </a:p>
          <a:p>
            <a:pPr marL="457200" indent="-457200">
              <a:buFont typeface="Wingdings" panose="05000000000000000000" pitchFamily="2" charset="2"/>
              <a:buChar char="Ø"/>
            </a:pPr>
            <a:r>
              <a:rPr lang="en-US" sz="2000" dirty="0"/>
              <a:t>In this approach, the file needs to download completely before it can be played.</a:t>
            </a:r>
            <a:endParaRPr lang="en-US" sz="2000" b="1" i="1" dirty="0"/>
          </a:p>
        </p:txBody>
      </p:sp>
      <p:pic>
        <p:nvPicPr>
          <p:cNvPr id="4" name="Picture 3">
            <a:extLst>
              <a:ext uri="{FF2B5EF4-FFF2-40B4-BE49-F238E27FC236}">
                <a16:creationId xmlns:a16="http://schemas.microsoft.com/office/drawing/2014/main" id="{DFB02155-85E4-4233-BC66-1E71F558C35C}"/>
              </a:ext>
            </a:extLst>
          </p:cNvPr>
          <p:cNvPicPr>
            <a:picLocks noChangeAspect="1"/>
          </p:cNvPicPr>
          <p:nvPr/>
        </p:nvPicPr>
        <p:blipFill rotWithShape="1">
          <a:blip r:embed="rId2"/>
          <a:srcRect l="12217" r="2838"/>
          <a:stretch/>
        </p:blipFill>
        <p:spPr>
          <a:xfrm>
            <a:off x="7434943" y="1618997"/>
            <a:ext cx="4757057" cy="3620005"/>
          </a:xfrm>
          <a:prstGeom prst="rect">
            <a:avLst/>
          </a:prstGeom>
        </p:spPr>
      </p:pic>
    </p:spTree>
    <p:extLst>
      <p:ext uri="{BB962C8B-B14F-4D97-AF65-F5344CB8AC3E}">
        <p14:creationId xmlns:p14="http://schemas.microsoft.com/office/powerpoint/2010/main" val="901459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3422-01F3-407B-8869-274155B45E22}"/>
              </a:ext>
            </a:extLst>
          </p:cNvPr>
          <p:cNvSpPr>
            <a:spLocks noGrp="1"/>
          </p:cNvSpPr>
          <p:nvPr>
            <p:ph type="title"/>
          </p:nvPr>
        </p:nvSpPr>
        <p:spPr/>
        <p:txBody>
          <a:bodyPr>
            <a:noAutofit/>
          </a:bodyPr>
          <a:lstStyle/>
          <a:p>
            <a:r>
              <a:rPr lang="en-US" sz="3600" b="1" i="1" dirty="0"/>
              <a:t>Second Approach: Using a Web Server with a Metafile</a:t>
            </a:r>
            <a:endParaRPr lang="en-US" sz="3600" dirty="0"/>
          </a:p>
        </p:txBody>
      </p:sp>
      <p:sp>
        <p:nvSpPr>
          <p:cNvPr id="3" name="Content Placeholder 2">
            <a:extLst>
              <a:ext uri="{FF2B5EF4-FFF2-40B4-BE49-F238E27FC236}">
                <a16:creationId xmlns:a16="http://schemas.microsoft.com/office/drawing/2014/main" id="{A9C7C62A-25FC-4D8C-BFF1-B34858C83A07}"/>
              </a:ext>
            </a:extLst>
          </p:cNvPr>
          <p:cNvSpPr>
            <a:spLocks noGrp="1"/>
          </p:cNvSpPr>
          <p:nvPr>
            <p:ph idx="1"/>
          </p:nvPr>
        </p:nvSpPr>
        <p:spPr>
          <a:xfrm>
            <a:off x="380999" y="805543"/>
            <a:ext cx="6868885" cy="5769428"/>
          </a:xfrm>
        </p:spPr>
        <p:txBody>
          <a:bodyPr>
            <a:normAutofit fontScale="92500" lnSpcReduction="20000"/>
          </a:bodyPr>
          <a:lstStyle/>
          <a:p>
            <a:pPr marL="457200" indent="-457200">
              <a:buFont typeface="Wingdings" panose="05000000000000000000" pitchFamily="2" charset="2"/>
              <a:buChar char="Ø"/>
            </a:pPr>
            <a:r>
              <a:rPr lang="en-US" sz="2000" dirty="0"/>
              <a:t> In another approach, the media player is directly connected to the Web server for downloading the audio/video file. </a:t>
            </a:r>
          </a:p>
          <a:p>
            <a:pPr marL="457200" indent="-457200">
              <a:buFont typeface="Wingdings" panose="05000000000000000000" pitchFamily="2" charset="2"/>
              <a:buChar char="Ø"/>
            </a:pPr>
            <a:r>
              <a:rPr lang="en-US" sz="2000" dirty="0"/>
              <a:t>The Web server stores two files: the actual audio/video file and a </a:t>
            </a:r>
            <a:r>
              <a:rPr lang="en-US" sz="2000" b="1" i="1" dirty="0"/>
              <a:t>metafile</a:t>
            </a:r>
            <a:r>
              <a:rPr lang="en-US" sz="2000" dirty="0"/>
              <a:t> that holds information about the audio/video file. </a:t>
            </a:r>
          </a:p>
          <a:p>
            <a:pPr marL="457200" indent="-457200">
              <a:buFont typeface="Wingdings" panose="05000000000000000000" pitchFamily="2" charset="2"/>
              <a:buChar char="Ø"/>
            </a:pPr>
            <a:r>
              <a:rPr lang="en-US" sz="2000" dirty="0"/>
              <a:t>Figure shows the steps in this approach as follows</a:t>
            </a:r>
          </a:p>
          <a:p>
            <a:pPr marL="739775" indent="-228600">
              <a:buFont typeface="+mj-lt"/>
              <a:buAutoNum type="arabicPeriod"/>
            </a:pPr>
            <a:r>
              <a:rPr lang="en-US" sz="2000" dirty="0"/>
              <a:t>The HTTP client accesses the Web server using the GET message.</a:t>
            </a:r>
          </a:p>
          <a:p>
            <a:pPr marL="739775" indent="-228600">
              <a:buFont typeface="+mj-lt"/>
              <a:buAutoNum type="arabicPeriod"/>
            </a:pPr>
            <a:r>
              <a:rPr lang="en-US" sz="2000" dirty="0"/>
              <a:t>The information about the metafile comes in the response.</a:t>
            </a:r>
          </a:p>
          <a:p>
            <a:pPr marL="739775" indent="-228600">
              <a:buFont typeface="+mj-lt"/>
              <a:buAutoNum type="arabicPeriod"/>
            </a:pPr>
            <a:r>
              <a:rPr lang="en-US" sz="2000" dirty="0"/>
              <a:t>The metafile is passed to the media player.</a:t>
            </a:r>
          </a:p>
          <a:p>
            <a:pPr marL="739775" indent="-228600">
              <a:buFont typeface="+mj-lt"/>
              <a:buAutoNum type="arabicPeriod"/>
            </a:pPr>
            <a:r>
              <a:rPr lang="en-US" sz="2000" dirty="0"/>
              <a:t>The media player uses the URL in the metafile to access the audio/video file.</a:t>
            </a:r>
          </a:p>
          <a:p>
            <a:pPr marL="739775" indent="-228600">
              <a:buFont typeface="+mj-lt"/>
              <a:buAutoNum type="arabicPeriod"/>
            </a:pPr>
            <a:r>
              <a:rPr lang="en-US" sz="2000" dirty="0"/>
              <a:t>The Web server responds.</a:t>
            </a:r>
          </a:p>
        </p:txBody>
      </p:sp>
      <p:pic>
        <p:nvPicPr>
          <p:cNvPr id="4" name="Picture 3">
            <a:extLst>
              <a:ext uri="{FF2B5EF4-FFF2-40B4-BE49-F238E27FC236}">
                <a16:creationId xmlns:a16="http://schemas.microsoft.com/office/drawing/2014/main" id="{A6D84346-F810-4B8C-8351-0FEBAE868726}"/>
              </a:ext>
            </a:extLst>
          </p:cNvPr>
          <p:cNvPicPr>
            <a:picLocks noChangeAspect="1"/>
          </p:cNvPicPr>
          <p:nvPr/>
        </p:nvPicPr>
        <p:blipFill rotWithShape="1">
          <a:blip r:embed="rId2"/>
          <a:srcRect l="7561" t="5156" r="3146" b="2830"/>
          <a:stretch/>
        </p:blipFill>
        <p:spPr>
          <a:xfrm>
            <a:off x="7249885" y="2188028"/>
            <a:ext cx="4942115" cy="3015343"/>
          </a:xfrm>
          <a:prstGeom prst="rect">
            <a:avLst/>
          </a:prstGeom>
        </p:spPr>
      </p:pic>
    </p:spTree>
    <p:extLst>
      <p:ext uri="{BB962C8B-B14F-4D97-AF65-F5344CB8AC3E}">
        <p14:creationId xmlns:p14="http://schemas.microsoft.com/office/powerpoint/2010/main" val="200968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C55F-5938-4205-B769-DD182520440C}"/>
              </a:ext>
            </a:extLst>
          </p:cNvPr>
          <p:cNvSpPr>
            <a:spLocks noGrp="1"/>
          </p:cNvSpPr>
          <p:nvPr>
            <p:ph type="title"/>
          </p:nvPr>
        </p:nvSpPr>
        <p:spPr/>
        <p:txBody>
          <a:bodyPr/>
          <a:lstStyle/>
          <a:p>
            <a:r>
              <a:rPr lang="en-US" dirty="0"/>
              <a:t>Network Application Architecture</a:t>
            </a:r>
          </a:p>
        </p:txBody>
      </p:sp>
      <p:sp>
        <p:nvSpPr>
          <p:cNvPr id="3" name="Content Placeholder 2">
            <a:extLst>
              <a:ext uri="{FF2B5EF4-FFF2-40B4-BE49-F238E27FC236}">
                <a16:creationId xmlns:a16="http://schemas.microsoft.com/office/drawing/2014/main" id="{8989A648-7865-4973-B7ED-6EBBBE9EFB83}"/>
              </a:ext>
            </a:extLst>
          </p:cNvPr>
          <p:cNvSpPr>
            <a:spLocks noGrp="1"/>
          </p:cNvSpPr>
          <p:nvPr>
            <p:ph idx="1"/>
          </p:nvPr>
        </p:nvSpPr>
        <p:spPr>
          <a:xfrm>
            <a:off x="206829" y="983411"/>
            <a:ext cx="11985171" cy="5193552"/>
          </a:xfrm>
        </p:spPr>
        <p:txBody>
          <a:bodyPr>
            <a:normAutofit/>
          </a:bodyPr>
          <a:lstStyle/>
          <a:p>
            <a:r>
              <a:rPr lang="en-US" b="1" dirty="0"/>
              <a:t>Application architecture is of two types:</a:t>
            </a:r>
          </a:p>
          <a:p>
            <a:r>
              <a:rPr lang="en-US" dirty="0"/>
              <a:t>1. Client-server architecture</a:t>
            </a:r>
          </a:p>
          <a:p>
            <a:r>
              <a:rPr lang="en-US" dirty="0"/>
              <a:t>2. P2P (peer-to-peer) architecture</a:t>
            </a:r>
          </a:p>
        </p:txBody>
      </p:sp>
    </p:spTree>
    <p:extLst>
      <p:ext uri="{BB962C8B-B14F-4D97-AF65-F5344CB8AC3E}">
        <p14:creationId xmlns:p14="http://schemas.microsoft.com/office/powerpoint/2010/main" val="34750707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3422-01F3-407B-8869-274155B45E22}"/>
              </a:ext>
            </a:extLst>
          </p:cNvPr>
          <p:cNvSpPr>
            <a:spLocks noGrp="1"/>
          </p:cNvSpPr>
          <p:nvPr>
            <p:ph type="title"/>
          </p:nvPr>
        </p:nvSpPr>
        <p:spPr/>
        <p:txBody>
          <a:bodyPr/>
          <a:lstStyle/>
          <a:p>
            <a:r>
              <a:rPr lang="en-US" b="1" i="1" dirty="0"/>
              <a:t>Third Approach: Using a Media Server</a:t>
            </a:r>
            <a:endParaRPr lang="en-US" dirty="0"/>
          </a:p>
        </p:txBody>
      </p:sp>
      <p:sp>
        <p:nvSpPr>
          <p:cNvPr id="3" name="Content Placeholder 2">
            <a:extLst>
              <a:ext uri="{FF2B5EF4-FFF2-40B4-BE49-F238E27FC236}">
                <a16:creationId xmlns:a16="http://schemas.microsoft.com/office/drawing/2014/main" id="{A9C7C62A-25FC-4D8C-BFF1-B34858C83A07}"/>
              </a:ext>
            </a:extLst>
          </p:cNvPr>
          <p:cNvSpPr>
            <a:spLocks noGrp="1"/>
          </p:cNvSpPr>
          <p:nvPr>
            <p:ph idx="1"/>
          </p:nvPr>
        </p:nvSpPr>
        <p:spPr>
          <a:xfrm>
            <a:off x="304800" y="983411"/>
            <a:ext cx="11582400" cy="5738064"/>
          </a:xfrm>
        </p:spPr>
        <p:txBody>
          <a:bodyPr>
            <a:normAutofit fontScale="85000" lnSpcReduction="10000"/>
          </a:bodyPr>
          <a:lstStyle/>
          <a:p>
            <a:pPr marL="457200" indent="-457200">
              <a:buFont typeface="Wingdings" panose="05000000000000000000" pitchFamily="2" charset="2"/>
              <a:buChar char="Ø"/>
            </a:pPr>
            <a:r>
              <a:rPr lang="en-US" dirty="0"/>
              <a:t>The problem with the second approach is that the </a:t>
            </a:r>
            <a:r>
              <a:rPr lang="en-US" b="1" dirty="0"/>
              <a:t>browser</a:t>
            </a:r>
            <a:r>
              <a:rPr lang="en-US" dirty="0"/>
              <a:t> and the </a:t>
            </a:r>
            <a:r>
              <a:rPr lang="en-US" b="1" dirty="0"/>
              <a:t>media player </a:t>
            </a:r>
            <a:r>
              <a:rPr lang="en-US" dirty="0"/>
              <a:t>both use the services of HTTP. </a:t>
            </a:r>
          </a:p>
          <a:p>
            <a:pPr marL="457200" indent="-457200">
              <a:buFont typeface="Wingdings" panose="05000000000000000000" pitchFamily="2" charset="2"/>
              <a:buChar char="Ø"/>
            </a:pPr>
            <a:r>
              <a:rPr lang="en-US" b="1" dirty="0"/>
              <a:t>HTTP </a:t>
            </a:r>
            <a:r>
              <a:rPr lang="en-US" dirty="0"/>
              <a:t>is designed to run over </a:t>
            </a:r>
            <a:r>
              <a:rPr lang="en-US" b="1" dirty="0"/>
              <a:t>TCP</a:t>
            </a:r>
            <a:r>
              <a:rPr lang="en-US" dirty="0"/>
              <a:t>. </a:t>
            </a:r>
          </a:p>
          <a:p>
            <a:pPr marL="457200" indent="-457200">
              <a:buFont typeface="Wingdings" panose="05000000000000000000" pitchFamily="2" charset="2"/>
              <a:buChar char="Ø"/>
            </a:pPr>
            <a:r>
              <a:rPr lang="en-US" dirty="0"/>
              <a:t>This is appropriate for retrieving the metafile, but not for retrieving the audio/video file.</a:t>
            </a:r>
          </a:p>
          <a:p>
            <a:pPr marL="457200" indent="-457200">
              <a:buFont typeface="Wingdings" panose="05000000000000000000" pitchFamily="2" charset="2"/>
              <a:buChar char="Ø"/>
            </a:pPr>
            <a:r>
              <a:rPr lang="en-US" dirty="0"/>
              <a:t>The reason is that TCP retransmits a lost or damaged segment, which is counter to the philosophy of streaming. </a:t>
            </a:r>
          </a:p>
          <a:p>
            <a:pPr marL="457200" indent="-457200">
              <a:buFont typeface="Wingdings" panose="05000000000000000000" pitchFamily="2" charset="2"/>
              <a:buChar char="Ø"/>
            </a:pPr>
            <a:r>
              <a:rPr lang="en-US" dirty="0"/>
              <a:t>So there is a need to dismiss TCP and its error control; we need to use UDP. </a:t>
            </a:r>
          </a:p>
          <a:p>
            <a:pPr marL="457200" indent="-457200">
              <a:buFont typeface="Wingdings" panose="05000000000000000000" pitchFamily="2" charset="2"/>
              <a:buChar char="Ø"/>
            </a:pPr>
            <a:r>
              <a:rPr lang="en-US" dirty="0"/>
              <a:t>However, HTTP, which accesses the Web server, and the Web server itself are designed for TCP; we need another server, a </a:t>
            </a:r>
            <a:r>
              <a:rPr lang="en-US" b="1" dirty="0"/>
              <a:t>media server</a:t>
            </a:r>
            <a:r>
              <a:rPr lang="en-US" dirty="0"/>
              <a:t>.</a:t>
            </a:r>
          </a:p>
        </p:txBody>
      </p:sp>
    </p:spTree>
    <p:extLst>
      <p:ext uri="{BB962C8B-B14F-4D97-AF65-F5344CB8AC3E}">
        <p14:creationId xmlns:p14="http://schemas.microsoft.com/office/powerpoint/2010/main" val="28002011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B3AC-6E84-4B86-899E-735C171919AD}"/>
              </a:ext>
            </a:extLst>
          </p:cNvPr>
          <p:cNvSpPr>
            <a:spLocks noGrp="1"/>
          </p:cNvSpPr>
          <p:nvPr>
            <p:ph type="title"/>
          </p:nvPr>
        </p:nvSpPr>
        <p:spPr/>
        <p:txBody>
          <a:bodyPr/>
          <a:lstStyle/>
          <a:p>
            <a:r>
              <a:rPr lang="en-US" b="1" i="1" dirty="0"/>
              <a:t>Third Approach: Using a Media Server</a:t>
            </a:r>
            <a:endParaRPr lang="en-US" dirty="0"/>
          </a:p>
        </p:txBody>
      </p:sp>
      <p:sp>
        <p:nvSpPr>
          <p:cNvPr id="3" name="Content Placeholder 2">
            <a:extLst>
              <a:ext uri="{FF2B5EF4-FFF2-40B4-BE49-F238E27FC236}">
                <a16:creationId xmlns:a16="http://schemas.microsoft.com/office/drawing/2014/main" id="{ED5588A0-D518-4C8A-A1C3-6E47F953BD4F}"/>
              </a:ext>
            </a:extLst>
          </p:cNvPr>
          <p:cNvSpPr>
            <a:spLocks noGrp="1"/>
          </p:cNvSpPr>
          <p:nvPr>
            <p:ph idx="1"/>
          </p:nvPr>
        </p:nvSpPr>
        <p:spPr>
          <a:xfrm>
            <a:off x="97971" y="983411"/>
            <a:ext cx="6520543" cy="5738064"/>
          </a:xfrm>
        </p:spPr>
        <p:txBody>
          <a:bodyPr>
            <a:normAutofit fontScale="77500" lnSpcReduction="20000"/>
          </a:bodyPr>
          <a:lstStyle/>
          <a:p>
            <a:r>
              <a:rPr lang="en-US" dirty="0"/>
              <a:t>Figure shows the concept.</a:t>
            </a:r>
          </a:p>
          <a:p>
            <a:pPr marL="514350" indent="-514350">
              <a:buFont typeface="+mj-lt"/>
              <a:buAutoNum type="arabicPeriod"/>
            </a:pPr>
            <a:r>
              <a:rPr lang="en-US" dirty="0"/>
              <a:t>The HTTP client accesses the Web server using a GET message.</a:t>
            </a:r>
          </a:p>
          <a:p>
            <a:pPr marL="514350" indent="-514350">
              <a:buFont typeface="+mj-lt"/>
              <a:buAutoNum type="arabicPeriod"/>
            </a:pPr>
            <a:r>
              <a:rPr lang="en-US" dirty="0"/>
              <a:t>The information about the metafile comes in the response.</a:t>
            </a:r>
          </a:p>
          <a:p>
            <a:pPr marL="514350" indent="-514350">
              <a:buFont typeface="+mj-lt"/>
              <a:buAutoNum type="arabicPeriod"/>
            </a:pPr>
            <a:r>
              <a:rPr lang="en-US" dirty="0"/>
              <a:t>The metafile is passed to the media player.</a:t>
            </a:r>
          </a:p>
          <a:p>
            <a:pPr marL="514350" indent="-514350">
              <a:buFont typeface="+mj-lt"/>
              <a:buAutoNum type="arabicPeriod"/>
            </a:pPr>
            <a:r>
              <a:rPr lang="en-US" dirty="0"/>
              <a:t>The media player uses the URL in the metafile to access the media server to download the file. Downloading can take place by any protocol that uses UDP.</a:t>
            </a:r>
          </a:p>
          <a:p>
            <a:pPr marL="514350" indent="-514350">
              <a:buFont typeface="+mj-lt"/>
              <a:buAutoNum type="arabicPeriod"/>
            </a:pPr>
            <a:r>
              <a:rPr lang="en-US" dirty="0"/>
              <a:t>The media server responds.</a:t>
            </a:r>
          </a:p>
        </p:txBody>
      </p:sp>
      <p:pic>
        <p:nvPicPr>
          <p:cNvPr id="4" name="Picture 3">
            <a:extLst>
              <a:ext uri="{FF2B5EF4-FFF2-40B4-BE49-F238E27FC236}">
                <a16:creationId xmlns:a16="http://schemas.microsoft.com/office/drawing/2014/main" id="{80BB1ACA-7E6C-4234-9B5B-E9DF1CBE83D7}"/>
              </a:ext>
            </a:extLst>
          </p:cNvPr>
          <p:cNvPicPr>
            <a:picLocks noChangeAspect="1"/>
          </p:cNvPicPr>
          <p:nvPr/>
        </p:nvPicPr>
        <p:blipFill>
          <a:blip r:embed="rId2"/>
          <a:stretch>
            <a:fillRect/>
          </a:stretch>
        </p:blipFill>
        <p:spPr>
          <a:xfrm>
            <a:off x="6792687" y="1447800"/>
            <a:ext cx="5399314" cy="4005943"/>
          </a:xfrm>
          <a:prstGeom prst="rect">
            <a:avLst/>
          </a:prstGeom>
        </p:spPr>
      </p:pic>
    </p:spTree>
    <p:extLst>
      <p:ext uri="{BB962C8B-B14F-4D97-AF65-F5344CB8AC3E}">
        <p14:creationId xmlns:p14="http://schemas.microsoft.com/office/powerpoint/2010/main" val="2865952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2776-C9C0-4A84-9CA0-8A764CB706B1}"/>
              </a:ext>
            </a:extLst>
          </p:cNvPr>
          <p:cNvSpPr>
            <a:spLocks noGrp="1"/>
          </p:cNvSpPr>
          <p:nvPr>
            <p:ph type="title"/>
          </p:nvPr>
        </p:nvSpPr>
        <p:spPr>
          <a:xfrm>
            <a:off x="631371" y="136525"/>
            <a:ext cx="11092543" cy="775060"/>
          </a:xfrm>
        </p:spPr>
        <p:txBody>
          <a:bodyPr>
            <a:normAutofit fontScale="90000"/>
          </a:bodyPr>
          <a:lstStyle/>
          <a:p>
            <a:r>
              <a:rPr lang="en-US" b="1" i="1" dirty="0"/>
              <a:t>Fourth Approach: Using a Media Server and RTSP</a:t>
            </a:r>
            <a:endParaRPr lang="en-US" dirty="0"/>
          </a:p>
        </p:txBody>
      </p:sp>
      <p:sp>
        <p:nvSpPr>
          <p:cNvPr id="3" name="Content Placeholder 2">
            <a:extLst>
              <a:ext uri="{FF2B5EF4-FFF2-40B4-BE49-F238E27FC236}">
                <a16:creationId xmlns:a16="http://schemas.microsoft.com/office/drawing/2014/main" id="{3DD923AE-573F-4967-A6ED-943908C8D57C}"/>
              </a:ext>
            </a:extLst>
          </p:cNvPr>
          <p:cNvSpPr>
            <a:spLocks noGrp="1"/>
          </p:cNvSpPr>
          <p:nvPr>
            <p:ph idx="1"/>
          </p:nvPr>
        </p:nvSpPr>
        <p:spPr>
          <a:xfrm>
            <a:off x="381000" y="983411"/>
            <a:ext cx="5486400" cy="5193552"/>
          </a:xfrm>
        </p:spPr>
        <p:txBody>
          <a:bodyPr>
            <a:normAutofit fontScale="85000" lnSpcReduction="10000"/>
          </a:bodyPr>
          <a:lstStyle/>
          <a:p>
            <a:pPr marL="457200" indent="-457200">
              <a:buFont typeface="Wingdings" panose="05000000000000000000" pitchFamily="2" charset="2"/>
              <a:buChar char="Ø"/>
            </a:pPr>
            <a:r>
              <a:rPr lang="en-US" dirty="0"/>
              <a:t> The </a:t>
            </a:r>
            <a:r>
              <a:rPr lang="en-US" b="1" dirty="0"/>
              <a:t>Real-Time Streaming Protocol (RTSP) </a:t>
            </a:r>
            <a:r>
              <a:rPr lang="en-US" dirty="0"/>
              <a:t>is a control protocol designed to add more functionalities to the streaming process. Using RTSP, we can control the playing of audio/video. </a:t>
            </a:r>
          </a:p>
          <a:p>
            <a:pPr marL="457200" indent="-457200">
              <a:buFont typeface="Wingdings" panose="05000000000000000000" pitchFamily="2" charset="2"/>
              <a:buChar char="Ø"/>
            </a:pPr>
            <a:r>
              <a:rPr lang="en-US" dirty="0"/>
              <a:t>RTSP is an out-of-band control protocol.</a:t>
            </a:r>
          </a:p>
          <a:p>
            <a:pPr marL="457200" indent="-457200">
              <a:buFont typeface="Wingdings" panose="05000000000000000000" pitchFamily="2" charset="2"/>
              <a:buChar char="Ø"/>
            </a:pPr>
            <a:r>
              <a:rPr lang="en-US" dirty="0"/>
              <a:t>Figure shows a media server and RTSP</a:t>
            </a:r>
          </a:p>
        </p:txBody>
      </p:sp>
      <p:pic>
        <p:nvPicPr>
          <p:cNvPr id="4" name="Picture 3">
            <a:extLst>
              <a:ext uri="{FF2B5EF4-FFF2-40B4-BE49-F238E27FC236}">
                <a16:creationId xmlns:a16="http://schemas.microsoft.com/office/drawing/2014/main" id="{D383F96E-92AC-4F43-987F-D16AA619E453}"/>
              </a:ext>
            </a:extLst>
          </p:cNvPr>
          <p:cNvPicPr>
            <a:picLocks noChangeAspect="1"/>
          </p:cNvPicPr>
          <p:nvPr/>
        </p:nvPicPr>
        <p:blipFill>
          <a:blip r:embed="rId2"/>
          <a:stretch>
            <a:fillRect/>
          </a:stretch>
        </p:blipFill>
        <p:spPr>
          <a:xfrm>
            <a:off x="6096000" y="911585"/>
            <a:ext cx="5924899" cy="5608957"/>
          </a:xfrm>
          <a:prstGeom prst="rect">
            <a:avLst/>
          </a:prstGeom>
        </p:spPr>
      </p:pic>
    </p:spTree>
    <p:extLst>
      <p:ext uri="{BB962C8B-B14F-4D97-AF65-F5344CB8AC3E}">
        <p14:creationId xmlns:p14="http://schemas.microsoft.com/office/powerpoint/2010/main" val="35747340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7BAC-1B20-4274-AE8C-547C3FB57CFA}"/>
              </a:ext>
            </a:extLst>
          </p:cNvPr>
          <p:cNvSpPr>
            <a:spLocks noGrp="1"/>
          </p:cNvSpPr>
          <p:nvPr>
            <p:ph type="title"/>
          </p:nvPr>
        </p:nvSpPr>
        <p:spPr>
          <a:xfrm>
            <a:off x="576943" y="136525"/>
            <a:ext cx="11038114" cy="775060"/>
          </a:xfrm>
        </p:spPr>
        <p:txBody>
          <a:bodyPr>
            <a:normAutofit fontScale="90000"/>
          </a:bodyPr>
          <a:lstStyle/>
          <a:p>
            <a:r>
              <a:rPr lang="en-US" b="1" i="1" dirty="0"/>
              <a:t>Fourth Approach: Using a Media Server and RTSP</a:t>
            </a:r>
            <a:endParaRPr lang="en-US" dirty="0"/>
          </a:p>
        </p:txBody>
      </p:sp>
      <p:sp>
        <p:nvSpPr>
          <p:cNvPr id="3" name="Content Placeholder 2">
            <a:extLst>
              <a:ext uri="{FF2B5EF4-FFF2-40B4-BE49-F238E27FC236}">
                <a16:creationId xmlns:a16="http://schemas.microsoft.com/office/drawing/2014/main" id="{5C231BDD-2AC5-489D-97D8-6C0477D2CD64}"/>
              </a:ext>
            </a:extLst>
          </p:cNvPr>
          <p:cNvSpPr>
            <a:spLocks noGrp="1"/>
          </p:cNvSpPr>
          <p:nvPr>
            <p:ph idx="1"/>
          </p:nvPr>
        </p:nvSpPr>
        <p:spPr>
          <a:xfrm>
            <a:off x="272144" y="1088571"/>
            <a:ext cx="11680370" cy="5632904"/>
          </a:xfrm>
        </p:spPr>
        <p:txBody>
          <a:bodyPr>
            <a:normAutofit fontScale="92500" lnSpcReduction="20000"/>
          </a:bodyPr>
          <a:lstStyle/>
          <a:p>
            <a:pPr>
              <a:lnSpc>
                <a:spcPct val="170000"/>
              </a:lnSpc>
            </a:pPr>
            <a:r>
              <a:rPr lang="en-US" sz="1800" dirty="0"/>
              <a:t>1. The HTTP client accesses the Web server using a GET message.</a:t>
            </a:r>
          </a:p>
          <a:p>
            <a:pPr>
              <a:lnSpc>
                <a:spcPct val="170000"/>
              </a:lnSpc>
            </a:pPr>
            <a:r>
              <a:rPr lang="en-US" sz="1800" dirty="0"/>
              <a:t>2. The information about the metafile comes in the response.</a:t>
            </a:r>
          </a:p>
          <a:p>
            <a:pPr>
              <a:lnSpc>
                <a:spcPct val="170000"/>
              </a:lnSpc>
            </a:pPr>
            <a:r>
              <a:rPr lang="en-US" sz="1800" dirty="0"/>
              <a:t>3. The metafile is passed to the media player.</a:t>
            </a:r>
          </a:p>
          <a:p>
            <a:pPr>
              <a:lnSpc>
                <a:spcPct val="170000"/>
              </a:lnSpc>
            </a:pPr>
            <a:r>
              <a:rPr lang="en-US" sz="1800" dirty="0"/>
              <a:t>4. The media player sends a SETUP message to create a connection with the media server.</a:t>
            </a:r>
          </a:p>
          <a:p>
            <a:pPr>
              <a:lnSpc>
                <a:spcPct val="170000"/>
              </a:lnSpc>
            </a:pPr>
            <a:r>
              <a:rPr lang="en-US" sz="1800" dirty="0"/>
              <a:t>5. The media server responds.</a:t>
            </a:r>
          </a:p>
          <a:p>
            <a:pPr>
              <a:lnSpc>
                <a:spcPct val="170000"/>
              </a:lnSpc>
            </a:pPr>
            <a:r>
              <a:rPr lang="en-US" sz="1800" dirty="0"/>
              <a:t>6. The media player sends a PLAY message to start playing (downloading).</a:t>
            </a:r>
          </a:p>
          <a:p>
            <a:pPr>
              <a:lnSpc>
                <a:spcPct val="170000"/>
              </a:lnSpc>
            </a:pPr>
            <a:r>
              <a:rPr lang="en-US" sz="1800" dirty="0"/>
              <a:t>7. The audio/video file is downloaded using another protocol that runs over UDP.</a:t>
            </a:r>
          </a:p>
          <a:p>
            <a:pPr>
              <a:lnSpc>
                <a:spcPct val="170000"/>
              </a:lnSpc>
            </a:pPr>
            <a:r>
              <a:rPr lang="en-US" sz="1800" dirty="0"/>
              <a:t>8. The connection is broken using the TEARDOWN message.</a:t>
            </a:r>
          </a:p>
          <a:p>
            <a:pPr>
              <a:lnSpc>
                <a:spcPct val="170000"/>
              </a:lnSpc>
            </a:pPr>
            <a:r>
              <a:rPr lang="en-US" sz="1800" dirty="0"/>
              <a:t>9. The media server responds.</a:t>
            </a:r>
          </a:p>
          <a:p>
            <a:pPr marL="457200" indent="-457200">
              <a:lnSpc>
                <a:spcPct val="170000"/>
              </a:lnSpc>
              <a:buFont typeface="Wingdings" panose="05000000000000000000" pitchFamily="2" charset="2"/>
              <a:buChar char="Ø"/>
            </a:pPr>
            <a:r>
              <a:rPr lang="en-US" sz="1800" dirty="0"/>
              <a:t>The media player can send other types of messages. For example, a PAUSE message temporarily stops the downloading; downloading can be resumed with a PLAY message.</a:t>
            </a:r>
          </a:p>
        </p:txBody>
      </p:sp>
    </p:spTree>
    <p:extLst>
      <p:ext uri="{BB962C8B-B14F-4D97-AF65-F5344CB8AC3E}">
        <p14:creationId xmlns:p14="http://schemas.microsoft.com/office/powerpoint/2010/main" val="4285265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0E45-ED45-4AED-AE9B-74D655DAA1F2}"/>
              </a:ext>
            </a:extLst>
          </p:cNvPr>
          <p:cNvSpPr>
            <a:spLocks noGrp="1"/>
          </p:cNvSpPr>
          <p:nvPr>
            <p:ph type="title"/>
          </p:nvPr>
        </p:nvSpPr>
        <p:spPr>
          <a:xfrm>
            <a:off x="838199" y="136525"/>
            <a:ext cx="11027229" cy="775060"/>
          </a:xfrm>
        </p:spPr>
        <p:txBody>
          <a:bodyPr>
            <a:normAutofit fontScale="90000"/>
          </a:bodyPr>
          <a:lstStyle/>
          <a:p>
            <a:r>
              <a:rPr lang="en-US" b="1" i="1" dirty="0"/>
              <a:t>Fourth Approach: Using a Media Server and RTSP</a:t>
            </a:r>
            <a:endParaRPr lang="en-US" dirty="0"/>
          </a:p>
        </p:txBody>
      </p:sp>
      <p:sp>
        <p:nvSpPr>
          <p:cNvPr id="3" name="Content Placeholder 2">
            <a:extLst>
              <a:ext uri="{FF2B5EF4-FFF2-40B4-BE49-F238E27FC236}">
                <a16:creationId xmlns:a16="http://schemas.microsoft.com/office/drawing/2014/main" id="{B4A5630C-A53B-46E1-82CA-65C8C75055C9}"/>
              </a:ext>
            </a:extLst>
          </p:cNvPr>
          <p:cNvSpPr>
            <a:spLocks noGrp="1"/>
          </p:cNvSpPr>
          <p:nvPr>
            <p:ph idx="1"/>
          </p:nvPr>
        </p:nvSpPr>
        <p:spPr>
          <a:xfrm>
            <a:off x="326571" y="983410"/>
            <a:ext cx="11440886" cy="5504475"/>
          </a:xfrm>
        </p:spPr>
        <p:txBody>
          <a:bodyPr>
            <a:normAutofit fontScale="70000" lnSpcReduction="20000"/>
          </a:bodyPr>
          <a:lstStyle/>
          <a:p>
            <a:pPr>
              <a:lnSpc>
                <a:spcPct val="170000"/>
              </a:lnSpc>
            </a:pPr>
            <a:r>
              <a:rPr lang="en-US" dirty="0"/>
              <a:t> </a:t>
            </a:r>
            <a:r>
              <a:rPr lang="en-US" b="1" i="1" dirty="0"/>
              <a:t>Example: Video on Demand (VOD)</a:t>
            </a:r>
          </a:p>
          <a:p>
            <a:pPr marL="457200" indent="-457200">
              <a:lnSpc>
                <a:spcPct val="170000"/>
              </a:lnSpc>
              <a:buFont typeface="Wingdings" panose="05000000000000000000" pitchFamily="2" charset="2"/>
              <a:buChar char="Ø"/>
            </a:pPr>
            <a:r>
              <a:rPr lang="en-US" dirty="0"/>
              <a:t>Video On Demand (VOD) allows viewers to select a video from a large number of available videos and watch it interactively: pause, rewind, fast forward, etc. </a:t>
            </a:r>
          </a:p>
          <a:p>
            <a:pPr marL="457200" indent="-457200">
              <a:lnSpc>
                <a:spcPct val="170000"/>
              </a:lnSpc>
              <a:buFont typeface="Wingdings" panose="05000000000000000000" pitchFamily="2" charset="2"/>
              <a:buChar char="Ø"/>
            </a:pPr>
            <a:r>
              <a:rPr lang="en-US" dirty="0"/>
              <a:t>A viewer may watch the video in real time or may download the video into her computer, portable media player, or to a device such as a digital video recorder (DVR) and watch it later. </a:t>
            </a:r>
          </a:p>
          <a:p>
            <a:pPr marL="457200" indent="-457200">
              <a:lnSpc>
                <a:spcPct val="170000"/>
              </a:lnSpc>
              <a:buFont typeface="Wingdings" panose="05000000000000000000" pitchFamily="2" charset="2"/>
              <a:buChar char="Ø"/>
            </a:pPr>
            <a:r>
              <a:rPr lang="en-US" dirty="0"/>
              <a:t>Cable TV, satellite TV, and IPTV providers offer both pay-per-view and free content VOD streaming. </a:t>
            </a:r>
          </a:p>
          <a:p>
            <a:pPr marL="457200" indent="-457200">
              <a:lnSpc>
                <a:spcPct val="170000"/>
              </a:lnSpc>
              <a:buFont typeface="Wingdings" panose="05000000000000000000" pitchFamily="2" charset="2"/>
              <a:buChar char="Ø"/>
            </a:pPr>
            <a:r>
              <a:rPr lang="en-US" dirty="0"/>
              <a:t>Many other companies, such as Amazon Prime video, Netflix and video rental companies such as Blockbuster video, also provide VOD. </a:t>
            </a:r>
          </a:p>
          <a:p>
            <a:pPr marL="457200" indent="-457200">
              <a:lnSpc>
                <a:spcPct val="170000"/>
              </a:lnSpc>
              <a:buFont typeface="Wingdings" panose="05000000000000000000" pitchFamily="2" charset="2"/>
              <a:buChar char="Ø"/>
            </a:pPr>
            <a:r>
              <a:rPr lang="en-US" dirty="0"/>
              <a:t>Internet television is an increasingly popular form of video on demand.</a:t>
            </a:r>
          </a:p>
        </p:txBody>
      </p:sp>
    </p:spTree>
    <p:extLst>
      <p:ext uri="{BB962C8B-B14F-4D97-AF65-F5344CB8AC3E}">
        <p14:creationId xmlns:p14="http://schemas.microsoft.com/office/powerpoint/2010/main" val="190552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BADF-2F05-4CB5-BEA4-30F11E0C0DCA}"/>
              </a:ext>
            </a:extLst>
          </p:cNvPr>
          <p:cNvSpPr>
            <a:spLocks noGrp="1"/>
          </p:cNvSpPr>
          <p:nvPr>
            <p:ph type="title"/>
          </p:nvPr>
        </p:nvSpPr>
        <p:spPr/>
        <p:txBody>
          <a:bodyPr/>
          <a:lstStyle/>
          <a:p>
            <a:r>
              <a:rPr lang="en-US" dirty="0"/>
              <a:t>Client-server architecture</a:t>
            </a:r>
          </a:p>
        </p:txBody>
      </p:sp>
      <p:sp>
        <p:nvSpPr>
          <p:cNvPr id="3" name="Content Placeholder 2">
            <a:extLst>
              <a:ext uri="{FF2B5EF4-FFF2-40B4-BE49-F238E27FC236}">
                <a16:creationId xmlns:a16="http://schemas.microsoft.com/office/drawing/2014/main" id="{BEBDB1BC-0A9B-4905-95D5-A17121C8A24F}"/>
              </a:ext>
            </a:extLst>
          </p:cNvPr>
          <p:cNvSpPr>
            <a:spLocks noGrp="1"/>
          </p:cNvSpPr>
          <p:nvPr>
            <p:ph idx="1"/>
          </p:nvPr>
        </p:nvSpPr>
        <p:spPr>
          <a:xfrm>
            <a:off x="838200" y="983410"/>
            <a:ext cx="10515600" cy="1770675"/>
          </a:xfrm>
        </p:spPr>
        <p:txBody>
          <a:bodyPr>
            <a:normAutofit fontScale="62500" lnSpcReduction="20000"/>
          </a:bodyPr>
          <a:lstStyle/>
          <a:p>
            <a:pPr marL="457200" indent="-457200">
              <a:buFont typeface="Wingdings" panose="05000000000000000000" pitchFamily="2" charset="2"/>
              <a:buChar char="Ø"/>
            </a:pPr>
            <a:r>
              <a:rPr lang="en-US" dirty="0"/>
              <a:t>An application program running on the local machine sends a request to another application program is known as a </a:t>
            </a:r>
            <a:r>
              <a:rPr lang="en-US" b="1" dirty="0"/>
              <a:t>client</a:t>
            </a:r>
            <a:r>
              <a:rPr lang="en-US" dirty="0"/>
              <a:t>, and a program that serves a request is known as a </a:t>
            </a:r>
            <a:r>
              <a:rPr lang="en-US" b="1" dirty="0"/>
              <a:t>server.</a:t>
            </a:r>
            <a:r>
              <a:rPr lang="en-US" dirty="0"/>
              <a:t> </a:t>
            </a:r>
          </a:p>
          <a:p>
            <a:pPr marL="457200" indent="-457200">
              <a:buFont typeface="Wingdings" panose="05000000000000000000" pitchFamily="2" charset="2"/>
              <a:buChar char="Ø"/>
            </a:pPr>
            <a:r>
              <a:rPr lang="en-US" dirty="0"/>
              <a:t>For example, when a web server receives a request from the client host, it responds to the request to the client host.</a:t>
            </a:r>
          </a:p>
        </p:txBody>
      </p:sp>
      <p:pic>
        <p:nvPicPr>
          <p:cNvPr id="4" name="Picture 3">
            <a:extLst>
              <a:ext uri="{FF2B5EF4-FFF2-40B4-BE49-F238E27FC236}">
                <a16:creationId xmlns:a16="http://schemas.microsoft.com/office/drawing/2014/main" id="{9C135235-321A-47D2-AD36-4BF124F21AB4}"/>
              </a:ext>
            </a:extLst>
          </p:cNvPr>
          <p:cNvPicPr>
            <a:picLocks noChangeAspect="1"/>
          </p:cNvPicPr>
          <p:nvPr/>
        </p:nvPicPr>
        <p:blipFill>
          <a:blip r:embed="rId2"/>
          <a:stretch>
            <a:fillRect/>
          </a:stretch>
        </p:blipFill>
        <p:spPr>
          <a:xfrm>
            <a:off x="2028964" y="2754086"/>
            <a:ext cx="7763958" cy="4103914"/>
          </a:xfrm>
          <a:prstGeom prst="rect">
            <a:avLst/>
          </a:prstGeom>
        </p:spPr>
      </p:pic>
    </p:spTree>
    <p:extLst>
      <p:ext uri="{BB962C8B-B14F-4D97-AF65-F5344CB8AC3E}">
        <p14:creationId xmlns:p14="http://schemas.microsoft.com/office/powerpoint/2010/main" val="130403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02D4-106F-43E9-8E3B-D2C6A5654B54}"/>
              </a:ext>
            </a:extLst>
          </p:cNvPr>
          <p:cNvSpPr>
            <a:spLocks noGrp="1"/>
          </p:cNvSpPr>
          <p:nvPr>
            <p:ph type="title"/>
          </p:nvPr>
        </p:nvSpPr>
        <p:spPr/>
        <p:txBody>
          <a:bodyPr/>
          <a:lstStyle/>
          <a:p>
            <a:r>
              <a:rPr lang="en-US" dirty="0"/>
              <a:t>P2P (peer-to-peer) architecture</a:t>
            </a:r>
          </a:p>
        </p:txBody>
      </p:sp>
      <p:sp>
        <p:nvSpPr>
          <p:cNvPr id="3" name="Content Placeholder 2">
            <a:extLst>
              <a:ext uri="{FF2B5EF4-FFF2-40B4-BE49-F238E27FC236}">
                <a16:creationId xmlns:a16="http://schemas.microsoft.com/office/drawing/2014/main" id="{F56DA802-FD84-495B-92A4-28E54D5D7603}"/>
              </a:ext>
            </a:extLst>
          </p:cNvPr>
          <p:cNvSpPr>
            <a:spLocks noGrp="1"/>
          </p:cNvSpPr>
          <p:nvPr>
            <p:ph idx="1"/>
          </p:nvPr>
        </p:nvSpPr>
        <p:spPr>
          <a:xfrm>
            <a:off x="293915" y="886999"/>
            <a:ext cx="11800114" cy="2378715"/>
          </a:xfrm>
        </p:spPr>
        <p:txBody>
          <a:bodyPr>
            <a:normAutofit fontScale="85000" lnSpcReduction="20000"/>
          </a:bodyPr>
          <a:lstStyle/>
          <a:p>
            <a:pPr marL="457200" indent="-457200">
              <a:buFont typeface="Wingdings" panose="05000000000000000000" pitchFamily="2" charset="2"/>
              <a:buChar char="Ø"/>
            </a:pPr>
            <a:r>
              <a:rPr lang="en-US" sz="1600" dirty="0"/>
              <a:t> It has no dedicated server in a data center. </a:t>
            </a:r>
          </a:p>
          <a:p>
            <a:pPr marL="457200" indent="-457200">
              <a:buFont typeface="Wingdings" panose="05000000000000000000" pitchFamily="2" charset="2"/>
              <a:buChar char="Ø"/>
            </a:pPr>
            <a:r>
              <a:rPr lang="en-US" sz="1600" dirty="0"/>
              <a:t>The peers are the computers which are not owned by the service provider. </a:t>
            </a:r>
          </a:p>
          <a:p>
            <a:pPr marL="457200" indent="-457200">
              <a:buFont typeface="Wingdings" panose="05000000000000000000" pitchFamily="2" charset="2"/>
              <a:buChar char="Ø"/>
            </a:pPr>
            <a:r>
              <a:rPr lang="en-US" sz="1600" dirty="0"/>
              <a:t>Most of the peers reside in the homes, offices, schools, and universities. </a:t>
            </a:r>
          </a:p>
          <a:p>
            <a:pPr marL="457200" indent="-457200">
              <a:buFont typeface="Wingdings" panose="05000000000000000000" pitchFamily="2" charset="2"/>
              <a:buChar char="Ø"/>
            </a:pPr>
            <a:r>
              <a:rPr lang="en-US" sz="1600" dirty="0"/>
              <a:t>The peers communicate with each other without passing the information through a dedicated server, this architecture is known as </a:t>
            </a:r>
            <a:r>
              <a:rPr lang="en-US" sz="1600" b="1" dirty="0"/>
              <a:t>peer-to-peer architecture</a:t>
            </a:r>
            <a:r>
              <a:rPr lang="en-US" sz="1600" dirty="0"/>
              <a:t>. </a:t>
            </a:r>
          </a:p>
          <a:p>
            <a:pPr marL="457200" indent="-457200">
              <a:buFont typeface="Wingdings" panose="05000000000000000000" pitchFamily="2" charset="2"/>
              <a:buChar char="Ø"/>
            </a:pPr>
            <a:r>
              <a:rPr lang="en-US" sz="1600" dirty="0"/>
              <a:t>The applications based on P2P architecture includes file sharing and internet telephony.</a:t>
            </a:r>
          </a:p>
        </p:txBody>
      </p:sp>
      <p:pic>
        <p:nvPicPr>
          <p:cNvPr id="4" name="Picture 3">
            <a:extLst>
              <a:ext uri="{FF2B5EF4-FFF2-40B4-BE49-F238E27FC236}">
                <a16:creationId xmlns:a16="http://schemas.microsoft.com/office/drawing/2014/main" id="{975EE4AB-4140-4FC8-B1CA-BCCED7CD20D7}"/>
              </a:ext>
            </a:extLst>
          </p:cNvPr>
          <p:cNvPicPr>
            <a:picLocks noChangeAspect="1"/>
          </p:cNvPicPr>
          <p:nvPr/>
        </p:nvPicPr>
        <p:blipFill>
          <a:blip r:embed="rId2"/>
          <a:stretch>
            <a:fillRect/>
          </a:stretch>
        </p:blipFill>
        <p:spPr>
          <a:xfrm>
            <a:off x="2274604" y="3352801"/>
            <a:ext cx="7316221" cy="3505200"/>
          </a:xfrm>
          <a:prstGeom prst="rect">
            <a:avLst/>
          </a:prstGeom>
        </p:spPr>
      </p:pic>
    </p:spTree>
    <p:extLst>
      <p:ext uri="{BB962C8B-B14F-4D97-AF65-F5344CB8AC3E}">
        <p14:creationId xmlns:p14="http://schemas.microsoft.com/office/powerpoint/2010/main" val="277401719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4545"/>
      </a:dk2>
      <a:lt2>
        <a:srgbClr val="FFFFFF"/>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7065</TotalTime>
  <Words>5891</Words>
  <Application>Microsoft Office PowerPoint</Application>
  <PresentationFormat>Widescreen</PresentationFormat>
  <Paragraphs>403</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Book Antiqua</vt:lpstr>
      <vt:lpstr>Calibri</vt:lpstr>
      <vt:lpstr>Google Sans</vt:lpstr>
      <vt:lpstr>Times New Roman</vt:lpstr>
      <vt:lpstr>Times-Roman</vt:lpstr>
      <vt:lpstr>Wingdings</vt:lpstr>
      <vt:lpstr>Office Theme</vt:lpstr>
      <vt:lpstr>UNIT V APPLICATION LAYER</vt:lpstr>
      <vt:lpstr>OUTLINE</vt:lpstr>
      <vt:lpstr>Application Layer</vt:lpstr>
      <vt:lpstr>Application Layer</vt:lpstr>
      <vt:lpstr>Services of Application Layers</vt:lpstr>
      <vt:lpstr>Services of Application Layers</vt:lpstr>
      <vt:lpstr>Network Application Architecture</vt:lpstr>
      <vt:lpstr>Client-server architecture</vt:lpstr>
      <vt:lpstr>P2P (peer-to-peer) architecture</vt:lpstr>
      <vt:lpstr>Standard Client-Server Protocols</vt:lpstr>
      <vt:lpstr>WORLD WIDE WEB</vt:lpstr>
      <vt:lpstr>PowerPoint Presentation</vt:lpstr>
      <vt:lpstr>PowerPoint Presentation</vt:lpstr>
      <vt:lpstr>PowerPoint Presentation</vt:lpstr>
      <vt:lpstr>WWW Architecture</vt:lpstr>
      <vt:lpstr>Components of WWW </vt:lpstr>
      <vt:lpstr>Client/Browser </vt:lpstr>
      <vt:lpstr>Client/Browser </vt:lpstr>
      <vt:lpstr> Server  </vt:lpstr>
      <vt:lpstr> URL  </vt:lpstr>
      <vt:lpstr>URL</vt:lpstr>
      <vt:lpstr>WWW Components</vt:lpstr>
      <vt:lpstr>HTTP </vt:lpstr>
      <vt:lpstr>HTTP </vt:lpstr>
      <vt:lpstr>HTTP </vt:lpstr>
      <vt:lpstr>HTTP : Working</vt:lpstr>
      <vt:lpstr>HTTP </vt:lpstr>
      <vt:lpstr>HTTP Request Types</vt:lpstr>
      <vt:lpstr>HTTP Request Types: Nonpersistent Connections</vt:lpstr>
      <vt:lpstr>HTTP Request Types: Nonpersistent Connections</vt:lpstr>
      <vt:lpstr>HTTP Request Types: Nonpersistent Connections</vt:lpstr>
      <vt:lpstr>HTTP Request Types: Persistent Connections</vt:lpstr>
      <vt:lpstr>HTTP Request Types: Persistent Connections</vt:lpstr>
      <vt:lpstr>E- Mail</vt:lpstr>
      <vt:lpstr>E- Mail: Architecture</vt:lpstr>
      <vt:lpstr> User Agent (UA)  </vt:lpstr>
      <vt:lpstr> Message Transfer Agent  </vt:lpstr>
      <vt:lpstr> Message Access Agent  </vt:lpstr>
      <vt:lpstr>E- Mail</vt:lpstr>
      <vt:lpstr>SMTP</vt:lpstr>
      <vt:lpstr>SMTP</vt:lpstr>
      <vt:lpstr>SMTP</vt:lpstr>
      <vt:lpstr>Difference between SMTP and HTTP</vt:lpstr>
      <vt:lpstr>PowerPoint Presentation</vt:lpstr>
      <vt:lpstr>PowerPoint Presentation</vt:lpstr>
      <vt:lpstr>DNS (Domain Name Space)</vt:lpstr>
      <vt:lpstr>DNS (Domain Name Space)</vt:lpstr>
      <vt:lpstr>Domain Name System (DNS) </vt:lpstr>
      <vt:lpstr>Purpose of Domain Name System (DNS) </vt:lpstr>
      <vt:lpstr>Uses of DNS </vt:lpstr>
      <vt:lpstr>Working of DNS</vt:lpstr>
      <vt:lpstr>PowerPoint Presentation</vt:lpstr>
      <vt:lpstr>PowerPoint Presentation</vt:lpstr>
      <vt:lpstr>What are the steps in a DNS lookup? </vt:lpstr>
      <vt:lpstr>PowerPoint Presentation</vt:lpstr>
      <vt:lpstr>What are the steps in a DNS lookup? </vt:lpstr>
      <vt:lpstr>PowerPoint Presentation</vt:lpstr>
      <vt:lpstr>What are the steps in a DNS lookup? </vt:lpstr>
      <vt:lpstr>SNMP </vt:lpstr>
      <vt:lpstr>SNMP components </vt:lpstr>
      <vt:lpstr>SNMP messages </vt:lpstr>
      <vt:lpstr>SNMP messages </vt:lpstr>
      <vt:lpstr>SNMP messages </vt:lpstr>
      <vt:lpstr>Strength of SNMP </vt:lpstr>
      <vt:lpstr>Limitation of SNMP</vt:lpstr>
      <vt:lpstr>Streaming Stored Audio/Video</vt:lpstr>
      <vt:lpstr>Streaming Stored Audio/Video</vt:lpstr>
      <vt:lpstr>  First Approach: Using a Web Server </vt:lpstr>
      <vt:lpstr>Second Approach: Using a Web Server with a Metafile</vt:lpstr>
      <vt:lpstr>Third Approach: Using a Media Server</vt:lpstr>
      <vt:lpstr>Third Approach: Using a Media Server</vt:lpstr>
      <vt:lpstr>Fourth Approach: Using a Media Server and RTSP</vt:lpstr>
      <vt:lpstr>Fourth Approach: Using a Media Server and RTSP</vt:lpstr>
      <vt:lpstr>Fourth Approach: Using a Media Server and RTSP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SWITCHED LOCAL AREA NETWORKS</dc:title>
  <dc:creator>Ravindra Nath</dc:creator>
  <cp:lastModifiedBy>Dell</cp:lastModifiedBy>
  <cp:revision>316</cp:revision>
  <dcterms:created xsi:type="dcterms:W3CDTF">2023-09-07T16:40:33Z</dcterms:created>
  <dcterms:modified xsi:type="dcterms:W3CDTF">2025-10-09T04:29:27Z</dcterms:modified>
</cp:coreProperties>
</file>