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98"/>
  </p:notesMasterIdLst>
  <p:sldIdLst>
    <p:sldId id="256" r:id="rId2"/>
    <p:sldId id="257" r:id="rId3"/>
    <p:sldId id="258" r:id="rId4"/>
    <p:sldId id="377" r:id="rId5"/>
    <p:sldId id="259" r:id="rId6"/>
    <p:sldId id="321" r:id="rId7"/>
    <p:sldId id="320" r:id="rId8"/>
    <p:sldId id="322" r:id="rId9"/>
    <p:sldId id="323" r:id="rId10"/>
    <p:sldId id="324" r:id="rId11"/>
    <p:sldId id="325" r:id="rId12"/>
    <p:sldId id="326" r:id="rId13"/>
    <p:sldId id="327" r:id="rId14"/>
    <p:sldId id="328" r:id="rId15"/>
    <p:sldId id="329" r:id="rId16"/>
    <p:sldId id="330" r:id="rId17"/>
    <p:sldId id="331" r:id="rId18"/>
    <p:sldId id="332" r:id="rId19"/>
    <p:sldId id="378" r:id="rId20"/>
    <p:sldId id="333" r:id="rId21"/>
    <p:sldId id="334" r:id="rId22"/>
    <p:sldId id="335" r:id="rId23"/>
    <p:sldId id="336" r:id="rId24"/>
    <p:sldId id="337" r:id="rId25"/>
    <p:sldId id="338" r:id="rId26"/>
    <p:sldId id="379" r:id="rId27"/>
    <p:sldId id="339" r:id="rId28"/>
    <p:sldId id="340" r:id="rId29"/>
    <p:sldId id="341" r:id="rId30"/>
    <p:sldId id="342" r:id="rId31"/>
    <p:sldId id="260" r:id="rId32"/>
    <p:sldId id="261" r:id="rId33"/>
    <p:sldId id="262" r:id="rId34"/>
    <p:sldId id="263" r:id="rId35"/>
    <p:sldId id="264" r:id="rId36"/>
    <p:sldId id="380" r:id="rId37"/>
    <p:sldId id="265" r:id="rId38"/>
    <p:sldId id="266" r:id="rId39"/>
    <p:sldId id="343" r:id="rId40"/>
    <p:sldId id="382" r:id="rId41"/>
    <p:sldId id="344" r:id="rId42"/>
    <p:sldId id="381" r:id="rId43"/>
    <p:sldId id="346" r:id="rId44"/>
    <p:sldId id="345" r:id="rId45"/>
    <p:sldId id="383" r:id="rId46"/>
    <p:sldId id="347" r:id="rId47"/>
    <p:sldId id="384" r:id="rId48"/>
    <p:sldId id="348" r:id="rId49"/>
    <p:sldId id="349" r:id="rId50"/>
    <p:sldId id="279" r:id="rId51"/>
    <p:sldId id="281" r:id="rId52"/>
    <p:sldId id="385" r:id="rId53"/>
    <p:sldId id="389" r:id="rId54"/>
    <p:sldId id="386" r:id="rId55"/>
    <p:sldId id="390" r:id="rId56"/>
    <p:sldId id="387" r:id="rId57"/>
    <p:sldId id="391" r:id="rId58"/>
    <p:sldId id="388" r:id="rId59"/>
    <p:sldId id="392" r:id="rId60"/>
    <p:sldId id="268" r:id="rId61"/>
    <p:sldId id="350" r:id="rId62"/>
    <p:sldId id="284" r:id="rId63"/>
    <p:sldId id="269" r:id="rId64"/>
    <p:sldId id="270" r:id="rId65"/>
    <p:sldId id="271" r:id="rId66"/>
    <p:sldId id="272" r:id="rId67"/>
    <p:sldId id="351" r:id="rId68"/>
    <p:sldId id="352" r:id="rId69"/>
    <p:sldId id="353" r:id="rId70"/>
    <p:sldId id="354" r:id="rId71"/>
    <p:sldId id="393" r:id="rId72"/>
    <p:sldId id="355" r:id="rId73"/>
    <p:sldId id="394" r:id="rId74"/>
    <p:sldId id="356" r:id="rId75"/>
    <p:sldId id="273" r:id="rId76"/>
    <p:sldId id="274" r:id="rId77"/>
    <p:sldId id="358" r:id="rId78"/>
    <p:sldId id="275" r:id="rId79"/>
    <p:sldId id="357" r:id="rId80"/>
    <p:sldId id="359" r:id="rId81"/>
    <p:sldId id="360" r:id="rId82"/>
    <p:sldId id="364" r:id="rId83"/>
    <p:sldId id="365" r:id="rId84"/>
    <p:sldId id="366" r:id="rId85"/>
    <p:sldId id="367" r:id="rId86"/>
    <p:sldId id="361" r:id="rId87"/>
    <p:sldId id="368" r:id="rId88"/>
    <p:sldId id="369" r:id="rId89"/>
    <p:sldId id="370" r:id="rId90"/>
    <p:sldId id="371" r:id="rId91"/>
    <p:sldId id="372" r:id="rId92"/>
    <p:sldId id="373" r:id="rId93"/>
    <p:sldId id="374" r:id="rId94"/>
    <p:sldId id="375" r:id="rId95"/>
    <p:sldId id="376" r:id="rId96"/>
    <p:sldId id="362"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91" autoAdjust="0"/>
  </p:normalViewPr>
  <p:slideViewPr>
    <p:cSldViewPr snapToGrid="0">
      <p:cViewPr varScale="1">
        <p:scale>
          <a:sx n="109" d="100"/>
          <a:sy n="109" d="100"/>
        </p:scale>
        <p:origin x="80" y="10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DDAM SRUJAN" userId="b3e7c37df85c4620" providerId="LiveId" clId="{62C2448A-FD3E-4C7F-8CC0-1A4670F33384}"/>
    <pc:docChg chg="custSel modSld sldOrd">
      <pc:chgData name="GADDAM SRUJAN" userId="b3e7c37df85c4620" providerId="LiveId" clId="{62C2448A-FD3E-4C7F-8CC0-1A4670F33384}" dt="2025-09-04T04:54:26.669" v="7"/>
      <pc:docMkLst>
        <pc:docMk/>
      </pc:docMkLst>
      <pc:sldChg chg="ord">
        <pc:chgData name="GADDAM SRUJAN" userId="b3e7c37df85c4620" providerId="LiveId" clId="{62C2448A-FD3E-4C7F-8CC0-1A4670F33384}" dt="2025-09-04T04:52:14.446" v="3"/>
        <pc:sldMkLst>
          <pc:docMk/>
          <pc:sldMk cId="1034864686" sldId="344"/>
        </pc:sldMkLst>
      </pc:sldChg>
      <pc:sldChg chg="modSp mod">
        <pc:chgData name="GADDAM SRUJAN" userId="b3e7c37df85c4620" providerId="LiveId" clId="{62C2448A-FD3E-4C7F-8CC0-1A4670F33384}" dt="2025-09-04T04:52:21.627" v="5" actId="27636"/>
        <pc:sldMkLst>
          <pc:docMk/>
          <pc:sldMk cId="2397357512" sldId="345"/>
        </pc:sldMkLst>
        <pc:spChg chg="mod">
          <ac:chgData name="GADDAM SRUJAN" userId="b3e7c37df85c4620" providerId="LiveId" clId="{62C2448A-FD3E-4C7F-8CC0-1A4670F33384}" dt="2025-09-04T04:52:21.627" v="5" actId="27636"/>
          <ac:spMkLst>
            <pc:docMk/>
            <pc:sldMk cId="2397357512" sldId="345"/>
            <ac:spMk id="3" creationId="{AEC11635-7E37-4E0D-A59B-DCBD9CE69234}"/>
          </ac:spMkLst>
        </pc:spChg>
      </pc:sldChg>
      <pc:sldChg chg="ord">
        <pc:chgData name="GADDAM SRUJAN" userId="b3e7c37df85c4620" providerId="LiveId" clId="{62C2448A-FD3E-4C7F-8CC0-1A4670F33384}" dt="2025-09-04T04:54:26.669" v="7"/>
        <pc:sldMkLst>
          <pc:docMk/>
          <pc:sldMk cId="271236652" sldId="346"/>
        </pc:sldMkLst>
      </pc:sldChg>
    </pc:docChg>
  </pc:docChgLst>
</pc:chgInfo>
</file>

<file path=ppt/ink/ink1.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77.34628" units="1/cm"/>
          <inkml:channelProperty channel="Y" name="resolution" value="44.39306" units="1/cm"/>
          <inkml:channelProperty channel="T" name="resolution" value="1" units="1/dev"/>
        </inkml:channelProperties>
      </inkml:inkSource>
      <inkml:timestamp xml:id="ts0" timeString="2023-11-18T09:32:31.485"/>
    </inkml:context>
    <inkml:brush xml:id="br0">
      <inkml:brushProperty name="width" value="0.05292" units="cm"/>
      <inkml:brushProperty name="height" value="0.05292" units="cm"/>
      <inkml:brushProperty name="color" value="#FF0000"/>
    </inkml:brush>
  </inkml:definitions>
  <inkml:trace contextRef="#ctx0" brushRef="#br0">23575 11913 0</inkml:trace>
</inkml:ink>
</file>

<file path=ppt/ink/ink2.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77.34628" units="1/cm"/>
          <inkml:channelProperty channel="Y" name="resolution" value="44.39306" units="1/cm"/>
          <inkml:channelProperty channel="T" name="resolution" value="1" units="1/dev"/>
        </inkml:channelProperties>
      </inkml:inkSource>
      <inkml:timestamp xml:id="ts0" timeString="2023-11-18T09:34:13.273"/>
    </inkml:context>
    <inkml:brush xml:id="br0">
      <inkml:brushProperty name="width" value="0.05292" units="cm"/>
      <inkml:brushProperty name="height" value="0.05292" units="cm"/>
      <inkml:brushProperty name="color" value="#FF0000"/>
    </inkml:brush>
  </inkml:definitions>
  <inkml:trace contextRef="#ctx0" brushRef="#br0">25833 10443 0,'0'53'47,"0"-1"-31,0 1 0,0-1-1,0 53 1,0 0-1,0-52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518AD-3EE1-48D6-9605-9D02C4780981}" type="datetimeFigureOut">
              <a:rPr lang="en-US" smtClean="0"/>
              <a:t>9/10/2025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05DC9D-F637-4A90-A5A4-5D11551A857E}" type="slidenum">
              <a:rPr lang="en-US" smtClean="0"/>
              <a:t>‹#›</a:t>
            </a:fld>
            <a:endParaRPr lang="en-US"/>
          </a:p>
        </p:txBody>
      </p:sp>
    </p:spTree>
    <p:extLst>
      <p:ext uri="{BB962C8B-B14F-4D97-AF65-F5344CB8AC3E}">
        <p14:creationId xmlns:p14="http://schemas.microsoft.com/office/powerpoint/2010/main" val="3268183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D05DC9D-F637-4A90-A5A4-5D11551A857E}" type="slidenum">
              <a:rPr lang="en-US" smtClean="0"/>
              <a:t>96</a:t>
            </a:fld>
            <a:endParaRPr lang="en-US"/>
          </a:p>
        </p:txBody>
      </p:sp>
    </p:spTree>
    <p:extLst>
      <p:ext uri="{BB962C8B-B14F-4D97-AF65-F5344CB8AC3E}">
        <p14:creationId xmlns:p14="http://schemas.microsoft.com/office/powerpoint/2010/main" val="1511222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F2063-1FBC-41C9-9721-F5407BBF8D6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D7424ED2-72F0-4C1E-9CBA-BC07400E8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B0D352-3C71-4F18-AD33-1AC9EB2BE585}"/>
              </a:ext>
            </a:extLst>
          </p:cNvPr>
          <p:cNvSpPr>
            <a:spLocks noGrp="1"/>
          </p:cNvSpPr>
          <p:nvPr>
            <p:ph type="dt" sz="half" idx="10"/>
          </p:nvPr>
        </p:nvSpPr>
        <p:spPr/>
        <p:txBody>
          <a:bodyPr/>
          <a:lstStyle/>
          <a:p>
            <a:fld id="{8CED59CD-C629-4E60-8134-686292494987}" type="datetimeFigureOut">
              <a:rPr lang="en-US" smtClean="0"/>
              <a:t>9/10/2025</a:t>
            </a:fld>
            <a:endParaRPr lang="en-US"/>
          </a:p>
        </p:txBody>
      </p:sp>
      <p:sp>
        <p:nvSpPr>
          <p:cNvPr id="5" name="Footer Placeholder 4">
            <a:extLst>
              <a:ext uri="{FF2B5EF4-FFF2-40B4-BE49-F238E27FC236}">
                <a16:creationId xmlns:a16="http://schemas.microsoft.com/office/drawing/2014/main" id="{8DABE5F5-96E5-424B-9E60-D34A28196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346CB-128C-4B71-A55C-F91B1118C09D}"/>
              </a:ext>
            </a:extLst>
          </p:cNvPr>
          <p:cNvSpPr>
            <a:spLocks noGrp="1"/>
          </p:cNvSpPr>
          <p:nvPr>
            <p:ph type="sldNum" sz="quarter" idx="12"/>
          </p:nvPr>
        </p:nvSpPr>
        <p:spPr/>
        <p:txBody>
          <a:bodyPr/>
          <a:lstStyle/>
          <a:p>
            <a:fld id="{78050A08-78E0-4207-9B7A-F71A45AEDB67}" type="slidenum">
              <a:rPr lang="en-US" smtClean="0"/>
              <a:t>‹#›</a:t>
            </a:fld>
            <a:endParaRPr lang="en-US"/>
          </a:p>
        </p:txBody>
      </p:sp>
    </p:spTree>
    <p:extLst>
      <p:ext uri="{BB962C8B-B14F-4D97-AF65-F5344CB8AC3E}">
        <p14:creationId xmlns:p14="http://schemas.microsoft.com/office/powerpoint/2010/main" val="2455596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8393-150C-4E45-A0AB-45F41FB8CD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D2B0C0-758B-4332-A170-17859000DF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46F02-6306-407F-BF61-0640A46CFF16}"/>
              </a:ext>
            </a:extLst>
          </p:cNvPr>
          <p:cNvSpPr>
            <a:spLocks noGrp="1"/>
          </p:cNvSpPr>
          <p:nvPr>
            <p:ph type="dt" sz="half" idx="10"/>
          </p:nvPr>
        </p:nvSpPr>
        <p:spPr/>
        <p:txBody>
          <a:bodyPr/>
          <a:lstStyle/>
          <a:p>
            <a:fld id="{8CED59CD-C629-4E60-8134-686292494987}" type="datetimeFigureOut">
              <a:rPr lang="en-US" smtClean="0"/>
              <a:t>9/10/2025</a:t>
            </a:fld>
            <a:endParaRPr lang="en-US"/>
          </a:p>
        </p:txBody>
      </p:sp>
      <p:sp>
        <p:nvSpPr>
          <p:cNvPr id="5" name="Footer Placeholder 4">
            <a:extLst>
              <a:ext uri="{FF2B5EF4-FFF2-40B4-BE49-F238E27FC236}">
                <a16:creationId xmlns:a16="http://schemas.microsoft.com/office/drawing/2014/main" id="{B0CDD13C-4E7D-4B3A-BBBE-8177DB0E7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623EC-D9B5-462C-BFD8-A083D38208D2}"/>
              </a:ext>
            </a:extLst>
          </p:cNvPr>
          <p:cNvSpPr>
            <a:spLocks noGrp="1"/>
          </p:cNvSpPr>
          <p:nvPr>
            <p:ph type="sldNum" sz="quarter" idx="12"/>
          </p:nvPr>
        </p:nvSpPr>
        <p:spPr/>
        <p:txBody>
          <a:bodyPr/>
          <a:lstStyle/>
          <a:p>
            <a:fld id="{78050A08-78E0-4207-9B7A-F71A45AEDB67}" type="slidenum">
              <a:rPr lang="en-US" smtClean="0"/>
              <a:t>‹#›</a:t>
            </a:fld>
            <a:endParaRPr lang="en-US"/>
          </a:p>
        </p:txBody>
      </p:sp>
    </p:spTree>
    <p:extLst>
      <p:ext uri="{BB962C8B-B14F-4D97-AF65-F5344CB8AC3E}">
        <p14:creationId xmlns:p14="http://schemas.microsoft.com/office/powerpoint/2010/main" val="332602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E98CE4-163A-4383-A582-342C3BAE83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976B7F-5A7F-4F36-BBA7-9D9CB4D1BF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7EA980-D253-42F9-9962-66CB018669AE}"/>
              </a:ext>
            </a:extLst>
          </p:cNvPr>
          <p:cNvSpPr>
            <a:spLocks noGrp="1"/>
          </p:cNvSpPr>
          <p:nvPr>
            <p:ph type="dt" sz="half" idx="10"/>
          </p:nvPr>
        </p:nvSpPr>
        <p:spPr/>
        <p:txBody>
          <a:bodyPr/>
          <a:lstStyle/>
          <a:p>
            <a:fld id="{8CED59CD-C629-4E60-8134-686292494987}" type="datetimeFigureOut">
              <a:rPr lang="en-US" smtClean="0"/>
              <a:t>9/10/2025</a:t>
            </a:fld>
            <a:endParaRPr lang="en-US"/>
          </a:p>
        </p:txBody>
      </p:sp>
      <p:sp>
        <p:nvSpPr>
          <p:cNvPr id="5" name="Footer Placeholder 4">
            <a:extLst>
              <a:ext uri="{FF2B5EF4-FFF2-40B4-BE49-F238E27FC236}">
                <a16:creationId xmlns:a16="http://schemas.microsoft.com/office/drawing/2014/main" id="{428FEBBB-C8F4-4993-86EF-E0DF42B5B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BBE65-BD8C-488E-A94E-280FA335F7E9}"/>
              </a:ext>
            </a:extLst>
          </p:cNvPr>
          <p:cNvSpPr>
            <a:spLocks noGrp="1"/>
          </p:cNvSpPr>
          <p:nvPr>
            <p:ph type="sldNum" sz="quarter" idx="12"/>
          </p:nvPr>
        </p:nvSpPr>
        <p:spPr/>
        <p:txBody>
          <a:bodyPr/>
          <a:lstStyle/>
          <a:p>
            <a:fld id="{78050A08-78E0-4207-9B7A-F71A45AEDB67}" type="slidenum">
              <a:rPr lang="en-US" smtClean="0"/>
              <a:t>‹#›</a:t>
            </a:fld>
            <a:endParaRPr lang="en-US"/>
          </a:p>
        </p:txBody>
      </p:sp>
    </p:spTree>
    <p:extLst>
      <p:ext uri="{BB962C8B-B14F-4D97-AF65-F5344CB8AC3E}">
        <p14:creationId xmlns:p14="http://schemas.microsoft.com/office/powerpoint/2010/main" val="105040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0225F-C05D-4615-9E75-24B051210FF3}"/>
              </a:ext>
            </a:extLst>
          </p:cNvPr>
          <p:cNvSpPr>
            <a:spLocks noGrp="1"/>
          </p:cNvSpPr>
          <p:nvPr>
            <p:ph type="title" hasCustomPrompt="1"/>
          </p:nvPr>
        </p:nvSpPr>
        <p:spPr>
          <a:xfrm>
            <a:off x="838200" y="136525"/>
            <a:ext cx="10515600" cy="775060"/>
          </a:xfrm>
        </p:spPr>
        <p:txBody>
          <a:bodyPr/>
          <a:lstStyle>
            <a:lvl1pPr>
              <a:defRPr b="0">
                <a:solidFill>
                  <a:schemeClr val="accent2">
                    <a:lumMod val="75000"/>
                  </a:schemeClr>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D55BEFCB-2D4F-4C6E-AA9C-C908D91049D0}"/>
              </a:ext>
            </a:extLst>
          </p:cNvPr>
          <p:cNvSpPr>
            <a:spLocks noGrp="1"/>
          </p:cNvSpPr>
          <p:nvPr>
            <p:ph idx="1" hasCustomPrompt="1"/>
          </p:nvPr>
        </p:nvSpPr>
        <p:spPr>
          <a:xfrm>
            <a:off x="838200" y="983411"/>
            <a:ext cx="10515600" cy="5193552"/>
          </a:xfrm>
        </p:spPr>
        <p:txBody>
          <a:bodyPr/>
          <a:lstStyle>
            <a:lvl1pPr marL="0" marR="0" indent="0" algn="just" defTabSz="914400" rtl="0" eaLnBrk="1" fontAlgn="auto" latinLnBrk="0" hangingPunct="1">
              <a:lnSpc>
                <a:spcPct val="150000"/>
              </a:lnSpc>
              <a:spcBef>
                <a:spcPts val="1000"/>
              </a:spcBef>
              <a:spcAft>
                <a:spcPts val="0"/>
              </a:spcAft>
              <a:buClr>
                <a:srgbClr val="002060"/>
              </a:buClr>
              <a:buSzTx/>
              <a:buFont typeface="Wingdings" panose="05000000000000000000" pitchFamily="2" charset="2"/>
              <a:buNone/>
              <a:tabLst/>
              <a:defRPr/>
            </a:lvl1pPr>
            <a:lvl2pPr marL="457200" indent="0" algn="just">
              <a:lnSpc>
                <a:spcPct val="150000"/>
              </a:lnSpc>
              <a:buClr>
                <a:srgbClr val="002060"/>
              </a:buClr>
              <a:buFont typeface="Wingdings" panose="05000000000000000000" pitchFamily="2" charset="2"/>
              <a:buNone/>
              <a:defRPr/>
            </a:lvl2pPr>
            <a:lvl3pPr marL="1143000" indent="-228600" algn="just">
              <a:lnSpc>
                <a:spcPct val="150000"/>
              </a:lnSpc>
              <a:buClr>
                <a:srgbClr val="002060"/>
              </a:buClr>
              <a:buFont typeface="Wingdings" panose="05000000000000000000" pitchFamily="2" charset="2"/>
              <a:buChar char="Ø"/>
              <a:defRPr/>
            </a:lvl3pPr>
            <a:lvl4pPr marL="1600200" indent="-228600" algn="just">
              <a:lnSpc>
                <a:spcPct val="150000"/>
              </a:lnSpc>
              <a:buClr>
                <a:srgbClr val="002060"/>
              </a:buClr>
              <a:buFont typeface="Wingdings" panose="05000000000000000000" pitchFamily="2" charset="2"/>
              <a:buChar char="Ø"/>
              <a:defRPr/>
            </a:lvl4pPr>
            <a:lvl5pPr marL="2057400" indent="-228600" algn="just">
              <a:lnSpc>
                <a:spcPct val="150000"/>
              </a:lnSpc>
              <a:buClr>
                <a:srgbClr val="002060"/>
              </a:buClr>
              <a:buFont typeface="Wingdings" panose="05000000000000000000" pitchFamily="2" charset="2"/>
              <a:buChar char="Ø"/>
              <a:defRPr/>
            </a:lvl5pPr>
          </a:lstStyle>
          <a:p>
            <a:pPr marL="228600" marR="0" lvl="0" indent="-228600" algn="just" defTabSz="914400" rtl="0" eaLnBrk="1" fontAlgn="auto" latinLnBrk="0" hangingPunct="1">
              <a:lnSpc>
                <a:spcPct val="150000"/>
              </a:lnSpc>
              <a:spcBef>
                <a:spcPts val="1000"/>
              </a:spcBef>
              <a:spcAft>
                <a:spcPts val="0"/>
              </a:spcAft>
              <a:buClr>
                <a:srgbClr val="002060"/>
              </a:buClr>
              <a:buSzTx/>
              <a:buFont typeface="Wingdings" panose="05000000000000000000" pitchFamily="2" charset="2"/>
              <a:buChar char="Ø"/>
              <a:tabLst/>
              <a:defRPr/>
            </a:pPr>
            <a:r>
              <a:rPr lang="en-US" dirty="0"/>
              <a:t> Click to edit Master text styles Click to edit Master text styles Click</a:t>
            </a:r>
          </a:p>
          <a:p>
            <a:pPr marL="228600" marR="0" lvl="0" indent="-228600" algn="just" defTabSz="914400" rtl="0" eaLnBrk="1" fontAlgn="auto" latinLnBrk="0" hangingPunct="1">
              <a:lnSpc>
                <a:spcPct val="150000"/>
              </a:lnSpc>
              <a:spcBef>
                <a:spcPts val="1000"/>
              </a:spcBef>
              <a:spcAft>
                <a:spcPts val="0"/>
              </a:spcAft>
              <a:buClr>
                <a:srgbClr val="002060"/>
              </a:buClr>
              <a:buSzTx/>
              <a:buFont typeface="Wingdings" panose="05000000000000000000" pitchFamily="2" charset="2"/>
              <a:buChar char="Ø"/>
              <a:tabLst/>
              <a:defRPr/>
            </a:pPr>
            <a:r>
              <a:rPr lang="en-US" dirty="0"/>
              <a:t> 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5634821-636D-4327-B5F4-1B5ABD2C2C76}"/>
              </a:ext>
            </a:extLst>
          </p:cNvPr>
          <p:cNvSpPr>
            <a:spLocks noGrp="1"/>
          </p:cNvSpPr>
          <p:nvPr>
            <p:ph type="dt" sz="half" idx="10"/>
          </p:nvPr>
        </p:nvSpPr>
        <p:spPr/>
        <p:txBody>
          <a:bodyPr/>
          <a:lstStyle/>
          <a:p>
            <a:fld id="{8CED59CD-C629-4E60-8134-686292494987}" type="datetimeFigureOut">
              <a:rPr lang="en-US" smtClean="0"/>
              <a:t>9/10/2025</a:t>
            </a:fld>
            <a:endParaRPr lang="en-US"/>
          </a:p>
        </p:txBody>
      </p:sp>
      <p:sp>
        <p:nvSpPr>
          <p:cNvPr id="5" name="Footer Placeholder 4">
            <a:extLst>
              <a:ext uri="{FF2B5EF4-FFF2-40B4-BE49-F238E27FC236}">
                <a16:creationId xmlns:a16="http://schemas.microsoft.com/office/drawing/2014/main" id="{15303E39-995B-4921-987E-FA9E634CE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3A396-AE28-4E65-A070-A69B974C9A9F}"/>
              </a:ext>
            </a:extLst>
          </p:cNvPr>
          <p:cNvSpPr>
            <a:spLocks noGrp="1"/>
          </p:cNvSpPr>
          <p:nvPr>
            <p:ph type="sldNum" sz="quarter" idx="12"/>
          </p:nvPr>
        </p:nvSpPr>
        <p:spPr/>
        <p:txBody>
          <a:bodyPr/>
          <a:lstStyle/>
          <a:p>
            <a:fld id="{78050A08-78E0-4207-9B7A-F71A45AEDB67}" type="slidenum">
              <a:rPr lang="en-US" smtClean="0"/>
              <a:t>‹#›</a:t>
            </a:fld>
            <a:endParaRPr lang="en-US"/>
          </a:p>
        </p:txBody>
      </p:sp>
    </p:spTree>
    <p:extLst>
      <p:ext uri="{BB962C8B-B14F-4D97-AF65-F5344CB8AC3E}">
        <p14:creationId xmlns:p14="http://schemas.microsoft.com/office/powerpoint/2010/main" val="3283562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5F7E-A4B4-41B1-8C94-CB5234AD80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060C8C-5B4F-451A-9605-EB7E4693D4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8562A8-6A16-4E9A-BAF5-90AA377B1F52}"/>
              </a:ext>
            </a:extLst>
          </p:cNvPr>
          <p:cNvSpPr>
            <a:spLocks noGrp="1"/>
          </p:cNvSpPr>
          <p:nvPr>
            <p:ph type="dt" sz="half" idx="10"/>
          </p:nvPr>
        </p:nvSpPr>
        <p:spPr/>
        <p:txBody>
          <a:bodyPr/>
          <a:lstStyle/>
          <a:p>
            <a:fld id="{8CED59CD-C629-4E60-8134-686292494987}" type="datetimeFigureOut">
              <a:rPr lang="en-US" smtClean="0"/>
              <a:t>9/10/2025</a:t>
            </a:fld>
            <a:endParaRPr lang="en-US"/>
          </a:p>
        </p:txBody>
      </p:sp>
      <p:sp>
        <p:nvSpPr>
          <p:cNvPr id="5" name="Footer Placeholder 4">
            <a:extLst>
              <a:ext uri="{FF2B5EF4-FFF2-40B4-BE49-F238E27FC236}">
                <a16:creationId xmlns:a16="http://schemas.microsoft.com/office/drawing/2014/main" id="{3186F160-38C7-4541-9D4C-9520965FB7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77F69-380E-48AD-955A-E6BE777E122E}"/>
              </a:ext>
            </a:extLst>
          </p:cNvPr>
          <p:cNvSpPr>
            <a:spLocks noGrp="1"/>
          </p:cNvSpPr>
          <p:nvPr>
            <p:ph type="sldNum" sz="quarter" idx="12"/>
          </p:nvPr>
        </p:nvSpPr>
        <p:spPr/>
        <p:txBody>
          <a:bodyPr/>
          <a:lstStyle/>
          <a:p>
            <a:fld id="{78050A08-78E0-4207-9B7A-F71A45AEDB67}" type="slidenum">
              <a:rPr lang="en-US" smtClean="0"/>
              <a:t>‹#›</a:t>
            </a:fld>
            <a:endParaRPr lang="en-US"/>
          </a:p>
        </p:txBody>
      </p:sp>
    </p:spTree>
    <p:extLst>
      <p:ext uri="{BB962C8B-B14F-4D97-AF65-F5344CB8AC3E}">
        <p14:creationId xmlns:p14="http://schemas.microsoft.com/office/powerpoint/2010/main" val="1187489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B4CA-C5B4-4176-9877-852C588811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626F31-CE58-4B68-B3C6-06385A29D0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414C2E-E8C6-411A-BB17-F28D746222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71C1D3-B5D5-4472-AA8B-EB4A0C70CEF6}"/>
              </a:ext>
            </a:extLst>
          </p:cNvPr>
          <p:cNvSpPr>
            <a:spLocks noGrp="1"/>
          </p:cNvSpPr>
          <p:nvPr>
            <p:ph type="dt" sz="half" idx="10"/>
          </p:nvPr>
        </p:nvSpPr>
        <p:spPr/>
        <p:txBody>
          <a:bodyPr/>
          <a:lstStyle/>
          <a:p>
            <a:fld id="{8CED59CD-C629-4E60-8134-686292494987}" type="datetimeFigureOut">
              <a:rPr lang="en-US" smtClean="0"/>
              <a:t>9/10/2025</a:t>
            </a:fld>
            <a:endParaRPr lang="en-US"/>
          </a:p>
        </p:txBody>
      </p:sp>
      <p:sp>
        <p:nvSpPr>
          <p:cNvPr id="6" name="Footer Placeholder 5">
            <a:extLst>
              <a:ext uri="{FF2B5EF4-FFF2-40B4-BE49-F238E27FC236}">
                <a16:creationId xmlns:a16="http://schemas.microsoft.com/office/drawing/2014/main" id="{B6C1A3E9-3134-4F05-A0DA-AE3C01CC9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CE95CC-889C-4B0C-B621-169E7E3DFFB5}"/>
              </a:ext>
            </a:extLst>
          </p:cNvPr>
          <p:cNvSpPr>
            <a:spLocks noGrp="1"/>
          </p:cNvSpPr>
          <p:nvPr>
            <p:ph type="sldNum" sz="quarter" idx="12"/>
          </p:nvPr>
        </p:nvSpPr>
        <p:spPr/>
        <p:txBody>
          <a:bodyPr/>
          <a:lstStyle/>
          <a:p>
            <a:fld id="{78050A08-78E0-4207-9B7A-F71A45AEDB67}" type="slidenum">
              <a:rPr lang="en-US" smtClean="0"/>
              <a:t>‹#›</a:t>
            </a:fld>
            <a:endParaRPr lang="en-US"/>
          </a:p>
        </p:txBody>
      </p:sp>
    </p:spTree>
    <p:extLst>
      <p:ext uri="{BB962C8B-B14F-4D97-AF65-F5344CB8AC3E}">
        <p14:creationId xmlns:p14="http://schemas.microsoft.com/office/powerpoint/2010/main" val="1157965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D025-87F3-4D46-B1B0-23F85DB8AC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2990E8-A436-4FDD-957A-D14A9AB27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B188B6-FCA4-49C5-B9CA-B8D2E82C3A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3DB669-E736-4FE9-ABBE-A63B0226F1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F0859B-3A5E-4354-9A34-B71E7AD4C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90C1E4-9339-443E-9165-330F394B497D}"/>
              </a:ext>
            </a:extLst>
          </p:cNvPr>
          <p:cNvSpPr>
            <a:spLocks noGrp="1"/>
          </p:cNvSpPr>
          <p:nvPr>
            <p:ph type="dt" sz="half" idx="10"/>
          </p:nvPr>
        </p:nvSpPr>
        <p:spPr/>
        <p:txBody>
          <a:bodyPr/>
          <a:lstStyle/>
          <a:p>
            <a:fld id="{8CED59CD-C629-4E60-8134-686292494987}" type="datetimeFigureOut">
              <a:rPr lang="en-US" smtClean="0"/>
              <a:t>9/10/2025</a:t>
            </a:fld>
            <a:endParaRPr lang="en-US"/>
          </a:p>
        </p:txBody>
      </p:sp>
      <p:sp>
        <p:nvSpPr>
          <p:cNvPr id="8" name="Footer Placeholder 7">
            <a:extLst>
              <a:ext uri="{FF2B5EF4-FFF2-40B4-BE49-F238E27FC236}">
                <a16:creationId xmlns:a16="http://schemas.microsoft.com/office/drawing/2014/main" id="{324245D3-A336-4FAB-86F8-5AD07C0614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06D221-0867-471A-96C0-6CF38C4F3550}"/>
              </a:ext>
            </a:extLst>
          </p:cNvPr>
          <p:cNvSpPr>
            <a:spLocks noGrp="1"/>
          </p:cNvSpPr>
          <p:nvPr>
            <p:ph type="sldNum" sz="quarter" idx="12"/>
          </p:nvPr>
        </p:nvSpPr>
        <p:spPr/>
        <p:txBody>
          <a:bodyPr/>
          <a:lstStyle/>
          <a:p>
            <a:fld id="{78050A08-78E0-4207-9B7A-F71A45AEDB67}" type="slidenum">
              <a:rPr lang="en-US" smtClean="0"/>
              <a:t>‹#›</a:t>
            </a:fld>
            <a:endParaRPr lang="en-US"/>
          </a:p>
        </p:txBody>
      </p:sp>
    </p:spTree>
    <p:extLst>
      <p:ext uri="{BB962C8B-B14F-4D97-AF65-F5344CB8AC3E}">
        <p14:creationId xmlns:p14="http://schemas.microsoft.com/office/powerpoint/2010/main" val="4255962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8EDC7-4A4F-4081-B27C-679190A205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A87F7D-ADD1-4811-AE35-1F9C93C6F307}"/>
              </a:ext>
            </a:extLst>
          </p:cNvPr>
          <p:cNvSpPr>
            <a:spLocks noGrp="1"/>
          </p:cNvSpPr>
          <p:nvPr>
            <p:ph type="dt" sz="half" idx="10"/>
          </p:nvPr>
        </p:nvSpPr>
        <p:spPr/>
        <p:txBody>
          <a:bodyPr/>
          <a:lstStyle/>
          <a:p>
            <a:fld id="{8CED59CD-C629-4E60-8134-686292494987}" type="datetimeFigureOut">
              <a:rPr lang="en-US" smtClean="0"/>
              <a:t>9/10/2025</a:t>
            </a:fld>
            <a:endParaRPr lang="en-US"/>
          </a:p>
        </p:txBody>
      </p:sp>
      <p:sp>
        <p:nvSpPr>
          <p:cNvPr id="4" name="Footer Placeholder 3">
            <a:extLst>
              <a:ext uri="{FF2B5EF4-FFF2-40B4-BE49-F238E27FC236}">
                <a16:creationId xmlns:a16="http://schemas.microsoft.com/office/drawing/2014/main" id="{C4CDC6B0-4C7A-4067-857C-D4774ACF54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3D37F7-A6A5-4D6D-82F2-DE7667FCC715}"/>
              </a:ext>
            </a:extLst>
          </p:cNvPr>
          <p:cNvSpPr>
            <a:spLocks noGrp="1"/>
          </p:cNvSpPr>
          <p:nvPr>
            <p:ph type="sldNum" sz="quarter" idx="12"/>
          </p:nvPr>
        </p:nvSpPr>
        <p:spPr/>
        <p:txBody>
          <a:bodyPr/>
          <a:lstStyle/>
          <a:p>
            <a:fld id="{78050A08-78E0-4207-9B7A-F71A45AEDB67}" type="slidenum">
              <a:rPr lang="en-US" smtClean="0"/>
              <a:t>‹#›</a:t>
            </a:fld>
            <a:endParaRPr lang="en-US"/>
          </a:p>
        </p:txBody>
      </p:sp>
    </p:spTree>
    <p:extLst>
      <p:ext uri="{BB962C8B-B14F-4D97-AF65-F5344CB8AC3E}">
        <p14:creationId xmlns:p14="http://schemas.microsoft.com/office/powerpoint/2010/main" val="1393123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A02EAA-9E7D-47D0-A5DF-93F5E1B2FE8A}"/>
              </a:ext>
            </a:extLst>
          </p:cNvPr>
          <p:cNvSpPr>
            <a:spLocks noGrp="1"/>
          </p:cNvSpPr>
          <p:nvPr>
            <p:ph type="dt" sz="half" idx="10"/>
          </p:nvPr>
        </p:nvSpPr>
        <p:spPr/>
        <p:txBody>
          <a:bodyPr/>
          <a:lstStyle/>
          <a:p>
            <a:fld id="{8CED59CD-C629-4E60-8134-686292494987}" type="datetimeFigureOut">
              <a:rPr lang="en-US" smtClean="0"/>
              <a:t>9/10/2025</a:t>
            </a:fld>
            <a:endParaRPr lang="en-US"/>
          </a:p>
        </p:txBody>
      </p:sp>
      <p:sp>
        <p:nvSpPr>
          <p:cNvPr id="3" name="Footer Placeholder 2">
            <a:extLst>
              <a:ext uri="{FF2B5EF4-FFF2-40B4-BE49-F238E27FC236}">
                <a16:creationId xmlns:a16="http://schemas.microsoft.com/office/drawing/2014/main" id="{059B5FB0-FB18-4C28-8743-B63279F2CC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E1DCB9-348C-4031-9B93-879FA2A8E698}"/>
              </a:ext>
            </a:extLst>
          </p:cNvPr>
          <p:cNvSpPr>
            <a:spLocks noGrp="1"/>
          </p:cNvSpPr>
          <p:nvPr>
            <p:ph type="sldNum" sz="quarter" idx="12"/>
          </p:nvPr>
        </p:nvSpPr>
        <p:spPr/>
        <p:txBody>
          <a:bodyPr/>
          <a:lstStyle/>
          <a:p>
            <a:fld id="{78050A08-78E0-4207-9B7A-F71A45AEDB67}" type="slidenum">
              <a:rPr lang="en-US" smtClean="0"/>
              <a:t>‹#›</a:t>
            </a:fld>
            <a:endParaRPr lang="en-US"/>
          </a:p>
        </p:txBody>
      </p:sp>
    </p:spTree>
    <p:extLst>
      <p:ext uri="{BB962C8B-B14F-4D97-AF65-F5344CB8AC3E}">
        <p14:creationId xmlns:p14="http://schemas.microsoft.com/office/powerpoint/2010/main" val="153331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72A3-4C0B-478A-910E-A19687350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5AC45D-BEAD-4750-96E8-5C9E893D58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CC226C-1B5A-427B-B51F-79DA2DC45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270BD8-5615-4A29-B5A5-93769D481269}"/>
              </a:ext>
            </a:extLst>
          </p:cNvPr>
          <p:cNvSpPr>
            <a:spLocks noGrp="1"/>
          </p:cNvSpPr>
          <p:nvPr>
            <p:ph type="dt" sz="half" idx="10"/>
          </p:nvPr>
        </p:nvSpPr>
        <p:spPr/>
        <p:txBody>
          <a:bodyPr/>
          <a:lstStyle/>
          <a:p>
            <a:fld id="{8CED59CD-C629-4E60-8134-686292494987}" type="datetimeFigureOut">
              <a:rPr lang="en-US" smtClean="0"/>
              <a:t>9/10/2025</a:t>
            </a:fld>
            <a:endParaRPr lang="en-US"/>
          </a:p>
        </p:txBody>
      </p:sp>
      <p:sp>
        <p:nvSpPr>
          <p:cNvPr id="6" name="Footer Placeholder 5">
            <a:extLst>
              <a:ext uri="{FF2B5EF4-FFF2-40B4-BE49-F238E27FC236}">
                <a16:creationId xmlns:a16="http://schemas.microsoft.com/office/drawing/2014/main" id="{61EB6181-DCBF-479E-9032-3A5EBD68F5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8FE2C-D948-4595-B82F-11973FB9B72A}"/>
              </a:ext>
            </a:extLst>
          </p:cNvPr>
          <p:cNvSpPr>
            <a:spLocks noGrp="1"/>
          </p:cNvSpPr>
          <p:nvPr>
            <p:ph type="sldNum" sz="quarter" idx="12"/>
          </p:nvPr>
        </p:nvSpPr>
        <p:spPr/>
        <p:txBody>
          <a:bodyPr/>
          <a:lstStyle/>
          <a:p>
            <a:fld id="{78050A08-78E0-4207-9B7A-F71A45AEDB67}" type="slidenum">
              <a:rPr lang="en-US" smtClean="0"/>
              <a:t>‹#›</a:t>
            </a:fld>
            <a:endParaRPr lang="en-US"/>
          </a:p>
        </p:txBody>
      </p:sp>
    </p:spTree>
    <p:extLst>
      <p:ext uri="{BB962C8B-B14F-4D97-AF65-F5344CB8AC3E}">
        <p14:creationId xmlns:p14="http://schemas.microsoft.com/office/powerpoint/2010/main" val="379561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9B30-08BD-42CA-B001-882928161B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321620-746C-4F40-A341-C63EAB8E0B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9B9DF0-98A8-408F-B7ED-8C57035F4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76901-9837-429A-A0D7-7A04163CD16B}"/>
              </a:ext>
            </a:extLst>
          </p:cNvPr>
          <p:cNvSpPr>
            <a:spLocks noGrp="1"/>
          </p:cNvSpPr>
          <p:nvPr>
            <p:ph type="dt" sz="half" idx="10"/>
          </p:nvPr>
        </p:nvSpPr>
        <p:spPr/>
        <p:txBody>
          <a:bodyPr/>
          <a:lstStyle/>
          <a:p>
            <a:fld id="{8CED59CD-C629-4E60-8134-686292494987}" type="datetimeFigureOut">
              <a:rPr lang="en-US" smtClean="0"/>
              <a:t>9/10/2025</a:t>
            </a:fld>
            <a:endParaRPr lang="en-US"/>
          </a:p>
        </p:txBody>
      </p:sp>
      <p:sp>
        <p:nvSpPr>
          <p:cNvPr id="6" name="Footer Placeholder 5">
            <a:extLst>
              <a:ext uri="{FF2B5EF4-FFF2-40B4-BE49-F238E27FC236}">
                <a16:creationId xmlns:a16="http://schemas.microsoft.com/office/drawing/2014/main" id="{8152DD0C-0D6F-46E6-9962-B8C11ABCBD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F9AFD8-3827-484C-B102-9AC512AC4AFA}"/>
              </a:ext>
            </a:extLst>
          </p:cNvPr>
          <p:cNvSpPr>
            <a:spLocks noGrp="1"/>
          </p:cNvSpPr>
          <p:nvPr>
            <p:ph type="sldNum" sz="quarter" idx="12"/>
          </p:nvPr>
        </p:nvSpPr>
        <p:spPr/>
        <p:txBody>
          <a:bodyPr/>
          <a:lstStyle/>
          <a:p>
            <a:fld id="{78050A08-78E0-4207-9B7A-F71A45AEDB67}" type="slidenum">
              <a:rPr lang="en-US" smtClean="0"/>
              <a:t>‹#›</a:t>
            </a:fld>
            <a:endParaRPr lang="en-US"/>
          </a:p>
        </p:txBody>
      </p:sp>
    </p:spTree>
    <p:extLst>
      <p:ext uri="{BB962C8B-B14F-4D97-AF65-F5344CB8AC3E}">
        <p14:creationId xmlns:p14="http://schemas.microsoft.com/office/powerpoint/2010/main" val="244700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A4AAC0-7F40-4CA3-8874-32BE9EDD7F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0F66AD1-8FB7-432D-A513-C02386BBF0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39DD85-F09B-4061-90B5-3FF91EE481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ED59CD-C629-4E60-8134-686292494987}" type="datetimeFigureOut">
              <a:rPr lang="en-US" smtClean="0"/>
              <a:t>9/10/2025</a:t>
            </a:fld>
            <a:endParaRPr lang="en-US"/>
          </a:p>
        </p:txBody>
      </p:sp>
      <p:sp>
        <p:nvSpPr>
          <p:cNvPr id="5" name="Footer Placeholder 4">
            <a:extLst>
              <a:ext uri="{FF2B5EF4-FFF2-40B4-BE49-F238E27FC236}">
                <a16:creationId xmlns:a16="http://schemas.microsoft.com/office/drawing/2014/main" id="{73BEF156-2B08-43C4-A105-EED8874CA6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D12246-4A25-4F7B-A23F-ADBBB6D3CD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050A08-78E0-4207-9B7A-F71A45AEDB67}" type="slidenum">
              <a:rPr lang="en-US" smtClean="0"/>
              <a:t>‹#›</a:t>
            </a:fld>
            <a:endParaRPr lang="en-US"/>
          </a:p>
        </p:txBody>
      </p:sp>
    </p:spTree>
    <p:extLst>
      <p:ext uri="{BB962C8B-B14F-4D97-AF65-F5344CB8AC3E}">
        <p14:creationId xmlns:p14="http://schemas.microsoft.com/office/powerpoint/2010/main" val="157544400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57C1-06F9-4E9C-9107-E525405C9143}"/>
              </a:ext>
            </a:extLst>
          </p:cNvPr>
          <p:cNvSpPr>
            <a:spLocks noGrp="1"/>
          </p:cNvSpPr>
          <p:nvPr>
            <p:ph type="ctrTitle"/>
          </p:nvPr>
        </p:nvSpPr>
        <p:spPr>
          <a:xfrm>
            <a:off x="1524000" y="190546"/>
            <a:ext cx="9144000" cy="2221728"/>
          </a:xfrm>
        </p:spPr>
        <p:txBody>
          <a:bodyPr>
            <a:normAutofit fontScale="90000"/>
          </a:bodyPr>
          <a:lstStyle/>
          <a:p>
            <a:pPr>
              <a:lnSpc>
                <a:spcPct val="200000"/>
              </a:lnSpc>
            </a:pPr>
            <a:r>
              <a:rPr lang="en-US" sz="4400" b="1" dirty="0">
                <a:solidFill>
                  <a:schemeClr val="accent2">
                    <a:lumMod val="75000"/>
                  </a:schemeClr>
                </a:solidFill>
              </a:rPr>
              <a:t>UNIT IV</a:t>
            </a:r>
            <a:br>
              <a:rPr lang="en-US" b="1" dirty="0">
                <a:solidFill>
                  <a:schemeClr val="accent2">
                    <a:lumMod val="75000"/>
                  </a:schemeClr>
                </a:solidFill>
              </a:rPr>
            </a:br>
            <a:r>
              <a:rPr lang="en-US" sz="4000" b="1" dirty="0">
                <a:solidFill>
                  <a:schemeClr val="accent2">
                    <a:lumMod val="75000"/>
                  </a:schemeClr>
                </a:solidFill>
              </a:rPr>
              <a:t>TRANSPORT LAYER</a:t>
            </a:r>
            <a:endParaRPr lang="en-US" b="1" dirty="0">
              <a:solidFill>
                <a:schemeClr val="accent2">
                  <a:lumMod val="75000"/>
                </a:schemeClr>
              </a:solidFill>
            </a:endParaRPr>
          </a:p>
        </p:txBody>
      </p:sp>
    </p:spTree>
    <p:extLst>
      <p:ext uri="{BB962C8B-B14F-4D97-AF65-F5344CB8AC3E}">
        <p14:creationId xmlns:p14="http://schemas.microsoft.com/office/powerpoint/2010/main" val="1638501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518517" y="224526"/>
            <a:ext cx="9762614" cy="758885"/>
          </a:xfrm>
        </p:spPr>
        <p:txBody>
          <a:bodyPr/>
          <a:lstStyle/>
          <a:p>
            <a:r>
              <a:rPr lang="en-US" b="1" dirty="0"/>
              <a:t>Functions of Transport Layer</a:t>
            </a:r>
            <a:endParaRPr lang="en-US" dirty="0"/>
          </a:p>
        </p:txBody>
      </p:sp>
      <p:sp>
        <p:nvSpPr>
          <p:cNvPr id="3" name="Content Placeholder 2">
            <a:extLst>
              <a:ext uri="{FF2B5EF4-FFF2-40B4-BE49-F238E27FC236}">
                <a16:creationId xmlns:a16="http://schemas.microsoft.com/office/drawing/2014/main" id="{525ED742-1400-4BA6-B419-B7B1069BF58D}"/>
              </a:ext>
            </a:extLst>
          </p:cNvPr>
          <p:cNvSpPr>
            <a:spLocks noGrp="1"/>
          </p:cNvSpPr>
          <p:nvPr>
            <p:ph idx="1"/>
          </p:nvPr>
        </p:nvSpPr>
        <p:spPr>
          <a:xfrm>
            <a:off x="838200" y="983411"/>
            <a:ext cx="10515600" cy="5348297"/>
          </a:xfrm>
        </p:spPr>
        <p:txBody>
          <a:bodyPr>
            <a:normAutofit/>
          </a:bodyPr>
          <a:lstStyle/>
          <a:p>
            <a:r>
              <a:rPr lang="en-US" b="1" dirty="0"/>
              <a:t>Segmentation and reassembly: </a:t>
            </a:r>
          </a:p>
          <a:p>
            <a:pPr marL="457200" indent="-457200">
              <a:buFont typeface="Wingdings" panose="05000000000000000000" pitchFamily="2" charset="2"/>
              <a:buChar char="Ø"/>
            </a:pPr>
            <a:r>
              <a:rPr lang="en-US" dirty="0"/>
              <a:t>When the transport layer receives the message from the upper layer, it divides the message into multiple segments, and each segment is assigned with a sequence number that uniquely identifies each segment. </a:t>
            </a:r>
          </a:p>
          <a:p>
            <a:pPr marL="457200" indent="-457200">
              <a:buFont typeface="Wingdings" panose="05000000000000000000" pitchFamily="2" charset="2"/>
              <a:buChar char="Ø"/>
            </a:pPr>
            <a:r>
              <a:rPr lang="en-US" dirty="0"/>
              <a:t>When the message has arrived at the destination, then the transport layer reassembles the message based on their sequence numbers. </a:t>
            </a:r>
            <a:endParaRPr lang="en-US" b="1" dirty="0"/>
          </a:p>
        </p:txBody>
      </p:sp>
    </p:spTree>
    <p:extLst>
      <p:ext uri="{BB962C8B-B14F-4D97-AF65-F5344CB8AC3E}">
        <p14:creationId xmlns:p14="http://schemas.microsoft.com/office/powerpoint/2010/main" val="415145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518517" y="224526"/>
            <a:ext cx="9762614" cy="758885"/>
          </a:xfrm>
        </p:spPr>
        <p:txBody>
          <a:bodyPr/>
          <a:lstStyle/>
          <a:p>
            <a:r>
              <a:rPr lang="en-US" b="1" dirty="0"/>
              <a:t>Functions of Transport Layer</a:t>
            </a:r>
            <a:endParaRPr lang="en-US" dirty="0"/>
          </a:p>
        </p:txBody>
      </p:sp>
      <p:sp>
        <p:nvSpPr>
          <p:cNvPr id="3" name="Content Placeholder 2">
            <a:extLst>
              <a:ext uri="{FF2B5EF4-FFF2-40B4-BE49-F238E27FC236}">
                <a16:creationId xmlns:a16="http://schemas.microsoft.com/office/drawing/2014/main" id="{525ED742-1400-4BA6-B419-B7B1069BF58D}"/>
              </a:ext>
            </a:extLst>
          </p:cNvPr>
          <p:cNvSpPr>
            <a:spLocks noGrp="1"/>
          </p:cNvSpPr>
          <p:nvPr>
            <p:ph idx="1"/>
          </p:nvPr>
        </p:nvSpPr>
        <p:spPr>
          <a:xfrm>
            <a:off x="838200" y="983411"/>
            <a:ext cx="10515600" cy="5348297"/>
          </a:xfrm>
        </p:spPr>
        <p:txBody>
          <a:bodyPr>
            <a:normAutofit lnSpcReduction="10000"/>
          </a:bodyPr>
          <a:lstStyle/>
          <a:p>
            <a:r>
              <a:rPr lang="en-US" b="1" dirty="0"/>
              <a:t>Connection control: </a:t>
            </a:r>
          </a:p>
          <a:p>
            <a:pPr marL="457200" indent="-457200">
              <a:buFont typeface="Wingdings" panose="05000000000000000000" pitchFamily="2" charset="2"/>
              <a:buChar char="Ø"/>
            </a:pPr>
            <a:r>
              <a:rPr lang="en-US" dirty="0"/>
              <a:t>Transport layer provides two services Connection-oriented service and connectionless service. </a:t>
            </a:r>
          </a:p>
          <a:p>
            <a:pPr marL="457200" indent="-457200">
              <a:buFont typeface="Wingdings" panose="05000000000000000000" pitchFamily="2" charset="2"/>
              <a:buChar char="Ø"/>
            </a:pPr>
            <a:r>
              <a:rPr lang="en-US" dirty="0"/>
              <a:t>A connectionless service treats each segment as an individual packet, and they all travel in different routes to reach the destination. </a:t>
            </a:r>
          </a:p>
          <a:p>
            <a:pPr marL="457200" indent="-457200">
              <a:buFont typeface="Wingdings" panose="05000000000000000000" pitchFamily="2" charset="2"/>
              <a:buChar char="Ø"/>
            </a:pPr>
            <a:r>
              <a:rPr lang="en-US" dirty="0"/>
              <a:t>A connection-oriented service makes a connection with the transport layer at the destination machine before delivering the packets. In connection-oriented service, all the packets travel in the single route. </a:t>
            </a:r>
            <a:endParaRPr lang="en-US" b="1" dirty="0"/>
          </a:p>
        </p:txBody>
      </p:sp>
    </p:spTree>
    <p:extLst>
      <p:ext uri="{BB962C8B-B14F-4D97-AF65-F5344CB8AC3E}">
        <p14:creationId xmlns:p14="http://schemas.microsoft.com/office/powerpoint/2010/main" val="3715942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518517" y="224526"/>
            <a:ext cx="9762614" cy="758885"/>
          </a:xfrm>
        </p:spPr>
        <p:txBody>
          <a:bodyPr/>
          <a:lstStyle/>
          <a:p>
            <a:r>
              <a:rPr lang="en-US" b="1" dirty="0"/>
              <a:t>Functions of Transport Layer</a:t>
            </a:r>
            <a:endParaRPr lang="en-US" dirty="0"/>
          </a:p>
        </p:txBody>
      </p:sp>
      <p:sp>
        <p:nvSpPr>
          <p:cNvPr id="3" name="Content Placeholder 2">
            <a:extLst>
              <a:ext uri="{FF2B5EF4-FFF2-40B4-BE49-F238E27FC236}">
                <a16:creationId xmlns:a16="http://schemas.microsoft.com/office/drawing/2014/main" id="{525ED742-1400-4BA6-B419-B7B1069BF58D}"/>
              </a:ext>
            </a:extLst>
          </p:cNvPr>
          <p:cNvSpPr>
            <a:spLocks noGrp="1"/>
          </p:cNvSpPr>
          <p:nvPr>
            <p:ph idx="1"/>
          </p:nvPr>
        </p:nvSpPr>
        <p:spPr>
          <a:xfrm>
            <a:off x="838200" y="983411"/>
            <a:ext cx="10515600" cy="5348297"/>
          </a:xfrm>
        </p:spPr>
        <p:txBody>
          <a:bodyPr>
            <a:normAutofit lnSpcReduction="10000"/>
          </a:bodyPr>
          <a:lstStyle/>
          <a:p>
            <a:r>
              <a:rPr lang="en-US" b="1" dirty="0"/>
              <a:t>Flow control: </a:t>
            </a:r>
          </a:p>
          <a:p>
            <a:pPr marL="457200" indent="-457200">
              <a:buFont typeface="Wingdings" panose="05000000000000000000" pitchFamily="2" charset="2"/>
              <a:buChar char="Ø"/>
            </a:pPr>
            <a:r>
              <a:rPr lang="en-US" dirty="0"/>
              <a:t>The transport layer also responsible for flow control but it is performed end-to-end rather than across a single link. </a:t>
            </a:r>
          </a:p>
          <a:p>
            <a:r>
              <a:rPr lang="en-US" b="1" dirty="0"/>
              <a:t>Error control: </a:t>
            </a:r>
          </a:p>
          <a:p>
            <a:pPr marL="457200" indent="-457200">
              <a:buFont typeface="Wingdings" panose="05000000000000000000" pitchFamily="2" charset="2"/>
              <a:buChar char="Ø"/>
            </a:pPr>
            <a:r>
              <a:rPr lang="en-US" dirty="0"/>
              <a:t>The transport layer is also responsible for Error control. Error control is performed end-to-end rather than across the single link. The sender transport layer ensures that message reach at the destination without any error. </a:t>
            </a:r>
            <a:endParaRPr lang="en-US" b="1" dirty="0"/>
          </a:p>
        </p:txBody>
      </p:sp>
    </p:spTree>
    <p:extLst>
      <p:ext uri="{BB962C8B-B14F-4D97-AF65-F5344CB8AC3E}">
        <p14:creationId xmlns:p14="http://schemas.microsoft.com/office/powerpoint/2010/main" val="1517511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518517" y="224526"/>
            <a:ext cx="9762614" cy="758885"/>
          </a:xfrm>
        </p:spPr>
        <p:txBody>
          <a:bodyPr/>
          <a:lstStyle/>
          <a:p>
            <a:r>
              <a:rPr lang="en-US" b="1" dirty="0"/>
              <a:t>TRANSPORT-LAYER SERVICES</a:t>
            </a:r>
            <a:endParaRPr lang="en-US" dirty="0"/>
          </a:p>
        </p:txBody>
      </p:sp>
      <p:sp>
        <p:nvSpPr>
          <p:cNvPr id="3" name="Content Placeholder 2">
            <a:extLst>
              <a:ext uri="{FF2B5EF4-FFF2-40B4-BE49-F238E27FC236}">
                <a16:creationId xmlns:a16="http://schemas.microsoft.com/office/drawing/2014/main" id="{525ED742-1400-4BA6-B419-B7B1069BF58D}"/>
              </a:ext>
            </a:extLst>
          </p:cNvPr>
          <p:cNvSpPr>
            <a:spLocks noGrp="1"/>
          </p:cNvSpPr>
          <p:nvPr>
            <p:ph idx="1"/>
          </p:nvPr>
        </p:nvSpPr>
        <p:spPr>
          <a:xfrm>
            <a:off x="838200" y="983411"/>
            <a:ext cx="10515600" cy="5348297"/>
          </a:xfrm>
        </p:spPr>
        <p:txBody>
          <a:bodyPr>
            <a:normAutofit/>
          </a:bodyPr>
          <a:lstStyle/>
          <a:p>
            <a:pPr marL="457200" indent="-457200">
              <a:buFont typeface="Wingdings" panose="05000000000000000000" pitchFamily="2" charset="2"/>
              <a:buChar char="Ø"/>
            </a:pPr>
            <a:r>
              <a:rPr lang="en-US" dirty="0"/>
              <a:t>The transport layer is located between the network layer and the application layer. </a:t>
            </a:r>
          </a:p>
          <a:p>
            <a:pPr marL="457200" indent="-457200">
              <a:buFont typeface="Wingdings" panose="05000000000000000000" pitchFamily="2" charset="2"/>
              <a:buChar char="Ø"/>
            </a:pPr>
            <a:r>
              <a:rPr lang="en-US" dirty="0"/>
              <a:t>The transport layer is responsible for providing services to the application layer; it receives services from the network layer.</a:t>
            </a:r>
          </a:p>
        </p:txBody>
      </p:sp>
    </p:spTree>
    <p:extLst>
      <p:ext uri="{BB962C8B-B14F-4D97-AF65-F5344CB8AC3E}">
        <p14:creationId xmlns:p14="http://schemas.microsoft.com/office/powerpoint/2010/main" val="2489026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518517" y="224526"/>
            <a:ext cx="9762614" cy="758885"/>
          </a:xfrm>
        </p:spPr>
        <p:txBody>
          <a:bodyPr/>
          <a:lstStyle/>
          <a:p>
            <a:r>
              <a:rPr lang="en-US" b="1" dirty="0"/>
              <a:t>TRANSPORT-LAYER SERVICES</a:t>
            </a:r>
            <a:endParaRPr lang="en-US" dirty="0"/>
          </a:p>
        </p:txBody>
      </p:sp>
      <p:sp>
        <p:nvSpPr>
          <p:cNvPr id="3" name="Content Placeholder 2">
            <a:extLst>
              <a:ext uri="{FF2B5EF4-FFF2-40B4-BE49-F238E27FC236}">
                <a16:creationId xmlns:a16="http://schemas.microsoft.com/office/drawing/2014/main" id="{525ED742-1400-4BA6-B419-B7B1069BF58D}"/>
              </a:ext>
            </a:extLst>
          </p:cNvPr>
          <p:cNvSpPr>
            <a:spLocks noGrp="1"/>
          </p:cNvSpPr>
          <p:nvPr>
            <p:ph idx="1"/>
          </p:nvPr>
        </p:nvSpPr>
        <p:spPr>
          <a:xfrm>
            <a:off x="838200" y="983412"/>
            <a:ext cx="10515600" cy="2899272"/>
          </a:xfrm>
        </p:spPr>
        <p:txBody>
          <a:bodyPr>
            <a:normAutofit fontScale="92500" lnSpcReduction="20000"/>
          </a:bodyPr>
          <a:lstStyle/>
          <a:p>
            <a:r>
              <a:rPr lang="en-US" b="1" i="1" dirty="0"/>
              <a:t>Process-to-Process Communication</a:t>
            </a:r>
          </a:p>
          <a:p>
            <a:pPr marL="457200" indent="-457200">
              <a:buFont typeface="Wingdings" panose="05000000000000000000" pitchFamily="2" charset="2"/>
              <a:buChar char="Ø"/>
            </a:pPr>
            <a:r>
              <a:rPr lang="en-US" dirty="0"/>
              <a:t>The first duty of a transport-layer protocol is to provide </a:t>
            </a:r>
            <a:r>
              <a:rPr lang="en-US" b="1" dirty="0"/>
              <a:t>process-to-process communication.</a:t>
            </a:r>
          </a:p>
          <a:p>
            <a:pPr marL="457200" indent="-457200">
              <a:buFont typeface="Wingdings" panose="05000000000000000000" pitchFamily="2" charset="2"/>
              <a:buChar char="Ø"/>
            </a:pPr>
            <a:r>
              <a:rPr lang="en-US" dirty="0"/>
              <a:t>A process is an application-layer entity (running program) that uses the services of the transport layer.</a:t>
            </a:r>
          </a:p>
        </p:txBody>
      </p:sp>
      <p:pic>
        <p:nvPicPr>
          <p:cNvPr id="4" name="Picture 3">
            <a:extLst>
              <a:ext uri="{FF2B5EF4-FFF2-40B4-BE49-F238E27FC236}">
                <a16:creationId xmlns:a16="http://schemas.microsoft.com/office/drawing/2014/main" id="{6F6D701B-6544-4840-BD9A-9B7A8BF16C64}"/>
              </a:ext>
            </a:extLst>
          </p:cNvPr>
          <p:cNvPicPr>
            <a:picLocks noChangeAspect="1"/>
          </p:cNvPicPr>
          <p:nvPr/>
        </p:nvPicPr>
        <p:blipFill>
          <a:blip r:embed="rId2"/>
          <a:stretch>
            <a:fillRect/>
          </a:stretch>
        </p:blipFill>
        <p:spPr>
          <a:xfrm>
            <a:off x="2222696" y="3756074"/>
            <a:ext cx="7582486" cy="3101926"/>
          </a:xfrm>
          <a:prstGeom prst="rect">
            <a:avLst/>
          </a:prstGeom>
        </p:spPr>
      </p:pic>
      <p:sp>
        <p:nvSpPr>
          <p:cNvPr id="5" name="Rectangle 4">
            <a:extLst>
              <a:ext uri="{FF2B5EF4-FFF2-40B4-BE49-F238E27FC236}">
                <a16:creationId xmlns:a16="http://schemas.microsoft.com/office/drawing/2014/main" id="{072050D8-3B6B-4857-9CE3-8848455C25EB}"/>
              </a:ext>
            </a:extLst>
          </p:cNvPr>
          <p:cNvSpPr/>
          <p:nvPr/>
        </p:nvSpPr>
        <p:spPr>
          <a:xfrm>
            <a:off x="2208628" y="3854548"/>
            <a:ext cx="1139483" cy="3938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852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518517" y="224526"/>
            <a:ext cx="9762614" cy="758885"/>
          </a:xfrm>
        </p:spPr>
        <p:txBody>
          <a:bodyPr/>
          <a:lstStyle/>
          <a:p>
            <a:r>
              <a:rPr lang="en-US" b="1" dirty="0"/>
              <a:t>TRANSPORT-LAYER SERVICES</a:t>
            </a:r>
            <a:endParaRPr lang="en-US" dirty="0"/>
          </a:p>
        </p:txBody>
      </p:sp>
      <p:sp>
        <p:nvSpPr>
          <p:cNvPr id="3" name="Content Placeholder 2">
            <a:extLst>
              <a:ext uri="{FF2B5EF4-FFF2-40B4-BE49-F238E27FC236}">
                <a16:creationId xmlns:a16="http://schemas.microsoft.com/office/drawing/2014/main" id="{525ED742-1400-4BA6-B419-B7B1069BF58D}"/>
              </a:ext>
            </a:extLst>
          </p:cNvPr>
          <p:cNvSpPr>
            <a:spLocks noGrp="1"/>
          </p:cNvSpPr>
          <p:nvPr>
            <p:ph idx="1"/>
          </p:nvPr>
        </p:nvSpPr>
        <p:spPr>
          <a:xfrm>
            <a:off x="393895" y="983411"/>
            <a:ext cx="11422967" cy="5543998"/>
          </a:xfrm>
        </p:spPr>
        <p:txBody>
          <a:bodyPr>
            <a:normAutofit fontScale="92500" lnSpcReduction="20000"/>
          </a:bodyPr>
          <a:lstStyle/>
          <a:p>
            <a:pPr marL="457200" indent="-457200">
              <a:buFont typeface="Wingdings" panose="05000000000000000000" pitchFamily="2" charset="2"/>
              <a:buChar char="Ø"/>
            </a:pPr>
            <a:r>
              <a:rPr lang="en-US" dirty="0"/>
              <a:t>The network layer is responsible for communication at the computer level (host-to-host communication). </a:t>
            </a:r>
          </a:p>
          <a:p>
            <a:pPr marL="457200" indent="-457200">
              <a:buFont typeface="Wingdings" panose="05000000000000000000" pitchFamily="2" charset="2"/>
              <a:buChar char="Ø"/>
            </a:pPr>
            <a:r>
              <a:rPr lang="en-US" dirty="0"/>
              <a:t>A network-layer protocol can deliver the message only to the destination computer. </a:t>
            </a:r>
          </a:p>
          <a:p>
            <a:pPr marL="457200" indent="-457200">
              <a:buFont typeface="Wingdings" panose="05000000000000000000" pitchFamily="2" charset="2"/>
              <a:buChar char="Ø"/>
            </a:pPr>
            <a:r>
              <a:rPr lang="en-US" dirty="0"/>
              <a:t>However, this is an incomplete delivery. </a:t>
            </a:r>
          </a:p>
          <a:p>
            <a:pPr marL="457200" indent="-457200">
              <a:buFont typeface="Wingdings" panose="05000000000000000000" pitchFamily="2" charset="2"/>
              <a:buChar char="Ø"/>
            </a:pPr>
            <a:r>
              <a:rPr lang="en-US" dirty="0"/>
              <a:t>The message still needs to be handed to the correct process. </a:t>
            </a:r>
          </a:p>
          <a:p>
            <a:pPr marL="457200" indent="-457200">
              <a:buFont typeface="Wingdings" panose="05000000000000000000" pitchFamily="2" charset="2"/>
              <a:buChar char="Ø"/>
            </a:pPr>
            <a:r>
              <a:rPr lang="en-US" dirty="0"/>
              <a:t>This is where a transport-layer protocol takes over. </a:t>
            </a:r>
          </a:p>
          <a:p>
            <a:pPr marL="457200" indent="-457200">
              <a:buFont typeface="Wingdings" panose="05000000000000000000" pitchFamily="2" charset="2"/>
              <a:buChar char="Ø"/>
            </a:pPr>
            <a:r>
              <a:rPr lang="en-US" dirty="0"/>
              <a:t>A transport-layer protocol is responsible for delivery of the message to the appropriate process.</a:t>
            </a:r>
          </a:p>
        </p:txBody>
      </p:sp>
    </p:spTree>
    <p:extLst>
      <p:ext uri="{BB962C8B-B14F-4D97-AF65-F5344CB8AC3E}">
        <p14:creationId xmlns:p14="http://schemas.microsoft.com/office/powerpoint/2010/main" val="1741884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518517" y="224526"/>
            <a:ext cx="9762614" cy="758885"/>
          </a:xfrm>
        </p:spPr>
        <p:txBody>
          <a:bodyPr/>
          <a:lstStyle/>
          <a:p>
            <a:r>
              <a:rPr lang="en-US" b="1" dirty="0"/>
              <a:t>TRANSPORT-LAYER SERVICES</a:t>
            </a:r>
            <a:endParaRPr lang="en-US" dirty="0"/>
          </a:p>
        </p:txBody>
      </p:sp>
      <p:sp>
        <p:nvSpPr>
          <p:cNvPr id="3" name="Content Placeholder 2">
            <a:extLst>
              <a:ext uri="{FF2B5EF4-FFF2-40B4-BE49-F238E27FC236}">
                <a16:creationId xmlns:a16="http://schemas.microsoft.com/office/drawing/2014/main" id="{525ED742-1400-4BA6-B419-B7B1069BF58D}"/>
              </a:ext>
            </a:extLst>
          </p:cNvPr>
          <p:cNvSpPr>
            <a:spLocks noGrp="1"/>
          </p:cNvSpPr>
          <p:nvPr>
            <p:ph idx="1"/>
          </p:nvPr>
        </p:nvSpPr>
        <p:spPr>
          <a:xfrm>
            <a:off x="253217" y="983411"/>
            <a:ext cx="11577711" cy="5473660"/>
          </a:xfrm>
        </p:spPr>
        <p:txBody>
          <a:bodyPr>
            <a:normAutofit/>
          </a:bodyPr>
          <a:lstStyle/>
          <a:p>
            <a:r>
              <a:rPr lang="en-US" b="1" dirty="0"/>
              <a:t>Addressing: Port Numbers</a:t>
            </a:r>
          </a:p>
          <a:p>
            <a:pPr marL="457200" indent="-457200">
              <a:buFont typeface="Wingdings" panose="05000000000000000000" pitchFamily="2" charset="2"/>
              <a:buChar char="Ø"/>
            </a:pPr>
            <a:r>
              <a:rPr lang="en-US" dirty="0"/>
              <a:t>There are a few ways to achieve process-to-process communication, the most common is through the client-server paradigm. </a:t>
            </a:r>
          </a:p>
          <a:p>
            <a:pPr marL="457200" indent="-457200">
              <a:buFont typeface="Wingdings" panose="05000000000000000000" pitchFamily="2" charset="2"/>
              <a:buChar char="Ø"/>
            </a:pPr>
            <a:r>
              <a:rPr lang="en-US" dirty="0"/>
              <a:t>A process on the local host, called a client, needs services from a process usually on the remote host, called a server.</a:t>
            </a:r>
          </a:p>
        </p:txBody>
      </p:sp>
    </p:spTree>
    <p:extLst>
      <p:ext uri="{BB962C8B-B14F-4D97-AF65-F5344CB8AC3E}">
        <p14:creationId xmlns:p14="http://schemas.microsoft.com/office/powerpoint/2010/main" val="2893605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518517" y="224526"/>
            <a:ext cx="9762614" cy="758885"/>
          </a:xfrm>
        </p:spPr>
        <p:txBody>
          <a:bodyPr/>
          <a:lstStyle/>
          <a:p>
            <a:r>
              <a:rPr lang="en-US" b="1" dirty="0"/>
              <a:t>TRANSPORT-LAYER SERVICES</a:t>
            </a:r>
            <a:endParaRPr lang="en-US" dirty="0"/>
          </a:p>
        </p:txBody>
      </p:sp>
      <p:sp>
        <p:nvSpPr>
          <p:cNvPr id="3" name="Content Placeholder 2">
            <a:extLst>
              <a:ext uri="{FF2B5EF4-FFF2-40B4-BE49-F238E27FC236}">
                <a16:creationId xmlns:a16="http://schemas.microsoft.com/office/drawing/2014/main" id="{525ED742-1400-4BA6-B419-B7B1069BF58D}"/>
              </a:ext>
            </a:extLst>
          </p:cNvPr>
          <p:cNvSpPr>
            <a:spLocks noGrp="1"/>
          </p:cNvSpPr>
          <p:nvPr>
            <p:ph idx="1"/>
          </p:nvPr>
        </p:nvSpPr>
        <p:spPr>
          <a:xfrm>
            <a:off x="518517" y="983411"/>
            <a:ext cx="11410885" cy="3574521"/>
          </a:xfrm>
        </p:spPr>
        <p:txBody>
          <a:bodyPr>
            <a:normAutofit fontScale="92500" lnSpcReduction="20000"/>
          </a:bodyPr>
          <a:lstStyle/>
          <a:p>
            <a:pPr marL="457200" indent="-457200">
              <a:buFont typeface="Wingdings" panose="05000000000000000000" pitchFamily="2" charset="2"/>
              <a:buChar char="Ø"/>
            </a:pPr>
            <a:r>
              <a:rPr lang="en-US" dirty="0"/>
              <a:t>A remote computer can run several server programs at the same time, just as several local computers can run one or more client programs at the same time.</a:t>
            </a:r>
          </a:p>
          <a:p>
            <a:pPr marL="457200" indent="-457200">
              <a:buFont typeface="Wingdings" panose="05000000000000000000" pitchFamily="2" charset="2"/>
              <a:buChar char="Ø"/>
            </a:pPr>
            <a:r>
              <a:rPr lang="en-US" dirty="0"/>
              <a:t>For communication, we must define the local host, local process, remote host, and remote process. </a:t>
            </a:r>
          </a:p>
          <a:p>
            <a:pPr marL="457200" indent="-457200">
              <a:buFont typeface="Wingdings" panose="05000000000000000000" pitchFamily="2" charset="2"/>
              <a:buChar char="Ø"/>
            </a:pPr>
            <a:r>
              <a:rPr lang="en-US" dirty="0"/>
              <a:t>The local host and the remote host are defined using IP addresses. </a:t>
            </a:r>
          </a:p>
          <a:p>
            <a:pPr marL="457200" indent="-457200">
              <a:buFont typeface="Wingdings" panose="05000000000000000000" pitchFamily="2" charset="2"/>
              <a:buChar char="Ø"/>
            </a:pPr>
            <a:r>
              <a:rPr lang="en-US" dirty="0"/>
              <a:t>To define the processes, we need second identifiers, called </a:t>
            </a:r>
            <a:r>
              <a:rPr lang="en-US" b="1" dirty="0"/>
              <a:t>port numbers</a:t>
            </a:r>
            <a:r>
              <a:rPr lang="en-US" dirty="0"/>
              <a:t>.</a:t>
            </a:r>
          </a:p>
        </p:txBody>
      </p:sp>
      <p:pic>
        <p:nvPicPr>
          <p:cNvPr id="4" name="Picture 3">
            <a:extLst>
              <a:ext uri="{FF2B5EF4-FFF2-40B4-BE49-F238E27FC236}">
                <a16:creationId xmlns:a16="http://schemas.microsoft.com/office/drawing/2014/main" id="{84DFEB6E-8232-495C-9AAD-1046EF71036C}"/>
              </a:ext>
            </a:extLst>
          </p:cNvPr>
          <p:cNvPicPr>
            <a:picLocks noChangeAspect="1"/>
          </p:cNvPicPr>
          <p:nvPr/>
        </p:nvPicPr>
        <p:blipFill>
          <a:blip r:embed="rId2"/>
          <a:stretch>
            <a:fillRect/>
          </a:stretch>
        </p:blipFill>
        <p:spPr>
          <a:xfrm>
            <a:off x="3305908" y="4557932"/>
            <a:ext cx="5233181" cy="2300067"/>
          </a:xfrm>
          <a:prstGeom prst="rect">
            <a:avLst/>
          </a:prstGeom>
        </p:spPr>
      </p:pic>
    </p:spTree>
    <p:extLst>
      <p:ext uri="{BB962C8B-B14F-4D97-AF65-F5344CB8AC3E}">
        <p14:creationId xmlns:p14="http://schemas.microsoft.com/office/powerpoint/2010/main" val="611974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518517" y="224526"/>
            <a:ext cx="9762614" cy="758885"/>
          </a:xfrm>
        </p:spPr>
        <p:txBody>
          <a:bodyPr/>
          <a:lstStyle/>
          <a:p>
            <a:r>
              <a:rPr lang="en-US" b="1" dirty="0"/>
              <a:t>TRANSPORT-LAYER SERVICES</a:t>
            </a:r>
            <a:endParaRPr lang="en-US" dirty="0"/>
          </a:p>
        </p:txBody>
      </p:sp>
      <p:sp>
        <p:nvSpPr>
          <p:cNvPr id="3" name="Content Placeholder 2">
            <a:extLst>
              <a:ext uri="{FF2B5EF4-FFF2-40B4-BE49-F238E27FC236}">
                <a16:creationId xmlns:a16="http://schemas.microsoft.com/office/drawing/2014/main" id="{525ED742-1400-4BA6-B419-B7B1069BF58D}"/>
              </a:ext>
            </a:extLst>
          </p:cNvPr>
          <p:cNvSpPr>
            <a:spLocks noGrp="1"/>
          </p:cNvSpPr>
          <p:nvPr>
            <p:ph idx="1"/>
          </p:nvPr>
        </p:nvSpPr>
        <p:spPr>
          <a:xfrm>
            <a:off x="150055" y="983411"/>
            <a:ext cx="6560233" cy="5348297"/>
          </a:xfrm>
        </p:spPr>
        <p:txBody>
          <a:bodyPr>
            <a:normAutofit/>
          </a:bodyPr>
          <a:lstStyle/>
          <a:p>
            <a:pPr marL="457200" indent="-457200">
              <a:buFont typeface="Wingdings" panose="05000000000000000000" pitchFamily="2" charset="2"/>
              <a:buChar char="Ø"/>
            </a:pPr>
            <a:r>
              <a:rPr lang="en-US" dirty="0"/>
              <a:t>The destination IP address defines the host among the different hosts in the world. After the host has been selected, the port number defines one of the processes on this particular host</a:t>
            </a:r>
          </a:p>
        </p:txBody>
      </p:sp>
      <p:sp>
        <p:nvSpPr>
          <p:cNvPr id="6" name="Rectangle 5">
            <a:extLst>
              <a:ext uri="{FF2B5EF4-FFF2-40B4-BE49-F238E27FC236}">
                <a16:creationId xmlns:a16="http://schemas.microsoft.com/office/drawing/2014/main" id="{0218A4A2-5E91-4983-ACF6-91F312F8185C}"/>
              </a:ext>
            </a:extLst>
          </p:cNvPr>
          <p:cNvSpPr/>
          <p:nvPr/>
        </p:nvSpPr>
        <p:spPr>
          <a:xfrm>
            <a:off x="7681085" y="1203510"/>
            <a:ext cx="3369256" cy="369332"/>
          </a:xfrm>
          <a:prstGeom prst="rect">
            <a:avLst/>
          </a:prstGeom>
        </p:spPr>
        <p:txBody>
          <a:bodyPr wrap="none">
            <a:spAutoFit/>
          </a:bodyPr>
          <a:lstStyle/>
          <a:p>
            <a:r>
              <a:rPr lang="en-US" b="1" i="1" dirty="0">
                <a:latin typeface="Times-Italic"/>
              </a:rPr>
              <a:t>IP addresses versus port numbers</a:t>
            </a:r>
            <a:endParaRPr lang="en-US" b="1" dirty="0"/>
          </a:p>
        </p:txBody>
      </p:sp>
    </p:spTree>
    <p:extLst>
      <p:ext uri="{BB962C8B-B14F-4D97-AF65-F5344CB8AC3E}">
        <p14:creationId xmlns:p14="http://schemas.microsoft.com/office/powerpoint/2010/main" val="1090007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813459-10B4-4FA5-A7F3-5A4F24AAD5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08" y="-14328"/>
            <a:ext cx="10791092" cy="687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851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2DF1-43CD-48EB-B630-FEBE6E76ADF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051F8BF-B8B7-4287-87B0-36496575A855}"/>
              </a:ext>
            </a:extLst>
          </p:cNvPr>
          <p:cNvSpPr>
            <a:spLocks noGrp="1"/>
          </p:cNvSpPr>
          <p:nvPr>
            <p:ph idx="1"/>
          </p:nvPr>
        </p:nvSpPr>
        <p:spPr>
          <a:xfrm>
            <a:off x="245533" y="911585"/>
            <a:ext cx="8771857" cy="5535922"/>
          </a:xfrm>
        </p:spPr>
        <p:txBody>
          <a:bodyPr>
            <a:normAutofit/>
          </a:bodyPr>
          <a:lstStyle/>
          <a:p>
            <a:pPr marL="457200" indent="-457200">
              <a:buFont typeface="Wingdings" panose="05000000000000000000" pitchFamily="2" charset="2"/>
              <a:buChar char="Ø"/>
            </a:pPr>
            <a:r>
              <a:rPr lang="en-US" dirty="0"/>
              <a:t> Introduction</a:t>
            </a:r>
          </a:p>
          <a:p>
            <a:pPr marL="457200" indent="-457200">
              <a:buFont typeface="Wingdings" panose="05000000000000000000" pitchFamily="2" charset="2"/>
              <a:buChar char="Ø"/>
            </a:pPr>
            <a:r>
              <a:rPr lang="en-US" dirty="0"/>
              <a:t>Transport Services, </a:t>
            </a:r>
          </a:p>
          <a:p>
            <a:pPr marL="457200" indent="-457200">
              <a:buFont typeface="Wingdings" panose="05000000000000000000" pitchFamily="2" charset="2"/>
              <a:buChar char="Ø"/>
            </a:pPr>
            <a:r>
              <a:rPr lang="en-US" dirty="0"/>
              <a:t>Elements of Transport protocols, </a:t>
            </a:r>
          </a:p>
          <a:p>
            <a:pPr marL="457200" indent="-457200">
              <a:buFont typeface="Wingdings" panose="05000000000000000000" pitchFamily="2" charset="2"/>
              <a:buChar char="Ø"/>
            </a:pPr>
            <a:r>
              <a:rPr lang="en-US" dirty="0"/>
              <a:t>Connection management, </a:t>
            </a:r>
          </a:p>
          <a:p>
            <a:pPr marL="457200" indent="-457200">
              <a:buFont typeface="Wingdings" panose="05000000000000000000" pitchFamily="2" charset="2"/>
              <a:buChar char="Ø"/>
            </a:pPr>
            <a:r>
              <a:rPr lang="en-US" dirty="0"/>
              <a:t>TCP and UDP protocols.</a:t>
            </a:r>
          </a:p>
          <a:p>
            <a:endParaRPr lang="en-US" dirty="0">
              <a:latin typeface="Book Antiqua"/>
              <a:cs typeface="Book Antiqua"/>
            </a:endParaRPr>
          </a:p>
          <a:p>
            <a:endParaRPr lang="en-US" dirty="0"/>
          </a:p>
        </p:txBody>
      </p:sp>
      <p:sp>
        <p:nvSpPr>
          <p:cNvPr id="6" name="Content Placeholder 2">
            <a:extLst>
              <a:ext uri="{FF2B5EF4-FFF2-40B4-BE49-F238E27FC236}">
                <a16:creationId xmlns:a16="http://schemas.microsoft.com/office/drawing/2014/main" id="{56DB3AEC-1E2F-4F15-BD37-3A0F781F8509}"/>
              </a:ext>
            </a:extLst>
          </p:cNvPr>
          <p:cNvSpPr txBox="1">
            <a:spLocks/>
          </p:cNvSpPr>
          <p:nvPr/>
        </p:nvSpPr>
        <p:spPr>
          <a:xfrm>
            <a:off x="5977469" y="214242"/>
            <a:ext cx="6214532" cy="6429515"/>
          </a:xfrm>
          <a:prstGeom prst="rect">
            <a:avLst/>
          </a:prstGeom>
        </p:spPr>
        <p:txBody>
          <a:bodyPr vert="horz" lIns="91440" tIns="45720" rIns="91440" bIns="45720" rtlCol="0">
            <a:normAutofit/>
          </a:bodyPr>
          <a:lstStyle>
            <a:lvl1pPr marL="228600" indent="-228600" algn="just" defTabSz="914400" rtl="0" eaLnBrk="1" latinLnBrk="0" hangingPunct="1">
              <a:lnSpc>
                <a:spcPct val="150000"/>
              </a:lnSpc>
              <a:spcBef>
                <a:spcPts val="1000"/>
              </a:spcBef>
              <a:buClr>
                <a:srgbClr val="002060"/>
              </a:buClr>
              <a:buFont typeface="Wingdings" panose="05000000000000000000" pitchFamily="2" charset="2"/>
              <a:buChar char="Ø"/>
              <a:defRPr sz="2800" kern="1200">
                <a:solidFill>
                  <a:schemeClr val="tx1"/>
                </a:solidFill>
                <a:latin typeface="+mn-lt"/>
                <a:ea typeface="+mn-ea"/>
                <a:cs typeface="+mn-cs"/>
              </a:defRPr>
            </a:lvl1pPr>
            <a:lvl2pPr marL="685800" indent="-228600" algn="just" defTabSz="914400" rtl="0" eaLnBrk="1" latinLnBrk="0" hangingPunct="1">
              <a:lnSpc>
                <a:spcPct val="150000"/>
              </a:lnSpc>
              <a:spcBef>
                <a:spcPts val="500"/>
              </a:spcBef>
              <a:buClr>
                <a:srgbClr val="002060"/>
              </a:buClr>
              <a:buFont typeface="Wingdings" panose="05000000000000000000" pitchFamily="2" charset="2"/>
              <a:buChar char="Ø"/>
              <a:defRPr sz="2400" kern="1200">
                <a:solidFill>
                  <a:schemeClr val="tx1"/>
                </a:solidFill>
                <a:latin typeface="+mn-lt"/>
                <a:ea typeface="+mn-ea"/>
                <a:cs typeface="+mn-cs"/>
              </a:defRPr>
            </a:lvl2pPr>
            <a:lvl3pPr marL="1143000" indent="-228600" algn="just" defTabSz="914400" rtl="0" eaLnBrk="1" latinLnBrk="0" hangingPunct="1">
              <a:lnSpc>
                <a:spcPct val="150000"/>
              </a:lnSpc>
              <a:spcBef>
                <a:spcPts val="500"/>
              </a:spcBef>
              <a:buClr>
                <a:srgbClr val="002060"/>
              </a:buClr>
              <a:buFont typeface="Wingdings" panose="05000000000000000000" pitchFamily="2" charset="2"/>
              <a:buChar char="Ø"/>
              <a:defRPr sz="2000" kern="1200">
                <a:solidFill>
                  <a:schemeClr val="tx1"/>
                </a:solidFill>
                <a:latin typeface="+mn-lt"/>
                <a:ea typeface="+mn-ea"/>
                <a:cs typeface="+mn-cs"/>
              </a:defRPr>
            </a:lvl3pPr>
            <a:lvl4pPr marL="1600200" indent="-228600" algn="just" defTabSz="914400" rtl="0" eaLnBrk="1" latinLnBrk="0" hangingPunct="1">
              <a:lnSpc>
                <a:spcPct val="150000"/>
              </a:lnSpc>
              <a:spcBef>
                <a:spcPts val="500"/>
              </a:spcBef>
              <a:buClr>
                <a:srgbClr val="002060"/>
              </a:buClr>
              <a:buFont typeface="Wingdings" panose="05000000000000000000" pitchFamily="2" charset="2"/>
              <a:buChar char="Ø"/>
              <a:defRPr sz="1800" kern="1200">
                <a:solidFill>
                  <a:schemeClr val="tx1"/>
                </a:solidFill>
                <a:latin typeface="+mn-lt"/>
                <a:ea typeface="+mn-ea"/>
                <a:cs typeface="+mn-cs"/>
              </a:defRPr>
            </a:lvl4pPr>
            <a:lvl5pPr marL="2057400" indent="-228600" algn="just" defTabSz="914400" rtl="0" eaLnBrk="1" latinLnBrk="0" hangingPunct="1">
              <a:lnSpc>
                <a:spcPct val="150000"/>
              </a:lnSpc>
              <a:spcBef>
                <a:spcPts val="500"/>
              </a:spcBef>
              <a:buClr>
                <a:srgbClr val="002060"/>
              </a:buClr>
              <a:buFont typeface="Wingdings" panose="05000000000000000000" pitchFamily="2" charset="2"/>
              <a:buChar char="Ø"/>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Book Antiqua"/>
              <a:cs typeface="Book Antiqua"/>
            </a:endParaRPr>
          </a:p>
          <a:p>
            <a:pPr marL="0" indent="0">
              <a:buNone/>
            </a:pPr>
            <a:endParaRPr lang="en-US" dirty="0"/>
          </a:p>
        </p:txBody>
      </p:sp>
    </p:spTree>
    <p:extLst>
      <p:ext uri="{BB962C8B-B14F-4D97-AF65-F5344CB8AC3E}">
        <p14:creationId xmlns:p14="http://schemas.microsoft.com/office/powerpoint/2010/main" val="4180993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518517" y="224526"/>
            <a:ext cx="9762614" cy="758885"/>
          </a:xfrm>
        </p:spPr>
        <p:txBody>
          <a:bodyPr/>
          <a:lstStyle/>
          <a:p>
            <a:r>
              <a:rPr lang="en-US" b="1" dirty="0"/>
              <a:t>TRANSPORT-LAYER SERVICES</a:t>
            </a:r>
            <a:endParaRPr lang="en-US" dirty="0"/>
          </a:p>
        </p:txBody>
      </p:sp>
      <p:sp>
        <p:nvSpPr>
          <p:cNvPr id="3" name="Content Placeholder 2">
            <a:extLst>
              <a:ext uri="{FF2B5EF4-FFF2-40B4-BE49-F238E27FC236}">
                <a16:creationId xmlns:a16="http://schemas.microsoft.com/office/drawing/2014/main" id="{525ED742-1400-4BA6-B419-B7B1069BF58D}"/>
              </a:ext>
            </a:extLst>
          </p:cNvPr>
          <p:cNvSpPr>
            <a:spLocks noGrp="1"/>
          </p:cNvSpPr>
          <p:nvPr>
            <p:ph idx="1"/>
          </p:nvPr>
        </p:nvSpPr>
        <p:spPr>
          <a:xfrm>
            <a:off x="838200" y="983411"/>
            <a:ext cx="10515600" cy="3180626"/>
          </a:xfrm>
        </p:spPr>
        <p:txBody>
          <a:bodyPr>
            <a:normAutofit fontScale="77500" lnSpcReduction="20000"/>
          </a:bodyPr>
          <a:lstStyle/>
          <a:p>
            <a:r>
              <a:rPr lang="en-US" b="1" i="1" dirty="0"/>
              <a:t>Socket Addresses</a:t>
            </a:r>
          </a:p>
          <a:p>
            <a:pPr marL="457200" indent="-457200">
              <a:buFont typeface="Wingdings" panose="05000000000000000000" pitchFamily="2" charset="2"/>
              <a:buChar char="Ø"/>
            </a:pPr>
            <a:r>
              <a:rPr lang="en-US" dirty="0"/>
              <a:t>A transport-layer protocol in the TCP suite needs both the IP address and the port number, at each end, to make a connection. </a:t>
            </a:r>
          </a:p>
          <a:p>
            <a:pPr marL="457200" indent="-457200">
              <a:buFont typeface="Wingdings" panose="05000000000000000000" pitchFamily="2" charset="2"/>
              <a:buChar char="Ø"/>
            </a:pPr>
            <a:r>
              <a:rPr lang="en-US" dirty="0"/>
              <a:t>The combination of an IP address and a port number is called a </a:t>
            </a:r>
            <a:r>
              <a:rPr lang="en-US" b="1" i="1" dirty="0"/>
              <a:t>socket address. </a:t>
            </a:r>
          </a:p>
          <a:p>
            <a:pPr marL="457200" indent="-457200">
              <a:buFont typeface="Wingdings" panose="05000000000000000000" pitchFamily="2" charset="2"/>
              <a:buChar char="Ø"/>
            </a:pPr>
            <a:r>
              <a:rPr lang="en-US" dirty="0"/>
              <a:t>The client socket address defines the client process uniquely just as the server socket address defines the server process uniquely.</a:t>
            </a:r>
          </a:p>
        </p:txBody>
      </p:sp>
      <p:pic>
        <p:nvPicPr>
          <p:cNvPr id="5" name="Picture 4">
            <a:extLst>
              <a:ext uri="{FF2B5EF4-FFF2-40B4-BE49-F238E27FC236}">
                <a16:creationId xmlns:a16="http://schemas.microsoft.com/office/drawing/2014/main" id="{AB806CCE-41F8-4B8C-8016-F82D4DBBE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634" y="4423955"/>
            <a:ext cx="7165885" cy="2282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0632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518517" y="224526"/>
            <a:ext cx="9762614" cy="758885"/>
          </a:xfrm>
        </p:spPr>
        <p:txBody>
          <a:bodyPr/>
          <a:lstStyle/>
          <a:p>
            <a:r>
              <a:rPr lang="en-US" b="1" dirty="0"/>
              <a:t>TRANSPORT-LAYER SERVICES</a:t>
            </a:r>
            <a:endParaRPr lang="en-US" dirty="0"/>
          </a:p>
        </p:txBody>
      </p:sp>
      <p:sp>
        <p:nvSpPr>
          <p:cNvPr id="3" name="Content Placeholder 2">
            <a:extLst>
              <a:ext uri="{FF2B5EF4-FFF2-40B4-BE49-F238E27FC236}">
                <a16:creationId xmlns:a16="http://schemas.microsoft.com/office/drawing/2014/main" id="{525ED742-1400-4BA6-B419-B7B1069BF58D}"/>
              </a:ext>
            </a:extLst>
          </p:cNvPr>
          <p:cNvSpPr>
            <a:spLocks noGrp="1"/>
          </p:cNvSpPr>
          <p:nvPr>
            <p:ph idx="1"/>
          </p:nvPr>
        </p:nvSpPr>
        <p:spPr>
          <a:xfrm>
            <a:off x="838200" y="983411"/>
            <a:ext cx="10515600" cy="5348297"/>
          </a:xfrm>
        </p:spPr>
        <p:txBody>
          <a:bodyPr>
            <a:normAutofit/>
          </a:bodyPr>
          <a:lstStyle/>
          <a:p>
            <a:pPr marL="457200" indent="-457200">
              <a:buFont typeface="Wingdings" panose="05000000000000000000" pitchFamily="2" charset="2"/>
              <a:buChar char="Ø"/>
            </a:pPr>
            <a:r>
              <a:rPr lang="en-US" dirty="0"/>
              <a:t>To use the services of the transport layer in the Internet, we need a pair of socket addresses: the client socket address and the server socket address. </a:t>
            </a:r>
          </a:p>
          <a:p>
            <a:pPr marL="457200" indent="-457200">
              <a:buFont typeface="Wingdings" panose="05000000000000000000" pitchFamily="2" charset="2"/>
              <a:buChar char="Ø"/>
            </a:pPr>
            <a:r>
              <a:rPr lang="en-US" dirty="0"/>
              <a:t>These four pieces of information are part of the network-layer packet header and the transport-layer packet header.</a:t>
            </a:r>
          </a:p>
          <a:p>
            <a:pPr marL="457200" indent="-457200">
              <a:buFont typeface="Wingdings" panose="05000000000000000000" pitchFamily="2" charset="2"/>
              <a:buChar char="Ø"/>
            </a:pPr>
            <a:r>
              <a:rPr lang="en-US" dirty="0"/>
              <a:t> The first header contains the IP addresses; the second header contains the port numbers.</a:t>
            </a:r>
          </a:p>
        </p:txBody>
      </p:sp>
    </p:spTree>
    <p:extLst>
      <p:ext uri="{BB962C8B-B14F-4D97-AF65-F5344CB8AC3E}">
        <p14:creationId xmlns:p14="http://schemas.microsoft.com/office/powerpoint/2010/main" val="2060038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518517" y="224526"/>
            <a:ext cx="9762614" cy="758885"/>
          </a:xfrm>
        </p:spPr>
        <p:txBody>
          <a:bodyPr/>
          <a:lstStyle/>
          <a:p>
            <a:r>
              <a:rPr lang="en-US" b="1" dirty="0"/>
              <a:t>TRANSPORT-LAYER SERVICES</a:t>
            </a:r>
            <a:endParaRPr lang="en-US" dirty="0"/>
          </a:p>
        </p:txBody>
      </p:sp>
      <p:sp>
        <p:nvSpPr>
          <p:cNvPr id="3" name="Content Placeholder 2">
            <a:extLst>
              <a:ext uri="{FF2B5EF4-FFF2-40B4-BE49-F238E27FC236}">
                <a16:creationId xmlns:a16="http://schemas.microsoft.com/office/drawing/2014/main" id="{525ED742-1400-4BA6-B419-B7B1069BF58D}"/>
              </a:ext>
            </a:extLst>
          </p:cNvPr>
          <p:cNvSpPr>
            <a:spLocks noGrp="1"/>
          </p:cNvSpPr>
          <p:nvPr>
            <p:ph idx="1"/>
          </p:nvPr>
        </p:nvSpPr>
        <p:spPr>
          <a:xfrm>
            <a:off x="-1" y="983411"/>
            <a:ext cx="12192001" cy="3236897"/>
          </a:xfrm>
        </p:spPr>
        <p:txBody>
          <a:bodyPr>
            <a:normAutofit/>
          </a:bodyPr>
          <a:lstStyle/>
          <a:p>
            <a:r>
              <a:rPr lang="en-US" b="1" dirty="0"/>
              <a:t>Encapsulation and Decapsulation</a:t>
            </a:r>
          </a:p>
          <a:p>
            <a:pPr marL="457200" indent="-457200">
              <a:buFont typeface="Wingdings" panose="05000000000000000000" pitchFamily="2" charset="2"/>
              <a:buChar char="Ø"/>
            </a:pPr>
            <a:r>
              <a:rPr lang="en-US" dirty="0"/>
              <a:t>To send a message from one process to another, the transport-layer protocol encapsulates and decapsulates messages</a:t>
            </a:r>
            <a:endParaRPr lang="en-US" b="1" dirty="0"/>
          </a:p>
        </p:txBody>
      </p:sp>
      <p:pic>
        <p:nvPicPr>
          <p:cNvPr id="4" name="Picture 3">
            <a:extLst>
              <a:ext uri="{FF2B5EF4-FFF2-40B4-BE49-F238E27FC236}">
                <a16:creationId xmlns:a16="http://schemas.microsoft.com/office/drawing/2014/main" id="{559EB9AF-DE40-4F5E-BD83-7B34A7749622}"/>
              </a:ext>
            </a:extLst>
          </p:cNvPr>
          <p:cNvPicPr>
            <a:picLocks noChangeAspect="1"/>
          </p:cNvPicPr>
          <p:nvPr/>
        </p:nvPicPr>
        <p:blipFill>
          <a:blip r:embed="rId2"/>
          <a:stretch>
            <a:fillRect/>
          </a:stretch>
        </p:blipFill>
        <p:spPr>
          <a:xfrm>
            <a:off x="2982351" y="3179298"/>
            <a:ext cx="6471138" cy="3633192"/>
          </a:xfrm>
          <a:prstGeom prst="rect">
            <a:avLst/>
          </a:prstGeom>
        </p:spPr>
      </p:pic>
    </p:spTree>
    <p:extLst>
      <p:ext uri="{BB962C8B-B14F-4D97-AF65-F5344CB8AC3E}">
        <p14:creationId xmlns:p14="http://schemas.microsoft.com/office/powerpoint/2010/main" val="937968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518517" y="224526"/>
            <a:ext cx="9762614" cy="758885"/>
          </a:xfrm>
        </p:spPr>
        <p:txBody>
          <a:bodyPr/>
          <a:lstStyle/>
          <a:p>
            <a:r>
              <a:rPr lang="en-US" b="1" dirty="0"/>
              <a:t>TRANSPORT-LAYER SERVICES</a:t>
            </a:r>
            <a:endParaRPr lang="en-US" dirty="0"/>
          </a:p>
        </p:txBody>
      </p:sp>
      <p:sp>
        <p:nvSpPr>
          <p:cNvPr id="3" name="Content Placeholder 2">
            <a:extLst>
              <a:ext uri="{FF2B5EF4-FFF2-40B4-BE49-F238E27FC236}">
                <a16:creationId xmlns:a16="http://schemas.microsoft.com/office/drawing/2014/main" id="{525ED742-1400-4BA6-B419-B7B1069BF58D}"/>
              </a:ext>
            </a:extLst>
          </p:cNvPr>
          <p:cNvSpPr>
            <a:spLocks noGrp="1"/>
          </p:cNvSpPr>
          <p:nvPr>
            <p:ph idx="1"/>
          </p:nvPr>
        </p:nvSpPr>
        <p:spPr>
          <a:xfrm>
            <a:off x="838200" y="983411"/>
            <a:ext cx="10515600" cy="5348297"/>
          </a:xfrm>
        </p:spPr>
        <p:txBody>
          <a:bodyPr>
            <a:normAutofit lnSpcReduction="10000"/>
          </a:bodyPr>
          <a:lstStyle/>
          <a:p>
            <a:pPr marL="457200" indent="-457200">
              <a:buFont typeface="Wingdings" panose="05000000000000000000" pitchFamily="2" charset="2"/>
              <a:buChar char="Ø"/>
            </a:pPr>
            <a:r>
              <a:rPr lang="en-US" dirty="0"/>
              <a:t>Encapsulation happens at the sender site. When a process has a message to send, it passes the message to the transport layer along with a pair of socket addresses and some other pieces of information, which depend on the transport-layer protocol. </a:t>
            </a:r>
          </a:p>
          <a:p>
            <a:pPr marL="457200" indent="-457200">
              <a:buFont typeface="Wingdings" panose="05000000000000000000" pitchFamily="2" charset="2"/>
              <a:buChar char="Ø"/>
            </a:pPr>
            <a:r>
              <a:rPr lang="en-US" dirty="0"/>
              <a:t>The transport layer receives the data and adds the transport-layer header. </a:t>
            </a:r>
          </a:p>
          <a:p>
            <a:pPr marL="457200" indent="-457200">
              <a:buFont typeface="Wingdings" panose="05000000000000000000" pitchFamily="2" charset="2"/>
              <a:buChar char="Ø"/>
            </a:pPr>
            <a:r>
              <a:rPr lang="en-US" dirty="0"/>
              <a:t>The packets at the transport layer in the Internet are called user </a:t>
            </a:r>
            <a:r>
              <a:rPr lang="en-US" b="1" i="1" dirty="0"/>
              <a:t>datagrams, segments, </a:t>
            </a:r>
            <a:r>
              <a:rPr lang="en-US" i="1" dirty="0"/>
              <a:t>or</a:t>
            </a:r>
            <a:r>
              <a:rPr lang="en-US" b="1" i="1" dirty="0"/>
              <a:t> packets.</a:t>
            </a:r>
          </a:p>
        </p:txBody>
      </p:sp>
    </p:spTree>
    <p:extLst>
      <p:ext uri="{BB962C8B-B14F-4D97-AF65-F5344CB8AC3E}">
        <p14:creationId xmlns:p14="http://schemas.microsoft.com/office/powerpoint/2010/main" val="3189976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518517" y="224526"/>
            <a:ext cx="9762614" cy="758885"/>
          </a:xfrm>
        </p:spPr>
        <p:txBody>
          <a:bodyPr/>
          <a:lstStyle/>
          <a:p>
            <a:r>
              <a:rPr lang="en-US" b="1" dirty="0"/>
              <a:t>TRANSPORT-LAYER SERVICES</a:t>
            </a:r>
            <a:endParaRPr lang="en-US" dirty="0"/>
          </a:p>
        </p:txBody>
      </p:sp>
      <p:sp>
        <p:nvSpPr>
          <p:cNvPr id="3" name="Content Placeholder 2">
            <a:extLst>
              <a:ext uri="{FF2B5EF4-FFF2-40B4-BE49-F238E27FC236}">
                <a16:creationId xmlns:a16="http://schemas.microsoft.com/office/drawing/2014/main" id="{525ED742-1400-4BA6-B419-B7B1069BF58D}"/>
              </a:ext>
            </a:extLst>
          </p:cNvPr>
          <p:cNvSpPr>
            <a:spLocks noGrp="1"/>
          </p:cNvSpPr>
          <p:nvPr>
            <p:ph idx="1"/>
          </p:nvPr>
        </p:nvSpPr>
        <p:spPr>
          <a:xfrm>
            <a:off x="838200" y="983411"/>
            <a:ext cx="10515600" cy="5348297"/>
          </a:xfrm>
        </p:spPr>
        <p:txBody>
          <a:bodyPr>
            <a:normAutofit/>
          </a:bodyPr>
          <a:lstStyle/>
          <a:p>
            <a:pPr marL="457200" indent="-457200">
              <a:buFont typeface="Wingdings" panose="05000000000000000000" pitchFamily="2" charset="2"/>
              <a:buChar char="Ø"/>
            </a:pPr>
            <a:r>
              <a:rPr lang="en-US" b="1" dirty="0"/>
              <a:t>Decapsulation</a:t>
            </a:r>
            <a:r>
              <a:rPr lang="en-US" dirty="0"/>
              <a:t> happens at the receiver site. When the message arrives at the destination transport layer, the header is dropped and the transport layer delivers the message to the process running at the application layer. </a:t>
            </a:r>
          </a:p>
          <a:p>
            <a:pPr marL="457200" indent="-457200">
              <a:buFont typeface="Wingdings" panose="05000000000000000000" pitchFamily="2" charset="2"/>
              <a:buChar char="Ø"/>
            </a:pPr>
            <a:r>
              <a:rPr lang="en-US" dirty="0"/>
              <a:t>The sender socket address is passed to the process in case it needs to respond to the message received.</a:t>
            </a:r>
          </a:p>
        </p:txBody>
      </p:sp>
    </p:spTree>
    <p:extLst>
      <p:ext uri="{BB962C8B-B14F-4D97-AF65-F5344CB8AC3E}">
        <p14:creationId xmlns:p14="http://schemas.microsoft.com/office/powerpoint/2010/main" val="527666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518517" y="224526"/>
            <a:ext cx="9762614" cy="758885"/>
          </a:xfrm>
        </p:spPr>
        <p:txBody>
          <a:bodyPr/>
          <a:lstStyle/>
          <a:p>
            <a:r>
              <a:rPr lang="en-US" b="1" dirty="0"/>
              <a:t>TRANSPORT-LAYER SERVICES</a:t>
            </a:r>
            <a:endParaRPr lang="en-US" dirty="0"/>
          </a:p>
        </p:txBody>
      </p:sp>
      <p:sp>
        <p:nvSpPr>
          <p:cNvPr id="3" name="Content Placeholder 2">
            <a:extLst>
              <a:ext uri="{FF2B5EF4-FFF2-40B4-BE49-F238E27FC236}">
                <a16:creationId xmlns:a16="http://schemas.microsoft.com/office/drawing/2014/main" id="{525ED742-1400-4BA6-B419-B7B1069BF58D}"/>
              </a:ext>
            </a:extLst>
          </p:cNvPr>
          <p:cNvSpPr>
            <a:spLocks noGrp="1"/>
          </p:cNvSpPr>
          <p:nvPr>
            <p:ph idx="1"/>
          </p:nvPr>
        </p:nvSpPr>
        <p:spPr>
          <a:xfrm>
            <a:off x="168812" y="815926"/>
            <a:ext cx="7076050" cy="6042074"/>
          </a:xfrm>
        </p:spPr>
        <p:txBody>
          <a:bodyPr>
            <a:normAutofit fontScale="92500" lnSpcReduction="10000"/>
          </a:bodyPr>
          <a:lstStyle/>
          <a:p>
            <a:r>
              <a:rPr lang="en-US" b="1" dirty="0"/>
              <a:t>Multiplexing and Demultiplexing</a:t>
            </a:r>
          </a:p>
          <a:p>
            <a:pPr marL="457200" indent="-457200">
              <a:buFont typeface="Wingdings" panose="05000000000000000000" pitchFamily="2" charset="2"/>
              <a:buChar char="Ø"/>
            </a:pPr>
            <a:r>
              <a:rPr lang="en-US" dirty="0"/>
              <a:t>Whenever an entity accepts items from more than one source, this is referred to as multiplexing (many to one); </a:t>
            </a:r>
          </a:p>
          <a:p>
            <a:pPr marL="457200" indent="-457200">
              <a:buFont typeface="Wingdings" panose="05000000000000000000" pitchFamily="2" charset="2"/>
              <a:buChar char="Ø"/>
            </a:pPr>
            <a:r>
              <a:rPr lang="en-US" dirty="0"/>
              <a:t>whenever an entity delivers items to more than one destination, this is referred to as demultiplexing (one to many). </a:t>
            </a:r>
          </a:p>
          <a:p>
            <a:pPr marL="457200" indent="-457200">
              <a:buFont typeface="Wingdings" panose="05000000000000000000" pitchFamily="2" charset="2"/>
              <a:buChar char="Ø"/>
            </a:pPr>
            <a:r>
              <a:rPr lang="en-US" dirty="0"/>
              <a:t>The transport layer at the source performs multiplexing; the transport layer at the destination performs demultiplexing</a:t>
            </a:r>
          </a:p>
        </p:txBody>
      </p:sp>
    </p:spTree>
    <p:extLst>
      <p:ext uri="{BB962C8B-B14F-4D97-AF65-F5344CB8AC3E}">
        <p14:creationId xmlns:p14="http://schemas.microsoft.com/office/powerpoint/2010/main" val="1847539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D2B78DE-AC7D-4374-9F64-CFB169F2069B}"/>
              </a:ext>
            </a:extLst>
          </p:cNvPr>
          <p:cNvPicPr>
            <a:picLocks noChangeAspect="1"/>
          </p:cNvPicPr>
          <p:nvPr/>
        </p:nvPicPr>
        <p:blipFill>
          <a:blip r:embed="rId2"/>
          <a:stretch>
            <a:fillRect/>
          </a:stretch>
        </p:blipFill>
        <p:spPr>
          <a:xfrm>
            <a:off x="597877" y="229771"/>
            <a:ext cx="10451123" cy="5898383"/>
          </a:xfrm>
          <a:prstGeom prst="rect">
            <a:avLst/>
          </a:prstGeom>
        </p:spPr>
      </p:pic>
    </p:spTree>
    <p:extLst>
      <p:ext uri="{BB962C8B-B14F-4D97-AF65-F5344CB8AC3E}">
        <p14:creationId xmlns:p14="http://schemas.microsoft.com/office/powerpoint/2010/main" val="284651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518517" y="224526"/>
            <a:ext cx="9762614" cy="758885"/>
          </a:xfrm>
        </p:spPr>
        <p:txBody>
          <a:bodyPr/>
          <a:lstStyle/>
          <a:p>
            <a:r>
              <a:rPr lang="en-US" b="1" dirty="0"/>
              <a:t>TRANSPORT-LAYER SERVICES</a:t>
            </a:r>
            <a:endParaRPr lang="en-US" dirty="0"/>
          </a:p>
        </p:txBody>
      </p:sp>
      <p:sp>
        <p:nvSpPr>
          <p:cNvPr id="3" name="Content Placeholder 2">
            <a:extLst>
              <a:ext uri="{FF2B5EF4-FFF2-40B4-BE49-F238E27FC236}">
                <a16:creationId xmlns:a16="http://schemas.microsoft.com/office/drawing/2014/main" id="{525ED742-1400-4BA6-B419-B7B1069BF58D}"/>
              </a:ext>
            </a:extLst>
          </p:cNvPr>
          <p:cNvSpPr>
            <a:spLocks noGrp="1"/>
          </p:cNvSpPr>
          <p:nvPr>
            <p:ph idx="1"/>
          </p:nvPr>
        </p:nvSpPr>
        <p:spPr>
          <a:xfrm>
            <a:off x="838200" y="983411"/>
            <a:ext cx="10515600" cy="5348297"/>
          </a:xfrm>
        </p:spPr>
        <p:txBody>
          <a:bodyPr>
            <a:normAutofit fontScale="85000" lnSpcReduction="10000"/>
          </a:bodyPr>
          <a:lstStyle/>
          <a:p>
            <a:r>
              <a:rPr lang="en-US" b="1" dirty="0"/>
              <a:t>Flow Control</a:t>
            </a:r>
          </a:p>
          <a:p>
            <a:pPr marL="457200" indent="-457200">
              <a:buFont typeface="Wingdings" panose="05000000000000000000" pitchFamily="2" charset="2"/>
              <a:buChar char="Ø"/>
            </a:pPr>
            <a:r>
              <a:rPr lang="en-US" dirty="0"/>
              <a:t>Whenever an entity produces items and another entity consumes them, there should be a balance between production and consumption rates. </a:t>
            </a:r>
          </a:p>
          <a:p>
            <a:pPr marL="457200" indent="-457200">
              <a:buFont typeface="Wingdings" panose="05000000000000000000" pitchFamily="2" charset="2"/>
              <a:buChar char="Ø"/>
            </a:pPr>
            <a:r>
              <a:rPr lang="en-US" dirty="0"/>
              <a:t>If the items are produced faster than they can be consumed, the consumer can be overwhelmed and may need to discard some items. </a:t>
            </a:r>
          </a:p>
          <a:p>
            <a:pPr marL="457200" indent="-457200">
              <a:buFont typeface="Wingdings" panose="05000000000000000000" pitchFamily="2" charset="2"/>
              <a:buChar char="Ø"/>
            </a:pPr>
            <a:r>
              <a:rPr lang="en-US" dirty="0"/>
              <a:t>If the items are produced more slowly than they can be consumed, the consumer</a:t>
            </a:r>
          </a:p>
          <a:p>
            <a:pPr marL="457200" indent="-457200">
              <a:buFont typeface="Wingdings" panose="05000000000000000000" pitchFamily="2" charset="2"/>
              <a:buChar char="Ø"/>
            </a:pPr>
            <a:r>
              <a:rPr lang="en-US" dirty="0"/>
              <a:t>must wait, and the system becomes less efficient. </a:t>
            </a:r>
          </a:p>
          <a:p>
            <a:pPr marL="457200" indent="-457200">
              <a:buFont typeface="Wingdings" panose="05000000000000000000" pitchFamily="2" charset="2"/>
              <a:buChar char="Ø"/>
            </a:pPr>
            <a:r>
              <a:rPr lang="en-US" dirty="0"/>
              <a:t>Flow control is related to the first issue. We need to prevent losing the data items at the consumer site.</a:t>
            </a:r>
          </a:p>
        </p:txBody>
      </p:sp>
    </p:spTree>
    <p:extLst>
      <p:ext uri="{BB962C8B-B14F-4D97-AF65-F5344CB8AC3E}">
        <p14:creationId xmlns:p14="http://schemas.microsoft.com/office/powerpoint/2010/main" val="1369069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518517" y="224526"/>
            <a:ext cx="9762614" cy="758885"/>
          </a:xfrm>
        </p:spPr>
        <p:txBody>
          <a:bodyPr/>
          <a:lstStyle/>
          <a:p>
            <a:r>
              <a:rPr lang="en-US" b="1" dirty="0"/>
              <a:t>TRANSPORT-LAYER SERVICES</a:t>
            </a:r>
            <a:endParaRPr lang="en-US" dirty="0"/>
          </a:p>
        </p:txBody>
      </p:sp>
      <p:sp>
        <p:nvSpPr>
          <p:cNvPr id="3" name="Content Placeholder 2">
            <a:extLst>
              <a:ext uri="{FF2B5EF4-FFF2-40B4-BE49-F238E27FC236}">
                <a16:creationId xmlns:a16="http://schemas.microsoft.com/office/drawing/2014/main" id="{525ED742-1400-4BA6-B419-B7B1069BF58D}"/>
              </a:ext>
            </a:extLst>
          </p:cNvPr>
          <p:cNvSpPr>
            <a:spLocks noGrp="1"/>
          </p:cNvSpPr>
          <p:nvPr>
            <p:ph idx="1"/>
          </p:nvPr>
        </p:nvSpPr>
        <p:spPr>
          <a:xfrm>
            <a:off x="281355" y="983412"/>
            <a:ext cx="11690252" cy="3757400"/>
          </a:xfrm>
        </p:spPr>
        <p:txBody>
          <a:bodyPr>
            <a:normAutofit fontScale="85000" lnSpcReduction="20000"/>
          </a:bodyPr>
          <a:lstStyle/>
          <a:p>
            <a:r>
              <a:rPr lang="en-US" b="1" dirty="0"/>
              <a:t>Pushing or Pulling</a:t>
            </a:r>
          </a:p>
          <a:p>
            <a:pPr marL="457200" indent="-457200">
              <a:buFont typeface="Wingdings" panose="05000000000000000000" pitchFamily="2" charset="2"/>
              <a:buChar char="Ø"/>
            </a:pPr>
            <a:r>
              <a:rPr lang="en-US" dirty="0"/>
              <a:t>Delivery of items from a producer to a consumer can occur in one of two ways: </a:t>
            </a:r>
            <a:r>
              <a:rPr lang="en-US" b="1" dirty="0"/>
              <a:t>pushing or pulling</a:t>
            </a:r>
            <a:r>
              <a:rPr lang="en-US" dirty="0"/>
              <a:t>.</a:t>
            </a:r>
          </a:p>
          <a:p>
            <a:pPr marL="457200" indent="-457200">
              <a:buFont typeface="Wingdings" panose="05000000000000000000" pitchFamily="2" charset="2"/>
              <a:buChar char="Ø"/>
            </a:pPr>
            <a:r>
              <a:rPr lang="en-US" dirty="0"/>
              <a:t> If the sender delivers items whenever they are produced without a prior request from the consumer the delivery is referred to as </a:t>
            </a:r>
            <a:r>
              <a:rPr lang="en-US" b="1" dirty="0"/>
              <a:t>pushing</a:t>
            </a:r>
            <a:r>
              <a:rPr lang="en-US" dirty="0"/>
              <a:t>. </a:t>
            </a:r>
          </a:p>
          <a:p>
            <a:pPr marL="457200" indent="-457200">
              <a:buFont typeface="Wingdings" panose="05000000000000000000" pitchFamily="2" charset="2"/>
              <a:buChar char="Ø"/>
            </a:pPr>
            <a:r>
              <a:rPr lang="en-US" dirty="0"/>
              <a:t>If the producer delivers the items after the consumer has requested them, the delivery is referred to as </a:t>
            </a:r>
            <a:r>
              <a:rPr lang="en-US" b="1" dirty="0"/>
              <a:t>pulling</a:t>
            </a:r>
            <a:r>
              <a:rPr lang="en-US" dirty="0"/>
              <a:t>.</a:t>
            </a:r>
          </a:p>
        </p:txBody>
      </p:sp>
      <p:pic>
        <p:nvPicPr>
          <p:cNvPr id="4" name="Picture 3">
            <a:extLst>
              <a:ext uri="{FF2B5EF4-FFF2-40B4-BE49-F238E27FC236}">
                <a16:creationId xmlns:a16="http://schemas.microsoft.com/office/drawing/2014/main" id="{64A8B345-3869-4AF5-B160-BD331DAE8D76}"/>
              </a:ext>
            </a:extLst>
          </p:cNvPr>
          <p:cNvPicPr>
            <a:picLocks noChangeAspect="1"/>
          </p:cNvPicPr>
          <p:nvPr/>
        </p:nvPicPr>
        <p:blipFill>
          <a:blip r:embed="rId2"/>
          <a:stretch>
            <a:fillRect/>
          </a:stretch>
        </p:blipFill>
        <p:spPr>
          <a:xfrm>
            <a:off x="2532185" y="5007541"/>
            <a:ext cx="6696221" cy="1850459"/>
          </a:xfrm>
          <a:prstGeom prst="rect">
            <a:avLst/>
          </a:prstGeom>
        </p:spPr>
      </p:pic>
    </p:spTree>
    <p:extLst>
      <p:ext uri="{BB962C8B-B14F-4D97-AF65-F5344CB8AC3E}">
        <p14:creationId xmlns:p14="http://schemas.microsoft.com/office/powerpoint/2010/main" val="746725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518517" y="224526"/>
            <a:ext cx="9762614" cy="758885"/>
          </a:xfrm>
        </p:spPr>
        <p:txBody>
          <a:bodyPr/>
          <a:lstStyle/>
          <a:p>
            <a:r>
              <a:rPr lang="en-US" b="1" dirty="0"/>
              <a:t>TRANSPORT-LAYER SERVICES</a:t>
            </a:r>
            <a:endParaRPr lang="en-US" dirty="0"/>
          </a:p>
        </p:txBody>
      </p:sp>
      <p:sp>
        <p:nvSpPr>
          <p:cNvPr id="3" name="Content Placeholder 2">
            <a:extLst>
              <a:ext uri="{FF2B5EF4-FFF2-40B4-BE49-F238E27FC236}">
                <a16:creationId xmlns:a16="http://schemas.microsoft.com/office/drawing/2014/main" id="{525ED742-1400-4BA6-B419-B7B1069BF58D}"/>
              </a:ext>
            </a:extLst>
          </p:cNvPr>
          <p:cNvSpPr>
            <a:spLocks noGrp="1"/>
          </p:cNvSpPr>
          <p:nvPr>
            <p:ph idx="1"/>
          </p:nvPr>
        </p:nvSpPr>
        <p:spPr>
          <a:xfrm>
            <a:off x="838200" y="983411"/>
            <a:ext cx="10515600" cy="5348297"/>
          </a:xfrm>
        </p:spPr>
        <p:txBody>
          <a:bodyPr>
            <a:normAutofit/>
          </a:bodyPr>
          <a:lstStyle/>
          <a:p>
            <a:r>
              <a:rPr lang="en-US" b="1" i="1" dirty="0"/>
              <a:t>Flow Control at Transport Layer</a:t>
            </a:r>
            <a:endParaRPr lang="en-US" dirty="0"/>
          </a:p>
        </p:txBody>
      </p:sp>
      <p:pic>
        <p:nvPicPr>
          <p:cNvPr id="4" name="Picture 3">
            <a:extLst>
              <a:ext uri="{FF2B5EF4-FFF2-40B4-BE49-F238E27FC236}">
                <a16:creationId xmlns:a16="http://schemas.microsoft.com/office/drawing/2014/main" id="{22CADB7D-1EC7-4A8C-9F48-A17D7D96A088}"/>
              </a:ext>
            </a:extLst>
          </p:cNvPr>
          <p:cNvPicPr>
            <a:picLocks noChangeAspect="1"/>
          </p:cNvPicPr>
          <p:nvPr/>
        </p:nvPicPr>
        <p:blipFill>
          <a:blip r:embed="rId2"/>
          <a:stretch>
            <a:fillRect/>
          </a:stretch>
        </p:blipFill>
        <p:spPr>
          <a:xfrm>
            <a:off x="1237958" y="1742296"/>
            <a:ext cx="9425353" cy="4589412"/>
          </a:xfrm>
          <a:prstGeom prst="rect">
            <a:avLst/>
          </a:prstGeom>
        </p:spPr>
      </p:pic>
    </p:spTree>
    <p:extLst>
      <p:ext uri="{BB962C8B-B14F-4D97-AF65-F5344CB8AC3E}">
        <p14:creationId xmlns:p14="http://schemas.microsoft.com/office/powerpoint/2010/main" val="3049425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9662-1886-4DC4-B588-28354243FFEE}"/>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81DD9C4F-B8C9-44E8-A77A-9DD9646CC21E}"/>
              </a:ext>
            </a:extLst>
          </p:cNvPr>
          <p:cNvSpPr>
            <a:spLocks noGrp="1"/>
          </p:cNvSpPr>
          <p:nvPr>
            <p:ph idx="1"/>
          </p:nvPr>
        </p:nvSpPr>
        <p:spPr/>
        <p:txBody>
          <a:bodyPr>
            <a:normAutofit fontScale="92500"/>
          </a:bodyPr>
          <a:lstStyle/>
          <a:p>
            <a:pPr marL="457200" indent="-457200">
              <a:buFont typeface="Wingdings" panose="05000000000000000000" pitchFamily="2" charset="2"/>
              <a:buChar char="Ø"/>
            </a:pPr>
            <a:r>
              <a:rPr lang="en-US" dirty="0"/>
              <a:t> The transport layer is located between the application layer and the network layer. </a:t>
            </a:r>
          </a:p>
          <a:p>
            <a:pPr marL="457200" indent="-457200">
              <a:buFont typeface="Wingdings" panose="05000000000000000000" pitchFamily="2" charset="2"/>
              <a:buChar char="Ø"/>
            </a:pPr>
            <a:r>
              <a:rPr lang="en-US" dirty="0"/>
              <a:t>It provides a </a:t>
            </a:r>
            <a:r>
              <a:rPr lang="en-US" b="1" dirty="0"/>
              <a:t>process-to-process</a:t>
            </a:r>
            <a:r>
              <a:rPr lang="en-US" dirty="0"/>
              <a:t> communication between two application layers, one at the local host and the other at the remote host. </a:t>
            </a:r>
          </a:p>
          <a:p>
            <a:pPr marL="457200" indent="-457200">
              <a:buFont typeface="Wingdings" panose="05000000000000000000" pitchFamily="2" charset="2"/>
              <a:buChar char="Ø"/>
            </a:pPr>
            <a:r>
              <a:rPr lang="en-US" dirty="0"/>
              <a:t>Communication is provided using a logical connection, which means that the two application layers, which can be located in different parts of the globe, assume that there is an imaginary direct connection through which they can send and receive messages.</a:t>
            </a:r>
          </a:p>
        </p:txBody>
      </p:sp>
    </p:spTree>
    <p:extLst>
      <p:ext uri="{BB962C8B-B14F-4D97-AF65-F5344CB8AC3E}">
        <p14:creationId xmlns:p14="http://schemas.microsoft.com/office/powerpoint/2010/main" val="3263103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518517" y="224526"/>
            <a:ext cx="9762614" cy="758885"/>
          </a:xfrm>
        </p:spPr>
        <p:txBody>
          <a:bodyPr/>
          <a:lstStyle/>
          <a:p>
            <a:r>
              <a:rPr lang="en-US" b="1" dirty="0"/>
              <a:t>TRANSPORT-LAYER SERVICES</a:t>
            </a:r>
            <a:endParaRPr lang="en-US" dirty="0"/>
          </a:p>
        </p:txBody>
      </p:sp>
      <p:sp>
        <p:nvSpPr>
          <p:cNvPr id="3" name="Content Placeholder 2">
            <a:extLst>
              <a:ext uri="{FF2B5EF4-FFF2-40B4-BE49-F238E27FC236}">
                <a16:creationId xmlns:a16="http://schemas.microsoft.com/office/drawing/2014/main" id="{525ED742-1400-4BA6-B419-B7B1069BF58D}"/>
              </a:ext>
            </a:extLst>
          </p:cNvPr>
          <p:cNvSpPr>
            <a:spLocks noGrp="1"/>
          </p:cNvSpPr>
          <p:nvPr>
            <p:ph idx="1"/>
          </p:nvPr>
        </p:nvSpPr>
        <p:spPr>
          <a:xfrm>
            <a:off x="140677" y="983411"/>
            <a:ext cx="11929403" cy="4643666"/>
          </a:xfrm>
        </p:spPr>
        <p:txBody>
          <a:bodyPr>
            <a:normAutofit fontScale="77500" lnSpcReduction="20000"/>
          </a:bodyPr>
          <a:lstStyle/>
          <a:p>
            <a:r>
              <a:rPr lang="en-US" b="1" dirty="0"/>
              <a:t>Error Control</a:t>
            </a:r>
          </a:p>
          <a:p>
            <a:pPr marL="457200" indent="-457200">
              <a:buFont typeface="Wingdings" panose="05000000000000000000" pitchFamily="2" charset="2"/>
              <a:buChar char="Ø"/>
            </a:pPr>
            <a:r>
              <a:rPr lang="en-US" dirty="0"/>
              <a:t>In the Internet, since the underlying network layer (IP) is unreliable, </a:t>
            </a:r>
          </a:p>
          <a:p>
            <a:pPr marL="457200" indent="-457200">
              <a:buFont typeface="Wingdings" panose="05000000000000000000" pitchFamily="2" charset="2"/>
              <a:buChar char="Ø"/>
            </a:pPr>
            <a:r>
              <a:rPr lang="en-US" dirty="0"/>
              <a:t>Need to make the transport layer reliable if the application requires reliability. </a:t>
            </a:r>
          </a:p>
          <a:p>
            <a:pPr marL="457200" indent="-457200">
              <a:buFont typeface="Wingdings" panose="05000000000000000000" pitchFamily="2" charset="2"/>
              <a:buChar char="Ø"/>
            </a:pPr>
            <a:r>
              <a:rPr lang="en-US" dirty="0"/>
              <a:t>Reliability can be achieved to add error control services to the transport layer. </a:t>
            </a:r>
          </a:p>
          <a:p>
            <a:pPr marL="457200" indent="-457200">
              <a:buFont typeface="Wingdings" panose="05000000000000000000" pitchFamily="2" charset="2"/>
              <a:buChar char="Ø"/>
            </a:pPr>
            <a:r>
              <a:rPr lang="en-US" dirty="0"/>
              <a:t>Error control at the transport layer is responsible for</a:t>
            </a:r>
          </a:p>
          <a:p>
            <a:pPr lvl="1"/>
            <a:r>
              <a:rPr lang="en-US" dirty="0"/>
              <a:t>1. Detecting and discarding corrupted packets.</a:t>
            </a:r>
          </a:p>
          <a:p>
            <a:pPr lvl="1"/>
            <a:r>
              <a:rPr lang="en-US" dirty="0"/>
              <a:t>2. Keeping track of lost and discarded packets and resending them.</a:t>
            </a:r>
          </a:p>
          <a:p>
            <a:pPr lvl="1"/>
            <a:r>
              <a:rPr lang="en-US" dirty="0"/>
              <a:t>3. Recognizing duplicate packets and discarding them.</a:t>
            </a:r>
          </a:p>
          <a:p>
            <a:pPr lvl="1"/>
            <a:r>
              <a:rPr lang="en-US" dirty="0"/>
              <a:t>4. Buffering out-of-order packets until the missing packets arrive.</a:t>
            </a:r>
          </a:p>
        </p:txBody>
      </p:sp>
      <p:pic>
        <p:nvPicPr>
          <p:cNvPr id="4" name="Picture 3">
            <a:extLst>
              <a:ext uri="{FF2B5EF4-FFF2-40B4-BE49-F238E27FC236}">
                <a16:creationId xmlns:a16="http://schemas.microsoft.com/office/drawing/2014/main" id="{C768C59E-5EEE-4681-9077-3DD27D99EE3B}"/>
              </a:ext>
            </a:extLst>
          </p:cNvPr>
          <p:cNvPicPr>
            <a:picLocks noChangeAspect="1"/>
          </p:cNvPicPr>
          <p:nvPr/>
        </p:nvPicPr>
        <p:blipFill>
          <a:blip r:embed="rId2"/>
          <a:stretch>
            <a:fillRect/>
          </a:stretch>
        </p:blipFill>
        <p:spPr>
          <a:xfrm>
            <a:off x="3474720" y="5486400"/>
            <a:ext cx="5064369" cy="1316861"/>
          </a:xfrm>
          <a:prstGeom prst="rect">
            <a:avLst/>
          </a:prstGeom>
        </p:spPr>
      </p:pic>
    </p:spTree>
    <p:extLst>
      <p:ext uri="{BB962C8B-B14F-4D97-AF65-F5344CB8AC3E}">
        <p14:creationId xmlns:p14="http://schemas.microsoft.com/office/powerpoint/2010/main" val="501144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48484-EF97-419F-83A7-E96E24B19B18}"/>
              </a:ext>
            </a:extLst>
          </p:cNvPr>
          <p:cNvSpPr>
            <a:spLocks noGrp="1"/>
          </p:cNvSpPr>
          <p:nvPr>
            <p:ph type="title"/>
          </p:nvPr>
        </p:nvSpPr>
        <p:spPr>
          <a:xfrm>
            <a:off x="407963" y="136525"/>
            <a:ext cx="11254154" cy="775060"/>
          </a:xfrm>
        </p:spPr>
        <p:txBody>
          <a:bodyPr>
            <a:normAutofit fontScale="90000"/>
          </a:bodyPr>
          <a:lstStyle/>
          <a:p>
            <a:r>
              <a:rPr lang="en-US" b="1" dirty="0"/>
              <a:t>Connectionless and Connection-Oriented Protocols</a:t>
            </a:r>
            <a:endParaRPr lang="en-US" dirty="0"/>
          </a:p>
        </p:txBody>
      </p:sp>
      <p:sp>
        <p:nvSpPr>
          <p:cNvPr id="3" name="Content Placeholder 2">
            <a:extLst>
              <a:ext uri="{FF2B5EF4-FFF2-40B4-BE49-F238E27FC236}">
                <a16:creationId xmlns:a16="http://schemas.microsoft.com/office/drawing/2014/main" id="{65E8A487-F725-43B9-91CC-DE3656824C45}"/>
              </a:ext>
            </a:extLst>
          </p:cNvPr>
          <p:cNvSpPr>
            <a:spLocks noGrp="1"/>
          </p:cNvSpPr>
          <p:nvPr>
            <p:ph idx="1"/>
          </p:nvPr>
        </p:nvSpPr>
        <p:spPr>
          <a:xfrm>
            <a:off x="407962" y="1064993"/>
            <a:ext cx="11465169" cy="5793007"/>
          </a:xfrm>
        </p:spPr>
        <p:txBody>
          <a:bodyPr>
            <a:normAutofit fontScale="77500" lnSpcReduction="20000"/>
          </a:bodyPr>
          <a:lstStyle/>
          <a:p>
            <a:pPr marL="457200" indent="-457200">
              <a:lnSpc>
                <a:spcPct val="170000"/>
              </a:lnSpc>
              <a:buFont typeface="Wingdings" panose="05000000000000000000" pitchFamily="2" charset="2"/>
              <a:buChar char="Ø"/>
            </a:pPr>
            <a:r>
              <a:rPr lang="en-US" dirty="0"/>
              <a:t>A transport-layer protocol, like a network-layer protocol, can provide two types of services: connectionless and connection-oriented.</a:t>
            </a:r>
          </a:p>
          <a:p>
            <a:pPr marL="457200" indent="-457200">
              <a:lnSpc>
                <a:spcPct val="170000"/>
              </a:lnSpc>
              <a:buFont typeface="Wingdings" panose="05000000000000000000" pitchFamily="2" charset="2"/>
              <a:buChar char="Ø"/>
            </a:pPr>
            <a:r>
              <a:rPr lang="en-US" dirty="0"/>
              <a:t>The nature of these services at the transport layer, however, is different from the ones at the network layer.</a:t>
            </a:r>
          </a:p>
          <a:p>
            <a:pPr marL="457200" indent="-457200">
              <a:lnSpc>
                <a:spcPct val="170000"/>
              </a:lnSpc>
              <a:buFont typeface="Wingdings" panose="05000000000000000000" pitchFamily="2" charset="2"/>
              <a:buChar char="Ø"/>
            </a:pPr>
            <a:r>
              <a:rPr lang="en-US" dirty="0"/>
              <a:t>At the network layer, a connectionless service may mean different paths for different datagrams belonging to the same message. </a:t>
            </a:r>
          </a:p>
          <a:p>
            <a:pPr marL="457200" indent="-457200">
              <a:lnSpc>
                <a:spcPct val="170000"/>
              </a:lnSpc>
              <a:buFont typeface="Wingdings" panose="05000000000000000000" pitchFamily="2" charset="2"/>
              <a:buChar char="Ø"/>
            </a:pPr>
            <a:r>
              <a:rPr lang="en-US" dirty="0"/>
              <a:t>At the transport layer, we are not concerned about the physical paths of packets (we assume a logical connection between two transport layers).</a:t>
            </a:r>
          </a:p>
          <a:p>
            <a:pPr marL="457200" indent="-457200">
              <a:lnSpc>
                <a:spcPct val="170000"/>
              </a:lnSpc>
              <a:buFont typeface="Wingdings" panose="05000000000000000000" pitchFamily="2" charset="2"/>
              <a:buChar char="Ø"/>
            </a:pPr>
            <a:r>
              <a:rPr lang="en-US" dirty="0"/>
              <a:t>Connectionless service at the transport layer means independency between packets; connection-oriented means dependency.</a:t>
            </a:r>
          </a:p>
        </p:txBody>
      </p:sp>
    </p:spTree>
    <p:extLst>
      <p:ext uri="{BB962C8B-B14F-4D97-AF65-F5344CB8AC3E}">
        <p14:creationId xmlns:p14="http://schemas.microsoft.com/office/powerpoint/2010/main" val="1391543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3558-4E1A-4901-BB58-A00599841312}"/>
              </a:ext>
            </a:extLst>
          </p:cNvPr>
          <p:cNvSpPr>
            <a:spLocks noGrp="1"/>
          </p:cNvSpPr>
          <p:nvPr>
            <p:ph type="title"/>
          </p:nvPr>
        </p:nvSpPr>
        <p:spPr/>
        <p:txBody>
          <a:bodyPr/>
          <a:lstStyle/>
          <a:p>
            <a:r>
              <a:rPr lang="en-US" b="1" i="1" dirty="0"/>
              <a:t>Connectionless Service</a:t>
            </a:r>
            <a:endParaRPr lang="en-US" dirty="0"/>
          </a:p>
        </p:txBody>
      </p:sp>
      <p:sp>
        <p:nvSpPr>
          <p:cNvPr id="3" name="Content Placeholder 2">
            <a:extLst>
              <a:ext uri="{FF2B5EF4-FFF2-40B4-BE49-F238E27FC236}">
                <a16:creationId xmlns:a16="http://schemas.microsoft.com/office/drawing/2014/main" id="{AFB7452D-7291-4B44-A255-182318277F8F}"/>
              </a:ext>
            </a:extLst>
          </p:cNvPr>
          <p:cNvSpPr>
            <a:spLocks noGrp="1"/>
          </p:cNvSpPr>
          <p:nvPr>
            <p:ph idx="1"/>
          </p:nvPr>
        </p:nvSpPr>
        <p:spPr>
          <a:xfrm>
            <a:off x="267286" y="911584"/>
            <a:ext cx="11507372" cy="5686163"/>
          </a:xfrm>
        </p:spPr>
        <p:txBody>
          <a:bodyPr>
            <a:normAutofit fontScale="77500" lnSpcReduction="20000"/>
          </a:bodyPr>
          <a:lstStyle/>
          <a:p>
            <a:pPr marL="457200" indent="-457200">
              <a:buFont typeface="Wingdings" panose="05000000000000000000" pitchFamily="2" charset="2"/>
              <a:buChar char="Ø"/>
            </a:pPr>
            <a:r>
              <a:rPr lang="en-US" dirty="0"/>
              <a:t>In a connectionless service, the source process (application program) needs to divide its message into chunks of data of the size acceptable by the transport layer and deliver them to the transport layer one by one. </a:t>
            </a:r>
          </a:p>
          <a:p>
            <a:pPr marL="457200" indent="-457200">
              <a:buFont typeface="Wingdings" panose="05000000000000000000" pitchFamily="2" charset="2"/>
              <a:buChar char="Ø"/>
            </a:pPr>
            <a:r>
              <a:rPr lang="en-US" dirty="0"/>
              <a:t>The transport layer treats each chunk as a single unit without any relation between the chunks. </a:t>
            </a:r>
          </a:p>
          <a:p>
            <a:pPr marL="457200" indent="-457200">
              <a:buFont typeface="Wingdings" panose="05000000000000000000" pitchFamily="2" charset="2"/>
              <a:buChar char="Ø"/>
            </a:pPr>
            <a:r>
              <a:rPr lang="en-US" dirty="0"/>
              <a:t>When a chunk arrives from the application layer, the transport layer encapsulates it in a packet and sends it. </a:t>
            </a:r>
          </a:p>
          <a:p>
            <a:pPr marL="457200" indent="-457200">
              <a:buFont typeface="Wingdings" panose="05000000000000000000" pitchFamily="2" charset="2"/>
              <a:buChar char="Ø"/>
            </a:pPr>
            <a:r>
              <a:rPr lang="en-US" dirty="0"/>
              <a:t>To show the independency of packets, assume that a client process has three chunks of messages to send to a server process. </a:t>
            </a:r>
          </a:p>
          <a:p>
            <a:pPr marL="457200" indent="-457200">
              <a:buFont typeface="Wingdings" panose="05000000000000000000" pitchFamily="2" charset="2"/>
              <a:buChar char="Ø"/>
            </a:pPr>
            <a:r>
              <a:rPr lang="en-US" dirty="0"/>
              <a:t>The chunks are handed over to the connectionless transport protocol in order. </a:t>
            </a:r>
          </a:p>
          <a:p>
            <a:pPr marL="457200" indent="-457200">
              <a:buFont typeface="Wingdings" panose="05000000000000000000" pitchFamily="2" charset="2"/>
              <a:buChar char="Ø"/>
            </a:pPr>
            <a:r>
              <a:rPr lang="en-US" dirty="0"/>
              <a:t>However, since there is no dependency between the packets at the transport layer, the packets may arrive out of order at the destination and will be delivered out of order to the server process.</a:t>
            </a:r>
          </a:p>
        </p:txBody>
      </p:sp>
    </p:spTree>
    <p:extLst>
      <p:ext uri="{BB962C8B-B14F-4D97-AF65-F5344CB8AC3E}">
        <p14:creationId xmlns:p14="http://schemas.microsoft.com/office/powerpoint/2010/main" val="202080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FE4D-6ED2-47CC-901F-7D60772923A2}"/>
              </a:ext>
            </a:extLst>
          </p:cNvPr>
          <p:cNvSpPr>
            <a:spLocks noGrp="1"/>
          </p:cNvSpPr>
          <p:nvPr>
            <p:ph type="title"/>
          </p:nvPr>
        </p:nvSpPr>
        <p:spPr/>
        <p:txBody>
          <a:bodyPr/>
          <a:lstStyle/>
          <a:p>
            <a:r>
              <a:rPr lang="en-US" b="1" i="1" dirty="0"/>
              <a:t>Connectionless Service</a:t>
            </a:r>
            <a:endParaRPr lang="en-US" dirty="0"/>
          </a:p>
        </p:txBody>
      </p:sp>
      <p:pic>
        <p:nvPicPr>
          <p:cNvPr id="4" name="Content Placeholder 3">
            <a:extLst>
              <a:ext uri="{FF2B5EF4-FFF2-40B4-BE49-F238E27FC236}">
                <a16:creationId xmlns:a16="http://schemas.microsoft.com/office/drawing/2014/main" id="{05AF719E-97CF-4F25-9217-D349C81543FC}"/>
              </a:ext>
            </a:extLst>
          </p:cNvPr>
          <p:cNvPicPr>
            <a:picLocks noGrp="1" noChangeAspect="1"/>
          </p:cNvPicPr>
          <p:nvPr>
            <p:ph idx="1"/>
          </p:nvPr>
        </p:nvPicPr>
        <p:blipFill>
          <a:blip r:embed="rId2"/>
          <a:stretch>
            <a:fillRect/>
          </a:stretch>
        </p:blipFill>
        <p:spPr>
          <a:xfrm>
            <a:off x="7133519" y="0"/>
            <a:ext cx="5058481" cy="3429000"/>
          </a:xfrm>
          <a:prstGeom prst="rect">
            <a:avLst/>
          </a:prstGeom>
        </p:spPr>
      </p:pic>
      <p:sp>
        <p:nvSpPr>
          <p:cNvPr id="6" name="Rectangle 5">
            <a:extLst>
              <a:ext uri="{FF2B5EF4-FFF2-40B4-BE49-F238E27FC236}">
                <a16:creationId xmlns:a16="http://schemas.microsoft.com/office/drawing/2014/main" id="{B2FE6014-BDE3-41AD-B8E2-572E3031DBC2}"/>
              </a:ext>
            </a:extLst>
          </p:cNvPr>
          <p:cNvSpPr/>
          <p:nvPr/>
        </p:nvSpPr>
        <p:spPr>
          <a:xfrm>
            <a:off x="199319" y="734149"/>
            <a:ext cx="6934200" cy="3548472"/>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1900" dirty="0">
                <a:latin typeface="Times-Roman"/>
              </a:rPr>
              <a:t>The Figure shows the movement of packets using a time line assumed that the delivery of the process to the transport layer and vice versa are instantaneous. </a:t>
            </a:r>
          </a:p>
          <a:p>
            <a:pPr marL="285750" indent="-285750" algn="just">
              <a:lnSpc>
                <a:spcPct val="150000"/>
              </a:lnSpc>
              <a:buFont typeface="Wingdings" panose="05000000000000000000" pitchFamily="2" charset="2"/>
              <a:buChar char="Ø"/>
            </a:pPr>
            <a:r>
              <a:rPr lang="en-US" sz="1900" dirty="0">
                <a:latin typeface="Times-Roman"/>
              </a:rPr>
              <a:t>The figure shows that at the client site, the three chunks of messages are delivered to the client transport layer in order (0, 1, and 2).</a:t>
            </a:r>
          </a:p>
          <a:p>
            <a:pPr marL="285750" indent="-285750" algn="just">
              <a:lnSpc>
                <a:spcPct val="150000"/>
              </a:lnSpc>
              <a:buFont typeface="Wingdings" panose="05000000000000000000" pitchFamily="2" charset="2"/>
              <a:buChar char="Ø"/>
            </a:pPr>
            <a:r>
              <a:rPr lang="en-US" sz="1900" dirty="0">
                <a:latin typeface="Times-Roman"/>
              </a:rPr>
              <a:t>Because of the extra delay in transportation of the second packet, the delivery of messages at the server is not in </a:t>
            </a:r>
            <a:r>
              <a:rPr lang="en-US" sz="1900" dirty="0"/>
              <a:t>order (0, 2, 1).</a:t>
            </a:r>
          </a:p>
        </p:txBody>
      </p:sp>
      <p:sp>
        <p:nvSpPr>
          <p:cNvPr id="7" name="Rectangle 6">
            <a:extLst>
              <a:ext uri="{FF2B5EF4-FFF2-40B4-BE49-F238E27FC236}">
                <a16:creationId xmlns:a16="http://schemas.microsoft.com/office/drawing/2014/main" id="{5668ED51-0178-4E9A-8504-09CD3FE360F4}"/>
              </a:ext>
            </a:extLst>
          </p:cNvPr>
          <p:cNvSpPr/>
          <p:nvPr/>
        </p:nvSpPr>
        <p:spPr>
          <a:xfrm>
            <a:off x="199319" y="4245807"/>
            <a:ext cx="11992681" cy="2671309"/>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1900" dirty="0">
                <a:latin typeface="Times-Roman"/>
              </a:rPr>
              <a:t>The situation would be worse if one of the packets were lost. Since there is no numbering on the packets, the receiving transport layer has no idea that one of the messages has been lost. </a:t>
            </a:r>
          </a:p>
          <a:p>
            <a:pPr marL="285750" indent="-285750" algn="just">
              <a:lnSpc>
                <a:spcPct val="150000"/>
              </a:lnSpc>
              <a:buFont typeface="Wingdings" panose="05000000000000000000" pitchFamily="2" charset="2"/>
              <a:buChar char="Ø"/>
            </a:pPr>
            <a:r>
              <a:rPr lang="en-US" sz="1900" dirty="0">
                <a:latin typeface="Times-Roman"/>
              </a:rPr>
              <a:t>It just delivers two chunks of data to the server process.</a:t>
            </a:r>
          </a:p>
          <a:p>
            <a:pPr marL="285750" indent="-285750" algn="just">
              <a:lnSpc>
                <a:spcPct val="150000"/>
              </a:lnSpc>
              <a:buFont typeface="Wingdings" panose="05000000000000000000" pitchFamily="2" charset="2"/>
              <a:buChar char="Ø"/>
            </a:pPr>
            <a:r>
              <a:rPr lang="en-US" sz="1900" dirty="0"/>
              <a:t>Problems arise from the fact that the two transport layers do not coordinate with each other. </a:t>
            </a:r>
          </a:p>
          <a:p>
            <a:pPr marL="285750" indent="-285750" algn="just">
              <a:lnSpc>
                <a:spcPct val="150000"/>
              </a:lnSpc>
              <a:buFont typeface="Wingdings" panose="05000000000000000000" pitchFamily="2" charset="2"/>
              <a:buChar char="Ø"/>
            </a:pPr>
            <a:r>
              <a:rPr lang="en-US" sz="1900" dirty="0"/>
              <a:t>The receiving transport layer does not know when the first packet will come nor when all of the packets have arrived.</a:t>
            </a:r>
          </a:p>
          <a:p>
            <a:pPr marL="285750" indent="-285750" algn="just">
              <a:lnSpc>
                <a:spcPct val="150000"/>
              </a:lnSpc>
              <a:buFont typeface="Wingdings" panose="05000000000000000000" pitchFamily="2" charset="2"/>
              <a:buChar char="Ø"/>
            </a:pPr>
            <a:r>
              <a:rPr lang="en-US" sz="1900" dirty="0"/>
              <a:t>So, no flow control, error control, or congestion control can be effectively implemented in a connectionless service.</a:t>
            </a:r>
          </a:p>
        </p:txBody>
      </p:sp>
    </p:spTree>
    <p:extLst>
      <p:ext uri="{BB962C8B-B14F-4D97-AF65-F5344CB8AC3E}">
        <p14:creationId xmlns:p14="http://schemas.microsoft.com/office/powerpoint/2010/main" val="576667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5AC47-B7E5-4BB0-821C-48EE5DC28C6B}"/>
              </a:ext>
            </a:extLst>
          </p:cNvPr>
          <p:cNvSpPr>
            <a:spLocks noGrp="1"/>
          </p:cNvSpPr>
          <p:nvPr>
            <p:ph type="title"/>
          </p:nvPr>
        </p:nvSpPr>
        <p:spPr>
          <a:xfrm>
            <a:off x="109538" y="208351"/>
            <a:ext cx="10515600" cy="775060"/>
          </a:xfrm>
        </p:spPr>
        <p:txBody>
          <a:bodyPr/>
          <a:lstStyle/>
          <a:p>
            <a:r>
              <a:rPr lang="en-US" b="1" i="1" dirty="0"/>
              <a:t>Connection-Oriented Service</a:t>
            </a:r>
            <a:endParaRPr lang="en-US" dirty="0"/>
          </a:p>
        </p:txBody>
      </p:sp>
      <p:sp>
        <p:nvSpPr>
          <p:cNvPr id="3" name="Content Placeholder 2">
            <a:extLst>
              <a:ext uri="{FF2B5EF4-FFF2-40B4-BE49-F238E27FC236}">
                <a16:creationId xmlns:a16="http://schemas.microsoft.com/office/drawing/2014/main" id="{47D3547C-13FA-473D-91CA-4406F661869F}"/>
              </a:ext>
            </a:extLst>
          </p:cNvPr>
          <p:cNvSpPr>
            <a:spLocks noGrp="1"/>
          </p:cNvSpPr>
          <p:nvPr>
            <p:ph idx="1"/>
          </p:nvPr>
        </p:nvSpPr>
        <p:spPr>
          <a:xfrm>
            <a:off x="0" y="983411"/>
            <a:ext cx="7357403" cy="2828934"/>
          </a:xfrm>
        </p:spPr>
        <p:txBody>
          <a:bodyPr>
            <a:normAutofit fontScale="77500" lnSpcReduction="20000"/>
          </a:bodyPr>
          <a:lstStyle/>
          <a:p>
            <a:pPr marL="457200" indent="-457200">
              <a:buFont typeface="Wingdings" panose="05000000000000000000" pitchFamily="2" charset="2"/>
              <a:buChar char="Ø"/>
            </a:pPr>
            <a:r>
              <a:rPr lang="en-US" dirty="0"/>
              <a:t>In a connection-oriented service, the client and the server first need to establish a logical connection between themselves. </a:t>
            </a:r>
          </a:p>
          <a:p>
            <a:pPr marL="457200" indent="-457200">
              <a:buFont typeface="Wingdings" panose="05000000000000000000" pitchFamily="2" charset="2"/>
              <a:buChar char="Ø"/>
            </a:pPr>
            <a:r>
              <a:rPr lang="en-US" dirty="0"/>
              <a:t>The data exchange can only happen after the connection establishment. After data exchange, the connection needs to be torn down.</a:t>
            </a:r>
          </a:p>
        </p:txBody>
      </p:sp>
      <p:pic>
        <p:nvPicPr>
          <p:cNvPr id="4" name="Picture 3">
            <a:extLst>
              <a:ext uri="{FF2B5EF4-FFF2-40B4-BE49-F238E27FC236}">
                <a16:creationId xmlns:a16="http://schemas.microsoft.com/office/drawing/2014/main" id="{3154D533-8CAC-431A-9636-3CEC9AA99F07}"/>
              </a:ext>
            </a:extLst>
          </p:cNvPr>
          <p:cNvPicPr>
            <a:picLocks noChangeAspect="1"/>
          </p:cNvPicPr>
          <p:nvPr/>
        </p:nvPicPr>
        <p:blipFill>
          <a:blip r:embed="rId2"/>
          <a:stretch>
            <a:fillRect/>
          </a:stretch>
        </p:blipFill>
        <p:spPr>
          <a:xfrm>
            <a:off x="7357403" y="1"/>
            <a:ext cx="4834597" cy="3973376"/>
          </a:xfrm>
          <a:prstGeom prst="rect">
            <a:avLst/>
          </a:prstGeom>
        </p:spPr>
      </p:pic>
      <p:sp>
        <p:nvSpPr>
          <p:cNvPr id="5" name="Rectangle 4">
            <a:extLst>
              <a:ext uri="{FF2B5EF4-FFF2-40B4-BE49-F238E27FC236}">
                <a16:creationId xmlns:a16="http://schemas.microsoft.com/office/drawing/2014/main" id="{6A2315ED-FD8D-4A3D-9D68-7256057899FA}"/>
              </a:ext>
            </a:extLst>
          </p:cNvPr>
          <p:cNvSpPr/>
          <p:nvPr/>
        </p:nvSpPr>
        <p:spPr>
          <a:xfrm>
            <a:off x="1" y="3809467"/>
            <a:ext cx="12191999" cy="3078535"/>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200" dirty="0"/>
              <a:t>At the transport layer, connection-oriented service involves only the two hosts; the service is end to end. </a:t>
            </a:r>
          </a:p>
          <a:p>
            <a:pPr marL="285750" indent="-285750" algn="just">
              <a:lnSpc>
                <a:spcPct val="150000"/>
              </a:lnSpc>
              <a:buFont typeface="Wingdings" panose="05000000000000000000" pitchFamily="2" charset="2"/>
              <a:buChar char="Ø"/>
            </a:pPr>
            <a:r>
              <a:rPr lang="en-US" sz="2200" dirty="0"/>
              <a:t>Means that a connection-oriented protocol at the transport layer over either a connectionless or connection-oriented protocol at the network layer. </a:t>
            </a:r>
          </a:p>
          <a:p>
            <a:pPr marL="285750" indent="-285750" algn="just">
              <a:lnSpc>
                <a:spcPct val="150000"/>
              </a:lnSpc>
              <a:buFont typeface="Wingdings" panose="05000000000000000000" pitchFamily="2" charset="2"/>
              <a:buChar char="Ø"/>
            </a:pPr>
            <a:r>
              <a:rPr lang="en-US" sz="2200" dirty="0"/>
              <a:t>Figure shows the connection establishment, data-transfer, and tear-down phases in a connection-oriented service at the transport layer.</a:t>
            </a:r>
          </a:p>
          <a:p>
            <a:pPr marL="285750" indent="-285750" algn="just">
              <a:lnSpc>
                <a:spcPct val="150000"/>
              </a:lnSpc>
              <a:buFont typeface="Wingdings" panose="05000000000000000000" pitchFamily="2" charset="2"/>
              <a:buChar char="Ø"/>
            </a:pPr>
            <a:r>
              <a:rPr lang="en-US" sz="2200" dirty="0"/>
              <a:t>Can implement flow control, error control, and congestion control in a connection oriented protocol.</a:t>
            </a:r>
          </a:p>
        </p:txBody>
      </p:sp>
    </p:spTree>
    <p:extLst>
      <p:ext uri="{BB962C8B-B14F-4D97-AF65-F5344CB8AC3E}">
        <p14:creationId xmlns:p14="http://schemas.microsoft.com/office/powerpoint/2010/main" val="18583348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CE2D-F156-434D-8A75-F98E97341E8D}"/>
              </a:ext>
            </a:extLst>
          </p:cNvPr>
          <p:cNvSpPr>
            <a:spLocks noGrp="1"/>
          </p:cNvSpPr>
          <p:nvPr>
            <p:ph type="title"/>
          </p:nvPr>
        </p:nvSpPr>
        <p:spPr/>
        <p:txBody>
          <a:bodyPr>
            <a:normAutofit fontScale="90000"/>
          </a:bodyPr>
          <a:lstStyle/>
          <a:p>
            <a:r>
              <a:rPr lang="en-US" b="1" dirty="0"/>
              <a:t>ELEMENTS OF  TRANSPORT PROTOCOL </a:t>
            </a:r>
          </a:p>
        </p:txBody>
      </p:sp>
      <p:sp>
        <p:nvSpPr>
          <p:cNvPr id="3" name="Content Placeholder 2">
            <a:extLst>
              <a:ext uri="{FF2B5EF4-FFF2-40B4-BE49-F238E27FC236}">
                <a16:creationId xmlns:a16="http://schemas.microsoft.com/office/drawing/2014/main" id="{11DDDB1B-900F-4247-AF83-1DE03465278C}"/>
              </a:ext>
            </a:extLst>
          </p:cNvPr>
          <p:cNvSpPr>
            <a:spLocks noGrp="1"/>
          </p:cNvSpPr>
          <p:nvPr>
            <p:ph idx="1"/>
          </p:nvPr>
        </p:nvSpPr>
        <p:spPr/>
        <p:txBody>
          <a:bodyPr/>
          <a:lstStyle/>
          <a:p>
            <a:pPr marL="457200" indent="-457200">
              <a:buFont typeface="Wingdings" panose="05000000000000000000" pitchFamily="2" charset="2"/>
              <a:buChar char="Ø"/>
            </a:pPr>
            <a:r>
              <a:rPr lang="en-US" dirty="0"/>
              <a:t>Transport protocol similar to data link protocols </a:t>
            </a:r>
          </a:p>
          <a:p>
            <a:pPr marL="457200" indent="-457200">
              <a:buFont typeface="Wingdings" panose="05000000000000000000" pitchFamily="2" charset="2"/>
              <a:buChar char="Ø"/>
            </a:pPr>
            <a:r>
              <a:rPr lang="en-US" dirty="0"/>
              <a:t>Both do error control and flow control </a:t>
            </a:r>
          </a:p>
          <a:p>
            <a:pPr marL="457200" indent="-457200">
              <a:buFont typeface="Wingdings" panose="05000000000000000000" pitchFamily="2" charset="2"/>
              <a:buChar char="Ø"/>
            </a:pPr>
            <a:r>
              <a:rPr lang="en-US" dirty="0"/>
              <a:t>However, significant differences exist</a:t>
            </a:r>
          </a:p>
        </p:txBody>
      </p:sp>
      <p:pic>
        <p:nvPicPr>
          <p:cNvPr id="4" name="object 5">
            <a:extLst>
              <a:ext uri="{FF2B5EF4-FFF2-40B4-BE49-F238E27FC236}">
                <a16:creationId xmlns:a16="http://schemas.microsoft.com/office/drawing/2014/main" id="{5EE2901E-C989-4433-8383-29B843481284}"/>
              </a:ext>
            </a:extLst>
          </p:cNvPr>
          <p:cNvPicPr/>
          <p:nvPr/>
        </p:nvPicPr>
        <p:blipFill>
          <a:blip r:embed="rId2" cstate="print"/>
          <a:stretch>
            <a:fillRect/>
          </a:stretch>
        </p:blipFill>
        <p:spPr>
          <a:xfrm>
            <a:off x="1781102" y="3580187"/>
            <a:ext cx="7877861" cy="1744809"/>
          </a:xfrm>
          <a:prstGeom prst="rect">
            <a:avLst/>
          </a:prstGeom>
        </p:spPr>
      </p:pic>
      <p:sp>
        <p:nvSpPr>
          <p:cNvPr id="5" name="object 6">
            <a:extLst>
              <a:ext uri="{FF2B5EF4-FFF2-40B4-BE49-F238E27FC236}">
                <a16:creationId xmlns:a16="http://schemas.microsoft.com/office/drawing/2014/main" id="{4D6789CA-6F7A-4871-96AB-0198579B9820}"/>
              </a:ext>
            </a:extLst>
          </p:cNvPr>
          <p:cNvSpPr txBox="1"/>
          <p:nvPr/>
        </p:nvSpPr>
        <p:spPr>
          <a:xfrm>
            <a:off x="2171080" y="6133235"/>
            <a:ext cx="34417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79463C"/>
                </a:solidFill>
                <a:latin typeface="Tahoma"/>
                <a:cs typeface="Tahoma"/>
              </a:rPr>
              <a:t>Environment </a:t>
            </a:r>
            <a:r>
              <a:rPr sz="1800" dirty="0">
                <a:solidFill>
                  <a:srgbClr val="79463C"/>
                </a:solidFill>
                <a:latin typeface="Tahoma"/>
                <a:cs typeface="Tahoma"/>
              </a:rPr>
              <a:t>of</a:t>
            </a:r>
            <a:r>
              <a:rPr sz="1800" spc="-20" dirty="0">
                <a:solidFill>
                  <a:srgbClr val="79463C"/>
                </a:solidFill>
                <a:latin typeface="Tahoma"/>
                <a:cs typeface="Tahoma"/>
              </a:rPr>
              <a:t> </a:t>
            </a:r>
            <a:r>
              <a:rPr sz="1800" spc="-5" dirty="0">
                <a:solidFill>
                  <a:srgbClr val="79463C"/>
                </a:solidFill>
                <a:latin typeface="Tahoma"/>
                <a:cs typeface="Tahoma"/>
              </a:rPr>
              <a:t>the</a:t>
            </a:r>
            <a:r>
              <a:rPr sz="1800" spc="-30" dirty="0">
                <a:solidFill>
                  <a:srgbClr val="79463C"/>
                </a:solidFill>
                <a:latin typeface="Tahoma"/>
                <a:cs typeface="Tahoma"/>
              </a:rPr>
              <a:t> </a:t>
            </a:r>
            <a:r>
              <a:rPr sz="1800" spc="-10" dirty="0">
                <a:solidFill>
                  <a:srgbClr val="79463C"/>
                </a:solidFill>
                <a:latin typeface="Tahoma"/>
                <a:cs typeface="Tahoma"/>
              </a:rPr>
              <a:t>data</a:t>
            </a:r>
            <a:r>
              <a:rPr sz="1800" spc="30" dirty="0">
                <a:solidFill>
                  <a:srgbClr val="79463C"/>
                </a:solidFill>
                <a:latin typeface="Tahoma"/>
                <a:cs typeface="Tahoma"/>
              </a:rPr>
              <a:t> </a:t>
            </a:r>
            <a:r>
              <a:rPr sz="1800" spc="-5" dirty="0">
                <a:solidFill>
                  <a:srgbClr val="79463C"/>
                </a:solidFill>
                <a:latin typeface="Tahoma"/>
                <a:cs typeface="Tahoma"/>
              </a:rPr>
              <a:t>link </a:t>
            </a:r>
            <a:r>
              <a:rPr sz="1800" spc="-20" dirty="0">
                <a:solidFill>
                  <a:srgbClr val="79463C"/>
                </a:solidFill>
                <a:latin typeface="Tahoma"/>
                <a:cs typeface="Tahoma"/>
              </a:rPr>
              <a:t>layer</a:t>
            </a:r>
            <a:endParaRPr sz="1800" dirty="0">
              <a:latin typeface="Tahoma"/>
              <a:cs typeface="Tahoma"/>
            </a:endParaRPr>
          </a:p>
        </p:txBody>
      </p:sp>
      <p:sp>
        <p:nvSpPr>
          <p:cNvPr id="6" name="object 7">
            <a:extLst>
              <a:ext uri="{FF2B5EF4-FFF2-40B4-BE49-F238E27FC236}">
                <a16:creationId xmlns:a16="http://schemas.microsoft.com/office/drawing/2014/main" id="{89E03BE9-ADD1-4346-9926-3E96996CB4DD}"/>
              </a:ext>
            </a:extLst>
          </p:cNvPr>
          <p:cNvSpPr txBox="1"/>
          <p:nvPr/>
        </p:nvSpPr>
        <p:spPr>
          <a:xfrm>
            <a:off x="6406861" y="6133235"/>
            <a:ext cx="3491229"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79463C"/>
                </a:solidFill>
                <a:latin typeface="Tahoma"/>
                <a:cs typeface="Tahoma"/>
              </a:rPr>
              <a:t>Environment </a:t>
            </a:r>
            <a:r>
              <a:rPr sz="1800" dirty="0">
                <a:solidFill>
                  <a:srgbClr val="79463C"/>
                </a:solidFill>
                <a:latin typeface="Tahoma"/>
                <a:cs typeface="Tahoma"/>
              </a:rPr>
              <a:t>of</a:t>
            </a:r>
            <a:r>
              <a:rPr sz="1800" spc="-20" dirty="0">
                <a:solidFill>
                  <a:srgbClr val="79463C"/>
                </a:solidFill>
                <a:latin typeface="Tahoma"/>
                <a:cs typeface="Tahoma"/>
              </a:rPr>
              <a:t> </a:t>
            </a:r>
            <a:r>
              <a:rPr sz="1800" spc="-5" dirty="0">
                <a:solidFill>
                  <a:srgbClr val="79463C"/>
                </a:solidFill>
                <a:latin typeface="Tahoma"/>
                <a:cs typeface="Tahoma"/>
              </a:rPr>
              <a:t>the</a:t>
            </a:r>
            <a:r>
              <a:rPr sz="1800" spc="-35" dirty="0">
                <a:solidFill>
                  <a:srgbClr val="79463C"/>
                </a:solidFill>
                <a:latin typeface="Tahoma"/>
                <a:cs typeface="Tahoma"/>
              </a:rPr>
              <a:t> </a:t>
            </a:r>
            <a:r>
              <a:rPr sz="1800" spc="-10" dirty="0">
                <a:solidFill>
                  <a:srgbClr val="79463C"/>
                </a:solidFill>
                <a:latin typeface="Tahoma"/>
                <a:cs typeface="Tahoma"/>
              </a:rPr>
              <a:t>transport </a:t>
            </a:r>
            <a:r>
              <a:rPr sz="1800" spc="-20" dirty="0">
                <a:solidFill>
                  <a:srgbClr val="79463C"/>
                </a:solidFill>
                <a:latin typeface="Tahoma"/>
                <a:cs typeface="Tahoma"/>
              </a:rPr>
              <a:t>layer</a:t>
            </a:r>
            <a:endParaRPr sz="1800" dirty="0">
              <a:latin typeface="Tahoma"/>
              <a:cs typeface="Tahoma"/>
            </a:endParaRPr>
          </a:p>
        </p:txBody>
      </p:sp>
    </p:spTree>
    <p:extLst>
      <p:ext uri="{BB962C8B-B14F-4D97-AF65-F5344CB8AC3E}">
        <p14:creationId xmlns:p14="http://schemas.microsoft.com/office/powerpoint/2010/main" val="2718999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9254" y="945271"/>
            <a:ext cx="9874606" cy="3416320"/>
          </a:xfrm>
          <a:prstGeom prst="rect">
            <a:avLst/>
          </a:prstGeom>
        </p:spPr>
        <p:txBody>
          <a:bodyPr wrap="square">
            <a:spAutoFit/>
          </a:bodyPr>
          <a:lstStyle/>
          <a:p>
            <a:r>
              <a:rPr lang="en-US" sz="3600" dirty="0"/>
              <a:t>At the data link layer, two routers communicate directly via a physical channel, whether wired or wireless, whereas</a:t>
            </a:r>
          </a:p>
          <a:p>
            <a:endParaRPr lang="en-US" sz="3600" dirty="0"/>
          </a:p>
          <a:p>
            <a:r>
              <a:rPr lang="en-US" sz="3600" dirty="0"/>
              <a:t>at the transport layer, this physical channel is replaced by the entire network</a:t>
            </a:r>
          </a:p>
        </p:txBody>
      </p:sp>
    </p:spTree>
    <p:extLst>
      <p:ext uri="{BB962C8B-B14F-4D97-AF65-F5344CB8AC3E}">
        <p14:creationId xmlns:p14="http://schemas.microsoft.com/office/powerpoint/2010/main" val="110059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AD7C2-4BAF-4326-B8ED-4343C3D9492A}"/>
              </a:ext>
            </a:extLst>
          </p:cNvPr>
          <p:cNvSpPr>
            <a:spLocks noGrp="1"/>
          </p:cNvSpPr>
          <p:nvPr>
            <p:ph type="title"/>
          </p:nvPr>
        </p:nvSpPr>
        <p:spPr/>
        <p:txBody>
          <a:bodyPr>
            <a:normAutofit fontScale="90000"/>
          </a:bodyPr>
          <a:lstStyle/>
          <a:p>
            <a:r>
              <a:rPr lang="en-US" b="1" dirty="0"/>
              <a:t>ELEMENTS OF  TRANSPORT PROTOCOL </a:t>
            </a:r>
            <a:endParaRPr lang="en-US" dirty="0"/>
          </a:p>
        </p:txBody>
      </p:sp>
      <p:sp>
        <p:nvSpPr>
          <p:cNvPr id="3" name="Content Placeholder 2">
            <a:extLst>
              <a:ext uri="{FF2B5EF4-FFF2-40B4-BE49-F238E27FC236}">
                <a16:creationId xmlns:a16="http://schemas.microsoft.com/office/drawing/2014/main" id="{2C4E0579-FBAE-4F46-B76F-7CB6DECC1114}"/>
              </a:ext>
            </a:extLst>
          </p:cNvPr>
          <p:cNvSpPr>
            <a:spLocks noGrp="1"/>
          </p:cNvSpPr>
          <p:nvPr>
            <p:ph idx="1"/>
          </p:nvPr>
        </p:nvSpPr>
        <p:spPr/>
        <p:txBody>
          <a:bodyPr/>
          <a:lstStyle/>
          <a:p>
            <a:pPr marL="457200" indent="-457200">
              <a:buFont typeface="Wingdings" panose="05000000000000000000" pitchFamily="2" charset="2"/>
              <a:buChar char="Ø"/>
            </a:pPr>
            <a:r>
              <a:rPr lang="en-US" dirty="0"/>
              <a:t>Addressing</a:t>
            </a:r>
          </a:p>
          <a:p>
            <a:pPr marL="457200" indent="-457200">
              <a:buFont typeface="Wingdings" panose="05000000000000000000" pitchFamily="2" charset="2"/>
              <a:buChar char="Ø"/>
            </a:pPr>
            <a:r>
              <a:rPr lang="en-US" dirty="0"/>
              <a:t>Connection Establishment</a:t>
            </a:r>
          </a:p>
          <a:p>
            <a:pPr marL="457200" indent="-457200">
              <a:buFont typeface="Wingdings" panose="05000000000000000000" pitchFamily="2" charset="2"/>
              <a:buChar char="Ø"/>
            </a:pPr>
            <a:r>
              <a:rPr lang="en-US" dirty="0"/>
              <a:t>Connection Release</a:t>
            </a:r>
          </a:p>
          <a:p>
            <a:pPr marL="457200" indent="-457200">
              <a:buFont typeface="Wingdings" panose="05000000000000000000" pitchFamily="2" charset="2"/>
              <a:buChar char="Ø"/>
            </a:pPr>
            <a:r>
              <a:rPr lang="en-US" dirty="0"/>
              <a:t>Error Control and Flow Control</a:t>
            </a:r>
          </a:p>
          <a:p>
            <a:pPr marL="457200" indent="-457200">
              <a:buFont typeface="Wingdings" panose="05000000000000000000" pitchFamily="2" charset="2"/>
              <a:buChar char="Ø"/>
            </a:pPr>
            <a:r>
              <a:rPr lang="en-US" dirty="0"/>
              <a:t>Multiplexing</a:t>
            </a:r>
          </a:p>
          <a:p>
            <a:pPr marL="457200" indent="-457200">
              <a:buFont typeface="Wingdings" panose="05000000000000000000" pitchFamily="2" charset="2"/>
              <a:buChar char="Ø"/>
            </a:pPr>
            <a:r>
              <a:rPr lang="en-IN" dirty="0"/>
              <a:t>Crash Recovery</a:t>
            </a:r>
            <a:endParaRPr lang="en-US" dirty="0"/>
          </a:p>
        </p:txBody>
      </p:sp>
    </p:spTree>
    <p:extLst>
      <p:ext uri="{BB962C8B-B14F-4D97-AF65-F5344CB8AC3E}">
        <p14:creationId xmlns:p14="http://schemas.microsoft.com/office/powerpoint/2010/main" val="3644747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C997-8592-413E-859A-F7B9098DDAE1}"/>
              </a:ext>
            </a:extLst>
          </p:cNvPr>
          <p:cNvSpPr>
            <a:spLocks noGrp="1"/>
          </p:cNvSpPr>
          <p:nvPr>
            <p:ph type="title"/>
          </p:nvPr>
        </p:nvSpPr>
        <p:spPr>
          <a:xfrm>
            <a:off x="221673" y="136525"/>
            <a:ext cx="11540836" cy="775060"/>
          </a:xfrm>
        </p:spPr>
        <p:txBody>
          <a:bodyPr>
            <a:normAutofit/>
          </a:bodyPr>
          <a:lstStyle/>
          <a:p>
            <a:r>
              <a:rPr lang="en-US" dirty="0"/>
              <a:t>Addressing</a:t>
            </a:r>
          </a:p>
        </p:txBody>
      </p:sp>
      <p:sp>
        <p:nvSpPr>
          <p:cNvPr id="3" name="Content Placeholder 2">
            <a:extLst>
              <a:ext uri="{FF2B5EF4-FFF2-40B4-BE49-F238E27FC236}">
                <a16:creationId xmlns:a16="http://schemas.microsoft.com/office/drawing/2014/main" id="{AEC11635-7E37-4E0D-A59B-DCBD9CE69234}"/>
              </a:ext>
            </a:extLst>
          </p:cNvPr>
          <p:cNvSpPr>
            <a:spLocks noGrp="1"/>
          </p:cNvSpPr>
          <p:nvPr>
            <p:ph idx="1"/>
          </p:nvPr>
        </p:nvSpPr>
        <p:spPr>
          <a:xfrm>
            <a:off x="221673" y="983411"/>
            <a:ext cx="11679382" cy="5738064"/>
          </a:xfrm>
        </p:spPr>
        <p:txBody>
          <a:bodyPr>
            <a:normAutofit fontScale="92500" lnSpcReduction="10000"/>
          </a:bodyPr>
          <a:lstStyle/>
          <a:p>
            <a:pPr marL="457200" indent="-457200">
              <a:buFont typeface="Wingdings" panose="05000000000000000000" pitchFamily="2" charset="2"/>
              <a:buChar char="Ø"/>
            </a:pPr>
            <a:r>
              <a:rPr lang="en-US" dirty="0"/>
              <a:t>When an application (e.g., a user) process wishes to set up a connection to a remote application process, it must specify which one to connect to.</a:t>
            </a:r>
          </a:p>
          <a:p>
            <a:pPr marL="457200" indent="-457200">
              <a:buFont typeface="Wingdings" panose="05000000000000000000" pitchFamily="2" charset="2"/>
              <a:buChar char="Ø"/>
            </a:pPr>
            <a:r>
              <a:rPr lang="en-US" dirty="0"/>
              <a:t>The method normally used is to define transport addresses to which processes can listen for connection requests. In the Internet, these endpoints are called </a:t>
            </a:r>
            <a:r>
              <a:rPr lang="en-US" b="1" dirty="0"/>
              <a:t>ports</a:t>
            </a:r>
            <a:r>
              <a:rPr lang="en-US" dirty="0"/>
              <a:t>.</a:t>
            </a:r>
          </a:p>
          <a:p>
            <a:pPr marL="457200" indent="-457200">
              <a:buFont typeface="Wingdings" panose="05000000000000000000" pitchFamily="2" charset="2"/>
              <a:buChar char="Ø"/>
            </a:pPr>
            <a:r>
              <a:rPr lang="en-US" dirty="0"/>
              <a:t>The generic term </a:t>
            </a:r>
            <a:r>
              <a:rPr lang="en-US" b="1" dirty="0"/>
              <a:t>TSAP (Transport Service Access Point) </a:t>
            </a:r>
            <a:r>
              <a:rPr lang="en-US" dirty="0"/>
              <a:t>to mean a specific endpoint in the transport layer. </a:t>
            </a:r>
          </a:p>
          <a:p>
            <a:pPr marL="457200" indent="-457200">
              <a:buFont typeface="Wingdings" panose="05000000000000000000" pitchFamily="2" charset="2"/>
              <a:buChar char="Ø"/>
            </a:pPr>
            <a:r>
              <a:rPr lang="en-US" dirty="0"/>
              <a:t>The analogous endpoints in the network layer (i.e., network layer addresses) are called </a:t>
            </a:r>
            <a:r>
              <a:rPr lang="en-US" b="1" dirty="0"/>
              <a:t>NSAPs (Network Service Access Points</a:t>
            </a:r>
            <a:r>
              <a:rPr lang="en-US" dirty="0"/>
              <a:t>). </a:t>
            </a:r>
          </a:p>
          <a:p>
            <a:pPr marL="457200" indent="-457200">
              <a:buFont typeface="Wingdings" panose="05000000000000000000" pitchFamily="2" charset="2"/>
              <a:buChar char="Ø"/>
            </a:pPr>
            <a:r>
              <a:rPr lang="en-US" dirty="0"/>
              <a:t>IP addresses are examples of NSAPs.</a:t>
            </a:r>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3570570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C997-8592-413E-859A-F7B9098DDAE1}"/>
              </a:ext>
            </a:extLst>
          </p:cNvPr>
          <p:cNvSpPr>
            <a:spLocks noGrp="1"/>
          </p:cNvSpPr>
          <p:nvPr>
            <p:ph type="title"/>
          </p:nvPr>
        </p:nvSpPr>
        <p:spPr>
          <a:xfrm>
            <a:off x="221673" y="136525"/>
            <a:ext cx="11540836" cy="775060"/>
          </a:xfrm>
        </p:spPr>
        <p:txBody>
          <a:bodyPr>
            <a:normAutofit/>
          </a:bodyPr>
          <a:lstStyle/>
          <a:p>
            <a:r>
              <a:rPr lang="en-US" dirty="0"/>
              <a:t>Addressing</a:t>
            </a:r>
          </a:p>
        </p:txBody>
      </p:sp>
      <p:pic>
        <p:nvPicPr>
          <p:cNvPr id="4" name="Picture 3">
            <a:extLst>
              <a:ext uri="{FF2B5EF4-FFF2-40B4-BE49-F238E27FC236}">
                <a16:creationId xmlns:a16="http://schemas.microsoft.com/office/drawing/2014/main" id="{48453C57-93CC-4CE5-9131-3C39D9ED8455}"/>
              </a:ext>
            </a:extLst>
          </p:cNvPr>
          <p:cNvPicPr>
            <a:picLocks noChangeAspect="1"/>
          </p:cNvPicPr>
          <p:nvPr/>
        </p:nvPicPr>
        <p:blipFill>
          <a:blip r:embed="rId2"/>
          <a:stretch>
            <a:fillRect/>
          </a:stretch>
        </p:blipFill>
        <p:spPr>
          <a:xfrm>
            <a:off x="2136372" y="911585"/>
            <a:ext cx="7033754" cy="5569788"/>
          </a:xfrm>
          <a:prstGeom prst="rect">
            <a:avLst/>
          </a:prstGeom>
        </p:spPr>
      </p:pic>
    </p:spTree>
    <p:extLst>
      <p:ext uri="{BB962C8B-B14F-4D97-AF65-F5344CB8AC3E}">
        <p14:creationId xmlns:p14="http://schemas.microsoft.com/office/powerpoint/2010/main" val="1501212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7E18-F0EA-CD63-6D4E-6075969959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B3C3CB-2A5E-A670-2CB6-4891E4FE1F78}"/>
              </a:ext>
            </a:extLst>
          </p:cNvPr>
          <p:cNvSpPr>
            <a:spLocks noGrp="1"/>
          </p:cNvSpPr>
          <p:nvPr>
            <p:ph idx="1"/>
          </p:nvPr>
        </p:nvSpPr>
        <p:spPr/>
        <p:txBody>
          <a:bodyPr/>
          <a:lstStyle/>
          <a:p>
            <a:endParaRPr lang="en-IN"/>
          </a:p>
        </p:txBody>
      </p:sp>
      <p:sp>
        <p:nvSpPr>
          <p:cNvPr id="5" name="TextBox 4">
            <a:extLst>
              <a:ext uri="{FF2B5EF4-FFF2-40B4-BE49-F238E27FC236}">
                <a16:creationId xmlns:a16="http://schemas.microsoft.com/office/drawing/2014/main" id="{85BC32E8-F348-46A5-A2F8-960A1C89479C}"/>
              </a:ext>
            </a:extLst>
          </p:cNvPr>
          <p:cNvSpPr txBox="1"/>
          <p:nvPr/>
        </p:nvSpPr>
        <p:spPr>
          <a:xfrm>
            <a:off x="223930" y="603287"/>
            <a:ext cx="6485206" cy="611994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400" dirty="0"/>
              <a:t>The figure shows Alice’s host in the Sky Research company creates a logical connection with Bob’s host in the Scientific Books company at the transport layer. </a:t>
            </a:r>
          </a:p>
          <a:p>
            <a:pPr marL="285750" indent="-285750" algn="just">
              <a:lnSpc>
                <a:spcPct val="150000"/>
              </a:lnSpc>
              <a:buFont typeface="Wingdings" panose="05000000000000000000" pitchFamily="2" charset="2"/>
              <a:buChar char="Ø"/>
            </a:pPr>
            <a:r>
              <a:rPr lang="en-US" sz="2400" dirty="0"/>
              <a:t>The two companies communicate at the transport layer as though there is a real connection between them. </a:t>
            </a:r>
          </a:p>
          <a:p>
            <a:pPr marL="285750" indent="-285750" algn="just">
              <a:lnSpc>
                <a:spcPct val="150000"/>
              </a:lnSpc>
              <a:buFont typeface="Wingdings" panose="05000000000000000000" pitchFamily="2" charset="2"/>
              <a:buChar char="Ø"/>
            </a:pPr>
            <a:r>
              <a:rPr lang="en-US" sz="2400" dirty="0"/>
              <a:t>Figure shows that only the two end systems (Alice’s and Bob’s computers) use the services of the transport layer; all intermediate routers use only the first three layers.</a:t>
            </a:r>
          </a:p>
        </p:txBody>
      </p:sp>
    </p:spTree>
    <p:extLst>
      <p:ext uri="{BB962C8B-B14F-4D97-AF65-F5344CB8AC3E}">
        <p14:creationId xmlns:p14="http://schemas.microsoft.com/office/powerpoint/2010/main" val="1276966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EC11635-7E37-4E0D-A59B-DCBD9CE69234}"/>
              </a:ext>
            </a:extLst>
          </p:cNvPr>
          <p:cNvSpPr txBox="1">
            <a:spLocks/>
          </p:cNvSpPr>
          <p:nvPr/>
        </p:nvSpPr>
        <p:spPr>
          <a:xfrm>
            <a:off x="221672" y="983411"/>
            <a:ext cx="10711939" cy="5641615"/>
          </a:xfrm>
          <a:prstGeom prst="rect">
            <a:avLst/>
          </a:prstGeom>
        </p:spPr>
        <p:txBody>
          <a:bodyPr vert="horz" lIns="91440" tIns="45720" rIns="91440" bIns="45720" rtlCol="0">
            <a:noAutofit/>
          </a:bodyPr>
          <a:lstStyle>
            <a:lvl1pPr marL="0" marR="0" indent="0" algn="just" defTabSz="914400" rtl="0" eaLnBrk="1" fontAlgn="auto" latinLnBrk="0" hangingPunct="1">
              <a:lnSpc>
                <a:spcPct val="150000"/>
              </a:lnSpc>
              <a:spcBef>
                <a:spcPts val="1000"/>
              </a:spcBef>
              <a:spcAft>
                <a:spcPts val="0"/>
              </a:spcAft>
              <a:buClr>
                <a:srgbClr val="002060"/>
              </a:buClr>
              <a:buSzTx/>
              <a:buFont typeface="Wingdings" panose="05000000000000000000" pitchFamily="2" charset="2"/>
              <a:buNone/>
              <a:tabLst/>
              <a:defRPr sz="2800" kern="1200">
                <a:solidFill>
                  <a:schemeClr val="tx1"/>
                </a:solidFill>
                <a:latin typeface="+mn-lt"/>
                <a:ea typeface="+mn-ea"/>
                <a:cs typeface="+mn-cs"/>
              </a:defRPr>
            </a:lvl1pPr>
            <a:lvl2pPr marL="457200" indent="0" algn="just" defTabSz="914400" rtl="0" eaLnBrk="1" latinLnBrk="0" hangingPunct="1">
              <a:lnSpc>
                <a:spcPct val="150000"/>
              </a:lnSpc>
              <a:spcBef>
                <a:spcPts val="500"/>
              </a:spcBef>
              <a:buClr>
                <a:srgbClr val="002060"/>
              </a:buClr>
              <a:buFont typeface="Wingdings" panose="05000000000000000000" pitchFamily="2" charset="2"/>
              <a:buNone/>
              <a:defRPr sz="2400" kern="1200">
                <a:solidFill>
                  <a:schemeClr val="tx1"/>
                </a:solidFill>
                <a:latin typeface="+mn-lt"/>
                <a:ea typeface="+mn-ea"/>
                <a:cs typeface="+mn-cs"/>
              </a:defRPr>
            </a:lvl2pPr>
            <a:lvl3pPr marL="1143000" indent="-228600" algn="just" defTabSz="914400" rtl="0" eaLnBrk="1" latinLnBrk="0" hangingPunct="1">
              <a:lnSpc>
                <a:spcPct val="150000"/>
              </a:lnSpc>
              <a:spcBef>
                <a:spcPts val="500"/>
              </a:spcBef>
              <a:buClr>
                <a:srgbClr val="002060"/>
              </a:buClr>
              <a:buFont typeface="Wingdings" panose="05000000000000000000" pitchFamily="2" charset="2"/>
              <a:buChar char="Ø"/>
              <a:defRPr sz="2000" kern="1200">
                <a:solidFill>
                  <a:schemeClr val="tx1"/>
                </a:solidFill>
                <a:latin typeface="+mn-lt"/>
                <a:ea typeface="+mn-ea"/>
                <a:cs typeface="+mn-cs"/>
              </a:defRPr>
            </a:lvl3pPr>
            <a:lvl4pPr marL="1600200" indent="-228600" algn="just" defTabSz="914400" rtl="0" eaLnBrk="1" latinLnBrk="0" hangingPunct="1">
              <a:lnSpc>
                <a:spcPct val="150000"/>
              </a:lnSpc>
              <a:spcBef>
                <a:spcPts val="500"/>
              </a:spcBef>
              <a:buClr>
                <a:srgbClr val="002060"/>
              </a:buClr>
              <a:buFont typeface="Wingdings" panose="05000000000000000000" pitchFamily="2" charset="2"/>
              <a:buChar char="Ø"/>
              <a:defRPr sz="1800" kern="1200">
                <a:solidFill>
                  <a:schemeClr val="tx1"/>
                </a:solidFill>
                <a:latin typeface="+mn-lt"/>
                <a:ea typeface="+mn-ea"/>
                <a:cs typeface="+mn-cs"/>
              </a:defRPr>
            </a:lvl4pPr>
            <a:lvl5pPr marL="2057400" indent="-228600" algn="just" defTabSz="914400" rtl="0" eaLnBrk="1" latinLnBrk="0" hangingPunct="1">
              <a:lnSpc>
                <a:spcPct val="150000"/>
              </a:lnSpc>
              <a:spcBef>
                <a:spcPts val="500"/>
              </a:spcBef>
              <a:buClr>
                <a:srgbClr val="002060"/>
              </a:buClr>
              <a:buFont typeface="Wingdings" panose="05000000000000000000" pitchFamily="2" charset="2"/>
              <a:buChar char="Ø"/>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Wingdings" panose="05000000000000000000" pitchFamily="2" charset="2"/>
              <a:buChar char="Ø"/>
            </a:pPr>
            <a:r>
              <a:rPr lang="en-US" sz="2400"/>
              <a:t>Figure illustrates the relationship between the NSAPs(</a:t>
            </a:r>
            <a:r>
              <a:rPr lang="en-US" sz="2400" b="1"/>
              <a:t>Network Service Access Points)</a:t>
            </a:r>
            <a:r>
              <a:rPr lang="en-US" sz="2400"/>
              <a:t>, the TSAPs(</a:t>
            </a:r>
            <a:r>
              <a:rPr lang="en-US" sz="2400" b="1"/>
              <a:t>Transport Service Access Point)</a:t>
            </a:r>
            <a:r>
              <a:rPr lang="en-US" sz="2400"/>
              <a:t>, and a transport connection. </a:t>
            </a:r>
          </a:p>
          <a:p>
            <a:pPr marL="457200" indent="-457200">
              <a:buFont typeface="Wingdings" panose="05000000000000000000" pitchFamily="2" charset="2"/>
              <a:buChar char="Ø"/>
            </a:pPr>
            <a:r>
              <a:rPr lang="en-US" sz="2400"/>
              <a:t>Application processes, both clients and servers, can attach themselves to a local TSAP to establish a connection to a remote TSAP. </a:t>
            </a:r>
          </a:p>
          <a:p>
            <a:pPr marL="457200" indent="-457200">
              <a:buFont typeface="Wingdings" panose="05000000000000000000" pitchFamily="2" charset="2"/>
              <a:buChar char="Ø"/>
            </a:pPr>
            <a:r>
              <a:rPr lang="en-US" sz="2400"/>
              <a:t>These connections run through NSAPs on each host, as shown.</a:t>
            </a:r>
            <a:endParaRPr lang="en-US" sz="2400" dirty="0"/>
          </a:p>
        </p:txBody>
      </p:sp>
    </p:spTree>
    <p:extLst>
      <p:ext uri="{BB962C8B-B14F-4D97-AF65-F5344CB8AC3E}">
        <p14:creationId xmlns:p14="http://schemas.microsoft.com/office/powerpoint/2010/main" val="3420161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C997-8592-413E-859A-F7B9098DDAE1}"/>
              </a:ext>
            </a:extLst>
          </p:cNvPr>
          <p:cNvSpPr>
            <a:spLocks noGrp="1"/>
          </p:cNvSpPr>
          <p:nvPr>
            <p:ph type="title"/>
          </p:nvPr>
        </p:nvSpPr>
        <p:spPr>
          <a:xfrm>
            <a:off x="221673" y="136525"/>
            <a:ext cx="11540836" cy="775060"/>
          </a:xfrm>
        </p:spPr>
        <p:txBody>
          <a:bodyPr>
            <a:normAutofit/>
          </a:bodyPr>
          <a:lstStyle/>
          <a:p>
            <a:r>
              <a:rPr lang="en-US" dirty="0"/>
              <a:t>Addressing</a:t>
            </a:r>
          </a:p>
        </p:txBody>
      </p:sp>
      <p:sp>
        <p:nvSpPr>
          <p:cNvPr id="3" name="Content Placeholder 2">
            <a:extLst>
              <a:ext uri="{FF2B5EF4-FFF2-40B4-BE49-F238E27FC236}">
                <a16:creationId xmlns:a16="http://schemas.microsoft.com/office/drawing/2014/main" id="{AEC11635-7E37-4E0D-A59B-DCBD9CE69234}"/>
              </a:ext>
            </a:extLst>
          </p:cNvPr>
          <p:cNvSpPr>
            <a:spLocks noGrp="1"/>
          </p:cNvSpPr>
          <p:nvPr>
            <p:ph idx="1"/>
          </p:nvPr>
        </p:nvSpPr>
        <p:spPr>
          <a:xfrm>
            <a:off x="110835" y="911585"/>
            <a:ext cx="11651673" cy="5809889"/>
          </a:xfrm>
        </p:spPr>
        <p:txBody>
          <a:bodyPr>
            <a:normAutofit fontScale="85000" lnSpcReduction="10000"/>
          </a:bodyPr>
          <a:lstStyle/>
          <a:p>
            <a:r>
              <a:rPr lang="en-US" b="1" dirty="0"/>
              <a:t>A possible scenario for a transport connection is as follows:</a:t>
            </a:r>
          </a:p>
          <a:p>
            <a:pPr marL="457200" indent="-457200">
              <a:buFont typeface="Wingdings" panose="05000000000000000000" pitchFamily="2" charset="2"/>
              <a:buChar char="Ø"/>
            </a:pPr>
            <a:r>
              <a:rPr lang="en-US" dirty="0"/>
              <a:t>1. A mail server process attaches itself to TSAP 1522 on host 2 to wait for an incoming call. </a:t>
            </a:r>
          </a:p>
          <a:p>
            <a:pPr marL="457200" indent="-457200">
              <a:buFont typeface="Wingdings" panose="05000000000000000000" pitchFamily="2" charset="2"/>
              <a:buChar char="Ø"/>
            </a:pPr>
            <a:r>
              <a:rPr lang="en-US" dirty="0"/>
              <a:t>2. An application process on host 1 wants to send an email message, so it attaches itself to TSAP 1208 and issues a CONNECT request. The request specifies TSAP 1208 on host 1 as the source and TSAP 1522 on host 2 as the destination. This action ultimately results in a transport connection being established between the application process and the server.</a:t>
            </a:r>
          </a:p>
          <a:p>
            <a:pPr marL="457200" indent="-457200">
              <a:buFont typeface="Wingdings" panose="05000000000000000000" pitchFamily="2" charset="2"/>
              <a:buChar char="Ø"/>
            </a:pPr>
            <a:r>
              <a:rPr lang="en-US" dirty="0"/>
              <a:t>3. The application process sends over the mail message.</a:t>
            </a:r>
          </a:p>
          <a:p>
            <a:pPr marL="457200" indent="-457200">
              <a:buFont typeface="Wingdings" panose="05000000000000000000" pitchFamily="2" charset="2"/>
              <a:buChar char="Ø"/>
            </a:pPr>
            <a:r>
              <a:rPr lang="en-US" dirty="0"/>
              <a:t>4. The mail server responds to say that it will deliver the message.</a:t>
            </a:r>
          </a:p>
          <a:p>
            <a:pPr marL="457200" indent="-457200">
              <a:buFont typeface="Wingdings" panose="05000000000000000000" pitchFamily="2" charset="2"/>
              <a:buChar char="Ø"/>
            </a:pPr>
            <a:r>
              <a:rPr lang="en-US" dirty="0"/>
              <a:t>5. The transport connection is released.</a:t>
            </a:r>
          </a:p>
        </p:txBody>
      </p:sp>
    </p:spTree>
    <p:extLst>
      <p:ext uri="{BB962C8B-B14F-4D97-AF65-F5344CB8AC3E}">
        <p14:creationId xmlns:p14="http://schemas.microsoft.com/office/powerpoint/2010/main" val="1034864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9715BB3-48E8-46D1-B757-AD8A34898BF7}"/>
              </a:ext>
            </a:extLst>
          </p:cNvPr>
          <p:cNvPicPr>
            <a:picLocks noChangeAspect="1"/>
          </p:cNvPicPr>
          <p:nvPr/>
        </p:nvPicPr>
        <p:blipFill>
          <a:blip r:embed="rId2"/>
          <a:stretch>
            <a:fillRect/>
          </a:stretch>
        </p:blipFill>
        <p:spPr>
          <a:xfrm>
            <a:off x="2821577" y="1067115"/>
            <a:ext cx="6700375" cy="5655226"/>
          </a:xfrm>
          <a:prstGeom prst="rect">
            <a:avLst/>
          </a:prstGeom>
        </p:spPr>
      </p:pic>
      <p:sp>
        <p:nvSpPr>
          <p:cNvPr id="5" name="Rectangle 4"/>
          <p:cNvSpPr/>
          <p:nvPr/>
        </p:nvSpPr>
        <p:spPr>
          <a:xfrm>
            <a:off x="683091" y="174563"/>
            <a:ext cx="1914242" cy="523220"/>
          </a:xfrm>
          <a:prstGeom prst="rect">
            <a:avLst/>
          </a:prstGeom>
        </p:spPr>
        <p:txBody>
          <a:bodyPr wrap="none">
            <a:spAutoFit/>
          </a:bodyPr>
          <a:lstStyle/>
          <a:p>
            <a:r>
              <a:rPr lang="en-US" sz="2800" b="1" dirty="0">
                <a:solidFill>
                  <a:srgbClr val="FF0000"/>
                </a:solidFill>
              </a:rPr>
              <a:t>Addressing</a:t>
            </a:r>
          </a:p>
        </p:txBody>
      </p:sp>
      <p:sp>
        <p:nvSpPr>
          <p:cNvPr id="6" name="Rectangle 5"/>
          <p:cNvSpPr/>
          <p:nvPr/>
        </p:nvSpPr>
        <p:spPr>
          <a:xfrm>
            <a:off x="683091" y="697783"/>
            <a:ext cx="5919313" cy="369332"/>
          </a:xfrm>
          <a:prstGeom prst="rect">
            <a:avLst/>
          </a:prstGeom>
        </p:spPr>
        <p:txBody>
          <a:bodyPr wrap="none">
            <a:spAutoFit/>
          </a:bodyPr>
          <a:lstStyle/>
          <a:p>
            <a:r>
              <a:rPr lang="en-US" b="1"/>
              <a:t>A possible scenario for a transport connection is as follows</a:t>
            </a:r>
            <a:endParaRPr lang="en-US"/>
          </a:p>
        </p:txBody>
      </p:sp>
    </p:spTree>
    <p:extLst>
      <p:ext uri="{BB962C8B-B14F-4D97-AF65-F5344CB8AC3E}">
        <p14:creationId xmlns:p14="http://schemas.microsoft.com/office/powerpoint/2010/main" val="934296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C997-8592-413E-859A-F7B9098DDAE1}"/>
              </a:ext>
            </a:extLst>
          </p:cNvPr>
          <p:cNvSpPr>
            <a:spLocks noGrp="1"/>
          </p:cNvSpPr>
          <p:nvPr>
            <p:ph type="title"/>
          </p:nvPr>
        </p:nvSpPr>
        <p:spPr>
          <a:xfrm>
            <a:off x="0" y="136525"/>
            <a:ext cx="12191999" cy="775060"/>
          </a:xfrm>
        </p:spPr>
        <p:txBody>
          <a:bodyPr>
            <a:noAutofit/>
          </a:bodyPr>
          <a:lstStyle/>
          <a:p>
            <a:r>
              <a:rPr lang="en-US" sz="3600" dirty="0"/>
              <a:t>Connection Establishment</a:t>
            </a:r>
          </a:p>
        </p:txBody>
      </p:sp>
      <p:sp>
        <p:nvSpPr>
          <p:cNvPr id="3" name="Content Placeholder 2">
            <a:extLst>
              <a:ext uri="{FF2B5EF4-FFF2-40B4-BE49-F238E27FC236}">
                <a16:creationId xmlns:a16="http://schemas.microsoft.com/office/drawing/2014/main" id="{AEC11635-7E37-4E0D-A59B-DCBD9CE69234}"/>
              </a:ext>
            </a:extLst>
          </p:cNvPr>
          <p:cNvSpPr>
            <a:spLocks noGrp="1"/>
          </p:cNvSpPr>
          <p:nvPr>
            <p:ph idx="1"/>
          </p:nvPr>
        </p:nvSpPr>
        <p:spPr>
          <a:xfrm>
            <a:off x="0" y="911585"/>
            <a:ext cx="11998036" cy="5555934"/>
          </a:xfrm>
        </p:spPr>
        <p:txBody>
          <a:bodyPr/>
          <a:lstStyle/>
          <a:p>
            <a:pPr marL="457200" indent="-457200">
              <a:buFont typeface="Wingdings" panose="05000000000000000000" pitchFamily="2" charset="2"/>
              <a:buChar char="Ø"/>
            </a:pPr>
            <a:r>
              <a:rPr lang="en-US" dirty="0"/>
              <a:t>Host 1 chooses a sequence number, x, and sends a CONNECTION REQUEST segment containing it to host 2. </a:t>
            </a:r>
          </a:p>
          <a:p>
            <a:pPr marL="457200" indent="-457200">
              <a:buFont typeface="Wingdings" panose="05000000000000000000" pitchFamily="2" charset="2"/>
              <a:buChar char="Ø"/>
            </a:pPr>
            <a:r>
              <a:rPr lang="en-US" dirty="0"/>
              <a:t>Host 2 replies with an ACK segment acknowledging x and announcing its own initial sequence number, y. </a:t>
            </a:r>
          </a:p>
          <a:p>
            <a:pPr marL="457200" indent="-457200">
              <a:buFont typeface="Wingdings" panose="05000000000000000000" pitchFamily="2" charset="2"/>
              <a:buChar char="Ø"/>
            </a:pPr>
            <a:r>
              <a:rPr lang="en-US" dirty="0"/>
              <a:t>Finally, host 1 acknowledges host 2’s choice of an initial sequence number in the first data segment that it sends.</a:t>
            </a:r>
          </a:p>
        </p:txBody>
      </p:sp>
    </p:spTree>
    <p:extLst>
      <p:ext uri="{BB962C8B-B14F-4D97-AF65-F5344CB8AC3E}">
        <p14:creationId xmlns:p14="http://schemas.microsoft.com/office/powerpoint/2010/main" val="271236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C997-8592-413E-859A-F7B9098DDAE1}"/>
              </a:ext>
            </a:extLst>
          </p:cNvPr>
          <p:cNvSpPr>
            <a:spLocks noGrp="1"/>
          </p:cNvSpPr>
          <p:nvPr>
            <p:ph type="title"/>
          </p:nvPr>
        </p:nvSpPr>
        <p:spPr>
          <a:xfrm>
            <a:off x="0" y="136525"/>
            <a:ext cx="12191999" cy="775060"/>
          </a:xfrm>
        </p:spPr>
        <p:txBody>
          <a:bodyPr>
            <a:noAutofit/>
          </a:bodyPr>
          <a:lstStyle/>
          <a:p>
            <a:r>
              <a:rPr lang="en-US" sz="3600" dirty="0"/>
              <a:t>Connection Establishment</a:t>
            </a:r>
          </a:p>
        </p:txBody>
      </p:sp>
      <p:sp>
        <p:nvSpPr>
          <p:cNvPr id="3" name="Content Placeholder 2">
            <a:extLst>
              <a:ext uri="{FF2B5EF4-FFF2-40B4-BE49-F238E27FC236}">
                <a16:creationId xmlns:a16="http://schemas.microsoft.com/office/drawing/2014/main" id="{AEC11635-7E37-4E0D-A59B-DCBD9CE69234}"/>
              </a:ext>
            </a:extLst>
          </p:cNvPr>
          <p:cNvSpPr>
            <a:spLocks noGrp="1"/>
          </p:cNvSpPr>
          <p:nvPr>
            <p:ph idx="1"/>
          </p:nvPr>
        </p:nvSpPr>
        <p:spPr>
          <a:xfrm>
            <a:off x="96981" y="911585"/>
            <a:ext cx="11538173" cy="5555934"/>
          </a:xfrm>
        </p:spPr>
        <p:txBody>
          <a:bodyPr>
            <a:normAutofit/>
          </a:bodyPr>
          <a:lstStyle/>
          <a:p>
            <a:pPr marL="457200" indent="-457200">
              <a:buFont typeface="Wingdings" panose="05000000000000000000" pitchFamily="2" charset="2"/>
              <a:buChar char="Ø"/>
            </a:pPr>
            <a:r>
              <a:rPr lang="en-US" dirty="0"/>
              <a:t>TCP uses this three-way handshake to establish connections.</a:t>
            </a:r>
          </a:p>
          <a:p>
            <a:pPr marL="457200" indent="-457200">
              <a:buFont typeface="Wingdings" panose="05000000000000000000" pitchFamily="2" charset="2"/>
              <a:buChar char="Ø"/>
            </a:pPr>
            <a:r>
              <a:rPr lang="en-US" dirty="0"/>
              <a:t>Tomlinson (1975) introduced the </a:t>
            </a:r>
            <a:r>
              <a:rPr lang="en-US" b="1" dirty="0"/>
              <a:t>three-way handshake</a:t>
            </a:r>
            <a:r>
              <a:rPr lang="en-US" dirty="0"/>
              <a:t>. </a:t>
            </a:r>
          </a:p>
          <a:p>
            <a:pPr marL="457200" indent="-457200">
              <a:buFont typeface="Wingdings" panose="05000000000000000000" pitchFamily="2" charset="2"/>
              <a:buChar char="Ø"/>
            </a:pPr>
            <a:r>
              <a:rPr lang="en-US" dirty="0"/>
              <a:t>This establishment protocol involves one peer checking with the other that the connection request is indeed current.</a:t>
            </a:r>
          </a:p>
          <a:p>
            <a:pPr marL="457200" indent="-457200">
              <a:buFont typeface="Wingdings" panose="05000000000000000000" pitchFamily="2" charset="2"/>
              <a:buChar char="Ø"/>
            </a:pPr>
            <a:r>
              <a:rPr lang="en-IN" dirty="0"/>
              <a:t>The normal setup procedure </a:t>
            </a:r>
            <a:r>
              <a:rPr lang="en-US" dirty="0"/>
              <a:t>when host 1 initiates is shown in Fig.(a).</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2397357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4E7C997-8592-413E-859A-F7B9098DDAE1}"/>
              </a:ext>
            </a:extLst>
          </p:cNvPr>
          <p:cNvSpPr txBox="1">
            <a:spLocks/>
          </p:cNvSpPr>
          <p:nvPr/>
        </p:nvSpPr>
        <p:spPr>
          <a:xfrm>
            <a:off x="0" y="136525"/>
            <a:ext cx="12191999" cy="77506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Connection Establishment</a:t>
            </a:r>
          </a:p>
        </p:txBody>
      </p:sp>
      <p:pic>
        <p:nvPicPr>
          <p:cNvPr id="6" name="Picture 5">
            <a:extLst>
              <a:ext uri="{FF2B5EF4-FFF2-40B4-BE49-F238E27FC236}">
                <a16:creationId xmlns:a16="http://schemas.microsoft.com/office/drawing/2014/main" id="{FFF7B942-08BA-4D76-8DDA-3B778D6E686A}"/>
              </a:ext>
            </a:extLst>
          </p:cNvPr>
          <p:cNvPicPr>
            <a:picLocks noChangeAspect="1"/>
          </p:cNvPicPr>
          <p:nvPr/>
        </p:nvPicPr>
        <p:blipFill>
          <a:blip r:embed="rId2"/>
          <a:stretch>
            <a:fillRect/>
          </a:stretch>
        </p:blipFill>
        <p:spPr>
          <a:xfrm>
            <a:off x="1986347" y="911585"/>
            <a:ext cx="5772990" cy="5112326"/>
          </a:xfrm>
          <a:prstGeom prst="rect">
            <a:avLst/>
          </a:prstGeom>
        </p:spPr>
      </p:pic>
    </p:spTree>
    <p:extLst>
      <p:ext uri="{BB962C8B-B14F-4D97-AF65-F5344CB8AC3E}">
        <p14:creationId xmlns:p14="http://schemas.microsoft.com/office/powerpoint/2010/main" val="37769349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C11635-7E37-4E0D-A59B-DCBD9CE69234}"/>
              </a:ext>
            </a:extLst>
          </p:cNvPr>
          <p:cNvSpPr>
            <a:spLocks noGrp="1"/>
          </p:cNvSpPr>
          <p:nvPr>
            <p:ph idx="1"/>
          </p:nvPr>
        </p:nvSpPr>
        <p:spPr>
          <a:xfrm>
            <a:off x="96981" y="911585"/>
            <a:ext cx="11228516" cy="5555934"/>
          </a:xfrm>
        </p:spPr>
        <p:txBody>
          <a:bodyPr>
            <a:normAutofit fontScale="85000" lnSpcReduction="10000"/>
          </a:bodyPr>
          <a:lstStyle/>
          <a:p>
            <a:pPr marL="457200" indent="-457200">
              <a:buFont typeface="Wingdings" panose="05000000000000000000" pitchFamily="2" charset="2"/>
              <a:buChar char="Ø"/>
            </a:pPr>
            <a:r>
              <a:rPr lang="en-US" dirty="0"/>
              <a:t>Let us see how the three-way handshake works in the presence of delayed duplicate control segments. </a:t>
            </a:r>
          </a:p>
          <a:p>
            <a:pPr marL="457200" indent="-457200">
              <a:buFont typeface="Wingdings" panose="05000000000000000000" pitchFamily="2" charset="2"/>
              <a:buChar char="Ø"/>
            </a:pPr>
            <a:r>
              <a:rPr lang="en-US" dirty="0"/>
              <a:t>In Fig. (b), the first segment is a delayed duplicate CONNECTION REQUEST from an old connection. This segment arrives at host 2 without host 1’s knowledge. </a:t>
            </a:r>
          </a:p>
          <a:p>
            <a:pPr marL="457200" indent="-457200">
              <a:buFont typeface="Wingdings" panose="05000000000000000000" pitchFamily="2" charset="2"/>
              <a:buChar char="Ø"/>
            </a:pPr>
            <a:r>
              <a:rPr lang="en-US" dirty="0"/>
              <a:t>Host 2 reacts to this segment by sending host 1 an ACK segment, in effect asking for verification that host 1 was indeed trying to set up a new connection. </a:t>
            </a:r>
          </a:p>
          <a:p>
            <a:pPr marL="457200" indent="-457200">
              <a:buFont typeface="Wingdings" panose="05000000000000000000" pitchFamily="2" charset="2"/>
              <a:buChar char="Ø"/>
            </a:pPr>
            <a:r>
              <a:rPr lang="en-US" dirty="0"/>
              <a:t>When host 1 rejects host 2’s attempt to establish a connection, host 2 realizes that it was tricked by a delayed duplicate and abandons the connection. </a:t>
            </a:r>
          </a:p>
          <a:p>
            <a:pPr marL="457200" indent="-457200">
              <a:buFont typeface="Wingdings" panose="05000000000000000000" pitchFamily="2" charset="2"/>
              <a:buChar char="Ø"/>
            </a:pPr>
            <a:r>
              <a:rPr lang="en-US" dirty="0"/>
              <a:t>In this way, a delayed duplicate does no damage.</a:t>
            </a:r>
          </a:p>
        </p:txBody>
      </p:sp>
    </p:spTree>
    <p:extLst>
      <p:ext uri="{BB962C8B-B14F-4D97-AF65-F5344CB8AC3E}">
        <p14:creationId xmlns:p14="http://schemas.microsoft.com/office/powerpoint/2010/main" val="207721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4791CF-FBA7-4498-8EB9-0394E7EAF417}"/>
              </a:ext>
            </a:extLst>
          </p:cNvPr>
          <p:cNvPicPr>
            <a:picLocks noChangeAspect="1"/>
          </p:cNvPicPr>
          <p:nvPr/>
        </p:nvPicPr>
        <p:blipFill>
          <a:blip r:embed="rId2"/>
          <a:stretch>
            <a:fillRect/>
          </a:stretch>
        </p:blipFill>
        <p:spPr>
          <a:xfrm>
            <a:off x="3219005" y="715642"/>
            <a:ext cx="5337166" cy="5555934"/>
          </a:xfrm>
          <a:prstGeom prst="rect">
            <a:avLst/>
          </a:prstGeom>
        </p:spPr>
      </p:pic>
      <p:sp>
        <p:nvSpPr>
          <p:cNvPr id="6" name="Rectangle 5"/>
          <p:cNvSpPr/>
          <p:nvPr/>
        </p:nvSpPr>
        <p:spPr>
          <a:xfrm>
            <a:off x="601375" y="200688"/>
            <a:ext cx="4227439" cy="523220"/>
          </a:xfrm>
          <a:prstGeom prst="rect">
            <a:avLst/>
          </a:prstGeom>
        </p:spPr>
        <p:txBody>
          <a:bodyPr wrap="none">
            <a:spAutoFit/>
          </a:bodyPr>
          <a:lstStyle/>
          <a:p>
            <a:r>
              <a:rPr lang="en-US" sz="2800" b="1" dirty="0">
                <a:solidFill>
                  <a:srgbClr val="FF0000"/>
                </a:solidFill>
              </a:rPr>
              <a:t>Connection Establishment</a:t>
            </a:r>
          </a:p>
        </p:txBody>
      </p:sp>
    </p:spTree>
    <p:extLst>
      <p:ext uri="{BB962C8B-B14F-4D97-AF65-F5344CB8AC3E}">
        <p14:creationId xmlns:p14="http://schemas.microsoft.com/office/powerpoint/2010/main" val="1215477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C997-8592-413E-859A-F7B9098DDAE1}"/>
              </a:ext>
            </a:extLst>
          </p:cNvPr>
          <p:cNvSpPr>
            <a:spLocks noGrp="1"/>
          </p:cNvSpPr>
          <p:nvPr>
            <p:ph type="title"/>
          </p:nvPr>
        </p:nvSpPr>
        <p:spPr>
          <a:xfrm>
            <a:off x="0" y="136525"/>
            <a:ext cx="12191999" cy="775060"/>
          </a:xfrm>
        </p:spPr>
        <p:txBody>
          <a:bodyPr>
            <a:noAutofit/>
          </a:bodyPr>
          <a:lstStyle/>
          <a:p>
            <a:r>
              <a:rPr lang="en-US" sz="3600" dirty="0"/>
              <a:t>Connection Establishment</a:t>
            </a:r>
          </a:p>
        </p:txBody>
      </p:sp>
      <p:sp>
        <p:nvSpPr>
          <p:cNvPr id="3" name="Content Placeholder 2">
            <a:extLst>
              <a:ext uri="{FF2B5EF4-FFF2-40B4-BE49-F238E27FC236}">
                <a16:creationId xmlns:a16="http://schemas.microsoft.com/office/drawing/2014/main" id="{AEC11635-7E37-4E0D-A59B-DCBD9CE69234}"/>
              </a:ext>
            </a:extLst>
          </p:cNvPr>
          <p:cNvSpPr>
            <a:spLocks noGrp="1"/>
          </p:cNvSpPr>
          <p:nvPr>
            <p:ph idx="1"/>
          </p:nvPr>
        </p:nvSpPr>
        <p:spPr>
          <a:xfrm>
            <a:off x="96980" y="911585"/>
            <a:ext cx="11398333" cy="5555934"/>
          </a:xfrm>
        </p:spPr>
        <p:txBody>
          <a:bodyPr>
            <a:normAutofit fontScale="92500" lnSpcReduction="10000"/>
          </a:bodyPr>
          <a:lstStyle/>
          <a:p>
            <a:pPr marL="457200" indent="-457200">
              <a:buFont typeface="Wingdings" panose="05000000000000000000" pitchFamily="2" charset="2"/>
              <a:buChar char="Ø"/>
            </a:pPr>
            <a:r>
              <a:rPr lang="en-US" dirty="0"/>
              <a:t>The worst case is when both a delayed CONNECTION REQUEST and an ACK are floating around in the subnet. This case is shown in Fig. (c).</a:t>
            </a:r>
          </a:p>
          <a:p>
            <a:pPr marL="457200" indent="-457200">
              <a:buFont typeface="Wingdings" panose="05000000000000000000" pitchFamily="2" charset="2"/>
              <a:buChar char="Ø"/>
            </a:pPr>
            <a:r>
              <a:rPr lang="en-US" dirty="0"/>
              <a:t> As in the previous example, host 2 gets a delayed CONNECTION REQUEST and replies to it. </a:t>
            </a:r>
          </a:p>
          <a:p>
            <a:pPr marL="457200" indent="-457200">
              <a:buFont typeface="Wingdings" panose="05000000000000000000" pitchFamily="2" charset="2"/>
              <a:buChar char="Ø"/>
            </a:pPr>
            <a:r>
              <a:rPr lang="en-US" dirty="0"/>
              <a:t>At this point, it is crucial to realize that host 2 has proposed using y as the initial sequence number for host 2 to host 1 traffic, knowing full well that no segments containing sequence number y or acknowledgements to y are still in existence.</a:t>
            </a:r>
          </a:p>
          <a:p>
            <a:pPr marL="457200" indent="-457200">
              <a:buFont typeface="Wingdings" panose="05000000000000000000" pitchFamily="2" charset="2"/>
              <a:buChar char="Ø"/>
            </a:pPr>
            <a:r>
              <a:rPr lang="en-US" dirty="0"/>
              <a:t>When the second delayed segment arrives at host 2, the fact that z has been acknowledged rather than y tells host 2 that this, too, is an old duplicate.</a:t>
            </a:r>
          </a:p>
        </p:txBody>
      </p:sp>
    </p:spTree>
    <p:extLst>
      <p:ext uri="{BB962C8B-B14F-4D97-AF65-F5344CB8AC3E}">
        <p14:creationId xmlns:p14="http://schemas.microsoft.com/office/powerpoint/2010/main" val="35287512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446519" y="1371600"/>
            <a:ext cx="4166616" cy="4267200"/>
          </a:xfrm>
          <a:prstGeom prst="rect">
            <a:avLst/>
          </a:prstGeom>
        </p:spPr>
      </p:pic>
      <p:sp>
        <p:nvSpPr>
          <p:cNvPr id="3" name="object 3"/>
          <p:cNvSpPr txBox="1">
            <a:spLocks noGrp="1"/>
          </p:cNvSpPr>
          <p:nvPr>
            <p:ph type="title"/>
          </p:nvPr>
        </p:nvSpPr>
        <p:spPr>
          <a:xfrm>
            <a:off x="820666" y="557172"/>
            <a:ext cx="4504690" cy="695325"/>
          </a:xfrm>
          <a:prstGeom prst="rect">
            <a:avLst/>
          </a:prstGeom>
        </p:spPr>
        <p:txBody>
          <a:bodyPr vert="horz" wrap="square" lIns="0" tIns="12065" rIns="0" bIns="0" rtlCol="0" anchor="ctr">
            <a:spAutoFit/>
          </a:bodyPr>
          <a:lstStyle/>
          <a:p>
            <a:pPr marL="12700">
              <a:lnSpc>
                <a:spcPct val="100000"/>
              </a:lnSpc>
              <a:spcBef>
                <a:spcPts val="95"/>
              </a:spcBef>
            </a:pPr>
            <a:r>
              <a:rPr spc="-5" dirty="0"/>
              <a:t>Connection</a:t>
            </a:r>
            <a:r>
              <a:rPr spc="-15" dirty="0"/>
              <a:t> </a:t>
            </a:r>
            <a:r>
              <a:rPr spc="-5" dirty="0"/>
              <a:t>Release</a:t>
            </a:r>
          </a:p>
        </p:txBody>
      </p:sp>
      <p:sp>
        <p:nvSpPr>
          <p:cNvPr id="5" name="object 5"/>
          <p:cNvSpPr txBox="1">
            <a:spLocks noGrp="1"/>
          </p:cNvSpPr>
          <p:nvPr>
            <p:ph type="sldNum" sz="quarter" idx="7"/>
          </p:nvPr>
        </p:nvSpPr>
        <p:spPr>
          <a:xfrm>
            <a:off x="8670035" y="6436781"/>
            <a:ext cx="271779" cy="23939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292934"/>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90"/>
              </a:spcBef>
            </a:pPr>
            <a:fld id="{81D60167-4931-47E6-BA6A-407CBD079E47}" type="slidenum">
              <a:rPr lang="en-IN" spc="-5" smtClean="0"/>
              <a:pPr marL="38100">
                <a:spcBef>
                  <a:spcPts val="90"/>
                </a:spcBef>
              </a:pPr>
              <a:t>49</a:t>
            </a:fld>
            <a:endParaRPr spc="-5" dirty="0"/>
          </a:p>
        </p:txBody>
      </p:sp>
      <p:sp>
        <p:nvSpPr>
          <p:cNvPr id="4" name="object 4"/>
          <p:cNvSpPr txBox="1"/>
          <p:nvPr/>
        </p:nvSpPr>
        <p:spPr>
          <a:xfrm>
            <a:off x="720437" y="1613296"/>
            <a:ext cx="5808304" cy="3882473"/>
          </a:xfrm>
          <a:prstGeom prst="rect">
            <a:avLst/>
          </a:prstGeom>
        </p:spPr>
        <p:txBody>
          <a:bodyPr vert="horz" wrap="square" lIns="0" tIns="98425" rIns="0" bIns="0" rtlCol="0">
            <a:spAutoFit/>
          </a:bodyPr>
          <a:lstStyle/>
          <a:p>
            <a:pPr marL="356870" indent="-344805">
              <a:spcBef>
                <a:spcPts val="775"/>
              </a:spcBef>
              <a:buClr>
                <a:srgbClr val="800080"/>
              </a:buClr>
              <a:buSzPct val="58928"/>
              <a:buFont typeface="Wingdings"/>
              <a:buChar char=""/>
              <a:tabLst>
                <a:tab pos="356870" algn="l"/>
                <a:tab pos="357505" algn="l"/>
              </a:tabLst>
            </a:pPr>
            <a:r>
              <a:rPr sz="2800" dirty="0">
                <a:solidFill>
                  <a:srgbClr val="292934"/>
                </a:solidFill>
                <a:latin typeface="Cambria"/>
                <a:cs typeface="Cambria"/>
              </a:rPr>
              <a:t>Easier</a:t>
            </a:r>
            <a:r>
              <a:rPr sz="2800" spc="-60" dirty="0">
                <a:solidFill>
                  <a:srgbClr val="292934"/>
                </a:solidFill>
                <a:latin typeface="Cambria"/>
                <a:cs typeface="Cambria"/>
              </a:rPr>
              <a:t> </a:t>
            </a:r>
            <a:r>
              <a:rPr sz="2800" spc="5" dirty="0">
                <a:solidFill>
                  <a:srgbClr val="292934"/>
                </a:solidFill>
                <a:latin typeface="Cambria"/>
                <a:cs typeface="Cambria"/>
              </a:rPr>
              <a:t>than</a:t>
            </a:r>
            <a:r>
              <a:rPr sz="2800" spc="-55" dirty="0">
                <a:solidFill>
                  <a:srgbClr val="292934"/>
                </a:solidFill>
                <a:latin typeface="Cambria"/>
                <a:cs typeface="Cambria"/>
              </a:rPr>
              <a:t> </a:t>
            </a:r>
            <a:r>
              <a:rPr sz="2800" dirty="0">
                <a:solidFill>
                  <a:srgbClr val="292934"/>
                </a:solidFill>
                <a:latin typeface="Cambria"/>
                <a:cs typeface="Cambria"/>
              </a:rPr>
              <a:t>establish</a:t>
            </a:r>
            <a:endParaRPr sz="2800" dirty="0">
              <a:latin typeface="Cambria"/>
              <a:cs typeface="Cambria"/>
            </a:endParaRPr>
          </a:p>
          <a:p>
            <a:pPr marL="356870" indent="-344805">
              <a:spcBef>
                <a:spcPts val="675"/>
              </a:spcBef>
              <a:buClr>
                <a:srgbClr val="800080"/>
              </a:buClr>
              <a:buSzPct val="58928"/>
              <a:buFont typeface="Wingdings"/>
              <a:buChar char=""/>
              <a:tabLst>
                <a:tab pos="356870" algn="l"/>
                <a:tab pos="357505" algn="l"/>
              </a:tabLst>
            </a:pPr>
            <a:r>
              <a:rPr sz="2800" dirty="0">
                <a:solidFill>
                  <a:srgbClr val="292934"/>
                </a:solidFill>
                <a:latin typeface="Cambria"/>
                <a:cs typeface="Cambria"/>
              </a:rPr>
              <a:t>However,</a:t>
            </a:r>
            <a:r>
              <a:rPr sz="2800" spc="-40" dirty="0">
                <a:solidFill>
                  <a:srgbClr val="292934"/>
                </a:solidFill>
                <a:latin typeface="Cambria"/>
                <a:cs typeface="Cambria"/>
              </a:rPr>
              <a:t> </a:t>
            </a:r>
            <a:r>
              <a:rPr sz="2800" spc="-5" dirty="0">
                <a:solidFill>
                  <a:srgbClr val="292934"/>
                </a:solidFill>
                <a:latin typeface="Cambria"/>
                <a:cs typeface="Cambria"/>
              </a:rPr>
              <a:t>some</a:t>
            </a:r>
            <a:r>
              <a:rPr sz="2800" spc="-45" dirty="0">
                <a:solidFill>
                  <a:srgbClr val="292934"/>
                </a:solidFill>
                <a:latin typeface="Cambria"/>
                <a:cs typeface="Cambria"/>
              </a:rPr>
              <a:t> </a:t>
            </a:r>
            <a:r>
              <a:rPr sz="2800" dirty="0">
                <a:solidFill>
                  <a:srgbClr val="292934"/>
                </a:solidFill>
                <a:latin typeface="Cambria"/>
                <a:cs typeface="Cambria"/>
              </a:rPr>
              <a:t>pitfalls</a:t>
            </a:r>
            <a:endParaRPr sz="2800" dirty="0">
              <a:latin typeface="Cambria"/>
              <a:cs typeface="Cambria"/>
            </a:endParaRPr>
          </a:p>
          <a:p>
            <a:pPr>
              <a:spcBef>
                <a:spcPts val="15"/>
              </a:spcBef>
              <a:buClr>
                <a:srgbClr val="800080"/>
              </a:buClr>
              <a:buFont typeface="Wingdings"/>
              <a:buChar char=""/>
            </a:pPr>
            <a:endParaRPr sz="4000" dirty="0">
              <a:latin typeface="Cambria"/>
              <a:cs typeface="Cambria"/>
            </a:endParaRPr>
          </a:p>
          <a:p>
            <a:pPr marL="356870" indent="-344805">
              <a:buClr>
                <a:srgbClr val="800080"/>
              </a:buClr>
              <a:buSzPct val="58928"/>
              <a:buFont typeface="Wingdings"/>
              <a:buChar char=""/>
              <a:tabLst>
                <a:tab pos="356870" algn="l"/>
                <a:tab pos="357505" algn="l"/>
              </a:tabLst>
            </a:pPr>
            <a:r>
              <a:rPr sz="2800" dirty="0">
                <a:solidFill>
                  <a:srgbClr val="D2523B"/>
                </a:solidFill>
                <a:latin typeface="Cambria"/>
                <a:cs typeface="Cambria"/>
              </a:rPr>
              <a:t>Asymmetric</a:t>
            </a:r>
            <a:r>
              <a:rPr sz="2800" spc="-65" dirty="0">
                <a:solidFill>
                  <a:srgbClr val="D2523B"/>
                </a:solidFill>
                <a:latin typeface="Cambria"/>
                <a:cs typeface="Cambria"/>
              </a:rPr>
              <a:t> </a:t>
            </a:r>
            <a:r>
              <a:rPr sz="2800" dirty="0">
                <a:solidFill>
                  <a:srgbClr val="D2523B"/>
                </a:solidFill>
                <a:latin typeface="Cambria"/>
                <a:cs typeface="Cambria"/>
              </a:rPr>
              <a:t>release</a:t>
            </a:r>
            <a:endParaRPr sz="2800" dirty="0">
              <a:latin typeface="Cambria"/>
              <a:cs typeface="Cambria"/>
            </a:endParaRPr>
          </a:p>
          <a:p>
            <a:pPr marL="756285" lvl="1" indent="-287020">
              <a:spcBef>
                <a:spcPts val="595"/>
              </a:spcBef>
              <a:buClr>
                <a:srgbClr val="0000FF"/>
              </a:buClr>
              <a:buSzPct val="54166"/>
              <a:buFont typeface="Wingdings"/>
              <a:buChar char=""/>
              <a:tabLst>
                <a:tab pos="756285" algn="l"/>
                <a:tab pos="756920" algn="l"/>
              </a:tabLst>
            </a:pPr>
            <a:r>
              <a:rPr sz="2400" spc="-5" dirty="0">
                <a:solidFill>
                  <a:srgbClr val="292934"/>
                </a:solidFill>
                <a:latin typeface="Cambria"/>
                <a:cs typeface="Cambria"/>
              </a:rPr>
              <a:t>the</a:t>
            </a:r>
            <a:r>
              <a:rPr sz="2400" spc="-20" dirty="0">
                <a:solidFill>
                  <a:srgbClr val="292934"/>
                </a:solidFill>
                <a:latin typeface="Cambria"/>
                <a:cs typeface="Cambria"/>
              </a:rPr>
              <a:t> </a:t>
            </a:r>
            <a:r>
              <a:rPr sz="2400" spc="-5" dirty="0">
                <a:solidFill>
                  <a:srgbClr val="292934"/>
                </a:solidFill>
                <a:latin typeface="Cambria"/>
                <a:cs typeface="Cambria"/>
              </a:rPr>
              <a:t>way </a:t>
            </a:r>
            <a:r>
              <a:rPr sz="2400" dirty="0">
                <a:solidFill>
                  <a:srgbClr val="292934"/>
                </a:solidFill>
                <a:latin typeface="Cambria"/>
                <a:cs typeface="Cambria"/>
              </a:rPr>
              <a:t>telephone</a:t>
            </a:r>
            <a:r>
              <a:rPr sz="2400" spc="-35" dirty="0">
                <a:solidFill>
                  <a:srgbClr val="292934"/>
                </a:solidFill>
                <a:latin typeface="Cambria"/>
                <a:cs typeface="Cambria"/>
              </a:rPr>
              <a:t> </a:t>
            </a:r>
            <a:r>
              <a:rPr sz="2400" spc="-10" dirty="0">
                <a:solidFill>
                  <a:srgbClr val="292934"/>
                </a:solidFill>
                <a:latin typeface="Cambria"/>
                <a:cs typeface="Cambria"/>
              </a:rPr>
              <a:t>works</a:t>
            </a:r>
            <a:endParaRPr sz="2400" dirty="0">
              <a:latin typeface="Cambria"/>
              <a:cs typeface="Cambria"/>
            </a:endParaRPr>
          </a:p>
          <a:p>
            <a:pPr marL="756285" lvl="1" indent="-287020">
              <a:spcBef>
                <a:spcPts val="580"/>
              </a:spcBef>
              <a:buClr>
                <a:srgbClr val="0000FF"/>
              </a:buClr>
              <a:buSzPct val="54166"/>
              <a:buFont typeface="Wingdings"/>
              <a:buChar char=""/>
              <a:tabLst>
                <a:tab pos="756285" algn="l"/>
                <a:tab pos="756920" algn="l"/>
              </a:tabLst>
            </a:pPr>
            <a:r>
              <a:rPr sz="2400" dirty="0">
                <a:solidFill>
                  <a:srgbClr val="292934"/>
                </a:solidFill>
                <a:latin typeface="Cambria"/>
                <a:cs typeface="Cambria"/>
              </a:rPr>
              <a:t>1</a:t>
            </a:r>
            <a:r>
              <a:rPr sz="2400" spc="-25" dirty="0">
                <a:solidFill>
                  <a:srgbClr val="292934"/>
                </a:solidFill>
                <a:latin typeface="Cambria"/>
                <a:cs typeface="Cambria"/>
              </a:rPr>
              <a:t> </a:t>
            </a:r>
            <a:r>
              <a:rPr sz="2400" spc="-5" dirty="0">
                <a:solidFill>
                  <a:srgbClr val="292934"/>
                </a:solidFill>
                <a:latin typeface="Cambria"/>
                <a:cs typeface="Cambria"/>
              </a:rPr>
              <a:t>party</a:t>
            </a:r>
            <a:r>
              <a:rPr sz="2400" spc="-15" dirty="0">
                <a:solidFill>
                  <a:srgbClr val="292934"/>
                </a:solidFill>
                <a:latin typeface="Cambria"/>
                <a:cs typeface="Cambria"/>
              </a:rPr>
              <a:t> </a:t>
            </a:r>
            <a:r>
              <a:rPr sz="2400" dirty="0">
                <a:solidFill>
                  <a:srgbClr val="292934"/>
                </a:solidFill>
                <a:latin typeface="Cambria"/>
                <a:cs typeface="Cambria"/>
              </a:rPr>
              <a:t>hangs up,</a:t>
            </a:r>
            <a:r>
              <a:rPr sz="2400" spc="-35" dirty="0">
                <a:solidFill>
                  <a:srgbClr val="292934"/>
                </a:solidFill>
                <a:latin typeface="Cambria"/>
                <a:cs typeface="Cambria"/>
              </a:rPr>
              <a:t> </a:t>
            </a:r>
            <a:r>
              <a:rPr sz="2400" dirty="0">
                <a:solidFill>
                  <a:srgbClr val="292934"/>
                </a:solidFill>
                <a:latin typeface="Cambria"/>
                <a:cs typeface="Cambria"/>
              </a:rPr>
              <a:t>con</a:t>
            </a:r>
            <a:r>
              <a:rPr sz="2400" spc="-15" dirty="0">
                <a:solidFill>
                  <a:srgbClr val="292934"/>
                </a:solidFill>
                <a:latin typeface="Cambria"/>
                <a:cs typeface="Cambria"/>
              </a:rPr>
              <a:t> </a:t>
            </a:r>
            <a:r>
              <a:rPr sz="2400" spc="-5" dirty="0">
                <a:solidFill>
                  <a:srgbClr val="292934"/>
                </a:solidFill>
                <a:latin typeface="Cambria"/>
                <a:cs typeface="Cambria"/>
              </a:rPr>
              <a:t>broken</a:t>
            </a:r>
            <a:endParaRPr sz="2400" dirty="0">
              <a:latin typeface="Cambria"/>
              <a:cs typeface="Cambria"/>
            </a:endParaRPr>
          </a:p>
          <a:p>
            <a:pPr marL="756285" lvl="1" indent="-287020">
              <a:spcBef>
                <a:spcPts val="575"/>
              </a:spcBef>
              <a:buClr>
                <a:srgbClr val="0000FF"/>
              </a:buClr>
              <a:buSzPct val="54166"/>
              <a:buFont typeface="Wingdings"/>
              <a:buChar char=""/>
              <a:tabLst>
                <a:tab pos="756285" algn="l"/>
                <a:tab pos="756920" algn="l"/>
              </a:tabLst>
            </a:pPr>
            <a:r>
              <a:rPr sz="2400" spc="-5" dirty="0">
                <a:solidFill>
                  <a:srgbClr val="292934"/>
                </a:solidFill>
                <a:latin typeface="Cambria"/>
                <a:cs typeface="Cambria"/>
              </a:rPr>
              <a:t>abrupt;</a:t>
            </a:r>
            <a:r>
              <a:rPr sz="2400" spc="-20" dirty="0">
                <a:solidFill>
                  <a:srgbClr val="292934"/>
                </a:solidFill>
                <a:latin typeface="Cambria"/>
                <a:cs typeface="Cambria"/>
              </a:rPr>
              <a:t> </a:t>
            </a:r>
            <a:r>
              <a:rPr sz="2400" spc="-5" dirty="0">
                <a:solidFill>
                  <a:srgbClr val="292934"/>
                </a:solidFill>
                <a:latin typeface="Cambria"/>
                <a:cs typeface="Cambria"/>
              </a:rPr>
              <a:t>may</a:t>
            </a:r>
            <a:r>
              <a:rPr sz="2400" spc="5" dirty="0">
                <a:solidFill>
                  <a:srgbClr val="292934"/>
                </a:solidFill>
                <a:latin typeface="Cambria"/>
                <a:cs typeface="Cambria"/>
              </a:rPr>
              <a:t> </a:t>
            </a:r>
            <a:r>
              <a:rPr sz="2400" dirty="0">
                <a:solidFill>
                  <a:srgbClr val="292934"/>
                </a:solidFill>
                <a:latin typeface="Cambria"/>
                <a:cs typeface="Cambria"/>
              </a:rPr>
              <a:t>cause</a:t>
            </a:r>
            <a:r>
              <a:rPr sz="2400" spc="-5" dirty="0">
                <a:solidFill>
                  <a:srgbClr val="292934"/>
                </a:solidFill>
                <a:latin typeface="Cambria"/>
                <a:cs typeface="Cambria"/>
              </a:rPr>
              <a:t> data</a:t>
            </a:r>
            <a:r>
              <a:rPr sz="2400" spc="20" dirty="0">
                <a:solidFill>
                  <a:srgbClr val="292934"/>
                </a:solidFill>
                <a:latin typeface="Cambria"/>
                <a:cs typeface="Cambria"/>
              </a:rPr>
              <a:t> </a:t>
            </a:r>
            <a:r>
              <a:rPr sz="2400" spc="-5" dirty="0">
                <a:solidFill>
                  <a:srgbClr val="292934"/>
                </a:solidFill>
                <a:latin typeface="Cambria"/>
                <a:cs typeface="Cambria"/>
              </a:rPr>
              <a:t>loss</a:t>
            </a:r>
            <a:endParaRPr sz="2400" dirty="0">
              <a:latin typeface="Cambria"/>
              <a:cs typeface="Cambria"/>
            </a:endParaRPr>
          </a:p>
          <a:p>
            <a:pPr marL="756285" lvl="1" indent="-287020">
              <a:spcBef>
                <a:spcPts val="580"/>
              </a:spcBef>
              <a:buClr>
                <a:srgbClr val="0000FF"/>
              </a:buClr>
              <a:buSzPct val="54166"/>
              <a:buFont typeface="Wingdings"/>
              <a:buChar char=""/>
              <a:tabLst>
                <a:tab pos="756285" algn="l"/>
                <a:tab pos="756920" algn="l"/>
              </a:tabLst>
            </a:pPr>
            <a:r>
              <a:rPr sz="2400" dirty="0">
                <a:solidFill>
                  <a:srgbClr val="292934"/>
                </a:solidFill>
                <a:latin typeface="Cambria"/>
                <a:cs typeface="Cambria"/>
              </a:rPr>
              <a:t>better</a:t>
            </a:r>
            <a:r>
              <a:rPr sz="2400" spc="-60" dirty="0">
                <a:solidFill>
                  <a:srgbClr val="292934"/>
                </a:solidFill>
                <a:latin typeface="Cambria"/>
                <a:cs typeface="Cambria"/>
              </a:rPr>
              <a:t> </a:t>
            </a:r>
            <a:r>
              <a:rPr sz="2400" dirty="0">
                <a:solidFill>
                  <a:srgbClr val="292934"/>
                </a:solidFill>
                <a:latin typeface="Cambria"/>
                <a:cs typeface="Cambria"/>
              </a:rPr>
              <a:t>protocol</a:t>
            </a:r>
            <a:r>
              <a:rPr sz="2400" spc="-5" dirty="0">
                <a:solidFill>
                  <a:srgbClr val="292934"/>
                </a:solidFill>
                <a:latin typeface="Cambria"/>
                <a:cs typeface="Cambria"/>
              </a:rPr>
              <a:t> </a:t>
            </a:r>
            <a:r>
              <a:rPr sz="2400" dirty="0">
                <a:solidFill>
                  <a:srgbClr val="292934"/>
                </a:solidFill>
                <a:latin typeface="Cambria"/>
                <a:cs typeface="Cambria"/>
              </a:rPr>
              <a:t>needed</a:t>
            </a:r>
            <a:endParaRPr sz="2400" dirty="0">
              <a:latin typeface="Cambria"/>
              <a:cs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C4F2-3810-446E-BB1B-73162C69FF35}"/>
              </a:ext>
            </a:extLst>
          </p:cNvPr>
          <p:cNvSpPr>
            <a:spLocks noGrp="1"/>
          </p:cNvSpPr>
          <p:nvPr>
            <p:ph type="title"/>
          </p:nvPr>
        </p:nvSpPr>
        <p:spPr/>
        <p:txBody>
          <a:bodyPr/>
          <a:lstStyle/>
          <a:p>
            <a:r>
              <a:rPr lang="en-US" b="1" dirty="0"/>
              <a:t>INTRODUCTION</a:t>
            </a:r>
            <a:endParaRPr lang="en-US" dirty="0"/>
          </a:p>
        </p:txBody>
      </p:sp>
      <p:pic>
        <p:nvPicPr>
          <p:cNvPr id="4" name="Content Placeholder 3">
            <a:extLst>
              <a:ext uri="{FF2B5EF4-FFF2-40B4-BE49-F238E27FC236}">
                <a16:creationId xmlns:a16="http://schemas.microsoft.com/office/drawing/2014/main" id="{C820E931-208C-4068-9314-74544DC8F01C}"/>
              </a:ext>
            </a:extLst>
          </p:cNvPr>
          <p:cNvPicPr>
            <a:picLocks noGrp="1" noChangeAspect="1"/>
          </p:cNvPicPr>
          <p:nvPr>
            <p:ph idx="1"/>
          </p:nvPr>
        </p:nvPicPr>
        <p:blipFill>
          <a:blip r:embed="rId2"/>
          <a:stretch>
            <a:fillRect/>
          </a:stretch>
        </p:blipFill>
        <p:spPr>
          <a:xfrm>
            <a:off x="2069123" y="136525"/>
            <a:ext cx="10122877" cy="6721475"/>
          </a:xfrm>
          <a:prstGeom prst="rect">
            <a:avLst/>
          </a:prstGeom>
        </p:spPr>
      </p:pic>
    </p:spTree>
    <p:extLst>
      <p:ext uri="{BB962C8B-B14F-4D97-AF65-F5344CB8AC3E}">
        <p14:creationId xmlns:p14="http://schemas.microsoft.com/office/powerpoint/2010/main" val="236180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5352" y="491857"/>
            <a:ext cx="4504690" cy="695325"/>
          </a:xfrm>
          <a:prstGeom prst="rect">
            <a:avLst/>
          </a:prstGeom>
        </p:spPr>
        <p:txBody>
          <a:bodyPr vert="horz" wrap="square" lIns="0" tIns="12065" rIns="0" bIns="0" rtlCol="0" anchor="ctr">
            <a:spAutoFit/>
          </a:bodyPr>
          <a:lstStyle/>
          <a:p>
            <a:pPr marL="12700">
              <a:lnSpc>
                <a:spcPct val="100000"/>
              </a:lnSpc>
              <a:spcBef>
                <a:spcPts val="95"/>
              </a:spcBef>
            </a:pPr>
            <a:r>
              <a:rPr spc="-5" dirty="0"/>
              <a:t>Connection</a:t>
            </a:r>
            <a:r>
              <a:rPr spc="-15" dirty="0"/>
              <a:t> </a:t>
            </a:r>
            <a:r>
              <a:rPr spc="-5" dirty="0"/>
              <a:t>Release</a:t>
            </a:r>
          </a:p>
        </p:txBody>
      </p:sp>
      <p:sp>
        <p:nvSpPr>
          <p:cNvPr id="4" name="object 4"/>
          <p:cNvSpPr txBox="1">
            <a:spLocks noGrp="1"/>
          </p:cNvSpPr>
          <p:nvPr>
            <p:ph type="sldNum" sz="quarter" idx="7"/>
          </p:nvPr>
        </p:nvSpPr>
        <p:spPr>
          <a:xfrm>
            <a:off x="8670035" y="6436781"/>
            <a:ext cx="271779" cy="23939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292934"/>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90"/>
              </a:spcBef>
            </a:pPr>
            <a:fld id="{81D60167-4931-47E6-BA6A-407CBD079E47}" type="slidenum">
              <a:rPr lang="en-IN" spc="-5" smtClean="0"/>
              <a:pPr marL="38100">
                <a:spcBef>
                  <a:spcPts val="90"/>
                </a:spcBef>
              </a:pPr>
              <a:t>50</a:t>
            </a:fld>
            <a:endParaRPr spc="-5" dirty="0"/>
          </a:p>
        </p:txBody>
      </p:sp>
      <p:sp>
        <p:nvSpPr>
          <p:cNvPr id="3" name="object 3"/>
          <p:cNvSpPr txBox="1"/>
          <p:nvPr/>
        </p:nvSpPr>
        <p:spPr>
          <a:xfrm>
            <a:off x="1163782" y="1525890"/>
            <a:ext cx="9239092" cy="2984149"/>
          </a:xfrm>
          <a:prstGeom prst="rect">
            <a:avLst/>
          </a:prstGeom>
        </p:spPr>
        <p:txBody>
          <a:bodyPr vert="horz" wrap="square" lIns="0" tIns="110489" rIns="0" bIns="0" rtlCol="0">
            <a:spAutoFit/>
          </a:bodyPr>
          <a:lstStyle/>
          <a:p>
            <a:pPr marL="12700">
              <a:spcBef>
                <a:spcPts val="869"/>
              </a:spcBef>
            </a:pPr>
            <a:r>
              <a:rPr sz="3200" spc="-5" dirty="0">
                <a:solidFill>
                  <a:srgbClr val="D2523B"/>
                </a:solidFill>
                <a:latin typeface="Cambria"/>
                <a:cs typeface="Cambria"/>
              </a:rPr>
              <a:t>Symmetric release</a:t>
            </a:r>
            <a:endParaRPr sz="3200" dirty="0">
              <a:latin typeface="Cambria"/>
              <a:cs typeface="Cambria"/>
            </a:endParaRPr>
          </a:p>
          <a:p>
            <a:pPr marL="356870" indent="-344805">
              <a:spcBef>
                <a:spcPts val="770"/>
              </a:spcBef>
              <a:buClr>
                <a:srgbClr val="800080"/>
              </a:buClr>
              <a:buSzPct val="59375"/>
              <a:buFont typeface="Wingdings"/>
              <a:buChar char=""/>
              <a:tabLst>
                <a:tab pos="356870" algn="l"/>
                <a:tab pos="357505" algn="l"/>
              </a:tabLst>
            </a:pPr>
            <a:r>
              <a:rPr sz="3200" spc="-5" dirty="0">
                <a:solidFill>
                  <a:srgbClr val="292934"/>
                </a:solidFill>
                <a:latin typeface="Cambria"/>
                <a:cs typeface="Cambria"/>
              </a:rPr>
              <a:t>Each</a:t>
            </a:r>
            <a:r>
              <a:rPr sz="3200" spc="-20" dirty="0">
                <a:solidFill>
                  <a:srgbClr val="292934"/>
                </a:solidFill>
                <a:latin typeface="Cambria"/>
                <a:cs typeface="Cambria"/>
              </a:rPr>
              <a:t> </a:t>
            </a:r>
            <a:r>
              <a:rPr sz="3200" spc="-5" dirty="0">
                <a:solidFill>
                  <a:srgbClr val="292934"/>
                </a:solidFill>
                <a:latin typeface="Cambria"/>
                <a:cs typeface="Cambria"/>
              </a:rPr>
              <a:t>direction</a:t>
            </a:r>
            <a:r>
              <a:rPr sz="3200" dirty="0">
                <a:solidFill>
                  <a:srgbClr val="292934"/>
                </a:solidFill>
                <a:latin typeface="Cambria"/>
                <a:cs typeface="Cambria"/>
              </a:rPr>
              <a:t> </a:t>
            </a:r>
            <a:r>
              <a:rPr sz="3200" spc="-5" dirty="0">
                <a:solidFill>
                  <a:srgbClr val="292934"/>
                </a:solidFill>
                <a:latin typeface="Cambria"/>
                <a:cs typeface="Cambria"/>
              </a:rPr>
              <a:t>is</a:t>
            </a:r>
            <a:r>
              <a:rPr sz="3200" spc="-20" dirty="0">
                <a:solidFill>
                  <a:srgbClr val="292934"/>
                </a:solidFill>
                <a:latin typeface="Cambria"/>
                <a:cs typeface="Cambria"/>
              </a:rPr>
              <a:t> </a:t>
            </a:r>
            <a:r>
              <a:rPr sz="3200" spc="-5" dirty="0">
                <a:solidFill>
                  <a:srgbClr val="292934"/>
                </a:solidFill>
                <a:latin typeface="Cambria"/>
                <a:cs typeface="Cambria"/>
              </a:rPr>
              <a:t>released</a:t>
            </a:r>
            <a:r>
              <a:rPr sz="3200" spc="45" dirty="0">
                <a:solidFill>
                  <a:srgbClr val="292934"/>
                </a:solidFill>
                <a:latin typeface="Cambria"/>
                <a:cs typeface="Cambria"/>
              </a:rPr>
              <a:t> </a:t>
            </a:r>
            <a:r>
              <a:rPr sz="3200" spc="-5" dirty="0">
                <a:solidFill>
                  <a:srgbClr val="292934"/>
                </a:solidFill>
                <a:latin typeface="Cambria"/>
                <a:cs typeface="Cambria"/>
              </a:rPr>
              <a:t>independently</a:t>
            </a:r>
            <a:endParaRPr sz="3200" dirty="0">
              <a:latin typeface="Cambria"/>
              <a:cs typeface="Cambria"/>
            </a:endParaRPr>
          </a:p>
          <a:p>
            <a:pPr marL="356870" indent="-344805">
              <a:spcBef>
                <a:spcPts val="770"/>
              </a:spcBef>
              <a:buClr>
                <a:srgbClr val="800080"/>
              </a:buClr>
              <a:buSzPct val="59375"/>
              <a:buFont typeface="Wingdings"/>
              <a:buChar char=""/>
              <a:tabLst>
                <a:tab pos="356870" algn="l"/>
                <a:tab pos="357505" algn="l"/>
              </a:tabLst>
            </a:pPr>
            <a:r>
              <a:rPr sz="3200" spc="-5" dirty="0">
                <a:solidFill>
                  <a:srgbClr val="292934"/>
                </a:solidFill>
                <a:latin typeface="Cambria"/>
                <a:cs typeface="Cambria"/>
              </a:rPr>
              <a:t>Can</a:t>
            </a:r>
            <a:r>
              <a:rPr sz="3200" dirty="0">
                <a:solidFill>
                  <a:srgbClr val="292934"/>
                </a:solidFill>
                <a:latin typeface="Cambria"/>
                <a:cs typeface="Cambria"/>
              </a:rPr>
              <a:t> </a:t>
            </a:r>
            <a:r>
              <a:rPr sz="3200" spc="-5" dirty="0">
                <a:solidFill>
                  <a:srgbClr val="292934"/>
                </a:solidFill>
                <a:latin typeface="Cambria"/>
                <a:cs typeface="Cambria"/>
              </a:rPr>
              <a:t>receive</a:t>
            </a:r>
            <a:r>
              <a:rPr sz="3200" spc="-10" dirty="0">
                <a:solidFill>
                  <a:srgbClr val="292934"/>
                </a:solidFill>
                <a:latin typeface="Cambria"/>
                <a:cs typeface="Cambria"/>
              </a:rPr>
              <a:t> </a:t>
            </a:r>
            <a:r>
              <a:rPr sz="3200" spc="-5" dirty="0">
                <a:solidFill>
                  <a:srgbClr val="292934"/>
                </a:solidFill>
                <a:latin typeface="Cambria"/>
                <a:cs typeface="Cambria"/>
              </a:rPr>
              <a:t>data</a:t>
            </a:r>
            <a:r>
              <a:rPr sz="3200" spc="20" dirty="0">
                <a:solidFill>
                  <a:srgbClr val="292934"/>
                </a:solidFill>
                <a:latin typeface="Cambria"/>
                <a:cs typeface="Cambria"/>
              </a:rPr>
              <a:t> </a:t>
            </a:r>
            <a:r>
              <a:rPr sz="3200" spc="-10" dirty="0">
                <a:solidFill>
                  <a:srgbClr val="292934"/>
                </a:solidFill>
                <a:latin typeface="Cambria"/>
                <a:cs typeface="Cambria"/>
              </a:rPr>
              <a:t>after</a:t>
            </a:r>
            <a:r>
              <a:rPr sz="3200" spc="40" dirty="0">
                <a:solidFill>
                  <a:srgbClr val="292934"/>
                </a:solidFill>
                <a:latin typeface="Cambria"/>
                <a:cs typeface="Cambria"/>
              </a:rPr>
              <a:t> </a:t>
            </a:r>
            <a:r>
              <a:rPr sz="3200" spc="-5" dirty="0">
                <a:solidFill>
                  <a:srgbClr val="292934"/>
                </a:solidFill>
                <a:latin typeface="Cambria"/>
                <a:cs typeface="Cambria"/>
              </a:rPr>
              <a:t>sending</a:t>
            </a:r>
            <a:r>
              <a:rPr sz="3200" spc="5" dirty="0">
                <a:solidFill>
                  <a:srgbClr val="292934"/>
                </a:solidFill>
                <a:latin typeface="Cambria"/>
                <a:cs typeface="Cambria"/>
              </a:rPr>
              <a:t> </a:t>
            </a:r>
            <a:r>
              <a:rPr sz="3200" spc="-5" dirty="0">
                <a:solidFill>
                  <a:srgbClr val="292934"/>
                </a:solidFill>
                <a:latin typeface="Cambria"/>
                <a:cs typeface="Cambria"/>
              </a:rPr>
              <a:t>DISCONNECT</a:t>
            </a:r>
            <a:endParaRPr sz="3200" dirty="0">
              <a:latin typeface="Cambria"/>
              <a:cs typeface="Cambria"/>
            </a:endParaRPr>
          </a:p>
          <a:p>
            <a:pPr marL="356870" indent="-344805">
              <a:spcBef>
                <a:spcPts val="770"/>
              </a:spcBef>
              <a:buClr>
                <a:srgbClr val="800080"/>
              </a:buClr>
              <a:buSzPct val="59375"/>
              <a:buFont typeface="Wingdings"/>
              <a:buChar char=""/>
              <a:tabLst>
                <a:tab pos="356870" algn="l"/>
                <a:tab pos="357505" algn="l"/>
              </a:tabLst>
            </a:pPr>
            <a:r>
              <a:rPr sz="3200" spc="-5" dirty="0">
                <a:solidFill>
                  <a:srgbClr val="292934"/>
                </a:solidFill>
                <a:latin typeface="Cambria"/>
                <a:cs typeface="Cambria"/>
              </a:rPr>
              <a:t>H1:</a:t>
            </a:r>
            <a:r>
              <a:rPr sz="3200" spc="5" dirty="0">
                <a:solidFill>
                  <a:srgbClr val="292934"/>
                </a:solidFill>
                <a:latin typeface="Cambria"/>
                <a:cs typeface="Cambria"/>
              </a:rPr>
              <a:t> </a:t>
            </a:r>
            <a:r>
              <a:rPr sz="3200" spc="-5" dirty="0">
                <a:solidFill>
                  <a:srgbClr val="292934"/>
                </a:solidFill>
                <a:latin typeface="Cambria"/>
                <a:cs typeface="Cambria"/>
              </a:rPr>
              <a:t>I</a:t>
            </a:r>
            <a:r>
              <a:rPr sz="3200" dirty="0">
                <a:solidFill>
                  <a:srgbClr val="292934"/>
                </a:solidFill>
                <a:latin typeface="Cambria"/>
                <a:cs typeface="Cambria"/>
              </a:rPr>
              <a:t> </a:t>
            </a:r>
            <a:r>
              <a:rPr sz="3200" spc="-10" dirty="0">
                <a:solidFill>
                  <a:srgbClr val="292934"/>
                </a:solidFill>
                <a:latin typeface="Cambria"/>
                <a:cs typeface="Cambria"/>
              </a:rPr>
              <a:t>am</a:t>
            </a:r>
            <a:r>
              <a:rPr sz="3200" spc="-5" dirty="0">
                <a:solidFill>
                  <a:srgbClr val="292934"/>
                </a:solidFill>
                <a:latin typeface="Cambria"/>
                <a:cs typeface="Cambria"/>
              </a:rPr>
              <a:t> done,</a:t>
            </a:r>
            <a:r>
              <a:rPr sz="3200" dirty="0">
                <a:solidFill>
                  <a:srgbClr val="292934"/>
                </a:solidFill>
                <a:latin typeface="Cambria"/>
                <a:cs typeface="Cambria"/>
              </a:rPr>
              <a:t> </a:t>
            </a:r>
            <a:r>
              <a:rPr sz="3200" spc="-10" dirty="0">
                <a:solidFill>
                  <a:srgbClr val="292934"/>
                </a:solidFill>
                <a:latin typeface="Cambria"/>
                <a:cs typeface="Cambria"/>
              </a:rPr>
              <a:t>are</a:t>
            </a:r>
            <a:r>
              <a:rPr sz="3200" spc="5" dirty="0">
                <a:solidFill>
                  <a:srgbClr val="292934"/>
                </a:solidFill>
                <a:latin typeface="Cambria"/>
                <a:cs typeface="Cambria"/>
              </a:rPr>
              <a:t> </a:t>
            </a:r>
            <a:r>
              <a:rPr sz="3200" spc="-5" dirty="0">
                <a:solidFill>
                  <a:srgbClr val="292934"/>
                </a:solidFill>
                <a:latin typeface="Cambria"/>
                <a:cs typeface="Cambria"/>
              </a:rPr>
              <a:t>you</a:t>
            </a:r>
            <a:r>
              <a:rPr sz="3200" spc="-10" dirty="0">
                <a:solidFill>
                  <a:srgbClr val="292934"/>
                </a:solidFill>
                <a:latin typeface="Cambria"/>
                <a:cs typeface="Cambria"/>
              </a:rPr>
              <a:t> </a:t>
            </a:r>
            <a:r>
              <a:rPr sz="3200" spc="-5" dirty="0">
                <a:solidFill>
                  <a:srgbClr val="292934"/>
                </a:solidFill>
                <a:latin typeface="Cambria"/>
                <a:cs typeface="Cambria"/>
              </a:rPr>
              <a:t>done</a:t>
            </a:r>
            <a:r>
              <a:rPr sz="3200" dirty="0">
                <a:solidFill>
                  <a:srgbClr val="292934"/>
                </a:solidFill>
                <a:latin typeface="Cambria"/>
                <a:cs typeface="Cambria"/>
              </a:rPr>
              <a:t> </a:t>
            </a:r>
            <a:r>
              <a:rPr sz="3200" spc="-5" dirty="0">
                <a:solidFill>
                  <a:srgbClr val="292934"/>
                </a:solidFill>
                <a:latin typeface="Cambria"/>
                <a:cs typeface="Cambria"/>
              </a:rPr>
              <a:t>too?</a:t>
            </a:r>
            <a:endParaRPr sz="3200" dirty="0">
              <a:latin typeface="Cambria"/>
              <a:cs typeface="Cambria"/>
            </a:endParaRPr>
          </a:p>
          <a:p>
            <a:pPr marL="356870" indent="-344805">
              <a:spcBef>
                <a:spcPts val="775"/>
              </a:spcBef>
              <a:buClr>
                <a:srgbClr val="800080"/>
              </a:buClr>
              <a:buSzPct val="59375"/>
              <a:buFont typeface="Wingdings"/>
              <a:buChar char=""/>
              <a:tabLst>
                <a:tab pos="356870" algn="l"/>
                <a:tab pos="357505" algn="l"/>
              </a:tabLst>
            </a:pPr>
            <a:r>
              <a:rPr sz="3200" spc="-5" dirty="0">
                <a:solidFill>
                  <a:srgbClr val="292934"/>
                </a:solidFill>
                <a:latin typeface="Cambria"/>
                <a:cs typeface="Cambria"/>
              </a:rPr>
              <a:t>H2:</a:t>
            </a:r>
            <a:r>
              <a:rPr sz="3200" dirty="0">
                <a:solidFill>
                  <a:srgbClr val="292934"/>
                </a:solidFill>
                <a:latin typeface="Cambria"/>
                <a:cs typeface="Cambria"/>
              </a:rPr>
              <a:t> </a:t>
            </a:r>
            <a:r>
              <a:rPr sz="3200" spc="-5" dirty="0">
                <a:solidFill>
                  <a:srgbClr val="292934"/>
                </a:solidFill>
                <a:latin typeface="Cambria"/>
                <a:cs typeface="Cambria"/>
              </a:rPr>
              <a:t>I </a:t>
            </a:r>
            <a:r>
              <a:rPr sz="3200" spc="-10" dirty="0">
                <a:solidFill>
                  <a:srgbClr val="292934"/>
                </a:solidFill>
                <a:latin typeface="Cambria"/>
                <a:cs typeface="Cambria"/>
              </a:rPr>
              <a:t>am</a:t>
            </a:r>
            <a:r>
              <a:rPr sz="3200" spc="-5" dirty="0">
                <a:solidFill>
                  <a:srgbClr val="292934"/>
                </a:solidFill>
                <a:latin typeface="Cambria"/>
                <a:cs typeface="Cambria"/>
              </a:rPr>
              <a:t> done</a:t>
            </a:r>
            <a:r>
              <a:rPr sz="3200" spc="-15" dirty="0">
                <a:solidFill>
                  <a:srgbClr val="292934"/>
                </a:solidFill>
                <a:latin typeface="Cambria"/>
                <a:cs typeface="Cambria"/>
              </a:rPr>
              <a:t> </a:t>
            </a:r>
            <a:r>
              <a:rPr sz="3200" spc="-5" dirty="0">
                <a:solidFill>
                  <a:srgbClr val="292934"/>
                </a:solidFill>
                <a:latin typeface="Cambria"/>
                <a:cs typeface="Cambria"/>
              </a:rPr>
              <a:t>too, goodbye</a:t>
            </a:r>
            <a:endParaRPr sz="3200" dirty="0">
              <a:latin typeface="Cambria"/>
              <a:cs typeface="Cambri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9530" y="491857"/>
            <a:ext cx="4504055" cy="695325"/>
          </a:xfrm>
          <a:prstGeom prst="rect">
            <a:avLst/>
          </a:prstGeom>
        </p:spPr>
        <p:txBody>
          <a:bodyPr vert="horz" wrap="square" lIns="0" tIns="12065" rIns="0" bIns="0" rtlCol="0" anchor="ctr">
            <a:spAutoFit/>
          </a:bodyPr>
          <a:lstStyle/>
          <a:p>
            <a:pPr marL="12700">
              <a:lnSpc>
                <a:spcPct val="100000"/>
              </a:lnSpc>
              <a:spcBef>
                <a:spcPts val="95"/>
              </a:spcBef>
            </a:pPr>
            <a:r>
              <a:rPr spc="-5" dirty="0"/>
              <a:t>Connection</a:t>
            </a:r>
            <a:r>
              <a:rPr spc="-15" dirty="0"/>
              <a:t> </a:t>
            </a:r>
            <a:r>
              <a:rPr spc="-5" dirty="0"/>
              <a:t>Release</a:t>
            </a:r>
          </a:p>
        </p:txBody>
      </p:sp>
      <p:sp>
        <p:nvSpPr>
          <p:cNvPr id="3" name="object 3"/>
          <p:cNvSpPr txBox="1"/>
          <p:nvPr/>
        </p:nvSpPr>
        <p:spPr>
          <a:xfrm>
            <a:off x="2365045" y="1551432"/>
            <a:ext cx="6040755" cy="3325910"/>
          </a:xfrm>
          <a:prstGeom prst="rect">
            <a:avLst/>
          </a:prstGeom>
        </p:spPr>
        <p:txBody>
          <a:bodyPr vert="horz" wrap="square" lIns="0" tIns="85725" rIns="0" bIns="0" rtlCol="0">
            <a:spAutoFit/>
          </a:bodyPr>
          <a:lstStyle/>
          <a:p>
            <a:pPr marL="356870" indent="-344805">
              <a:spcBef>
                <a:spcPts val="675"/>
              </a:spcBef>
              <a:buClr>
                <a:srgbClr val="800080"/>
              </a:buClr>
              <a:buSzPct val="60416"/>
              <a:buFont typeface="Wingdings"/>
              <a:buChar char=""/>
              <a:tabLst>
                <a:tab pos="356870" algn="l"/>
                <a:tab pos="357505" algn="l"/>
              </a:tabLst>
            </a:pPr>
            <a:r>
              <a:rPr sz="2400" dirty="0">
                <a:solidFill>
                  <a:srgbClr val="292934"/>
                </a:solidFill>
                <a:latin typeface="Cambria"/>
                <a:cs typeface="Cambria"/>
              </a:rPr>
              <a:t>Let</a:t>
            </a:r>
            <a:r>
              <a:rPr sz="2400" spc="-25" dirty="0">
                <a:solidFill>
                  <a:srgbClr val="292934"/>
                </a:solidFill>
                <a:latin typeface="Cambria"/>
                <a:cs typeface="Cambria"/>
              </a:rPr>
              <a:t> </a:t>
            </a:r>
            <a:r>
              <a:rPr sz="2400" dirty="0">
                <a:solidFill>
                  <a:srgbClr val="292934"/>
                </a:solidFill>
                <a:latin typeface="Cambria"/>
                <a:cs typeface="Cambria"/>
              </a:rPr>
              <a:t>each</a:t>
            </a:r>
            <a:r>
              <a:rPr sz="2400" spc="15" dirty="0">
                <a:solidFill>
                  <a:srgbClr val="292934"/>
                </a:solidFill>
                <a:latin typeface="Cambria"/>
                <a:cs typeface="Cambria"/>
              </a:rPr>
              <a:t> </a:t>
            </a:r>
            <a:r>
              <a:rPr sz="2400" dirty="0">
                <a:solidFill>
                  <a:srgbClr val="292934"/>
                </a:solidFill>
                <a:latin typeface="Cambria"/>
                <a:cs typeface="Cambria"/>
              </a:rPr>
              <a:t>side </a:t>
            </a:r>
            <a:r>
              <a:rPr sz="2400" spc="-5" dirty="0">
                <a:solidFill>
                  <a:srgbClr val="292934"/>
                </a:solidFill>
                <a:latin typeface="Cambria"/>
                <a:cs typeface="Cambria"/>
              </a:rPr>
              <a:t>independently decide</a:t>
            </a:r>
            <a:r>
              <a:rPr sz="2400" spc="25" dirty="0">
                <a:solidFill>
                  <a:srgbClr val="292934"/>
                </a:solidFill>
                <a:latin typeface="Cambria"/>
                <a:cs typeface="Cambria"/>
              </a:rPr>
              <a:t> </a:t>
            </a:r>
            <a:r>
              <a:rPr sz="2400" dirty="0">
                <a:solidFill>
                  <a:srgbClr val="292934"/>
                </a:solidFill>
                <a:latin typeface="Cambria"/>
                <a:cs typeface="Cambria"/>
              </a:rPr>
              <a:t>its </a:t>
            </a:r>
            <a:r>
              <a:rPr sz="2400" spc="-5" dirty="0">
                <a:solidFill>
                  <a:srgbClr val="292934"/>
                </a:solidFill>
                <a:latin typeface="Cambria"/>
                <a:cs typeface="Cambria"/>
              </a:rPr>
              <a:t>done</a:t>
            </a:r>
            <a:endParaRPr sz="2400">
              <a:latin typeface="Cambria"/>
              <a:cs typeface="Cambria"/>
            </a:endParaRPr>
          </a:p>
          <a:p>
            <a:pPr marL="356870" indent="-344805">
              <a:spcBef>
                <a:spcPts val="580"/>
              </a:spcBef>
              <a:buClr>
                <a:srgbClr val="800080"/>
              </a:buClr>
              <a:buSzPct val="60416"/>
              <a:buFont typeface="Wingdings"/>
              <a:buChar char=""/>
              <a:tabLst>
                <a:tab pos="356870" algn="l"/>
                <a:tab pos="357505" algn="l"/>
              </a:tabLst>
            </a:pPr>
            <a:r>
              <a:rPr sz="2400" dirty="0">
                <a:solidFill>
                  <a:srgbClr val="292934"/>
                </a:solidFill>
                <a:latin typeface="Cambria"/>
                <a:cs typeface="Cambria"/>
              </a:rPr>
              <a:t>Easier</a:t>
            </a:r>
            <a:r>
              <a:rPr sz="2400" spc="-55" dirty="0">
                <a:solidFill>
                  <a:srgbClr val="292934"/>
                </a:solidFill>
                <a:latin typeface="Cambria"/>
                <a:cs typeface="Cambria"/>
              </a:rPr>
              <a:t> </a:t>
            </a:r>
            <a:r>
              <a:rPr sz="2400" spc="-5" dirty="0">
                <a:solidFill>
                  <a:srgbClr val="292934"/>
                </a:solidFill>
                <a:latin typeface="Cambria"/>
                <a:cs typeface="Cambria"/>
              </a:rPr>
              <a:t>to</a:t>
            </a:r>
            <a:r>
              <a:rPr sz="2400" spc="-15" dirty="0">
                <a:solidFill>
                  <a:srgbClr val="292934"/>
                </a:solidFill>
                <a:latin typeface="Cambria"/>
                <a:cs typeface="Cambria"/>
              </a:rPr>
              <a:t> </a:t>
            </a:r>
            <a:r>
              <a:rPr sz="2400" spc="-5" dirty="0">
                <a:solidFill>
                  <a:srgbClr val="292934"/>
                </a:solidFill>
                <a:latin typeface="Cambria"/>
                <a:cs typeface="Cambria"/>
              </a:rPr>
              <a:t>solve</a:t>
            </a:r>
            <a:endParaRPr sz="2400">
              <a:latin typeface="Cambria"/>
              <a:cs typeface="Cambria"/>
            </a:endParaRPr>
          </a:p>
          <a:p>
            <a:pPr marL="12700">
              <a:spcBef>
                <a:spcPts val="2065"/>
              </a:spcBef>
            </a:pPr>
            <a:r>
              <a:rPr sz="2400" spc="-5" dirty="0">
                <a:solidFill>
                  <a:srgbClr val="C00000"/>
                </a:solidFill>
                <a:latin typeface="Cambria"/>
                <a:cs typeface="Cambria"/>
              </a:rPr>
              <a:t>Normal</a:t>
            </a:r>
            <a:r>
              <a:rPr sz="2400" dirty="0">
                <a:solidFill>
                  <a:srgbClr val="C00000"/>
                </a:solidFill>
                <a:latin typeface="Cambria"/>
                <a:cs typeface="Cambria"/>
              </a:rPr>
              <a:t> </a:t>
            </a:r>
            <a:r>
              <a:rPr sz="2400" spc="-5" dirty="0">
                <a:solidFill>
                  <a:srgbClr val="C00000"/>
                </a:solidFill>
                <a:latin typeface="Cambria"/>
                <a:cs typeface="Cambria"/>
              </a:rPr>
              <a:t>release</a:t>
            </a:r>
            <a:r>
              <a:rPr sz="2400" spc="-10" dirty="0">
                <a:solidFill>
                  <a:srgbClr val="C00000"/>
                </a:solidFill>
                <a:latin typeface="Cambria"/>
                <a:cs typeface="Cambria"/>
              </a:rPr>
              <a:t> </a:t>
            </a:r>
            <a:r>
              <a:rPr sz="2400" spc="-5" dirty="0">
                <a:solidFill>
                  <a:srgbClr val="C00000"/>
                </a:solidFill>
                <a:latin typeface="Cambria"/>
                <a:cs typeface="Cambria"/>
              </a:rPr>
              <a:t>sequence</a:t>
            </a:r>
            <a:endParaRPr sz="2400">
              <a:latin typeface="Cambria"/>
              <a:cs typeface="Cambria"/>
            </a:endParaRPr>
          </a:p>
          <a:p>
            <a:pPr marL="356870" indent="-344805">
              <a:spcBef>
                <a:spcPts val="580"/>
              </a:spcBef>
              <a:buClr>
                <a:srgbClr val="800080"/>
              </a:buClr>
              <a:buSzPct val="60416"/>
              <a:buFont typeface="Wingdings"/>
              <a:buChar char=""/>
              <a:tabLst>
                <a:tab pos="356870" algn="l"/>
                <a:tab pos="357505" algn="l"/>
              </a:tabLst>
            </a:pPr>
            <a:r>
              <a:rPr sz="2400" dirty="0">
                <a:solidFill>
                  <a:srgbClr val="292934"/>
                </a:solidFill>
                <a:latin typeface="Cambria"/>
                <a:cs typeface="Cambria"/>
              </a:rPr>
              <a:t>H1</a:t>
            </a:r>
            <a:r>
              <a:rPr sz="2400" spc="-25" dirty="0">
                <a:solidFill>
                  <a:srgbClr val="292934"/>
                </a:solidFill>
                <a:latin typeface="Cambria"/>
                <a:cs typeface="Cambria"/>
              </a:rPr>
              <a:t> </a:t>
            </a:r>
            <a:r>
              <a:rPr sz="2400" dirty="0">
                <a:solidFill>
                  <a:srgbClr val="292934"/>
                </a:solidFill>
                <a:latin typeface="Cambria"/>
                <a:cs typeface="Cambria"/>
              </a:rPr>
              <a:t>send</a:t>
            </a:r>
            <a:r>
              <a:rPr sz="2400" spc="-25" dirty="0">
                <a:solidFill>
                  <a:srgbClr val="292934"/>
                </a:solidFill>
                <a:latin typeface="Cambria"/>
                <a:cs typeface="Cambria"/>
              </a:rPr>
              <a:t> </a:t>
            </a:r>
            <a:r>
              <a:rPr sz="2400" dirty="0">
                <a:solidFill>
                  <a:srgbClr val="292934"/>
                </a:solidFill>
                <a:latin typeface="Cambria"/>
                <a:cs typeface="Cambria"/>
              </a:rPr>
              <a:t>DR,</a:t>
            </a:r>
            <a:r>
              <a:rPr sz="2400" spc="-10" dirty="0">
                <a:solidFill>
                  <a:srgbClr val="292934"/>
                </a:solidFill>
                <a:latin typeface="Cambria"/>
                <a:cs typeface="Cambria"/>
              </a:rPr>
              <a:t> </a:t>
            </a:r>
            <a:r>
              <a:rPr sz="2400" dirty="0">
                <a:solidFill>
                  <a:srgbClr val="292934"/>
                </a:solidFill>
                <a:latin typeface="Cambria"/>
                <a:cs typeface="Cambria"/>
              </a:rPr>
              <a:t>start</a:t>
            </a:r>
            <a:r>
              <a:rPr sz="2400" spc="-15" dirty="0">
                <a:solidFill>
                  <a:srgbClr val="292934"/>
                </a:solidFill>
                <a:latin typeface="Cambria"/>
                <a:cs typeface="Cambria"/>
              </a:rPr>
              <a:t> </a:t>
            </a:r>
            <a:r>
              <a:rPr sz="2400" spc="-5" dirty="0">
                <a:solidFill>
                  <a:srgbClr val="292934"/>
                </a:solidFill>
                <a:latin typeface="Cambria"/>
                <a:cs typeface="Cambria"/>
              </a:rPr>
              <a:t>timer</a:t>
            </a:r>
            <a:endParaRPr sz="2400">
              <a:latin typeface="Cambria"/>
              <a:cs typeface="Cambria"/>
            </a:endParaRPr>
          </a:p>
          <a:p>
            <a:pPr marL="356870" indent="-344805">
              <a:spcBef>
                <a:spcPts val="575"/>
              </a:spcBef>
              <a:buClr>
                <a:srgbClr val="800080"/>
              </a:buClr>
              <a:buSzPct val="60416"/>
              <a:buFont typeface="Wingdings"/>
              <a:buChar char=""/>
              <a:tabLst>
                <a:tab pos="356870" algn="l"/>
                <a:tab pos="357505" algn="l"/>
              </a:tabLst>
            </a:pPr>
            <a:r>
              <a:rPr sz="2400" dirty="0">
                <a:solidFill>
                  <a:srgbClr val="292934"/>
                </a:solidFill>
                <a:latin typeface="Cambria"/>
                <a:cs typeface="Cambria"/>
              </a:rPr>
              <a:t>H2</a:t>
            </a:r>
            <a:r>
              <a:rPr sz="2400" spc="-30" dirty="0">
                <a:solidFill>
                  <a:srgbClr val="292934"/>
                </a:solidFill>
                <a:latin typeface="Cambria"/>
                <a:cs typeface="Cambria"/>
              </a:rPr>
              <a:t> </a:t>
            </a:r>
            <a:r>
              <a:rPr sz="2400" dirty="0">
                <a:solidFill>
                  <a:srgbClr val="292934"/>
                </a:solidFill>
                <a:latin typeface="Cambria"/>
                <a:cs typeface="Cambria"/>
              </a:rPr>
              <a:t>responds </a:t>
            </a:r>
            <a:r>
              <a:rPr sz="2400" spc="-5" dirty="0">
                <a:solidFill>
                  <a:srgbClr val="292934"/>
                </a:solidFill>
                <a:latin typeface="Cambria"/>
                <a:cs typeface="Cambria"/>
              </a:rPr>
              <a:t>with</a:t>
            </a:r>
            <a:r>
              <a:rPr sz="2400" spc="-15" dirty="0">
                <a:solidFill>
                  <a:srgbClr val="292934"/>
                </a:solidFill>
                <a:latin typeface="Cambria"/>
                <a:cs typeface="Cambria"/>
              </a:rPr>
              <a:t> </a:t>
            </a:r>
            <a:r>
              <a:rPr sz="2400" dirty="0">
                <a:solidFill>
                  <a:srgbClr val="292934"/>
                </a:solidFill>
                <a:latin typeface="Cambria"/>
                <a:cs typeface="Cambria"/>
              </a:rPr>
              <a:t>DR</a:t>
            </a:r>
            <a:endParaRPr sz="2400">
              <a:latin typeface="Cambria"/>
              <a:cs typeface="Cambria"/>
            </a:endParaRPr>
          </a:p>
          <a:p>
            <a:pPr marL="356870" indent="-344805">
              <a:spcBef>
                <a:spcPts val="580"/>
              </a:spcBef>
              <a:buClr>
                <a:srgbClr val="800080"/>
              </a:buClr>
              <a:buSzPct val="60416"/>
              <a:buFont typeface="Wingdings"/>
              <a:buChar char=""/>
              <a:tabLst>
                <a:tab pos="356870" algn="l"/>
                <a:tab pos="357505" algn="l"/>
              </a:tabLst>
            </a:pPr>
            <a:r>
              <a:rPr sz="2400" spc="-5" dirty="0">
                <a:solidFill>
                  <a:srgbClr val="292934"/>
                </a:solidFill>
                <a:latin typeface="Cambria"/>
                <a:cs typeface="Cambria"/>
              </a:rPr>
              <a:t>when </a:t>
            </a:r>
            <a:r>
              <a:rPr sz="2400" dirty="0">
                <a:solidFill>
                  <a:srgbClr val="292934"/>
                </a:solidFill>
                <a:latin typeface="Cambria"/>
                <a:cs typeface="Cambria"/>
              </a:rPr>
              <a:t>H1</a:t>
            </a:r>
            <a:r>
              <a:rPr sz="2400" spc="-25" dirty="0">
                <a:solidFill>
                  <a:srgbClr val="292934"/>
                </a:solidFill>
                <a:latin typeface="Cambria"/>
                <a:cs typeface="Cambria"/>
              </a:rPr>
              <a:t> </a:t>
            </a:r>
            <a:r>
              <a:rPr sz="2400" spc="-5" dirty="0">
                <a:solidFill>
                  <a:srgbClr val="292934"/>
                </a:solidFill>
                <a:latin typeface="Cambria"/>
                <a:cs typeface="Cambria"/>
              </a:rPr>
              <a:t>recv</a:t>
            </a:r>
            <a:r>
              <a:rPr sz="2400" spc="5" dirty="0">
                <a:solidFill>
                  <a:srgbClr val="292934"/>
                </a:solidFill>
                <a:latin typeface="Cambria"/>
                <a:cs typeface="Cambria"/>
              </a:rPr>
              <a:t> </a:t>
            </a:r>
            <a:r>
              <a:rPr sz="2400" dirty="0">
                <a:solidFill>
                  <a:srgbClr val="292934"/>
                </a:solidFill>
                <a:latin typeface="Cambria"/>
                <a:cs typeface="Cambria"/>
              </a:rPr>
              <a:t>DR,</a:t>
            </a:r>
            <a:r>
              <a:rPr sz="2400" spc="-30" dirty="0">
                <a:solidFill>
                  <a:srgbClr val="292934"/>
                </a:solidFill>
                <a:latin typeface="Cambria"/>
                <a:cs typeface="Cambria"/>
              </a:rPr>
              <a:t> </a:t>
            </a:r>
            <a:r>
              <a:rPr sz="2400" spc="-5" dirty="0">
                <a:solidFill>
                  <a:srgbClr val="292934"/>
                </a:solidFill>
                <a:latin typeface="Cambria"/>
                <a:cs typeface="Cambria"/>
              </a:rPr>
              <a:t>release</a:t>
            </a:r>
            <a:endParaRPr sz="2400">
              <a:latin typeface="Cambria"/>
              <a:cs typeface="Cambria"/>
            </a:endParaRPr>
          </a:p>
          <a:p>
            <a:pPr marL="356870" indent="-344805">
              <a:spcBef>
                <a:spcPts val="575"/>
              </a:spcBef>
              <a:buClr>
                <a:srgbClr val="800080"/>
              </a:buClr>
              <a:buSzPct val="60416"/>
              <a:buFont typeface="Wingdings"/>
              <a:buChar char=""/>
              <a:tabLst>
                <a:tab pos="356870" algn="l"/>
                <a:tab pos="357505" algn="l"/>
              </a:tabLst>
            </a:pPr>
            <a:r>
              <a:rPr sz="2400" spc="-5" dirty="0">
                <a:solidFill>
                  <a:srgbClr val="292934"/>
                </a:solidFill>
                <a:latin typeface="Cambria"/>
                <a:cs typeface="Cambria"/>
              </a:rPr>
              <a:t>when </a:t>
            </a:r>
            <a:r>
              <a:rPr sz="2400" dirty="0">
                <a:solidFill>
                  <a:srgbClr val="292934"/>
                </a:solidFill>
                <a:latin typeface="Cambria"/>
                <a:cs typeface="Cambria"/>
              </a:rPr>
              <a:t>H2</a:t>
            </a:r>
            <a:r>
              <a:rPr sz="2400" spc="-20" dirty="0">
                <a:solidFill>
                  <a:srgbClr val="292934"/>
                </a:solidFill>
                <a:latin typeface="Cambria"/>
                <a:cs typeface="Cambria"/>
              </a:rPr>
              <a:t> </a:t>
            </a:r>
            <a:r>
              <a:rPr sz="2400" spc="-5" dirty="0">
                <a:solidFill>
                  <a:srgbClr val="292934"/>
                </a:solidFill>
                <a:latin typeface="Cambria"/>
                <a:cs typeface="Cambria"/>
              </a:rPr>
              <a:t>recv</a:t>
            </a:r>
            <a:r>
              <a:rPr sz="2400" spc="5" dirty="0">
                <a:solidFill>
                  <a:srgbClr val="292934"/>
                </a:solidFill>
                <a:latin typeface="Cambria"/>
                <a:cs typeface="Cambria"/>
              </a:rPr>
              <a:t> </a:t>
            </a:r>
            <a:r>
              <a:rPr sz="2400" spc="-5" dirty="0">
                <a:solidFill>
                  <a:srgbClr val="292934"/>
                </a:solidFill>
                <a:latin typeface="Cambria"/>
                <a:cs typeface="Cambria"/>
              </a:rPr>
              <a:t>ACK,</a:t>
            </a:r>
            <a:r>
              <a:rPr sz="2400" dirty="0">
                <a:solidFill>
                  <a:srgbClr val="292934"/>
                </a:solidFill>
                <a:latin typeface="Cambria"/>
                <a:cs typeface="Cambria"/>
              </a:rPr>
              <a:t> </a:t>
            </a:r>
            <a:r>
              <a:rPr sz="2400" spc="-5" dirty="0">
                <a:solidFill>
                  <a:srgbClr val="292934"/>
                </a:solidFill>
                <a:latin typeface="Cambria"/>
                <a:cs typeface="Cambria"/>
              </a:rPr>
              <a:t>release</a:t>
            </a:r>
            <a:endParaRPr sz="2400">
              <a:latin typeface="Cambria"/>
              <a:cs typeface="Cambria"/>
            </a:endParaRPr>
          </a:p>
        </p:txBody>
      </p:sp>
      <p:pic>
        <p:nvPicPr>
          <p:cNvPr id="4" name="object 4"/>
          <p:cNvPicPr/>
          <p:nvPr/>
        </p:nvPicPr>
        <p:blipFill>
          <a:blip r:embed="rId2" cstate="print"/>
          <a:stretch>
            <a:fillRect/>
          </a:stretch>
        </p:blipFill>
        <p:spPr>
          <a:xfrm>
            <a:off x="6597193" y="2425445"/>
            <a:ext cx="3775242" cy="3695318"/>
          </a:xfrm>
          <a:prstGeom prst="rect">
            <a:avLst/>
          </a:prstGeom>
        </p:spPr>
      </p:pic>
      <p:sp>
        <p:nvSpPr>
          <p:cNvPr id="5" name="object 5"/>
          <p:cNvSpPr txBox="1">
            <a:spLocks noGrp="1"/>
          </p:cNvSpPr>
          <p:nvPr>
            <p:ph type="sldNum" sz="quarter" idx="7"/>
          </p:nvPr>
        </p:nvSpPr>
        <p:spPr>
          <a:xfrm>
            <a:off x="8670035" y="6436781"/>
            <a:ext cx="271779" cy="239395"/>
          </a:xfrm>
          <a:prstGeom prst="rect">
            <a:avLst/>
          </a:prstGeom>
        </p:spPr>
        <p:txBody>
          <a:bodyPr vert="horz" wrap="square" lIns="0" tIns="0" rIns="0" bIns="0" rtlCol="0">
            <a:spAutoFit/>
          </a:bodyPr>
          <a:lstStyle>
            <a:defPPr>
              <a:defRPr lang="en-US"/>
            </a:defPPr>
            <a:lvl1pPr marL="0" algn="l" defTabSz="914400" rtl="0" eaLnBrk="1" latinLnBrk="0" hangingPunct="1">
              <a:defRPr sz="1400" b="0" i="0" kern="1200">
                <a:solidFill>
                  <a:srgbClr val="292934"/>
                </a:solidFill>
                <a:latin typeface="Tahoma"/>
                <a:ea typeface="+mn-ea"/>
                <a:cs typeface="Tahoma"/>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90"/>
              </a:spcBef>
            </a:pPr>
            <a:fld id="{81D60167-4931-47E6-BA6A-407CBD079E47}" type="slidenum">
              <a:rPr lang="en-IN" spc="-5" smtClean="0"/>
              <a:pPr marL="38100">
                <a:spcBef>
                  <a:spcPts val="90"/>
                </a:spcBef>
              </a:pPr>
              <a:t>51</a:t>
            </a:fld>
            <a:endParaRPr spc="-5"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89783" y="1532844"/>
            <a:ext cx="4901565" cy="4669009"/>
          </a:xfrm>
          <a:prstGeom prst="rect">
            <a:avLst/>
          </a:prstGeom>
        </p:spPr>
      </p:pic>
      <p:sp>
        <p:nvSpPr>
          <p:cNvPr id="6" name="TextBox 5"/>
          <p:cNvSpPr txBox="1"/>
          <p:nvPr/>
        </p:nvSpPr>
        <p:spPr>
          <a:xfrm>
            <a:off x="6884126" y="2691691"/>
            <a:ext cx="3050994" cy="338554"/>
          </a:xfrm>
          <a:prstGeom prst="rect">
            <a:avLst/>
          </a:prstGeom>
          <a:noFill/>
        </p:spPr>
        <p:txBody>
          <a:bodyPr wrap="square" rtlCol="0">
            <a:spAutoFit/>
          </a:bodyPr>
          <a:lstStyle/>
          <a:p>
            <a:pPr algn="ctr"/>
            <a:r>
              <a:rPr lang="en-US" sz="1600" dirty="0"/>
              <a:t>Normal 3 way communication</a:t>
            </a:r>
          </a:p>
        </p:txBody>
      </p:sp>
      <p:sp>
        <p:nvSpPr>
          <p:cNvPr id="13" name="object 2"/>
          <p:cNvSpPr txBox="1">
            <a:spLocks/>
          </p:cNvSpPr>
          <p:nvPr/>
        </p:nvSpPr>
        <p:spPr>
          <a:xfrm>
            <a:off x="699530" y="491857"/>
            <a:ext cx="4504055" cy="695325"/>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pc="-5"/>
              <a:t>Connection</a:t>
            </a:r>
            <a:r>
              <a:rPr lang="en-US" spc="-15"/>
              <a:t> </a:t>
            </a:r>
            <a:r>
              <a:rPr lang="en-US" spc="-5"/>
              <a:t>Release</a:t>
            </a:r>
            <a:endParaRPr lang="en-US" spc="-5" dirty="0"/>
          </a:p>
        </p:txBody>
      </p:sp>
    </p:spTree>
    <p:extLst>
      <p:ext uri="{BB962C8B-B14F-4D97-AF65-F5344CB8AC3E}">
        <p14:creationId xmlns:p14="http://schemas.microsoft.com/office/powerpoint/2010/main" val="19803885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9268" y="317923"/>
            <a:ext cx="10345783" cy="5262979"/>
          </a:xfrm>
          <a:prstGeom prst="rect">
            <a:avLst/>
          </a:prstGeom>
        </p:spPr>
        <p:txBody>
          <a:bodyPr wrap="square">
            <a:spAutoFit/>
          </a:bodyPr>
          <a:lstStyle/>
          <a:p>
            <a:pPr algn="just"/>
            <a:r>
              <a:rPr lang="en-US" sz="2800" dirty="0">
                <a:latin typeface="Times-Roman"/>
              </a:rPr>
              <a:t>we see the normal case in which one of the users sends a </a:t>
            </a:r>
            <a:r>
              <a:rPr lang="en-US" sz="2000" dirty="0">
                <a:latin typeface="Times-Roman"/>
              </a:rPr>
              <a:t>DR</a:t>
            </a:r>
          </a:p>
          <a:p>
            <a:pPr algn="just"/>
            <a:r>
              <a:rPr lang="en-US" sz="2800" dirty="0">
                <a:latin typeface="Times-Roman"/>
              </a:rPr>
              <a:t>(</a:t>
            </a:r>
            <a:r>
              <a:rPr lang="en-US" sz="2000" dirty="0">
                <a:latin typeface="Times-Roman"/>
              </a:rPr>
              <a:t>DISCONNECTION REQUEST</a:t>
            </a:r>
            <a:r>
              <a:rPr lang="en-US" sz="2800" dirty="0">
                <a:latin typeface="Times-Roman"/>
              </a:rPr>
              <a:t>) segment to initiate the connection release.</a:t>
            </a:r>
          </a:p>
          <a:p>
            <a:pPr algn="just"/>
            <a:endParaRPr lang="en-US" sz="2800" dirty="0">
              <a:latin typeface="Times-Roman"/>
            </a:endParaRPr>
          </a:p>
          <a:p>
            <a:pPr algn="just"/>
            <a:r>
              <a:rPr lang="en-US" sz="2800" dirty="0">
                <a:latin typeface="Times-Roman"/>
              </a:rPr>
              <a:t>When it arrives, the recipient sends back a </a:t>
            </a:r>
            <a:r>
              <a:rPr lang="en-US" sz="2000" dirty="0">
                <a:latin typeface="Times-Roman"/>
              </a:rPr>
              <a:t>DR </a:t>
            </a:r>
            <a:r>
              <a:rPr lang="en-US" sz="2800" dirty="0">
                <a:latin typeface="Times-Roman"/>
              </a:rPr>
              <a:t>segment and starts a timer, just in case its </a:t>
            </a:r>
            <a:r>
              <a:rPr lang="en-US" sz="2000" dirty="0">
                <a:latin typeface="Times-Roman"/>
              </a:rPr>
              <a:t>DR </a:t>
            </a:r>
            <a:r>
              <a:rPr lang="en-US" sz="2800" dirty="0">
                <a:latin typeface="Times-Roman"/>
              </a:rPr>
              <a:t>is lost. </a:t>
            </a:r>
          </a:p>
          <a:p>
            <a:pPr algn="just"/>
            <a:endParaRPr lang="en-US" sz="2800" dirty="0">
              <a:latin typeface="Times-Roman"/>
            </a:endParaRPr>
          </a:p>
          <a:p>
            <a:pPr algn="just"/>
            <a:r>
              <a:rPr lang="en-US" sz="2800" dirty="0">
                <a:latin typeface="Times-Roman"/>
              </a:rPr>
              <a:t>When this </a:t>
            </a:r>
            <a:r>
              <a:rPr lang="en-US" sz="2000" dirty="0">
                <a:latin typeface="Times-Roman"/>
              </a:rPr>
              <a:t>DR </a:t>
            </a:r>
            <a:r>
              <a:rPr lang="en-US" sz="2800" dirty="0">
                <a:latin typeface="Times-Roman"/>
              </a:rPr>
              <a:t>arrives, the original sender sends back an </a:t>
            </a:r>
            <a:r>
              <a:rPr lang="en-US" sz="2000" dirty="0">
                <a:latin typeface="Times-Roman"/>
              </a:rPr>
              <a:t>ACK </a:t>
            </a:r>
            <a:r>
              <a:rPr lang="en-US" sz="2800" dirty="0">
                <a:latin typeface="Times-Roman"/>
              </a:rPr>
              <a:t>segment and releases the connection. </a:t>
            </a:r>
          </a:p>
          <a:p>
            <a:pPr algn="just"/>
            <a:endParaRPr lang="en-US" sz="2800" dirty="0">
              <a:latin typeface="Times-Roman"/>
            </a:endParaRPr>
          </a:p>
          <a:p>
            <a:pPr algn="just"/>
            <a:r>
              <a:rPr lang="en-US" sz="2800" dirty="0">
                <a:latin typeface="Times-Roman"/>
              </a:rPr>
              <a:t>Finally, when the </a:t>
            </a:r>
            <a:r>
              <a:rPr lang="en-US" sz="2000" dirty="0">
                <a:latin typeface="Times-Roman"/>
              </a:rPr>
              <a:t>ACK </a:t>
            </a:r>
            <a:r>
              <a:rPr lang="en-US" sz="2800" dirty="0">
                <a:latin typeface="Times-Roman"/>
              </a:rPr>
              <a:t>segment arrives, the receiver also releases the connection.</a:t>
            </a:r>
            <a:endParaRPr lang="en-US" sz="2800" dirty="0"/>
          </a:p>
        </p:txBody>
      </p:sp>
    </p:spTree>
    <p:extLst>
      <p:ext uri="{BB962C8B-B14F-4D97-AF65-F5344CB8AC3E}">
        <p14:creationId xmlns:p14="http://schemas.microsoft.com/office/powerpoint/2010/main" val="35848076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58894" y="1515291"/>
            <a:ext cx="5650942" cy="5342709"/>
          </a:xfrm>
          <a:prstGeom prst="rect">
            <a:avLst/>
          </a:prstGeom>
        </p:spPr>
      </p:pic>
      <p:sp>
        <p:nvSpPr>
          <p:cNvPr id="3" name="TextBox 2"/>
          <p:cNvSpPr txBox="1"/>
          <p:nvPr/>
        </p:nvSpPr>
        <p:spPr>
          <a:xfrm>
            <a:off x="7836216" y="2968810"/>
            <a:ext cx="3050994" cy="307777"/>
          </a:xfrm>
          <a:prstGeom prst="rect">
            <a:avLst/>
          </a:prstGeom>
          <a:noFill/>
        </p:spPr>
        <p:txBody>
          <a:bodyPr wrap="square" rtlCol="0">
            <a:spAutoFit/>
          </a:bodyPr>
          <a:lstStyle/>
          <a:p>
            <a:pPr algn="ctr"/>
            <a:r>
              <a:rPr lang="en-US" sz="1400" dirty="0"/>
              <a:t>Final Acknowledgement Lost</a:t>
            </a:r>
          </a:p>
        </p:txBody>
      </p:sp>
      <p:sp>
        <p:nvSpPr>
          <p:cNvPr id="4" name="object 2"/>
          <p:cNvSpPr txBox="1">
            <a:spLocks/>
          </p:cNvSpPr>
          <p:nvPr/>
        </p:nvSpPr>
        <p:spPr>
          <a:xfrm>
            <a:off x="699530" y="491857"/>
            <a:ext cx="4504055" cy="695325"/>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pc="-5"/>
              <a:t>Connection</a:t>
            </a:r>
            <a:r>
              <a:rPr lang="en-US" spc="-15"/>
              <a:t> </a:t>
            </a:r>
            <a:r>
              <a:rPr lang="en-US" spc="-5"/>
              <a:t>Release</a:t>
            </a:r>
            <a:endParaRPr lang="en-US" spc="-5" dirty="0"/>
          </a:p>
        </p:txBody>
      </p:sp>
    </p:spTree>
    <p:extLst>
      <p:ext uri="{BB962C8B-B14F-4D97-AF65-F5344CB8AC3E}">
        <p14:creationId xmlns:p14="http://schemas.microsoft.com/office/powerpoint/2010/main" val="12813883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508" y="1209041"/>
            <a:ext cx="10641874" cy="1815882"/>
          </a:xfrm>
          <a:prstGeom prst="rect">
            <a:avLst/>
          </a:prstGeom>
        </p:spPr>
        <p:txBody>
          <a:bodyPr wrap="square">
            <a:spAutoFit/>
          </a:bodyPr>
          <a:lstStyle/>
          <a:p>
            <a:r>
              <a:rPr lang="en-US" sz="2800" dirty="0">
                <a:latin typeface="Times-Roman"/>
              </a:rPr>
              <a:t>If the final </a:t>
            </a:r>
            <a:r>
              <a:rPr lang="en-US" sz="2000" dirty="0">
                <a:latin typeface="Times-Roman"/>
              </a:rPr>
              <a:t>ACK </a:t>
            </a:r>
            <a:r>
              <a:rPr lang="en-US" sz="2800" dirty="0">
                <a:latin typeface="Times-Roman"/>
              </a:rPr>
              <a:t>segment is lost, as shown, the situation is saved by the timer. </a:t>
            </a:r>
          </a:p>
          <a:p>
            <a:endParaRPr lang="en-US" sz="2800" dirty="0">
              <a:latin typeface="Times-Roman"/>
            </a:endParaRPr>
          </a:p>
          <a:p>
            <a:r>
              <a:rPr lang="en-US" sz="2800" dirty="0">
                <a:latin typeface="Times-Roman"/>
              </a:rPr>
              <a:t>When the timer expires, the connection is released anyway.</a:t>
            </a:r>
            <a:endParaRPr lang="en-US" sz="2800" dirty="0"/>
          </a:p>
        </p:txBody>
      </p:sp>
    </p:spTree>
    <p:extLst>
      <p:ext uri="{BB962C8B-B14F-4D97-AF65-F5344CB8AC3E}">
        <p14:creationId xmlns:p14="http://schemas.microsoft.com/office/powerpoint/2010/main" val="33752579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07954" y="1126670"/>
            <a:ext cx="5566274" cy="5442579"/>
          </a:xfrm>
          <a:prstGeom prst="rect">
            <a:avLst/>
          </a:prstGeom>
        </p:spPr>
      </p:pic>
      <p:sp>
        <p:nvSpPr>
          <p:cNvPr id="3" name="TextBox 2"/>
          <p:cNvSpPr txBox="1"/>
          <p:nvPr/>
        </p:nvSpPr>
        <p:spPr>
          <a:xfrm>
            <a:off x="7588023" y="2910299"/>
            <a:ext cx="3050994" cy="307777"/>
          </a:xfrm>
          <a:prstGeom prst="rect">
            <a:avLst/>
          </a:prstGeom>
          <a:noFill/>
        </p:spPr>
        <p:txBody>
          <a:bodyPr wrap="square" rtlCol="0">
            <a:spAutoFit/>
          </a:bodyPr>
          <a:lstStyle/>
          <a:p>
            <a:pPr algn="ctr"/>
            <a:r>
              <a:rPr lang="en-US" sz="1200" dirty="0"/>
              <a:t> </a:t>
            </a:r>
            <a:r>
              <a:rPr lang="en-US" sz="1400" dirty="0"/>
              <a:t>Response lost.</a:t>
            </a:r>
            <a:endParaRPr lang="en-US" sz="1200" dirty="0"/>
          </a:p>
        </p:txBody>
      </p:sp>
      <p:sp>
        <p:nvSpPr>
          <p:cNvPr id="4" name="object 2"/>
          <p:cNvSpPr txBox="1">
            <a:spLocks/>
          </p:cNvSpPr>
          <p:nvPr/>
        </p:nvSpPr>
        <p:spPr>
          <a:xfrm>
            <a:off x="1039063" y="165286"/>
            <a:ext cx="4504055" cy="695325"/>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pc="-5"/>
              <a:t>Connection</a:t>
            </a:r>
            <a:r>
              <a:rPr lang="en-US" spc="-15"/>
              <a:t> </a:t>
            </a:r>
            <a:r>
              <a:rPr lang="en-US" spc="-5"/>
              <a:t>Release</a:t>
            </a:r>
            <a:endParaRPr lang="en-US" spc="-5" dirty="0"/>
          </a:p>
        </p:txBody>
      </p:sp>
    </p:spTree>
    <p:extLst>
      <p:ext uri="{BB962C8B-B14F-4D97-AF65-F5344CB8AC3E}">
        <p14:creationId xmlns:p14="http://schemas.microsoft.com/office/powerpoint/2010/main" val="42709568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5690" y="681170"/>
            <a:ext cx="10798629" cy="3046988"/>
          </a:xfrm>
          <a:prstGeom prst="rect">
            <a:avLst/>
          </a:prstGeom>
        </p:spPr>
        <p:txBody>
          <a:bodyPr wrap="square">
            <a:spAutoFit/>
          </a:bodyPr>
          <a:lstStyle/>
          <a:p>
            <a:pPr algn="just"/>
            <a:r>
              <a:rPr lang="en-US" sz="2400" dirty="0">
                <a:latin typeface="Times-Roman"/>
              </a:rPr>
              <a:t>Now consider the case of the second </a:t>
            </a:r>
            <a:r>
              <a:rPr lang="en-US" dirty="0">
                <a:latin typeface="Times-Roman"/>
              </a:rPr>
              <a:t>DR </a:t>
            </a:r>
            <a:r>
              <a:rPr lang="en-US" sz="2400" dirty="0">
                <a:latin typeface="Times-Roman"/>
              </a:rPr>
              <a:t>being lost. </a:t>
            </a:r>
          </a:p>
          <a:p>
            <a:pPr algn="just"/>
            <a:endParaRPr lang="en-US" sz="2400" dirty="0">
              <a:latin typeface="Times-Roman"/>
            </a:endParaRPr>
          </a:p>
          <a:p>
            <a:pPr algn="just"/>
            <a:r>
              <a:rPr lang="en-US" sz="2400" dirty="0">
                <a:latin typeface="Times-Roman"/>
              </a:rPr>
              <a:t>The user initiating the disconnection will not receive the expected response, will time out, and will start</a:t>
            </a:r>
          </a:p>
          <a:p>
            <a:pPr algn="just"/>
            <a:r>
              <a:rPr lang="en-US" sz="2400" dirty="0">
                <a:latin typeface="Times-Roman"/>
              </a:rPr>
              <a:t>all over again.</a:t>
            </a:r>
          </a:p>
          <a:p>
            <a:pPr algn="just"/>
            <a:endParaRPr lang="en-US" sz="2400" dirty="0">
              <a:latin typeface="Times-Roman"/>
            </a:endParaRPr>
          </a:p>
          <a:p>
            <a:pPr algn="just"/>
            <a:r>
              <a:rPr lang="en-US" sz="2400" dirty="0">
                <a:latin typeface="Times-Roman"/>
              </a:rPr>
              <a:t> In Fig we see how this works, assuming that the second time no segments are lost and all segments are delivered correctly and on time.</a:t>
            </a:r>
            <a:endParaRPr lang="en-US" sz="2400" dirty="0"/>
          </a:p>
        </p:txBody>
      </p:sp>
    </p:spTree>
    <p:extLst>
      <p:ext uri="{BB962C8B-B14F-4D97-AF65-F5344CB8AC3E}">
        <p14:creationId xmlns:p14="http://schemas.microsoft.com/office/powerpoint/2010/main" val="22831866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4940" y="1382256"/>
            <a:ext cx="5690100" cy="5417143"/>
          </a:xfrm>
          <a:prstGeom prst="rect">
            <a:avLst/>
          </a:prstGeom>
        </p:spPr>
      </p:pic>
      <p:sp>
        <p:nvSpPr>
          <p:cNvPr id="3" name="TextBox 2"/>
          <p:cNvSpPr txBox="1"/>
          <p:nvPr/>
        </p:nvSpPr>
        <p:spPr>
          <a:xfrm>
            <a:off x="8286612" y="2828290"/>
            <a:ext cx="3143388" cy="369332"/>
          </a:xfrm>
          <a:prstGeom prst="rect">
            <a:avLst/>
          </a:prstGeom>
          <a:noFill/>
        </p:spPr>
        <p:txBody>
          <a:bodyPr wrap="square" rtlCol="0">
            <a:spAutoFit/>
          </a:bodyPr>
          <a:lstStyle/>
          <a:p>
            <a:r>
              <a:rPr lang="en-US" sz="1400" dirty="0"/>
              <a:t>Response lost and subsequent DRs lost</a:t>
            </a:r>
            <a:r>
              <a:rPr lang="en-US" dirty="0"/>
              <a:t>.</a:t>
            </a:r>
            <a:endParaRPr lang="en-US" sz="1200" dirty="0"/>
          </a:p>
        </p:txBody>
      </p:sp>
      <p:sp>
        <p:nvSpPr>
          <p:cNvPr id="4" name="object 2"/>
          <p:cNvSpPr txBox="1">
            <a:spLocks/>
          </p:cNvSpPr>
          <p:nvPr/>
        </p:nvSpPr>
        <p:spPr>
          <a:xfrm>
            <a:off x="738718" y="308977"/>
            <a:ext cx="4504055" cy="695325"/>
          </a:xfrm>
          <a:prstGeom prst="rect">
            <a:avLst/>
          </a:prstGeom>
        </p:spPr>
        <p:txBody>
          <a:bodyPr vert="horz" wrap="square" lIns="0" tIns="12065"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95"/>
              </a:spcBef>
            </a:pPr>
            <a:r>
              <a:rPr lang="en-US" spc="-5"/>
              <a:t>Connection</a:t>
            </a:r>
            <a:r>
              <a:rPr lang="en-US" spc="-15"/>
              <a:t> </a:t>
            </a:r>
            <a:r>
              <a:rPr lang="en-US" spc="-5"/>
              <a:t>Release</a:t>
            </a:r>
            <a:endParaRPr lang="en-US" spc="-5" dirty="0"/>
          </a:p>
        </p:txBody>
      </p:sp>
    </p:spTree>
    <p:extLst>
      <p:ext uri="{BB962C8B-B14F-4D97-AF65-F5344CB8AC3E}">
        <p14:creationId xmlns:p14="http://schemas.microsoft.com/office/powerpoint/2010/main" val="31989586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0821" y="780481"/>
            <a:ext cx="10615749" cy="2677656"/>
          </a:xfrm>
          <a:prstGeom prst="rect">
            <a:avLst/>
          </a:prstGeom>
        </p:spPr>
        <p:txBody>
          <a:bodyPr wrap="square">
            <a:spAutoFit/>
          </a:bodyPr>
          <a:lstStyle/>
          <a:p>
            <a:pPr algn="just"/>
            <a:r>
              <a:rPr lang="en-US" sz="2400" dirty="0"/>
              <a:t>Our last scenario, Fig. 6-14(d), is the same as Fig. 6-14(c) except that now we</a:t>
            </a:r>
          </a:p>
          <a:p>
            <a:pPr algn="just"/>
            <a:r>
              <a:rPr lang="en-US" sz="2400" dirty="0"/>
              <a:t>assume all the repeated attempts to retransmit the </a:t>
            </a:r>
            <a:r>
              <a:rPr lang="en-US" dirty="0"/>
              <a:t>DR </a:t>
            </a:r>
            <a:r>
              <a:rPr lang="en-US" sz="2400" dirty="0"/>
              <a:t>also fail due to lost segments.</a:t>
            </a:r>
          </a:p>
          <a:p>
            <a:pPr algn="just"/>
            <a:endParaRPr lang="en-US" sz="2400" dirty="0"/>
          </a:p>
          <a:p>
            <a:pPr algn="just"/>
            <a:endParaRPr lang="en-US" sz="2400" dirty="0"/>
          </a:p>
          <a:p>
            <a:pPr algn="just"/>
            <a:r>
              <a:rPr lang="en-US" sz="2400" dirty="0"/>
              <a:t>After </a:t>
            </a:r>
            <a:r>
              <a:rPr lang="en-US" sz="2400" i="1" dirty="0"/>
              <a:t>N </a:t>
            </a:r>
            <a:r>
              <a:rPr lang="en-US" sz="2400" dirty="0"/>
              <a:t>retries, the sender just gives up and releases the connection.</a:t>
            </a:r>
          </a:p>
          <a:p>
            <a:pPr algn="just"/>
            <a:endParaRPr lang="en-US" sz="2400" dirty="0"/>
          </a:p>
          <a:p>
            <a:pPr algn="just"/>
            <a:r>
              <a:rPr lang="en-US" sz="2400" dirty="0"/>
              <a:t>Meanwhile, the receiver times out and also exits</a:t>
            </a:r>
          </a:p>
        </p:txBody>
      </p:sp>
    </p:spTree>
    <p:extLst>
      <p:ext uri="{BB962C8B-B14F-4D97-AF65-F5344CB8AC3E}">
        <p14:creationId xmlns:p14="http://schemas.microsoft.com/office/powerpoint/2010/main" val="160852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4575-E4C4-41EF-AF1A-2C03BAD7BEBB}"/>
              </a:ext>
            </a:extLst>
          </p:cNvPr>
          <p:cNvSpPr>
            <a:spLocks noGrp="1"/>
          </p:cNvSpPr>
          <p:nvPr>
            <p:ph type="title"/>
          </p:nvPr>
        </p:nvSpPr>
        <p:spPr/>
        <p:txBody>
          <a:bodyPr/>
          <a:lstStyle/>
          <a:p>
            <a:r>
              <a:rPr lang="en-US" dirty="0"/>
              <a:t>INTRODUCTION</a:t>
            </a:r>
          </a:p>
        </p:txBody>
      </p:sp>
      <p:pic>
        <p:nvPicPr>
          <p:cNvPr id="4" name="Content Placeholder 3">
            <a:extLst>
              <a:ext uri="{FF2B5EF4-FFF2-40B4-BE49-F238E27FC236}">
                <a16:creationId xmlns:a16="http://schemas.microsoft.com/office/drawing/2014/main" id="{DB59783F-2496-4122-9490-7CCFAD03F53B}"/>
              </a:ext>
            </a:extLst>
          </p:cNvPr>
          <p:cNvPicPr>
            <a:picLocks noGrp="1" noChangeAspect="1"/>
          </p:cNvPicPr>
          <p:nvPr>
            <p:ph idx="1"/>
          </p:nvPr>
        </p:nvPicPr>
        <p:blipFill>
          <a:blip r:embed="rId2"/>
          <a:stretch>
            <a:fillRect/>
          </a:stretch>
        </p:blipFill>
        <p:spPr>
          <a:xfrm>
            <a:off x="890367" y="1828799"/>
            <a:ext cx="10411265" cy="4487594"/>
          </a:xfrm>
          <a:prstGeom prst="rect">
            <a:avLst/>
          </a:prstGeom>
        </p:spPr>
      </p:pic>
      <p:sp>
        <p:nvSpPr>
          <p:cNvPr id="6" name="Rectangle 5">
            <a:extLst>
              <a:ext uri="{FF2B5EF4-FFF2-40B4-BE49-F238E27FC236}">
                <a16:creationId xmlns:a16="http://schemas.microsoft.com/office/drawing/2014/main" id="{B420B661-1C47-4221-B534-D81384E79708}"/>
              </a:ext>
            </a:extLst>
          </p:cNvPr>
          <p:cNvSpPr/>
          <p:nvPr/>
        </p:nvSpPr>
        <p:spPr>
          <a:xfrm>
            <a:off x="3713871" y="1194291"/>
            <a:ext cx="3727938" cy="400110"/>
          </a:xfrm>
          <a:prstGeom prst="rect">
            <a:avLst/>
          </a:prstGeom>
        </p:spPr>
        <p:txBody>
          <a:bodyPr wrap="square">
            <a:spAutoFit/>
          </a:bodyPr>
          <a:lstStyle/>
          <a:p>
            <a:pPr algn="ctr"/>
            <a:r>
              <a:rPr lang="en-US" sz="2000" b="1" i="1" dirty="0">
                <a:latin typeface="TimesNewRomanPS-BoldItalicMT"/>
              </a:rPr>
              <a:t>Types of data deliveries</a:t>
            </a:r>
            <a:endParaRPr lang="en-US" sz="2000" dirty="0"/>
          </a:p>
        </p:txBody>
      </p:sp>
    </p:spTree>
    <p:extLst>
      <p:ext uri="{BB962C8B-B14F-4D97-AF65-F5344CB8AC3E}">
        <p14:creationId xmlns:p14="http://schemas.microsoft.com/office/powerpoint/2010/main" val="26504958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68593-BD2E-4038-AE91-5A37034A1C5E}"/>
              </a:ext>
            </a:extLst>
          </p:cNvPr>
          <p:cNvSpPr>
            <a:spLocks noGrp="1"/>
          </p:cNvSpPr>
          <p:nvPr>
            <p:ph type="title"/>
          </p:nvPr>
        </p:nvSpPr>
        <p:spPr/>
        <p:txBody>
          <a:bodyPr>
            <a:normAutofit/>
          </a:bodyPr>
          <a:lstStyle/>
          <a:p>
            <a:r>
              <a:rPr lang="en-US" dirty="0"/>
              <a:t>Error Control and Flow Control</a:t>
            </a:r>
          </a:p>
        </p:txBody>
      </p:sp>
      <p:sp>
        <p:nvSpPr>
          <p:cNvPr id="3" name="Content Placeholder 2">
            <a:extLst>
              <a:ext uri="{FF2B5EF4-FFF2-40B4-BE49-F238E27FC236}">
                <a16:creationId xmlns:a16="http://schemas.microsoft.com/office/drawing/2014/main" id="{F7882784-F8A3-4287-AC5E-185742E37D70}"/>
              </a:ext>
            </a:extLst>
          </p:cNvPr>
          <p:cNvSpPr>
            <a:spLocks noGrp="1"/>
          </p:cNvSpPr>
          <p:nvPr>
            <p:ph idx="1"/>
          </p:nvPr>
        </p:nvSpPr>
        <p:spPr>
          <a:xfrm>
            <a:off x="838199" y="983411"/>
            <a:ext cx="10970623" cy="3719218"/>
          </a:xfrm>
        </p:spPr>
        <p:txBody>
          <a:bodyPr>
            <a:normAutofit/>
          </a:bodyPr>
          <a:lstStyle/>
          <a:p>
            <a:pPr marL="457200" indent="-457200">
              <a:buFont typeface="Wingdings" panose="05000000000000000000" pitchFamily="2" charset="2"/>
              <a:buChar char="Ø"/>
            </a:pPr>
            <a:r>
              <a:rPr lang="en-US" dirty="0"/>
              <a:t> The key issues are error control and flow control. </a:t>
            </a:r>
          </a:p>
          <a:p>
            <a:pPr marL="457200" indent="-457200">
              <a:buFont typeface="Wingdings" panose="05000000000000000000" pitchFamily="2" charset="2"/>
              <a:buChar char="Ø"/>
            </a:pPr>
            <a:r>
              <a:rPr lang="en-US" dirty="0"/>
              <a:t>Error control is ensuring that the data is delivered with the desired level of reliability, usually that all of the data is delivered without any errors. </a:t>
            </a:r>
          </a:p>
          <a:p>
            <a:pPr marL="457200" indent="-457200">
              <a:buFont typeface="Wingdings" panose="05000000000000000000" pitchFamily="2" charset="2"/>
              <a:buChar char="Ø"/>
            </a:pPr>
            <a:r>
              <a:rPr lang="en-US" dirty="0"/>
              <a:t>Flow control is keeping a fast transmitter from overrunning a slow receiver.</a:t>
            </a:r>
          </a:p>
        </p:txBody>
      </p:sp>
    </p:spTree>
    <p:extLst>
      <p:ext uri="{BB962C8B-B14F-4D97-AF65-F5344CB8AC3E}">
        <p14:creationId xmlns:p14="http://schemas.microsoft.com/office/powerpoint/2010/main" val="23788257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0C267-5F8C-42B9-B03C-C1CE02FF90E9}"/>
              </a:ext>
            </a:extLst>
          </p:cNvPr>
          <p:cNvSpPr>
            <a:spLocks noGrp="1"/>
          </p:cNvSpPr>
          <p:nvPr>
            <p:ph type="title"/>
          </p:nvPr>
        </p:nvSpPr>
        <p:spPr/>
        <p:txBody>
          <a:bodyPr/>
          <a:lstStyle/>
          <a:p>
            <a:r>
              <a:rPr lang="en-US" dirty="0"/>
              <a:t>Error Control and Flow Control</a:t>
            </a:r>
            <a:endParaRPr lang="en-IN" dirty="0"/>
          </a:p>
        </p:txBody>
      </p:sp>
      <p:sp>
        <p:nvSpPr>
          <p:cNvPr id="3" name="Content Placeholder 2">
            <a:extLst>
              <a:ext uri="{FF2B5EF4-FFF2-40B4-BE49-F238E27FC236}">
                <a16:creationId xmlns:a16="http://schemas.microsoft.com/office/drawing/2014/main" id="{61B582B7-994B-418F-9AFD-F754390CDDE6}"/>
              </a:ext>
            </a:extLst>
          </p:cNvPr>
          <p:cNvSpPr>
            <a:spLocks noGrp="1"/>
          </p:cNvSpPr>
          <p:nvPr>
            <p:ph idx="1"/>
          </p:nvPr>
        </p:nvSpPr>
        <p:spPr>
          <a:xfrm>
            <a:off x="166255" y="748146"/>
            <a:ext cx="11804072" cy="5846618"/>
          </a:xfrm>
        </p:spPr>
        <p:txBody>
          <a:bodyPr>
            <a:noAutofit/>
          </a:bodyPr>
          <a:lstStyle/>
          <a:p>
            <a:pPr marL="457200" indent="-457200">
              <a:buFont typeface="Wingdings" panose="05000000000000000000" pitchFamily="2" charset="2"/>
              <a:buChar char="Ø"/>
            </a:pPr>
            <a:r>
              <a:rPr lang="en-US" sz="2000" dirty="0"/>
              <a:t>The solutions that are used at the transport layer are the same mechanisms that we studied in data link layer.  As a very brief recap:</a:t>
            </a:r>
          </a:p>
          <a:p>
            <a:pPr marL="457200" indent="-457200">
              <a:buFont typeface="Wingdings" panose="05000000000000000000" pitchFamily="2" charset="2"/>
              <a:buChar char="Ø"/>
            </a:pPr>
            <a:r>
              <a:rPr lang="en-US" sz="2000" dirty="0"/>
              <a:t>1. A frame carries an error-detecting code (e.g., a CRC or checksum) that is used to check if the information was correctly received.</a:t>
            </a:r>
          </a:p>
          <a:p>
            <a:pPr marL="457200" indent="-457200">
              <a:buFont typeface="Wingdings" panose="05000000000000000000" pitchFamily="2" charset="2"/>
              <a:buChar char="Ø"/>
            </a:pPr>
            <a:r>
              <a:rPr lang="en-US" sz="2000" dirty="0"/>
              <a:t>2. A frame carries a sequence number to identify itself and is retransmitted by the sender until it receives an acknowledgement of successful receipt from the receiver. This is called </a:t>
            </a:r>
            <a:r>
              <a:rPr lang="en-US" sz="2000" b="1" dirty="0"/>
              <a:t>ARQ (Automatic Repeat </a:t>
            </a:r>
            <a:r>
              <a:rPr lang="en-US" sz="2000" b="1" dirty="0" err="1"/>
              <a:t>reQuest</a:t>
            </a:r>
            <a:r>
              <a:rPr lang="en-US" sz="2000" b="1" dirty="0"/>
              <a:t>).</a:t>
            </a:r>
          </a:p>
          <a:p>
            <a:pPr marL="457200" indent="-457200">
              <a:buFont typeface="Wingdings" panose="05000000000000000000" pitchFamily="2" charset="2"/>
              <a:buChar char="Ø"/>
            </a:pPr>
            <a:r>
              <a:rPr lang="en-US" sz="2000" dirty="0"/>
              <a:t>3. There is a maximum number of frames that the sender will allow to be outstanding at any time, pausing if the receiver is not acknowledging frames quickly enough. If this maximum is one packet the protocol is called </a:t>
            </a:r>
            <a:r>
              <a:rPr lang="en-US" sz="2000" b="1" dirty="0"/>
              <a:t>stop-and-wait</a:t>
            </a:r>
            <a:r>
              <a:rPr lang="en-US" sz="2000" dirty="0"/>
              <a:t>. Larger windows enable pipelining and improve performance on long, fast links.</a:t>
            </a:r>
          </a:p>
          <a:p>
            <a:pPr marL="457200" indent="-457200">
              <a:buFont typeface="Wingdings" panose="05000000000000000000" pitchFamily="2" charset="2"/>
              <a:buChar char="Ø"/>
            </a:pPr>
            <a:r>
              <a:rPr lang="en-US" sz="2000" dirty="0"/>
              <a:t>4. The sliding window protocol combines these features and is also used to support bidirectional data transfer.</a:t>
            </a:r>
            <a:endParaRPr lang="en-IN" sz="2000" dirty="0"/>
          </a:p>
        </p:txBody>
      </p:sp>
    </p:spTree>
    <p:extLst>
      <p:ext uri="{BB962C8B-B14F-4D97-AF65-F5344CB8AC3E}">
        <p14:creationId xmlns:p14="http://schemas.microsoft.com/office/powerpoint/2010/main" val="38410806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3969" y="612439"/>
            <a:ext cx="5489486" cy="689291"/>
          </a:xfrm>
          <a:prstGeom prst="rect">
            <a:avLst/>
          </a:prstGeom>
        </p:spPr>
        <p:txBody>
          <a:bodyPr vert="horz" wrap="square" lIns="0" tIns="12065" rIns="0" bIns="0" rtlCol="0" anchor="ctr">
            <a:spAutoFit/>
          </a:bodyPr>
          <a:lstStyle/>
          <a:p>
            <a:pPr marL="12700">
              <a:lnSpc>
                <a:spcPct val="100000"/>
              </a:lnSpc>
              <a:spcBef>
                <a:spcPts val="95"/>
              </a:spcBef>
            </a:pPr>
            <a:r>
              <a:rPr spc="-5" dirty="0"/>
              <a:t>Mul</a:t>
            </a:r>
            <a:r>
              <a:rPr spc="-25" dirty="0"/>
              <a:t>t</a:t>
            </a:r>
            <a:r>
              <a:rPr spc="-5" dirty="0"/>
              <a:t>iplexing</a:t>
            </a:r>
          </a:p>
        </p:txBody>
      </p:sp>
      <p:sp>
        <p:nvSpPr>
          <p:cNvPr id="3" name="object 3"/>
          <p:cNvSpPr txBox="1"/>
          <p:nvPr/>
        </p:nvSpPr>
        <p:spPr>
          <a:xfrm>
            <a:off x="2284273" y="1609635"/>
            <a:ext cx="7431405" cy="1422400"/>
          </a:xfrm>
          <a:prstGeom prst="rect">
            <a:avLst/>
          </a:prstGeom>
        </p:spPr>
        <p:txBody>
          <a:bodyPr vert="horz" wrap="square" lIns="0" tIns="102235" rIns="0" bIns="0" rtlCol="0">
            <a:spAutoFit/>
          </a:bodyPr>
          <a:lstStyle/>
          <a:p>
            <a:pPr marL="356870" indent="-344805">
              <a:spcBef>
                <a:spcPts val="805"/>
              </a:spcBef>
              <a:buClr>
                <a:srgbClr val="800080"/>
              </a:buClr>
              <a:buSzPct val="58928"/>
              <a:buFont typeface="Wingdings"/>
              <a:buChar char=""/>
              <a:tabLst>
                <a:tab pos="356870" algn="l"/>
                <a:tab pos="357505" algn="l"/>
              </a:tabLst>
            </a:pPr>
            <a:r>
              <a:rPr sz="2800" spc="-5" dirty="0">
                <a:solidFill>
                  <a:srgbClr val="292934"/>
                </a:solidFill>
                <a:latin typeface="Cambria"/>
                <a:cs typeface="Cambria"/>
              </a:rPr>
              <a:t>Transport,</a:t>
            </a:r>
            <a:r>
              <a:rPr sz="2800" spc="-10" dirty="0">
                <a:solidFill>
                  <a:srgbClr val="292934"/>
                </a:solidFill>
                <a:latin typeface="Cambria"/>
                <a:cs typeface="Cambria"/>
              </a:rPr>
              <a:t> </a:t>
            </a:r>
            <a:r>
              <a:rPr sz="2800" dirty="0">
                <a:solidFill>
                  <a:srgbClr val="292934"/>
                </a:solidFill>
                <a:latin typeface="Cambria"/>
                <a:cs typeface="Cambria"/>
              </a:rPr>
              <a:t>network</a:t>
            </a:r>
            <a:r>
              <a:rPr sz="2800" spc="-35" dirty="0">
                <a:solidFill>
                  <a:srgbClr val="292934"/>
                </a:solidFill>
                <a:latin typeface="Cambria"/>
                <a:cs typeface="Cambria"/>
              </a:rPr>
              <a:t> </a:t>
            </a:r>
            <a:r>
              <a:rPr sz="2800" dirty="0">
                <a:solidFill>
                  <a:srgbClr val="292934"/>
                </a:solidFill>
                <a:latin typeface="Cambria"/>
                <a:cs typeface="Cambria"/>
              </a:rPr>
              <a:t>sharing</a:t>
            </a:r>
            <a:r>
              <a:rPr sz="2800" spc="-55" dirty="0">
                <a:solidFill>
                  <a:srgbClr val="292934"/>
                </a:solidFill>
                <a:latin typeface="Cambria"/>
                <a:cs typeface="Cambria"/>
              </a:rPr>
              <a:t> </a:t>
            </a:r>
            <a:r>
              <a:rPr sz="2800" spc="5" dirty="0">
                <a:solidFill>
                  <a:srgbClr val="292934"/>
                </a:solidFill>
                <a:latin typeface="Cambria"/>
                <a:cs typeface="Cambria"/>
              </a:rPr>
              <a:t>can</a:t>
            </a:r>
            <a:r>
              <a:rPr sz="2800" spc="-35" dirty="0">
                <a:solidFill>
                  <a:srgbClr val="292934"/>
                </a:solidFill>
                <a:latin typeface="Cambria"/>
                <a:cs typeface="Cambria"/>
              </a:rPr>
              <a:t> </a:t>
            </a:r>
            <a:r>
              <a:rPr sz="2800" spc="5" dirty="0">
                <a:solidFill>
                  <a:srgbClr val="292934"/>
                </a:solidFill>
                <a:latin typeface="Cambria"/>
                <a:cs typeface="Cambria"/>
              </a:rPr>
              <a:t>either</a:t>
            </a:r>
            <a:r>
              <a:rPr sz="2800" spc="-60" dirty="0">
                <a:solidFill>
                  <a:srgbClr val="292934"/>
                </a:solidFill>
                <a:latin typeface="Cambria"/>
                <a:cs typeface="Cambria"/>
              </a:rPr>
              <a:t> </a:t>
            </a:r>
            <a:r>
              <a:rPr sz="2800" spc="-5" dirty="0">
                <a:solidFill>
                  <a:srgbClr val="292934"/>
                </a:solidFill>
                <a:latin typeface="Cambria"/>
                <a:cs typeface="Cambria"/>
              </a:rPr>
              <a:t>be:</a:t>
            </a:r>
            <a:endParaRPr sz="2800">
              <a:latin typeface="Cambria"/>
              <a:cs typeface="Cambria"/>
            </a:endParaRPr>
          </a:p>
          <a:p>
            <a:pPr marL="756285" lvl="1" indent="-287020">
              <a:spcBef>
                <a:spcPts val="595"/>
              </a:spcBef>
              <a:buClr>
                <a:srgbClr val="0000FF"/>
              </a:buClr>
              <a:buSzPct val="54166"/>
              <a:buFont typeface="Wingdings"/>
              <a:buChar char=""/>
              <a:tabLst>
                <a:tab pos="756285" algn="l"/>
                <a:tab pos="756920" algn="l"/>
              </a:tabLst>
            </a:pPr>
            <a:r>
              <a:rPr sz="2400" spc="-5" dirty="0">
                <a:solidFill>
                  <a:srgbClr val="292934"/>
                </a:solidFill>
                <a:latin typeface="Cambria"/>
                <a:cs typeface="Cambria"/>
              </a:rPr>
              <a:t>Multiplexing:</a:t>
            </a:r>
            <a:r>
              <a:rPr sz="2400" spc="-25" dirty="0">
                <a:solidFill>
                  <a:srgbClr val="292934"/>
                </a:solidFill>
                <a:latin typeface="Cambria"/>
                <a:cs typeface="Cambria"/>
              </a:rPr>
              <a:t> </a:t>
            </a:r>
            <a:r>
              <a:rPr sz="2400" dirty="0">
                <a:solidFill>
                  <a:srgbClr val="292934"/>
                </a:solidFill>
                <a:latin typeface="Cambria"/>
                <a:cs typeface="Cambria"/>
              </a:rPr>
              <a:t>connections</a:t>
            </a:r>
            <a:r>
              <a:rPr sz="2400" spc="-25" dirty="0">
                <a:solidFill>
                  <a:srgbClr val="292934"/>
                </a:solidFill>
                <a:latin typeface="Cambria"/>
                <a:cs typeface="Cambria"/>
              </a:rPr>
              <a:t> </a:t>
            </a:r>
            <a:r>
              <a:rPr sz="2400" spc="-5" dirty="0">
                <a:solidFill>
                  <a:srgbClr val="292934"/>
                </a:solidFill>
                <a:latin typeface="Cambria"/>
                <a:cs typeface="Cambria"/>
              </a:rPr>
              <a:t>share</a:t>
            </a:r>
            <a:r>
              <a:rPr sz="2400" spc="25" dirty="0">
                <a:solidFill>
                  <a:srgbClr val="292934"/>
                </a:solidFill>
                <a:latin typeface="Cambria"/>
                <a:cs typeface="Cambria"/>
              </a:rPr>
              <a:t> </a:t>
            </a:r>
            <a:r>
              <a:rPr sz="2400" dirty="0">
                <a:solidFill>
                  <a:srgbClr val="292934"/>
                </a:solidFill>
                <a:latin typeface="Cambria"/>
                <a:cs typeface="Cambria"/>
              </a:rPr>
              <a:t>a</a:t>
            </a:r>
            <a:r>
              <a:rPr sz="2400" spc="-5" dirty="0">
                <a:solidFill>
                  <a:srgbClr val="292934"/>
                </a:solidFill>
                <a:latin typeface="Cambria"/>
                <a:cs typeface="Cambria"/>
              </a:rPr>
              <a:t> network</a:t>
            </a:r>
            <a:r>
              <a:rPr sz="2400" spc="10" dirty="0">
                <a:solidFill>
                  <a:srgbClr val="292934"/>
                </a:solidFill>
                <a:latin typeface="Cambria"/>
                <a:cs typeface="Cambria"/>
              </a:rPr>
              <a:t> </a:t>
            </a:r>
            <a:r>
              <a:rPr sz="2400" spc="-10" dirty="0">
                <a:solidFill>
                  <a:srgbClr val="292934"/>
                </a:solidFill>
                <a:latin typeface="Cambria"/>
                <a:cs typeface="Cambria"/>
              </a:rPr>
              <a:t>address</a:t>
            </a:r>
            <a:endParaRPr sz="2400">
              <a:latin typeface="Cambria"/>
              <a:cs typeface="Cambria"/>
            </a:endParaRPr>
          </a:p>
          <a:p>
            <a:pPr marL="756285" lvl="1" indent="-287020">
              <a:spcBef>
                <a:spcPts val="575"/>
              </a:spcBef>
              <a:buClr>
                <a:srgbClr val="0000FF"/>
              </a:buClr>
              <a:buSzPct val="54166"/>
              <a:buFont typeface="Wingdings"/>
              <a:buChar char=""/>
              <a:tabLst>
                <a:tab pos="756285" algn="l"/>
                <a:tab pos="756920" algn="l"/>
              </a:tabLst>
            </a:pPr>
            <a:r>
              <a:rPr sz="2400" spc="-5" dirty="0">
                <a:solidFill>
                  <a:srgbClr val="292934"/>
                </a:solidFill>
                <a:latin typeface="Cambria"/>
                <a:cs typeface="Cambria"/>
              </a:rPr>
              <a:t>Inverse</a:t>
            </a:r>
            <a:r>
              <a:rPr sz="2400" spc="20" dirty="0">
                <a:solidFill>
                  <a:srgbClr val="292934"/>
                </a:solidFill>
                <a:latin typeface="Cambria"/>
                <a:cs typeface="Cambria"/>
              </a:rPr>
              <a:t> </a:t>
            </a:r>
            <a:r>
              <a:rPr sz="2400" spc="-5" dirty="0">
                <a:solidFill>
                  <a:srgbClr val="292934"/>
                </a:solidFill>
                <a:latin typeface="Cambria"/>
                <a:cs typeface="Cambria"/>
              </a:rPr>
              <a:t>multiplexing:</a:t>
            </a:r>
            <a:r>
              <a:rPr sz="2400" spc="-15" dirty="0">
                <a:solidFill>
                  <a:srgbClr val="292934"/>
                </a:solidFill>
                <a:latin typeface="Cambria"/>
                <a:cs typeface="Cambria"/>
              </a:rPr>
              <a:t> </a:t>
            </a:r>
            <a:r>
              <a:rPr sz="2400" spc="-5" dirty="0">
                <a:solidFill>
                  <a:srgbClr val="292934"/>
                </a:solidFill>
                <a:latin typeface="Cambria"/>
                <a:cs typeface="Cambria"/>
              </a:rPr>
              <a:t>addresses</a:t>
            </a:r>
            <a:r>
              <a:rPr sz="2400" spc="40" dirty="0">
                <a:solidFill>
                  <a:srgbClr val="292934"/>
                </a:solidFill>
                <a:latin typeface="Cambria"/>
                <a:cs typeface="Cambria"/>
              </a:rPr>
              <a:t> </a:t>
            </a:r>
            <a:r>
              <a:rPr sz="2400" spc="-5" dirty="0">
                <a:solidFill>
                  <a:srgbClr val="292934"/>
                </a:solidFill>
                <a:latin typeface="Cambria"/>
                <a:cs typeface="Cambria"/>
              </a:rPr>
              <a:t>share</a:t>
            </a:r>
            <a:r>
              <a:rPr sz="2400" spc="20" dirty="0">
                <a:solidFill>
                  <a:srgbClr val="292934"/>
                </a:solidFill>
                <a:latin typeface="Cambria"/>
                <a:cs typeface="Cambria"/>
              </a:rPr>
              <a:t> </a:t>
            </a:r>
            <a:r>
              <a:rPr sz="2400" dirty="0">
                <a:solidFill>
                  <a:srgbClr val="292934"/>
                </a:solidFill>
                <a:latin typeface="Cambria"/>
                <a:cs typeface="Cambria"/>
              </a:rPr>
              <a:t>a</a:t>
            </a:r>
            <a:r>
              <a:rPr sz="2400" spc="-10" dirty="0">
                <a:solidFill>
                  <a:srgbClr val="292934"/>
                </a:solidFill>
                <a:latin typeface="Cambria"/>
                <a:cs typeface="Cambria"/>
              </a:rPr>
              <a:t> </a:t>
            </a:r>
            <a:r>
              <a:rPr sz="2400" dirty="0">
                <a:solidFill>
                  <a:srgbClr val="292934"/>
                </a:solidFill>
                <a:latin typeface="Cambria"/>
                <a:cs typeface="Cambria"/>
              </a:rPr>
              <a:t>connection</a:t>
            </a:r>
            <a:endParaRPr sz="2400">
              <a:latin typeface="Cambria"/>
              <a:cs typeface="Cambria"/>
            </a:endParaRPr>
          </a:p>
        </p:txBody>
      </p:sp>
      <p:sp>
        <p:nvSpPr>
          <p:cNvPr id="4" name="object 4"/>
          <p:cNvSpPr txBox="1"/>
          <p:nvPr/>
        </p:nvSpPr>
        <p:spPr>
          <a:xfrm>
            <a:off x="10219436" y="6436868"/>
            <a:ext cx="220979" cy="226985"/>
          </a:xfrm>
          <a:prstGeom prst="rect">
            <a:avLst/>
          </a:prstGeom>
        </p:spPr>
        <p:txBody>
          <a:bodyPr vert="horz" wrap="square" lIns="0" tIns="11430" rIns="0" bIns="0" rtlCol="0">
            <a:spAutoFit/>
          </a:bodyPr>
          <a:lstStyle/>
          <a:p>
            <a:pPr marL="12700">
              <a:spcBef>
                <a:spcPts val="90"/>
              </a:spcBef>
            </a:pPr>
            <a:r>
              <a:rPr sz="1400" dirty="0">
                <a:solidFill>
                  <a:srgbClr val="292934"/>
                </a:solidFill>
                <a:latin typeface="Tahoma"/>
                <a:cs typeface="Tahoma"/>
              </a:rPr>
              <a:t>29</a:t>
            </a:r>
            <a:endParaRPr sz="1400">
              <a:latin typeface="Tahoma"/>
              <a:cs typeface="Tahoma"/>
            </a:endParaRPr>
          </a:p>
        </p:txBody>
      </p:sp>
      <p:pic>
        <p:nvPicPr>
          <p:cNvPr id="5" name="object 5"/>
          <p:cNvPicPr/>
          <p:nvPr/>
        </p:nvPicPr>
        <p:blipFill>
          <a:blip r:embed="rId2" cstate="print"/>
          <a:stretch>
            <a:fillRect/>
          </a:stretch>
        </p:blipFill>
        <p:spPr>
          <a:xfrm>
            <a:off x="2277133" y="3351403"/>
            <a:ext cx="7782669" cy="3196205"/>
          </a:xfrm>
          <a:prstGeom prst="rect">
            <a:avLst/>
          </a:prstGeom>
        </p:spPr>
      </p:pic>
      <p:sp>
        <p:nvSpPr>
          <p:cNvPr id="6" name="object 6"/>
          <p:cNvSpPr txBox="1"/>
          <p:nvPr/>
        </p:nvSpPr>
        <p:spPr>
          <a:xfrm>
            <a:off x="3408680" y="6436867"/>
            <a:ext cx="1227455" cy="299720"/>
          </a:xfrm>
          <a:prstGeom prst="rect">
            <a:avLst/>
          </a:prstGeom>
        </p:spPr>
        <p:txBody>
          <a:bodyPr vert="horz" wrap="square" lIns="0" tIns="12700" rIns="0" bIns="0" rtlCol="0">
            <a:spAutoFit/>
          </a:bodyPr>
          <a:lstStyle/>
          <a:p>
            <a:pPr marL="12700">
              <a:spcBef>
                <a:spcPts val="100"/>
              </a:spcBef>
            </a:pPr>
            <a:r>
              <a:rPr spc="-5" dirty="0">
                <a:solidFill>
                  <a:srgbClr val="79463C"/>
                </a:solidFill>
                <a:latin typeface="Tahoma"/>
                <a:cs typeface="Tahoma"/>
              </a:rPr>
              <a:t>Multiplexing</a:t>
            </a:r>
            <a:endParaRPr>
              <a:latin typeface="Tahoma"/>
              <a:cs typeface="Tahoma"/>
            </a:endParaRPr>
          </a:p>
        </p:txBody>
      </p:sp>
      <p:sp>
        <p:nvSpPr>
          <p:cNvPr id="7" name="object 7"/>
          <p:cNvSpPr txBox="1"/>
          <p:nvPr/>
        </p:nvSpPr>
        <p:spPr>
          <a:xfrm>
            <a:off x="6424040" y="6474664"/>
            <a:ext cx="2044700" cy="300355"/>
          </a:xfrm>
          <a:prstGeom prst="rect">
            <a:avLst/>
          </a:prstGeom>
        </p:spPr>
        <p:txBody>
          <a:bodyPr vert="horz" wrap="square" lIns="0" tIns="12700" rIns="0" bIns="0" rtlCol="0">
            <a:spAutoFit/>
          </a:bodyPr>
          <a:lstStyle/>
          <a:p>
            <a:pPr marL="12700">
              <a:spcBef>
                <a:spcPts val="100"/>
              </a:spcBef>
            </a:pPr>
            <a:r>
              <a:rPr spc="-15" dirty="0">
                <a:solidFill>
                  <a:srgbClr val="79463C"/>
                </a:solidFill>
                <a:latin typeface="Tahoma"/>
                <a:cs typeface="Tahoma"/>
              </a:rPr>
              <a:t>Inverse</a:t>
            </a:r>
            <a:r>
              <a:rPr spc="-20" dirty="0">
                <a:solidFill>
                  <a:srgbClr val="79463C"/>
                </a:solidFill>
                <a:latin typeface="Tahoma"/>
                <a:cs typeface="Tahoma"/>
              </a:rPr>
              <a:t> </a:t>
            </a:r>
            <a:r>
              <a:rPr spc="-5" dirty="0">
                <a:solidFill>
                  <a:srgbClr val="79463C"/>
                </a:solidFill>
                <a:latin typeface="Tahoma"/>
                <a:cs typeface="Tahoma"/>
              </a:rPr>
              <a:t>Multiplexing</a:t>
            </a:r>
            <a:endParaRPr>
              <a:latin typeface="Tahoma"/>
              <a:cs typeface="Tahom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BA54-F126-4A00-90F3-5643012E922E}"/>
              </a:ext>
            </a:extLst>
          </p:cNvPr>
          <p:cNvSpPr>
            <a:spLocks noGrp="1"/>
          </p:cNvSpPr>
          <p:nvPr>
            <p:ph type="title"/>
          </p:nvPr>
        </p:nvSpPr>
        <p:spPr/>
        <p:txBody>
          <a:bodyPr/>
          <a:lstStyle/>
          <a:p>
            <a:r>
              <a:rPr lang="en-US" dirty="0"/>
              <a:t>CRASH RECOVERY</a:t>
            </a:r>
          </a:p>
        </p:txBody>
      </p:sp>
      <p:sp>
        <p:nvSpPr>
          <p:cNvPr id="3" name="Content Placeholder 2">
            <a:extLst>
              <a:ext uri="{FF2B5EF4-FFF2-40B4-BE49-F238E27FC236}">
                <a16:creationId xmlns:a16="http://schemas.microsoft.com/office/drawing/2014/main" id="{DC87FE78-BA19-42EE-9D4C-DA844355426F}"/>
              </a:ext>
            </a:extLst>
          </p:cNvPr>
          <p:cNvSpPr>
            <a:spLocks noGrp="1"/>
          </p:cNvSpPr>
          <p:nvPr>
            <p:ph idx="1"/>
          </p:nvPr>
        </p:nvSpPr>
        <p:spPr>
          <a:xfrm>
            <a:off x="360217" y="911585"/>
            <a:ext cx="11305309" cy="5613906"/>
          </a:xfrm>
        </p:spPr>
        <p:txBody>
          <a:bodyPr>
            <a:normAutofit/>
          </a:bodyPr>
          <a:lstStyle/>
          <a:p>
            <a:pPr marL="457200" indent="-457200">
              <a:buFont typeface="Wingdings" panose="05000000000000000000" pitchFamily="2" charset="2"/>
              <a:buChar char="Ø"/>
            </a:pPr>
            <a:r>
              <a:rPr lang="en-US" dirty="0"/>
              <a:t> If hosts and routers are subject to crashes or connections are long-lived (e.g., large software or media downloads), recovery from these crashes becomes an issue. </a:t>
            </a:r>
          </a:p>
          <a:p>
            <a:pPr marL="457200" indent="-457200">
              <a:buFont typeface="Wingdings" panose="05000000000000000000" pitchFamily="2" charset="2"/>
              <a:buChar char="Ø"/>
            </a:pPr>
            <a:r>
              <a:rPr lang="en-US" dirty="0"/>
              <a:t>If the transport entity is entirely within the hosts, recovery from network and router crashes is straightforward. </a:t>
            </a:r>
          </a:p>
          <a:p>
            <a:pPr marL="457200" indent="-457200">
              <a:buFont typeface="Wingdings" panose="05000000000000000000" pitchFamily="2" charset="2"/>
              <a:buChar char="Ø"/>
            </a:pPr>
            <a:r>
              <a:rPr lang="en-US" dirty="0"/>
              <a:t>The transport entities expect lost segments all the time and know how to cope with them by using retransmissions.</a:t>
            </a:r>
          </a:p>
        </p:txBody>
      </p:sp>
    </p:spTree>
    <p:extLst>
      <p:ext uri="{BB962C8B-B14F-4D97-AF65-F5344CB8AC3E}">
        <p14:creationId xmlns:p14="http://schemas.microsoft.com/office/powerpoint/2010/main" val="28748657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AC17E-5C83-4F7E-94AC-91008F0BF69A}"/>
              </a:ext>
            </a:extLst>
          </p:cNvPr>
          <p:cNvSpPr>
            <a:spLocks noGrp="1"/>
          </p:cNvSpPr>
          <p:nvPr>
            <p:ph type="title"/>
          </p:nvPr>
        </p:nvSpPr>
        <p:spPr/>
        <p:txBody>
          <a:bodyPr>
            <a:noAutofit/>
          </a:bodyPr>
          <a:lstStyle/>
          <a:p>
            <a:r>
              <a:rPr lang="en-US" sz="3600" b="1" dirty="0"/>
              <a:t>THE INTERNET TRANSPORT PROTOCOLS</a:t>
            </a:r>
          </a:p>
        </p:txBody>
      </p:sp>
      <p:sp>
        <p:nvSpPr>
          <p:cNvPr id="3" name="Content Placeholder 2">
            <a:extLst>
              <a:ext uri="{FF2B5EF4-FFF2-40B4-BE49-F238E27FC236}">
                <a16:creationId xmlns:a16="http://schemas.microsoft.com/office/drawing/2014/main" id="{ACC4BEA7-ED2F-4121-9C24-786D0B14FFD4}"/>
              </a:ext>
            </a:extLst>
          </p:cNvPr>
          <p:cNvSpPr>
            <a:spLocks noGrp="1"/>
          </p:cNvSpPr>
          <p:nvPr>
            <p:ph idx="1"/>
          </p:nvPr>
        </p:nvSpPr>
        <p:spPr/>
        <p:txBody>
          <a:bodyPr>
            <a:normAutofit/>
          </a:bodyPr>
          <a:lstStyle/>
          <a:p>
            <a:pPr marL="457200" indent="-457200">
              <a:buFont typeface="Wingdings" panose="05000000000000000000" pitchFamily="2" charset="2"/>
              <a:buChar char="Ø"/>
            </a:pPr>
            <a:r>
              <a:rPr lang="en-US" dirty="0"/>
              <a:t> The Internet has two main protocols in the transport layer, a </a:t>
            </a:r>
            <a:r>
              <a:rPr lang="en-US" b="1" dirty="0"/>
              <a:t>connectionless protocol </a:t>
            </a:r>
            <a:r>
              <a:rPr lang="en-US" dirty="0"/>
              <a:t>and a c</a:t>
            </a:r>
            <a:r>
              <a:rPr lang="en-US" b="1" dirty="0"/>
              <a:t>onnection-oriented</a:t>
            </a:r>
            <a:r>
              <a:rPr lang="en-US" dirty="0"/>
              <a:t> one. </a:t>
            </a:r>
          </a:p>
          <a:p>
            <a:pPr marL="457200" indent="-457200">
              <a:buFont typeface="Wingdings" panose="05000000000000000000" pitchFamily="2" charset="2"/>
              <a:buChar char="Ø"/>
            </a:pPr>
            <a:r>
              <a:rPr lang="en-US" dirty="0"/>
              <a:t>The connectionless protocol is </a:t>
            </a:r>
            <a:r>
              <a:rPr lang="en-US" b="1" dirty="0"/>
              <a:t>UDP (User Datagram Protocol)</a:t>
            </a:r>
            <a:r>
              <a:rPr lang="en-US" dirty="0"/>
              <a:t>. </a:t>
            </a:r>
          </a:p>
          <a:p>
            <a:pPr marL="457200" indent="-457200">
              <a:buFont typeface="Wingdings" panose="05000000000000000000" pitchFamily="2" charset="2"/>
              <a:buChar char="Ø"/>
            </a:pPr>
            <a:r>
              <a:rPr lang="en-US" dirty="0"/>
              <a:t>The connection-oriented protocol is </a:t>
            </a:r>
            <a:r>
              <a:rPr lang="en-US" b="1" dirty="0"/>
              <a:t>TCP (Transmission Control Protocol)</a:t>
            </a:r>
            <a:r>
              <a:rPr lang="en-US" dirty="0"/>
              <a:t>.</a:t>
            </a:r>
          </a:p>
        </p:txBody>
      </p:sp>
    </p:spTree>
    <p:extLst>
      <p:ext uri="{BB962C8B-B14F-4D97-AF65-F5344CB8AC3E}">
        <p14:creationId xmlns:p14="http://schemas.microsoft.com/office/powerpoint/2010/main" val="39512773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0BC6F-3D21-4BE4-98BA-23ADC90BE9D1}"/>
              </a:ext>
            </a:extLst>
          </p:cNvPr>
          <p:cNvSpPr>
            <a:spLocks noGrp="1"/>
          </p:cNvSpPr>
          <p:nvPr>
            <p:ph type="title"/>
          </p:nvPr>
        </p:nvSpPr>
        <p:spPr/>
        <p:txBody>
          <a:bodyPr/>
          <a:lstStyle/>
          <a:p>
            <a:r>
              <a:rPr lang="en-US" dirty="0"/>
              <a:t>Position of UDP in the TCP/IP protocol suite</a:t>
            </a:r>
          </a:p>
        </p:txBody>
      </p:sp>
      <p:pic>
        <p:nvPicPr>
          <p:cNvPr id="5" name="Picture 4">
            <a:extLst>
              <a:ext uri="{FF2B5EF4-FFF2-40B4-BE49-F238E27FC236}">
                <a16:creationId xmlns:a16="http://schemas.microsoft.com/office/drawing/2014/main" id="{EA243764-1C30-4329-9A6D-30B36C4C4FC5}"/>
              </a:ext>
            </a:extLst>
          </p:cNvPr>
          <p:cNvPicPr>
            <a:picLocks noChangeAspect="1"/>
          </p:cNvPicPr>
          <p:nvPr/>
        </p:nvPicPr>
        <p:blipFill>
          <a:blip r:embed="rId2"/>
          <a:stretch>
            <a:fillRect/>
          </a:stretch>
        </p:blipFill>
        <p:spPr>
          <a:xfrm>
            <a:off x="1904415" y="911585"/>
            <a:ext cx="8383170" cy="5784946"/>
          </a:xfrm>
          <a:prstGeom prst="rect">
            <a:avLst/>
          </a:prstGeom>
        </p:spPr>
      </p:pic>
    </p:spTree>
    <p:extLst>
      <p:ext uri="{BB962C8B-B14F-4D97-AF65-F5344CB8AC3E}">
        <p14:creationId xmlns:p14="http://schemas.microsoft.com/office/powerpoint/2010/main" val="38704663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C39F2-1546-499A-B614-4E9F410C45A1}"/>
              </a:ext>
            </a:extLst>
          </p:cNvPr>
          <p:cNvSpPr>
            <a:spLocks noGrp="1"/>
          </p:cNvSpPr>
          <p:nvPr>
            <p:ph type="title"/>
          </p:nvPr>
        </p:nvSpPr>
        <p:spPr/>
        <p:txBody>
          <a:bodyPr>
            <a:normAutofit/>
          </a:bodyPr>
          <a:lstStyle/>
          <a:p>
            <a:r>
              <a:rPr lang="en-US" b="1" dirty="0"/>
              <a:t>UDP </a:t>
            </a:r>
            <a:r>
              <a:rPr lang="en-US" dirty="0"/>
              <a:t>(</a:t>
            </a:r>
            <a:r>
              <a:rPr lang="en-US" b="1" dirty="0"/>
              <a:t>User Datagram Protocol)</a:t>
            </a:r>
            <a:endParaRPr lang="en-US" dirty="0"/>
          </a:p>
        </p:txBody>
      </p:sp>
      <p:sp>
        <p:nvSpPr>
          <p:cNvPr id="3" name="Content Placeholder 2">
            <a:extLst>
              <a:ext uri="{FF2B5EF4-FFF2-40B4-BE49-F238E27FC236}">
                <a16:creationId xmlns:a16="http://schemas.microsoft.com/office/drawing/2014/main" id="{8B5A63CF-7E53-4DF5-93C3-315410EF3ABB}"/>
              </a:ext>
            </a:extLst>
          </p:cNvPr>
          <p:cNvSpPr>
            <a:spLocks noGrp="1"/>
          </p:cNvSpPr>
          <p:nvPr>
            <p:ph idx="1"/>
          </p:nvPr>
        </p:nvSpPr>
        <p:spPr/>
        <p:txBody>
          <a:bodyPr>
            <a:normAutofit fontScale="77500" lnSpcReduction="20000"/>
          </a:bodyPr>
          <a:lstStyle/>
          <a:p>
            <a:pPr marL="457200" indent="-457200">
              <a:buFont typeface="Wingdings" panose="05000000000000000000" pitchFamily="2" charset="2"/>
              <a:buChar char="Ø"/>
            </a:pPr>
            <a:r>
              <a:rPr lang="en-US" dirty="0"/>
              <a:t>UDP stands for User Datagram Protocol.</a:t>
            </a:r>
          </a:p>
          <a:p>
            <a:pPr marL="457200" indent="-457200">
              <a:buFont typeface="Wingdings" panose="05000000000000000000" pitchFamily="2" charset="2"/>
              <a:buChar char="Ø"/>
            </a:pPr>
            <a:r>
              <a:rPr lang="en-US" dirty="0"/>
              <a:t>UDP is a simple protocol and it provides </a:t>
            </a:r>
            <a:r>
              <a:rPr lang="en-US" dirty="0" err="1"/>
              <a:t>nonsequenced</a:t>
            </a:r>
            <a:r>
              <a:rPr lang="en-US" dirty="0"/>
              <a:t> transport functionality.</a:t>
            </a:r>
          </a:p>
          <a:p>
            <a:pPr marL="457200" indent="-457200">
              <a:buFont typeface="Wingdings" panose="05000000000000000000" pitchFamily="2" charset="2"/>
              <a:buChar char="Ø"/>
            </a:pPr>
            <a:r>
              <a:rPr lang="en-US" dirty="0"/>
              <a:t>UDP is a </a:t>
            </a:r>
            <a:r>
              <a:rPr lang="en-US" b="1" dirty="0"/>
              <a:t>connectionless protocol</a:t>
            </a:r>
            <a:r>
              <a:rPr lang="en-US" dirty="0"/>
              <a:t>.</a:t>
            </a:r>
          </a:p>
          <a:p>
            <a:pPr marL="457200" indent="-457200">
              <a:buFont typeface="Wingdings" panose="05000000000000000000" pitchFamily="2" charset="2"/>
              <a:buChar char="Ø"/>
            </a:pPr>
            <a:r>
              <a:rPr lang="en-US" dirty="0"/>
              <a:t>This type of protocol is used when </a:t>
            </a:r>
            <a:r>
              <a:rPr lang="en-US" b="1" dirty="0"/>
              <a:t>reliability</a:t>
            </a:r>
            <a:r>
              <a:rPr lang="en-US" dirty="0"/>
              <a:t> and </a:t>
            </a:r>
            <a:r>
              <a:rPr lang="en-US" b="1" dirty="0"/>
              <a:t>security</a:t>
            </a:r>
            <a:r>
              <a:rPr lang="en-US" dirty="0"/>
              <a:t> are less important than speed and size.</a:t>
            </a:r>
          </a:p>
          <a:p>
            <a:pPr marL="457200" indent="-457200">
              <a:buFont typeface="Wingdings" panose="05000000000000000000" pitchFamily="2" charset="2"/>
              <a:buChar char="Ø"/>
            </a:pPr>
            <a:r>
              <a:rPr lang="en-US" dirty="0"/>
              <a:t>No </a:t>
            </a:r>
            <a:r>
              <a:rPr lang="en-US" b="1" dirty="0" err="1"/>
              <a:t>flowcontrol</a:t>
            </a:r>
            <a:endParaRPr lang="en-US" b="1" dirty="0"/>
          </a:p>
          <a:p>
            <a:pPr marL="457200" indent="-457200">
              <a:buFont typeface="Wingdings" panose="05000000000000000000" pitchFamily="2" charset="2"/>
              <a:buChar char="Ø"/>
            </a:pPr>
            <a:r>
              <a:rPr lang="en-US" dirty="0"/>
              <a:t>UDP is an end-to-end transport level protocol that adds transport-level addresses, checksum error control, and length information to the data from the upper layer.</a:t>
            </a:r>
          </a:p>
          <a:p>
            <a:pPr marL="457200" indent="-457200">
              <a:buFont typeface="Wingdings" panose="05000000000000000000" pitchFamily="2" charset="2"/>
              <a:buChar char="Ø"/>
            </a:pPr>
            <a:r>
              <a:rPr lang="en-US" dirty="0"/>
              <a:t>The packet produced by the UDP protocol is known as a user </a:t>
            </a:r>
            <a:r>
              <a:rPr lang="en-US" b="1" dirty="0"/>
              <a:t>datagram</a:t>
            </a:r>
            <a:r>
              <a:rPr lang="en-US" dirty="0"/>
              <a:t>.</a:t>
            </a:r>
          </a:p>
        </p:txBody>
      </p:sp>
    </p:spTree>
    <p:extLst>
      <p:ext uri="{BB962C8B-B14F-4D97-AF65-F5344CB8AC3E}">
        <p14:creationId xmlns:p14="http://schemas.microsoft.com/office/powerpoint/2010/main" val="3470834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C39F2-1546-499A-B614-4E9F410C45A1}"/>
              </a:ext>
            </a:extLst>
          </p:cNvPr>
          <p:cNvSpPr>
            <a:spLocks noGrp="1"/>
          </p:cNvSpPr>
          <p:nvPr>
            <p:ph type="title"/>
          </p:nvPr>
        </p:nvSpPr>
        <p:spPr/>
        <p:txBody>
          <a:bodyPr>
            <a:normAutofit/>
          </a:bodyPr>
          <a:lstStyle/>
          <a:p>
            <a:r>
              <a:rPr lang="en-US" b="1" dirty="0"/>
              <a:t>UDP Header Format</a:t>
            </a:r>
          </a:p>
        </p:txBody>
      </p:sp>
      <p:pic>
        <p:nvPicPr>
          <p:cNvPr id="4" name="Content Placeholder 3">
            <a:extLst>
              <a:ext uri="{FF2B5EF4-FFF2-40B4-BE49-F238E27FC236}">
                <a16:creationId xmlns:a16="http://schemas.microsoft.com/office/drawing/2014/main" id="{CB1883FC-4459-40A9-BD88-0CE7C902AD87}"/>
              </a:ext>
            </a:extLst>
          </p:cNvPr>
          <p:cNvPicPr>
            <a:picLocks noGrp="1" noChangeAspect="1"/>
          </p:cNvPicPr>
          <p:nvPr>
            <p:ph idx="1"/>
          </p:nvPr>
        </p:nvPicPr>
        <p:blipFill>
          <a:blip r:embed="rId2"/>
          <a:stretch>
            <a:fillRect/>
          </a:stretch>
        </p:blipFill>
        <p:spPr>
          <a:xfrm>
            <a:off x="2151017" y="4084319"/>
            <a:ext cx="7889965" cy="2637155"/>
          </a:xfrm>
          <a:prstGeom prst="rect">
            <a:avLst/>
          </a:prstGeom>
        </p:spPr>
      </p:pic>
      <p:sp>
        <p:nvSpPr>
          <p:cNvPr id="5" name="Rectangle 4">
            <a:extLst>
              <a:ext uri="{FF2B5EF4-FFF2-40B4-BE49-F238E27FC236}">
                <a16:creationId xmlns:a16="http://schemas.microsoft.com/office/drawing/2014/main" id="{F9D019AB-1DDC-42E2-86D4-4174FF9F4FC5}"/>
              </a:ext>
            </a:extLst>
          </p:cNvPr>
          <p:cNvSpPr/>
          <p:nvPr/>
        </p:nvSpPr>
        <p:spPr>
          <a:xfrm>
            <a:off x="940524" y="911585"/>
            <a:ext cx="11033762" cy="923330"/>
          </a:xfrm>
          <a:prstGeom prst="rect">
            <a:avLst/>
          </a:prstGeom>
        </p:spPr>
        <p:txBody>
          <a:bodyPr wrap="square">
            <a:spAutoFit/>
          </a:bodyPr>
          <a:lstStyle/>
          <a:p>
            <a:pPr marL="285750" indent="-285750">
              <a:buFont typeface="Wingdings" panose="05000000000000000000" pitchFamily="2" charset="2"/>
              <a:buChar char="Ø"/>
            </a:pPr>
            <a:r>
              <a:rPr lang="en-US" dirty="0">
                <a:latin typeface="Times-Roman"/>
              </a:rPr>
              <a:t>UDP packets, called </a:t>
            </a:r>
            <a:r>
              <a:rPr lang="en-US" b="1" i="1" dirty="0">
                <a:latin typeface="Times-BoldItalic"/>
              </a:rPr>
              <a:t>user datagrams, </a:t>
            </a:r>
            <a:r>
              <a:rPr lang="en-US" dirty="0">
                <a:latin typeface="Times-Roman"/>
              </a:rPr>
              <a:t>have a fixed-size header of 8 bytes made of four fields, each of 2 bytes (16 bits).</a:t>
            </a:r>
          </a:p>
          <a:p>
            <a:pPr marL="285750" indent="-285750">
              <a:buFont typeface="Wingdings" panose="05000000000000000000" pitchFamily="2" charset="2"/>
              <a:buChar char="Ø"/>
            </a:pPr>
            <a:endParaRPr lang="en-US" dirty="0"/>
          </a:p>
        </p:txBody>
      </p:sp>
      <p:pic>
        <p:nvPicPr>
          <p:cNvPr id="6" name="Picture 5">
            <a:extLst>
              <a:ext uri="{FF2B5EF4-FFF2-40B4-BE49-F238E27FC236}">
                <a16:creationId xmlns:a16="http://schemas.microsoft.com/office/drawing/2014/main" id="{36692655-87BE-4191-8592-A6AE062B5783}"/>
              </a:ext>
            </a:extLst>
          </p:cNvPr>
          <p:cNvPicPr>
            <a:picLocks noChangeAspect="1"/>
          </p:cNvPicPr>
          <p:nvPr/>
        </p:nvPicPr>
        <p:blipFill>
          <a:blip r:embed="rId3"/>
          <a:stretch>
            <a:fillRect/>
          </a:stretch>
        </p:blipFill>
        <p:spPr>
          <a:xfrm>
            <a:off x="3217817" y="1344383"/>
            <a:ext cx="5495108" cy="2637155"/>
          </a:xfrm>
          <a:prstGeom prst="rect">
            <a:avLst/>
          </a:prstGeom>
        </p:spPr>
      </p:pic>
    </p:spTree>
    <p:extLst>
      <p:ext uri="{BB962C8B-B14F-4D97-AF65-F5344CB8AC3E}">
        <p14:creationId xmlns:p14="http://schemas.microsoft.com/office/powerpoint/2010/main" val="28817946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C39F2-1546-499A-B614-4E9F410C45A1}"/>
              </a:ext>
            </a:extLst>
          </p:cNvPr>
          <p:cNvSpPr>
            <a:spLocks noGrp="1"/>
          </p:cNvSpPr>
          <p:nvPr>
            <p:ph type="title"/>
          </p:nvPr>
        </p:nvSpPr>
        <p:spPr/>
        <p:txBody>
          <a:bodyPr>
            <a:normAutofit/>
          </a:bodyPr>
          <a:lstStyle/>
          <a:p>
            <a:r>
              <a:rPr lang="en-US" b="1" dirty="0"/>
              <a:t>UDP Header Format</a:t>
            </a:r>
            <a:endParaRPr lang="en-US" dirty="0"/>
          </a:p>
        </p:txBody>
      </p:sp>
      <p:sp>
        <p:nvSpPr>
          <p:cNvPr id="3" name="Content Placeholder 2">
            <a:extLst>
              <a:ext uri="{FF2B5EF4-FFF2-40B4-BE49-F238E27FC236}">
                <a16:creationId xmlns:a16="http://schemas.microsoft.com/office/drawing/2014/main" id="{8B5A63CF-7E53-4DF5-93C3-315410EF3ABB}"/>
              </a:ext>
            </a:extLst>
          </p:cNvPr>
          <p:cNvSpPr>
            <a:spLocks noGrp="1"/>
          </p:cNvSpPr>
          <p:nvPr>
            <p:ph idx="1"/>
          </p:nvPr>
        </p:nvSpPr>
        <p:spPr>
          <a:xfrm>
            <a:off x="426719" y="983411"/>
            <a:ext cx="11260183" cy="5608978"/>
          </a:xfrm>
        </p:spPr>
        <p:txBody>
          <a:bodyPr>
            <a:normAutofit fontScale="92500"/>
          </a:bodyPr>
          <a:lstStyle/>
          <a:p>
            <a:pPr marL="457200" indent="-457200">
              <a:buFont typeface="Wingdings" panose="05000000000000000000" pitchFamily="2" charset="2"/>
              <a:buChar char="Ø"/>
            </a:pPr>
            <a:r>
              <a:rPr lang="en-US" b="1" dirty="0"/>
              <a:t>Source port address:</a:t>
            </a:r>
            <a:r>
              <a:rPr lang="en-US" dirty="0"/>
              <a:t> It defines the address of the application process that has delivered a message. The source port address is of 16 bits address.</a:t>
            </a:r>
          </a:p>
          <a:p>
            <a:pPr marL="457200" indent="-457200">
              <a:buFont typeface="Wingdings" panose="05000000000000000000" pitchFamily="2" charset="2"/>
              <a:buChar char="Ø"/>
            </a:pPr>
            <a:r>
              <a:rPr lang="en-US" b="1" dirty="0"/>
              <a:t>Destination port address:</a:t>
            </a:r>
            <a:r>
              <a:rPr lang="en-US" dirty="0"/>
              <a:t> It defines the address of the application process that will receive the message. The destination port address is of a 16-bit address.</a:t>
            </a:r>
          </a:p>
          <a:p>
            <a:pPr marL="457200" indent="-457200">
              <a:buFont typeface="Wingdings" panose="05000000000000000000" pitchFamily="2" charset="2"/>
              <a:buChar char="Ø"/>
            </a:pPr>
            <a:r>
              <a:rPr lang="en-US" b="1" dirty="0"/>
              <a:t>Total length:</a:t>
            </a:r>
            <a:r>
              <a:rPr lang="en-US" dirty="0"/>
              <a:t> It defines the total length of the user datagram in bytes (Including Header). It is a 16-bit field.</a:t>
            </a:r>
          </a:p>
          <a:p>
            <a:pPr marL="457200" indent="-457200">
              <a:buFont typeface="Wingdings" panose="05000000000000000000" pitchFamily="2" charset="2"/>
              <a:buChar char="Ø"/>
            </a:pPr>
            <a:r>
              <a:rPr lang="en-US" b="1" dirty="0"/>
              <a:t>Checksum:</a:t>
            </a:r>
            <a:r>
              <a:rPr lang="en-US" dirty="0"/>
              <a:t> The checksum is a 16-bit field which is used in error detection.</a:t>
            </a:r>
          </a:p>
          <a:p>
            <a:endParaRPr lang="en-US" dirty="0"/>
          </a:p>
        </p:txBody>
      </p:sp>
    </p:spTree>
    <p:extLst>
      <p:ext uri="{BB962C8B-B14F-4D97-AF65-F5344CB8AC3E}">
        <p14:creationId xmlns:p14="http://schemas.microsoft.com/office/powerpoint/2010/main" val="12773876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C39F2-1546-499A-B614-4E9F410C45A1}"/>
              </a:ext>
            </a:extLst>
          </p:cNvPr>
          <p:cNvSpPr>
            <a:spLocks noGrp="1"/>
          </p:cNvSpPr>
          <p:nvPr>
            <p:ph type="title"/>
          </p:nvPr>
        </p:nvSpPr>
        <p:spPr/>
        <p:txBody>
          <a:bodyPr>
            <a:normAutofit/>
          </a:bodyPr>
          <a:lstStyle/>
          <a:p>
            <a:r>
              <a:rPr lang="en-US" b="1" dirty="0"/>
              <a:t>UDP Services</a:t>
            </a:r>
            <a:endParaRPr lang="en-US" dirty="0"/>
          </a:p>
        </p:txBody>
      </p:sp>
      <p:sp>
        <p:nvSpPr>
          <p:cNvPr id="3" name="Content Placeholder 2">
            <a:extLst>
              <a:ext uri="{FF2B5EF4-FFF2-40B4-BE49-F238E27FC236}">
                <a16:creationId xmlns:a16="http://schemas.microsoft.com/office/drawing/2014/main" id="{8B5A63CF-7E53-4DF5-93C3-315410EF3ABB}"/>
              </a:ext>
            </a:extLst>
          </p:cNvPr>
          <p:cNvSpPr>
            <a:spLocks noGrp="1"/>
          </p:cNvSpPr>
          <p:nvPr>
            <p:ph idx="1"/>
          </p:nvPr>
        </p:nvSpPr>
        <p:spPr>
          <a:xfrm>
            <a:off x="531223" y="836023"/>
            <a:ext cx="11268891" cy="5756366"/>
          </a:xfrm>
        </p:spPr>
        <p:txBody>
          <a:bodyPr>
            <a:normAutofit fontScale="70000" lnSpcReduction="20000"/>
          </a:bodyPr>
          <a:lstStyle/>
          <a:p>
            <a:r>
              <a:rPr lang="en-US" b="1" i="1" dirty="0"/>
              <a:t>Process-to-Process Communication</a:t>
            </a:r>
          </a:p>
          <a:p>
            <a:pPr marL="457200" indent="-457200">
              <a:buFont typeface="Wingdings" panose="05000000000000000000" pitchFamily="2" charset="2"/>
              <a:buChar char="Ø"/>
            </a:pPr>
            <a:r>
              <a:rPr lang="en-US" dirty="0"/>
              <a:t>UDP provides process-to-process communication using </a:t>
            </a:r>
            <a:r>
              <a:rPr lang="en-US" b="1" dirty="0"/>
              <a:t>socket addresses, </a:t>
            </a:r>
            <a:r>
              <a:rPr lang="en-US" dirty="0"/>
              <a:t>a combination of IP addresses and port numbers.</a:t>
            </a:r>
            <a:endParaRPr lang="en-US" b="1" i="1" dirty="0"/>
          </a:p>
          <a:p>
            <a:r>
              <a:rPr lang="en-US" b="1" i="1" dirty="0"/>
              <a:t>Connectionless Services</a:t>
            </a:r>
          </a:p>
          <a:p>
            <a:pPr marL="457200" indent="-457200">
              <a:buFont typeface="Wingdings" panose="05000000000000000000" pitchFamily="2" charset="2"/>
              <a:buChar char="Ø"/>
            </a:pPr>
            <a:r>
              <a:rPr lang="en-US" dirty="0"/>
              <a:t>UDP provides a </a:t>
            </a:r>
            <a:r>
              <a:rPr lang="en-US" i="1" dirty="0"/>
              <a:t>connectionless service. </a:t>
            </a:r>
          </a:p>
          <a:p>
            <a:pPr marL="457200" indent="-457200">
              <a:buFont typeface="Wingdings" panose="05000000000000000000" pitchFamily="2" charset="2"/>
              <a:buChar char="Ø"/>
            </a:pPr>
            <a:r>
              <a:rPr lang="en-US" dirty="0"/>
              <a:t>This means that each user datagram sent by UDP is an independent datagram. </a:t>
            </a:r>
          </a:p>
          <a:p>
            <a:pPr marL="457200" indent="-457200">
              <a:buFont typeface="Wingdings" panose="05000000000000000000" pitchFamily="2" charset="2"/>
              <a:buChar char="Ø"/>
            </a:pPr>
            <a:r>
              <a:rPr lang="en-US" dirty="0"/>
              <a:t>There is no relationship between the different user datagrams even if they are coming from the same source process and going to the same destination program.</a:t>
            </a:r>
            <a:endParaRPr lang="en-US" b="1" i="1" dirty="0"/>
          </a:p>
          <a:p>
            <a:r>
              <a:rPr lang="en-US" b="1" i="1" dirty="0"/>
              <a:t>Flow Control</a:t>
            </a:r>
          </a:p>
          <a:p>
            <a:pPr marL="457200" indent="-457200">
              <a:buFont typeface="Wingdings" panose="05000000000000000000" pitchFamily="2" charset="2"/>
              <a:buChar char="Ø"/>
            </a:pPr>
            <a:r>
              <a:rPr lang="en-US" dirty="0"/>
              <a:t>UDP is a very simple protocol. </a:t>
            </a:r>
          </a:p>
          <a:p>
            <a:pPr marL="457200" indent="-457200">
              <a:buFont typeface="Wingdings" panose="05000000000000000000" pitchFamily="2" charset="2"/>
              <a:buChar char="Ø"/>
            </a:pPr>
            <a:r>
              <a:rPr lang="en-US" dirty="0"/>
              <a:t>There is no </a:t>
            </a:r>
            <a:r>
              <a:rPr lang="en-US" i="1" dirty="0"/>
              <a:t>flow control, </a:t>
            </a:r>
            <a:r>
              <a:rPr lang="en-US" dirty="0"/>
              <a:t>and hence no window mechanism.</a:t>
            </a:r>
            <a:endParaRPr lang="en-US" b="1" i="1" dirty="0"/>
          </a:p>
        </p:txBody>
      </p:sp>
    </p:spTree>
    <p:extLst>
      <p:ext uri="{BB962C8B-B14F-4D97-AF65-F5344CB8AC3E}">
        <p14:creationId xmlns:p14="http://schemas.microsoft.com/office/powerpoint/2010/main" val="1704000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518517" y="224526"/>
            <a:ext cx="9762614" cy="758885"/>
          </a:xfrm>
        </p:spPr>
        <p:txBody>
          <a:bodyPr/>
          <a:lstStyle/>
          <a:p>
            <a:r>
              <a:rPr lang="en-US" b="1" dirty="0"/>
              <a:t>Functions of Transport Layer</a:t>
            </a:r>
            <a:endParaRPr lang="en-US" dirty="0"/>
          </a:p>
        </p:txBody>
      </p:sp>
      <p:sp>
        <p:nvSpPr>
          <p:cNvPr id="3" name="Content Placeholder 2">
            <a:extLst>
              <a:ext uri="{FF2B5EF4-FFF2-40B4-BE49-F238E27FC236}">
                <a16:creationId xmlns:a16="http://schemas.microsoft.com/office/drawing/2014/main" id="{525ED742-1400-4BA6-B419-B7B1069BF58D}"/>
              </a:ext>
            </a:extLst>
          </p:cNvPr>
          <p:cNvSpPr>
            <a:spLocks noGrp="1"/>
          </p:cNvSpPr>
          <p:nvPr>
            <p:ph idx="1"/>
          </p:nvPr>
        </p:nvSpPr>
        <p:spPr>
          <a:xfrm>
            <a:off x="838200" y="983411"/>
            <a:ext cx="10515600" cy="5348297"/>
          </a:xfrm>
        </p:spPr>
        <p:txBody>
          <a:bodyPr/>
          <a:lstStyle/>
          <a:p>
            <a:pPr marL="457200" indent="-457200">
              <a:buFont typeface="Wingdings" panose="05000000000000000000" pitchFamily="2" charset="2"/>
              <a:buChar char="Ø"/>
            </a:pPr>
            <a:r>
              <a:rPr lang="en-US" dirty="0"/>
              <a:t> </a:t>
            </a:r>
            <a:r>
              <a:rPr lang="en-US" b="1" dirty="0"/>
              <a:t>Service-point addressing</a:t>
            </a:r>
          </a:p>
          <a:p>
            <a:pPr marL="457200" indent="-457200">
              <a:buFont typeface="Wingdings" panose="05000000000000000000" pitchFamily="2" charset="2"/>
              <a:buChar char="Ø"/>
            </a:pPr>
            <a:r>
              <a:rPr lang="en-US" b="1" dirty="0"/>
              <a:t> Segmentation and reassembly</a:t>
            </a:r>
          </a:p>
          <a:p>
            <a:pPr marL="457200" indent="-457200">
              <a:buFont typeface="Wingdings" panose="05000000000000000000" pitchFamily="2" charset="2"/>
              <a:buChar char="Ø"/>
            </a:pPr>
            <a:r>
              <a:rPr lang="en-US" b="1" dirty="0"/>
              <a:t> Connection control</a:t>
            </a:r>
          </a:p>
          <a:p>
            <a:pPr marL="457200" indent="-457200">
              <a:buFont typeface="Wingdings" panose="05000000000000000000" pitchFamily="2" charset="2"/>
              <a:buChar char="Ø"/>
            </a:pPr>
            <a:r>
              <a:rPr lang="en-US" b="1" dirty="0"/>
              <a:t> Flow control</a:t>
            </a:r>
          </a:p>
          <a:p>
            <a:pPr marL="457200" indent="-457200">
              <a:buFont typeface="Wingdings" panose="05000000000000000000" pitchFamily="2" charset="2"/>
              <a:buChar char="Ø"/>
            </a:pPr>
            <a:r>
              <a:rPr lang="en-US" dirty="0"/>
              <a:t> </a:t>
            </a:r>
            <a:r>
              <a:rPr lang="en-US" b="1" dirty="0"/>
              <a:t>Error control</a:t>
            </a:r>
            <a:endParaRPr lang="en-US" dirty="0"/>
          </a:p>
        </p:txBody>
      </p:sp>
    </p:spTree>
    <p:extLst>
      <p:ext uri="{BB962C8B-B14F-4D97-AF65-F5344CB8AC3E}">
        <p14:creationId xmlns:p14="http://schemas.microsoft.com/office/powerpoint/2010/main" val="20017368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C39F2-1546-499A-B614-4E9F410C45A1}"/>
              </a:ext>
            </a:extLst>
          </p:cNvPr>
          <p:cNvSpPr>
            <a:spLocks noGrp="1"/>
          </p:cNvSpPr>
          <p:nvPr>
            <p:ph type="title"/>
          </p:nvPr>
        </p:nvSpPr>
        <p:spPr/>
        <p:txBody>
          <a:bodyPr>
            <a:normAutofit/>
          </a:bodyPr>
          <a:lstStyle/>
          <a:p>
            <a:r>
              <a:rPr lang="en-US" b="1" dirty="0"/>
              <a:t>UDP Services</a:t>
            </a:r>
            <a:endParaRPr lang="en-US" dirty="0"/>
          </a:p>
        </p:txBody>
      </p:sp>
      <p:sp>
        <p:nvSpPr>
          <p:cNvPr id="3" name="Content Placeholder 2">
            <a:extLst>
              <a:ext uri="{FF2B5EF4-FFF2-40B4-BE49-F238E27FC236}">
                <a16:creationId xmlns:a16="http://schemas.microsoft.com/office/drawing/2014/main" id="{8B5A63CF-7E53-4DF5-93C3-315410EF3ABB}"/>
              </a:ext>
            </a:extLst>
          </p:cNvPr>
          <p:cNvSpPr>
            <a:spLocks noGrp="1"/>
          </p:cNvSpPr>
          <p:nvPr>
            <p:ph idx="1"/>
          </p:nvPr>
        </p:nvSpPr>
        <p:spPr>
          <a:xfrm>
            <a:off x="426719" y="809897"/>
            <a:ext cx="11504023" cy="5367066"/>
          </a:xfrm>
        </p:spPr>
        <p:txBody>
          <a:bodyPr>
            <a:normAutofit fontScale="85000" lnSpcReduction="20000"/>
          </a:bodyPr>
          <a:lstStyle/>
          <a:p>
            <a:r>
              <a:rPr lang="en-US" b="1" i="1" dirty="0"/>
              <a:t>Error Control</a:t>
            </a:r>
          </a:p>
          <a:p>
            <a:pPr marL="457200" indent="-457200">
              <a:buFont typeface="Wingdings" panose="05000000000000000000" pitchFamily="2" charset="2"/>
              <a:buChar char="Ø"/>
            </a:pPr>
            <a:r>
              <a:rPr lang="en-US" dirty="0"/>
              <a:t>There is no </a:t>
            </a:r>
            <a:r>
              <a:rPr lang="en-US" i="1" dirty="0"/>
              <a:t>error control </a:t>
            </a:r>
            <a:r>
              <a:rPr lang="en-US" dirty="0"/>
              <a:t>mechanism in UDP except for the checksum. </a:t>
            </a:r>
          </a:p>
          <a:p>
            <a:pPr marL="457200" indent="-457200">
              <a:buFont typeface="Wingdings" panose="05000000000000000000" pitchFamily="2" charset="2"/>
              <a:buChar char="Ø"/>
            </a:pPr>
            <a:r>
              <a:rPr lang="en-US" dirty="0"/>
              <a:t>This means that the sender does not know if a message has been lost or duplicated. </a:t>
            </a:r>
          </a:p>
          <a:p>
            <a:pPr marL="457200" indent="-457200">
              <a:buFont typeface="Wingdings" panose="05000000000000000000" pitchFamily="2" charset="2"/>
              <a:buChar char="Ø"/>
            </a:pPr>
            <a:r>
              <a:rPr lang="en-US" dirty="0"/>
              <a:t>When the receiver detects an error through the checksum, the user datagram is silently discarded.</a:t>
            </a:r>
            <a:endParaRPr lang="en-US" b="1" i="1" dirty="0"/>
          </a:p>
          <a:p>
            <a:r>
              <a:rPr lang="en-US" b="1" i="1" dirty="0"/>
              <a:t>Congestion Control</a:t>
            </a:r>
          </a:p>
          <a:p>
            <a:pPr marL="457200" indent="-457200">
              <a:buFont typeface="Wingdings" panose="05000000000000000000" pitchFamily="2" charset="2"/>
              <a:buChar char="Ø"/>
            </a:pPr>
            <a:r>
              <a:rPr lang="en-US" dirty="0"/>
              <a:t>Since UDP is a connectionless protocol, it does not provide congestion control. </a:t>
            </a:r>
          </a:p>
          <a:p>
            <a:pPr marL="457200" indent="-457200">
              <a:buFont typeface="Wingdings" panose="05000000000000000000" pitchFamily="2" charset="2"/>
              <a:buChar char="Ø"/>
            </a:pPr>
            <a:r>
              <a:rPr lang="en-US" dirty="0"/>
              <a:t>UDP assumes that the packets sent are small and sporadic and cannot create congestion in the network.</a:t>
            </a:r>
            <a:endParaRPr lang="en-US" b="1" i="1" dirty="0"/>
          </a:p>
        </p:txBody>
      </p:sp>
    </p:spTree>
    <p:extLst>
      <p:ext uri="{BB962C8B-B14F-4D97-AF65-F5344CB8AC3E}">
        <p14:creationId xmlns:p14="http://schemas.microsoft.com/office/powerpoint/2010/main" val="13074404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13851A52-631B-4C0F-B13B-CDDDAD493A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924" y="845234"/>
            <a:ext cx="5988050"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74825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C39F2-1546-499A-B614-4E9F410C45A1}"/>
              </a:ext>
            </a:extLst>
          </p:cNvPr>
          <p:cNvSpPr>
            <a:spLocks noGrp="1"/>
          </p:cNvSpPr>
          <p:nvPr>
            <p:ph type="title"/>
          </p:nvPr>
        </p:nvSpPr>
        <p:spPr/>
        <p:txBody>
          <a:bodyPr>
            <a:normAutofit/>
          </a:bodyPr>
          <a:lstStyle/>
          <a:p>
            <a:r>
              <a:rPr lang="en-US" b="1" dirty="0"/>
              <a:t>UDP Services</a:t>
            </a:r>
            <a:endParaRPr lang="en-US" dirty="0"/>
          </a:p>
        </p:txBody>
      </p:sp>
      <p:sp>
        <p:nvSpPr>
          <p:cNvPr id="3" name="Content Placeholder 2">
            <a:extLst>
              <a:ext uri="{FF2B5EF4-FFF2-40B4-BE49-F238E27FC236}">
                <a16:creationId xmlns:a16="http://schemas.microsoft.com/office/drawing/2014/main" id="{8B5A63CF-7E53-4DF5-93C3-315410EF3ABB}"/>
              </a:ext>
            </a:extLst>
          </p:cNvPr>
          <p:cNvSpPr>
            <a:spLocks noGrp="1"/>
          </p:cNvSpPr>
          <p:nvPr>
            <p:ph idx="1"/>
          </p:nvPr>
        </p:nvSpPr>
        <p:spPr>
          <a:xfrm>
            <a:off x="165464" y="983411"/>
            <a:ext cx="5773782" cy="5193552"/>
          </a:xfrm>
        </p:spPr>
        <p:txBody>
          <a:bodyPr>
            <a:normAutofit fontScale="92500" lnSpcReduction="20000"/>
          </a:bodyPr>
          <a:lstStyle/>
          <a:p>
            <a:r>
              <a:rPr lang="en-US" b="1" i="1" dirty="0"/>
              <a:t>Checksum</a:t>
            </a:r>
          </a:p>
          <a:p>
            <a:pPr marL="457200" indent="-457200">
              <a:buFont typeface="Wingdings" panose="05000000000000000000" pitchFamily="2" charset="2"/>
              <a:buChar char="Ø"/>
            </a:pPr>
            <a:r>
              <a:rPr lang="en-US" dirty="0"/>
              <a:t>UDP checksum calculation includes three sections: a </a:t>
            </a:r>
            <a:r>
              <a:rPr lang="en-US" dirty="0" err="1"/>
              <a:t>pseudoheader</a:t>
            </a:r>
            <a:r>
              <a:rPr lang="en-US" dirty="0"/>
              <a:t>, the UDP header, and the data coming from the application layer. </a:t>
            </a:r>
          </a:p>
          <a:p>
            <a:pPr marL="457200" indent="-457200">
              <a:buFont typeface="Wingdings" panose="05000000000000000000" pitchFamily="2" charset="2"/>
              <a:buChar char="Ø"/>
            </a:pPr>
            <a:r>
              <a:rPr lang="en-US" dirty="0"/>
              <a:t>The </a:t>
            </a:r>
            <a:r>
              <a:rPr lang="en-US" i="1" dirty="0" err="1"/>
              <a:t>pseudoheader</a:t>
            </a:r>
            <a:r>
              <a:rPr lang="en-US" i="1" dirty="0"/>
              <a:t> </a:t>
            </a:r>
            <a:r>
              <a:rPr lang="en-US" dirty="0"/>
              <a:t>is the part of the header of the IP packet in which the user datagram is to be encapsulated with some fields filled with 0s</a:t>
            </a:r>
            <a:endParaRPr lang="en-US" b="1" i="1" dirty="0"/>
          </a:p>
        </p:txBody>
      </p:sp>
      <p:sp>
        <p:nvSpPr>
          <p:cNvPr id="6" name="Rectangle 5">
            <a:extLst>
              <a:ext uri="{FF2B5EF4-FFF2-40B4-BE49-F238E27FC236}">
                <a16:creationId xmlns:a16="http://schemas.microsoft.com/office/drawing/2014/main" id="{C414BA9A-D075-43DB-87D4-62CD1817B15D}"/>
              </a:ext>
            </a:extLst>
          </p:cNvPr>
          <p:cNvSpPr/>
          <p:nvPr/>
        </p:nvSpPr>
        <p:spPr>
          <a:xfrm>
            <a:off x="6455329" y="1398116"/>
            <a:ext cx="5269391" cy="461665"/>
          </a:xfrm>
          <a:prstGeom prst="rect">
            <a:avLst/>
          </a:prstGeom>
        </p:spPr>
        <p:txBody>
          <a:bodyPr wrap="none">
            <a:spAutoFit/>
          </a:bodyPr>
          <a:lstStyle/>
          <a:p>
            <a:r>
              <a:rPr lang="en-US" altLang="en-US" sz="2400" b="1" i="1" dirty="0" err="1">
                <a:latin typeface="Times New Roman" panose="02020603050405020304" pitchFamily="18" charset="0"/>
              </a:rPr>
              <a:t>Pseudoheader</a:t>
            </a:r>
            <a:r>
              <a:rPr lang="en-US" altLang="en-US" sz="2400" b="1" i="1" dirty="0">
                <a:latin typeface="Times New Roman" panose="02020603050405020304" pitchFamily="18" charset="0"/>
              </a:rPr>
              <a:t> for checksum calculation</a:t>
            </a:r>
            <a:endParaRPr lang="en-US" sz="2400" b="1" dirty="0"/>
          </a:p>
        </p:txBody>
      </p:sp>
    </p:spTree>
    <p:extLst>
      <p:ext uri="{BB962C8B-B14F-4D97-AF65-F5344CB8AC3E}">
        <p14:creationId xmlns:p14="http://schemas.microsoft.com/office/powerpoint/2010/main" val="5829297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53E5-F47E-974C-DCEF-A6046308C61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AA936A-B350-38EC-85DA-8FF0E10B478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838961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C39F2-1546-499A-B614-4E9F410C45A1}"/>
              </a:ext>
            </a:extLst>
          </p:cNvPr>
          <p:cNvSpPr>
            <a:spLocks noGrp="1"/>
          </p:cNvSpPr>
          <p:nvPr>
            <p:ph type="title"/>
          </p:nvPr>
        </p:nvSpPr>
        <p:spPr/>
        <p:txBody>
          <a:bodyPr>
            <a:normAutofit/>
          </a:bodyPr>
          <a:lstStyle/>
          <a:p>
            <a:r>
              <a:rPr lang="en-US" b="1" dirty="0"/>
              <a:t>UDP Services</a:t>
            </a:r>
            <a:endParaRPr lang="en-US" dirty="0"/>
          </a:p>
        </p:txBody>
      </p:sp>
      <p:sp>
        <p:nvSpPr>
          <p:cNvPr id="3" name="Content Placeholder 2">
            <a:extLst>
              <a:ext uri="{FF2B5EF4-FFF2-40B4-BE49-F238E27FC236}">
                <a16:creationId xmlns:a16="http://schemas.microsoft.com/office/drawing/2014/main" id="{8B5A63CF-7E53-4DF5-93C3-315410EF3ABB}"/>
              </a:ext>
            </a:extLst>
          </p:cNvPr>
          <p:cNvSpPr>
            <a:spLocks noGrp="1"/>
          </p:cNvSpPr>
          <p:nvPr>
            <p:ph idx="1"/>
          </p:nvPr>
        </p:nvSpPr>
        <p:spPr>
          <a:xfrm>
            <a:off x="304800" y="801189"/>
            <a:ext cx="6940062" cy="5826034"/>
          </a:xfrm>
        </p:spPr>
        <p:txBody>
          <a:bodyPr>
            <a:normAutofit fontScale="55000" lnSpcReduction="20000"/>
          </a:bodyPr>
          <a:lstStyle/>
          <a:p>
            <a:r>
              <a:rPr lang="en-US" b="1" i="1" dirty="0"/>
              <a:t>Encapsulation and Decapsulation</a:t>
            </a:r>
          </a:p>
          <a:p>
            <a:pPr marL="457200" indent="-457200">
              <a:buFont typeface="Wingdings" panose="05000000000000000000" pitchFamily="2" charset="2"/>
              <a:buChar char="Ø"/>
            </a:pPr>
            <a:r>
              <a:rPr lang="en-US" dirty="0"/>
              <a:t>To send a message from one process to another, the UDP protocol encapsulates and decapsulates messages.</a:t>
            </a:r>
            <a:endParaRPr lang="en-US" b="1" i="1" dirty="0"/>
          </a:p>
          <a:p>
            <a:r>
              <a:rPr lang="en-US" b="1" i="1" dirty="0"/>
              <a:t>Queuing</a:t>
            </a:r>
          </a:p>
          <a:p>
            <a:pPr marL="457200" indent="-457200">
              <a:buFont typeface="Wingdings" panose="05000000000000000000" pitchFamily="2" charset="2"/>
              <a:buChar char="Ø"/>
            </a:pPr>
            <a:r>
              <a:rPr lang="en-US" dirty="0"/>
              <a:t>In UDP, queues are associated with ports.</a:t>
            </a:r>
          </a:p>
          <a:p>
            <a:pPr marL="457200" indent="-457200">
              <a:buFont typeface="Wingdings" panose="05000000000000000000" pitchFamily="2" charset="2"/>
              <a:buChar char="Ø"/>
            </a:pPr>
            <a:r>
              <a:rPr lang="en-US" dirty="0"/>
              <a:t>At the client site, when a process starts, it requests a port number from the operating system. </a:t>
            </a:r>
          </a:p>
          <a:p>
            <a:pPr marL="457200" indent="-457200">
              <a:buFont typeface="Wingdings" panose="05000000000000000000" pitchFamily="2" charset="2"/>
              <a:buChar char="Ø"/>
            </a:pPr>
            <a:r>
              <a:rPr lang="en-US" dirty="0"/>
              <a:t>Some implementations create both an incoming and an outgoing queue associated with each process. Other implementations create only an incoming queue associated with each process.</a:t>
            </a:r>
            <a:endParaRPr lang="en-US" b="1" i="1" dirty="0"/>
          </a:p>
          <a:p>
            <a:r>
              <a:rPr lang="en-US" b="1" i="1" dirty="0"/>
              <a:t>Multiplexing and Demultiplexing</a:t>
            </a:r>
          </a:p>
          <a:p>
            <a:pPr marL="457200" indent="-457200">
              <a:buFont typeface="Wingdings" panose="05000000000000000000" pitchFamily="2" charset="2"/>
              <a:buChar char="Ø"/>
            </a:pPr>
            <a:r>
              <a:rPr lang="en-US" dirty="0"/>
              <a:t>In a host running a TCP/IP protocol suite, there is only one UDP but possibly several processes that may want to use the services of UDP. </a:t>
            </a:r>
          </a:p>
          <a:p>
            <a:pPr marL="457200" indent="-457200">
              <a:buFont typeface="Wingdings" panose="05000000000000000000" pitchFamily="2" charset="2"/>
              <a:buChar char="Ø"/>
            </a:pPr>
            <a:r>
              <a:rPr lang="en-US" dirty="0"/>
              <a:t>To handle this situation, UDP multiplexes and demultiplexes.</a:t>
            </a:r>
          </a:p>
        </p:txBody>
      </p:sp>
      <p:pic>
        <p:nvPicPr>
          <p:cNvPr id="4" name="Picture 6">
            <a:extLst>
              <a:ext uri="{FF2B5EF4-FFF2-40B4-BE49-F238E27FC236}">
                <a16:creationId xmlns:a16="http://schemas.microsoft.com/office/drawing/2014/main" id="{A285D624-1E69-4C30-9EC6-139A2BB1F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4863" y="4359878"/>
            <a:ext cx="4947138" cy="2267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a:extLst>
              <a:ext uri="{FF2B5EF4-FFF2-40B4-BE49-F238E27FC236}">
                <a16:creationId xmlns:a16="http://schemas.microsoft.com/office/drawing/2014/main" id="{8C1502B8-A67B-4D1F-A091-95F5085DC0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4862" y="958076"/>
            <a:ext cx="4947138" cy="2811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D792FCC0-3E5C-4079-9A2A-16437716B874}"/>
              </a:ext>
            </a:extLst>
          </p:cNvPr>
          <p:cNvSpPr/>
          <p:nvPr/>
        </p:nvSpPr>
        <p:spPr>
          <a:xfrm>
            <a:off x="8790960" y="496411"/>
            <a:ext cx="2186817" cy="461665"/>
          </a:xfrm>
          <a:prstGeom prst="rect">
            <a:avLst/>
          </a:prstGeom>
        </p:spPr>
        <p:txBody>
          <a:bodyPr wrap="none">
            <a:spAutoFit/>
          </a:bodyPr>
          <a:lstStyle/>
          <a:p>
            <a:r>
              <a:rPr lang="en-US" altLang="en-US" sz="2400" b="1" i="1" dirty="0">
                <a:latin typeface="Times New Roman" panose="02020603050405020304" pitchFamily="18" charset="0"/>
              </a:rPr>
              <a:t>Queues in UDP</a:t>
            </a:r>
            <a:endParaRPr lang="en-US" sz="2400" b="1" dirty="0"/>
          </a:p>
        </p:txBody>
      </p:sp>
      <p:sp>
        <p:nvSpPr>
          <p:cNvPr id="7" name="Rectangle 6">
            <a:extLst>
              <a:ext uri="{FF2B5EF4-FFF2-40B4-BE49-F238E27FC236}">
                <a16:creationId xmlns:a16="http://schemas.microsoft.com/office/drawing/2014/main" id="{507BEA87-DDAE-4CE4-AADE-3C45AB1A2195}"/>
              </a:ext>
            </a:extLst>
          </p:cNvPr>
          <p:cNvSpPr/>
          <p:nvPr/>
        </p:nvSpPr>
        <p:spPr>
          <a:xfrm>
            <a:off x="8057586" y="3959768"/>
            <a:ext cx="3653564" cy="400110"/>
          </a:xfrm>
          <a:prstGeom prst="rect">
            <a:avLst/>
          </a:prstGeom>
        </p:spPr>
        <p:txBody>
          <a:bodyPr wrap="none">
            <a:spAutoFit/>
          </a:bodyPr>
          <a:lstStyle/>
          <a:p>
            <a:r>
              <a:rPr lang="en-US" altLang="en-US" sz="2000" b="1" i="1" dirty="0">
                <a:latin typeface="Times New Roman" panose="02020603050405020304" pitchFamily="18" charset="0"/>
              </a:rPr>
              <a:t>Multiplexing and demultiplexing</a:t>
            </a:r>
            <a:endParaRPr lang="en-US" sz="2000" b="1" dirty="0"/>
          </a:p>
        </p:txBody>
      </p:sp>
    </p:spTree>
    <p:extLst>
      <p:ext uri="{BB962C8B-B14F-4D97-AF65-F5344CB8AC3E}">
        <p14:creationId xmlns:p14="http://schemas.microsoft.com/office/powerpoint/2010/main" val="12628906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8B12C-9119-4CCD-B135-54BF93E0895E}"/>
              </a:ext>
            </a:extLst>
          </p:cNvPr>
          <p:cNvSpPr>
            <a:spLocks noGrp="1"/>
          </p:cNvSpPr>
          <p:nvPr>
            <p:ph type="title"/>
          </p:nvPr>
        </p:nvSpPr>
        <p:spPr/>
        <p:txBody>
          <a:bodyPr>
            <a:noAutofit/>
          </a:bodyPr>
          <a:lstStyle/>
          <a:p>
            <a:r>
              <a:rPr lang="en-US" sz="3600" b="1" dirty="0"/>
              <a:t>TCP (TRANSMISSION CONTROL PROTOCOL)</a:t>
            </a:r>
          </a:p>
        </p:txBody>
      </p:sp>
      <p:sp>
        <p:nvSpPr>
          <p:cNvPr id="3" name="Content Placeholder 2">
            <a:extLst>
              <a:ext uri="{FF2B5EF4-FFF2-40B4-BE49-F238E27FC236}">
                <a16:creationId xmlns:a16="http://schemas.microsoft.com/office/drawing/2014/main" id="{54F2A0A0-D59B-4A88-8094-792BDED600FE}"/>
              </a:ext>
            </a:extLst>
          </p:cNvPr>
          <p:cNvSpPr>
            <a:spLocks noGrp="1"/>
          </p:cNvSpPr>
          <p:nvPr>
            <p:ph idx="1"/>
          </p:nvPr>
        </p:nvSpPr>
        <p:spPr>
          <a:xfrm>
            <a:off x="304799" y="983411"/>
            <a:ext cx="11660777" cy="5643812"/>
          </a:xfrm>
        </p:spPr>
        <p:txBody>
          <a:bodyPr/>
          <a:lstStyle/>
          <a:p>
            <a:pPr marL="457200" indent="-457200">
              <a:buFont typeface="Wingdings" panose="05000000000000000000" pitchFamily="2" charset="2"/>
              <a:buChar char="Ø"/>
            </a:pPr>
            <a:r>
              <a:rPr lang="en-US" dirty="0"/>
              <a:t>TCP stands for Transmission Control Protocol.</a:t>
            </a:r>
          </a:p>
          <a:p>
            <a:pPr marL="457200" indent="-457200">
              <a:buFont typeface="Wingdings" panose="05000000000000000000" pitchFamily="2" charset="2"/>
              <a:buChar char="Ø"/>
            </a:pPr>
            <a:r>
              <a:rPr lang="en-US" dirty="0"/>
              <a:t>It provides full transport layer services to applications.</a:t>
            </a:r>
          </a:p>
          <a:p>
            <a:pPr marL="457200" indent="-457200">
              <a:buFont typeface="Wingdings" panose="05000000000000000000" pitchFamily="2" charset="2"/>
              <a:buChar char="Ø"/>
            </a:pPr>
            <a:r>
              <a:rPr lang="en-US" dirty="0"/>
              <a:t>It is a connection-oriented protocol means the connection established between both the ends of the transmission. </a:t>
            </a:r>
          </a:p>
          <a:p>
            <a:pPr marL="457200" indent="-457200">
              <a:buFont typeface="Wingdings" panose="05000000000000000000" pitchFamily="2" charset="2"/>
              <a:buChar char="Ø"/>
            </a:pPr>
            <a:r>
              <a:rPr lang="en-US" dirty="0"/>
              <a:t>For creating the connection, TCP generates a virtual circuit between sender and receiver for the duration of a transmission.</a:t>
            </a:r>
          </a:p>
          <a:p>
            <a:endParaRPr lang="en-US" dirty="0"/>
          </a:p>
        </p:txBody>
      </p:sp>
    </p:spTree>
    <p:extLst>
      <p:ext uri="{BB962C8B-B14F-4D97-AF65-F5344CB8AC3E}">
        <p14:creationId xmlns:p14="http://schemas.microsoft.com/office/powerpoint/2010/main" val="35582337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7C9F-C695-453F-A980-812B0F08F7C6}"/>
              </a:ext>
            </a:extLst>
          </p:cNvPr>
          <p:cNvSpPr>
            <a:spLocks noGrp="1"/>
          </p:cNvSpPr>
          <p:nvPr>
            <p:ph type="title"/>
          </p:nvPr>
        </p:nvSpPr>
        <p:spPr/>
        <p:txBody>
          <a:bodyPr/>
          <a:lstStyle/>
          <a:p>
            <a:r>
              <a:rPr lang="en-US" b="1" i="1" dirty="0"/>
              <a:t>TCP segment format</a:t>
            </a:r>
            <a:endParaRPr lang="en-US" b="1" dirty="0"/>
          </a:p>
        </p:txBody>
      </p:sp>
      <p:sp>
        <p:nvSpPr>
          <p:cNvPr id="3" name="Content Placeholder 2">
            <a:extLst>
              <a:ext uri="{FF2B5EF4-FFF2-40B4-BE49-F238E27FC236}">
                <a16:creationId xmlns:a16="http://schemas.microsoft.com/office/drawing/2014/main" id="{8AF31E2E-8393-4D99-AAB4-A920D69202A4}"/>
              </a:ext>
            </a:extLst>
          </p:cNvPr>
          <p:cNvSpPr>
            <a:spLocks noGrp="1"/>
          </p:cNvSpPr>
          <p:nvPr>
            <p:ph idx="1"/>
          </p:nvPr>
        </p:nvSpPr>
        <p:spPr>
          <a:xfrm>
            <a:off x="838200" y="911584"/>
            <a:ext cx="10515600" cy="1439729"/>
          </a:xfrm>
        </p:spPr>
        <p:txBody>
          <a:bodyPr>
            <a:normAutofit fontScale="62500" lnSpcReduction="20000"/>
          </a:bodyPr>
          <a:lstStyle/>
          <a:p>
            <a:pPr marL="457200" indent="-457200">
              <a:buFont typeface="Wingdings" panose="05000000000000000000" pitchFamily="2" charset="2"/>
              <a:buChar char="Ø"/>
            </a:pPr>
            <a:r>
              <a:rPr lang="en-US" dirty="0"/>
              <a:t>A packet in TCP is called a </a:t>
            </a:r>
            <a:r>
              <a:rPr lang="en-US" b="1" dirty="0"/>
              <a:t>segment</a:t>
            </a:r>
            <a:r>
              <a:rPr lang="en-US" dirty="0"/>
              <a:t>.</a:t>
            </a:r>
          </a:p>
          <a:p>
            <a:pPr marL="457200" indent="-457200">
              <a:buFont typeface="Wingdings" panose="05000000000000000000" pitchFamily="2" charset="2"/>
              <a:buChar char="Ø"/>
            </a:pPr>
            <a:r>
              <a:rPr lang="en-US" dirty="0"/>
              <a:t>The header is 20 bytes if there are no options and up to 60 bytes if it contains options</a:t>
            </a:r>
          </a:p>
          <a:p>
            <a:pPr marL="457200" indent="-457200">
              <a:buFont typeface="Wingdings" panose="05000000000000000000" pitchFamily="2" charset="2"/>
              <a:buChar char="Ø"/>
            </a:pPr>
            <a:r>
              <a:rPr lang="en-US" dirty="0"/>
              <a:t>The format of a segment is shown in Figure below</a:t>
            </a:r>
          </a:p>
        </p:txBody>
      </p:sp>
      <p:pic>
        <p:nvPicPr>
          <p:cNvPr id="6" name="Picture 6">
            <a:extLst>
              <a:ext uri="{FF2B5EF4-FFF2-40B4-BE49-F238E27FC236}">
                <a16:creationId xmlns:a16="http://schemas.microsoft.com/office/drawing/2014/main" id="{262535FA-0D37-4562-8131-23E77B7E8A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9423" y="2508069"/>
            <a:ext cx="9368246" cy="4349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553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8730-09CF-42AA-B2CD-A4E42B1A8FB5}"/>
              </a:ext>
            </a:extLst>
          </p:cNvPr>
          <p:cNvSpPr>
            <a:spLocks noGrp="1"/>
          </p:cNvSpPr>
          <p:nvPr>
            <p:ph type="title"/>
          </p:nvPr>
        </p:nvSpPr>
        <p:spPr/>
        <p:txBody>
          <a:bodyPr/>
          <a:lstStyle/>
          <a:p>
            <a:r>
              <a:rPr lang="en-US" b="1" i="1" dirty="0"/>
              <a:t>TCP segment format</a:t>
            </a:r>
            <a:endParaRPr lang="en-US" dirty="0"/>
          </a:p>
        </p:txBody>
      </p:sp>
      <p:sp>
        <p:nvSpPr>
          <p:cNvPr id="3" name="Content Placeholder 2">
            <a:extLst>
              <a:ext uri="{FF2B5EF4-FFF2-40B4-BE49-F238E27FC236}">
                <a16:creationId xmlns:a16="http://schemas.microsoft.com/office/drawing/2014/main" id="{D4DD86D3-ABD4-40DE-86DE-8C47EA08AECD}"/>
              </a:ext>
            </a:extLst>
          </p:cNvPr>
          <p:cNvSpPr>
            <a:spLocks noGrp="1"/>
          </p:cNvSpPr>
          <p:nvPr>
            <p:ph idx="1"/>
          </p:nvPr>
        </p:nvSpPr>
        <p:spPr>
          <a:xfrm>
            <a:off x="705394" y="983410"/>
            <a:ext cx="11059886" cy="5574143"/>
          </a:xfrm>
        </p:spPr>
        <p:txBody>
          <a:bodyPr>
            <a:normAutofit fontScale="85000" lnSpcReduction="20000"/>
          </a:bodyPr>
          <a:lstStyle/>
          <a:p>
            <a:pPr marL="457200" indent="-457200">
              <a:buFont typeface="Wingdings" panose="05000000000000000000" pitchFamily="2" charset="2"/>
              <a:buChar char="Ø"/>
            </a:pPr>
            <a:r>
              <a:rPr lang="en-US" b="1" dirty="0"/>
              <a:t>Source port address: </a:t>
            </a:r>
            <a:r>
              <a:rPr lang="en-US" dirty="0"/>
              <a:t>This is a 16-bit field that defines the port number of the application program in the host that is sending the segment.</a:t>
            </a:r>
          </a:p>
          <a:p>
            <a:pPr marL="457200" indent="-457200">
              <a:buFont typeface="Wingdings" panose="05000000000000000000" pitchFamily="2" charset="2"/>
              <a:buChar char="Ø"/>
            </a:pPr>
            <a:r>
              <a:rPr lang="en-US" b="1" dirty="0"/>
              <a:t>Destination port address: </a:t>
            </a:r>
            <a:r>
              <a:rPr lang="en-US" dirty="0"/>
              <a:t>This is a 16-bit field that defines the port number of the application program in the host that is receiving the segment.</a:t>
            </a:r>
          </a:p>
          <a:p>
            <a:pPr marL="457200" indent="-457200">
              <a:buFont typeface="Wingdings" panose="05000000000000000000" pitchFamily="2" charset="2"/>
              <a:buChar char="Ø"/>
            </a:pPr>
            <a:r>
              <a:rPr lang="en-US" b="1" dirty="0"/>
              <a:t>Sequence number:</a:t>
            </a:r>
            <a:r>
              <a:rPr lang="en-US" dirty="0"/>
              <a:t> A stream of data is divided into two or more TCP segments. The 32-bit sequence number field represents the position of the data in an original data stream.</a:t>
            </a:r>
          </a:p>
          <a:p>
            <a:pPr marL="457200" indent="-457200">
              <a:buFont typeface="Wingdings" panose="05000000000000000000" pitchFamily="2" charset="2"/>
              <a:buChar char="Ø"/>
            </a:pPr>
            <a:r>
              <a:rPr lang="en-US" b="1" dirty="0"/>
              <a:t>Acknowledgement number:</a:t>
            </a:r>
            <a:r>
              <a:rPr lang="en-US" dirty="0"/>
              <a:t> A 32-field acknowledgement number acknowledge the data from other communicating devices. If ACK field is set to 1, then it specifies the sequence number that the receiver is expecting to receive.</a:t>
            </a:r>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28022179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8730-09CF-42AA-B2CD-A4E42B1A8FB5}"/>
              </a:ext>
            </a:extLst>
          </p:cNvPr>
          <p:cNvSpPr>
            <a:spLocks noGrp="1"/>
          </p:cNvSpPr>
          <p:nvPr>
            <p:ph type="title"/>
          </p:nvPr>
        </p:nvSpPr>
        <p:spPr/>
        <p:txBody>
          <a:bodyPr/>
          <a:lstStyle/>
          <a:p>
            <a:r>
              <a:rPr lang="en-US" b="1" i="1" dirty="0"/>
              <a:t>TCP segment format</a:t>
            </a:r>
            <a:endParaRPr lang="en-US" dirty="0"/>
          </a:p>
        </p:txBody>
      </p:sp>
      <p:sp>
        <p:nvSpPr>
          <p:cNvPr id="3" name="Content Placeholder 2">
            <a:extLst>
              <a:ext uri="{FF2B5EF4-FFF2-40B4-BE49-F238E27FC236}">
                <a16:creationId xmlns:a16="http://schemas.microsoft.com/office/drawing/2014/main" id="{D4DD86D3-ABD4-40DE-86DE-8C47EA08AECD}"/>
              </a:ext>
            </a:extLst>
          </p:cNvPr>
          <p:cNvSpPr>
            <a:spLocks noGrp="1"/>
          </p:cNvSpPr>
          <p:nvPr>
            <p:ph idx="1"/>
          </p:nvPr>
        </p:nvSpPr>
        <p:spPr/>
        <p:txBody>
          <a:bodyPr/>
          <a:lstStyle/>
          <a:p>
            <a:pPr marL="457200" indent="-457200">
              <a:buFont typeface="Wingdings" panose="05000000000000000000" pitchFamily="2" charset="2"/>
              <a:buChar char="Ø"/>
            </a:pPr>
            <a:r>
              <a:rPr lang="en-US" b="1" dirty="0"/>
              <a:t>Header Length (HLEN): </a:t>
            </a:r>
            <a:r>
              <a:rPr lang="en-US" dirty="0"/>
              <a:t>It specifies the size of the TCP header in 32-bit words. The minimum size of the header is 5 words, and the maximum size of the header is 15 words. Therefore, the maximum size of the TCP header is 60 bytes, and the minimum size of the TCP header is 20 bytes.</a:t>
            </a:r>
          </a:p>
          <a:p>
            <a:pPr marL="457200" indent="-457200">
              <a:buFont typeface="Wingdings" panose="05000000000000000000" pitchFamily="2" charset="2"/>
              <a:buChar char="Ø"/>
            </a:pPr>
            <a:r>
              <a:rPr lang="en-US" b="1" dirty="0"/>
              <a:t>Reserved:</a:t>
            </a:r>
            <a:r>
              <a:rPr lang="en-US" dirty="0"/>
              <a:t> It is a six-bit field which is reserved for future use.</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12810159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8730-09CF-42AA-B2CD-A4E42B1A8FB5}"/>
              </a:ext>
            </a:extLst>
          </p:cNvPr>
          <p:cNvSpPr>
            <a:spLocks noGrp="1"/>
          </p:cNvSpPr>
          <p:nvPr>
            <p:ph type="title"/>
          </p:nvPr>
        </p:nvSpPr>
        <p:spPr/>
        <p:txBody>
          <a:bodyPr/>
          <a:lstStyle/>
          <a:p>
            <a:r>
              <a:rPr lang="en-US" b="1" i="1" dirty="0"/>
              <a:t>TCP segment format</a:t>
            </a:r>
            <a:endParaRPr lang="en-US" dirty="0"/>
          </a:p>
        </p:txBody>
      </p:sp>
      <p:sp>
        <p:nvSpPr>
          <p:cNvPr id="3" name="Content Placeholder 2">
            <a:extLst>
              <a:ext uri="{FF2B5EF4-FFF2-40B4-BE49-F238E27FC236}">
                <a16:creationId xmlns:a16="http://schemas.microsoft.com/office/drawing/2014/main" id="{D4DD86D3-ABD4-40DE-86DE-8C47EA08AECD}"/>
              </a:ext>
            </a:extLst>
          </p:cNvPr>
          <p:cNvSpPr>
            <a:spLocks noGrp="1"/>
          </p:cNvSpPr>
          <p:nvPr>
            <p:ph idx="1"/>
          </p:nvPr>
        </p:nvSpPr>
        <p:spPr>
          <a:xfrm>
            <a:off x="452847" y="983410"/>
            <a:ext cx="11512730" cy="5600269"/>
          </a:xfrm>
        </p:spPr>
        <p:txBody>
          <a:bodyPr>
            <a:normAutofit fontScale="55000" lnSpcReduction="20000"/>
          </a:bodyPr>
          <a:lstStyle/>
          <a:p>
            <a:pPr marL="457200" indent="-457200">
              <a:lnSpc>
                <a:spcPct val="170000"/>
              </a:lnSpc>
              <a:buFont typeface="Wingdings" panose="05000000000000000000" pitchFamily="2" charset="2"/>
              <a:buChar char="Ø"/>
            </a:pPr>
            <a:r>
              <a:rPr lang="en-US" b="1" dirty="0"/>
              <a:t>Control bits:</a:t>
            </a:r>
            <a:r>
              <a:rPr lang="en-US" dirty="0"/>
              <a:t> Each bit of a control field functions individually and independently. A control bit defines the use of a segment or serves as a validity check for other fields.</a:t>
            </a:r>
          </a:p>
          <a:p>
            <a:pPr>
              <a:lnSpc>
                <a:spcPct val="170000"/>
              </a:lnSpc>
            </a:pPr>
            <a:r>
              <a:rPr lang="en-US" b="1" dirty="0"/>
              <a:t>There are total six types of flags in control field:</a:t>
            </a:r>
          </a:p>
          <a:p>
            <a:pPr marL="457200" indent="-457200">
              <a:lnSpc>
                <a:spcPct val="170000"/>
              </a:lnSpc>
              <a:buFont typeface="Wingdings" panose="05000000000000000000" pitchFamily="2" charset="2"/>
              <a:buChar char="ü"/>
            </a:pPr>
            <a:r>
              <a:rPr lang="en-US" b="1" dirty="0"/>
              <a:t>URG:</a:t>
            </a:r>
            <a:r>
              <a:rPr lang="en-US" dirty="0"/>
              <a:t> The URG field indicates that the data in a segment is urgent.</a:t>
            </a:r>
          </a:p>
          <a:p>
            <a:pPr marL="457200" indent="-457200">
              <a:lnSpc>
                <a:spcPct val="170000"/>
              </a:lnSpc>
              <a:buFont typeface="Wingdings" panose="05000000000000000000" pitchFamily="2" charset="2"/>
              <a:buChar char="ü"/>
            </a:pPr>
            <a:r>
              <a:rPr lang="en-US" b="1" dirty="0"/>
              <a:t>ACK:</a:t>
            </a:r>
            <a:r>
              <a:rPr lang="en-US" dirty="0"/>
              <a:t> When ACK field is set, then it validates the acknowledgement number.</a:t>
            </a:r>
          </a:p>
          <a:p>
            <a:pPr marL="457200" indent="-457200">
              <a:lnSpc>
                <a:spcPct val="170000"/>
              </a:lnSpc>
              <a:buFont typeface="Wingdings" panose="05000000000000000000" pitchFamily="2" charset="2"/>
              <a:buChar char="ü"/>
            </a:pPr>
            <a:r>
              <a:rPr lang="en-US" b="1" dirty="0"/>
              <a:t>PSH:</a:t>
            </a:r>
            <a:r>
              <a:rPr lang="en-US" dirty="0"/>
              <a:t> The PSH field is used to inform the sender that higher throughput is needed so if possible, data must be pushed with higher throughput.</a:t>
            </a:r>
          </a:p>
          <a:p>
            <a:pPr marL="457200" indent="-457200">
              <a:lnSpc>
                <a:spcPct val="170000"/>
              </a:lnSpc>
              <a:buFont typeface="Wingdings" panose="05000000000000000000" pitchFamily="2" charset="2"/>
              <a:buChar char="ü"/>
            </a:pPr>
            <a:r>
              <a:rPr lang="en-US" b="1" dirty="0"/>
              <a:t>RST:</a:t>
            </a:r>
            <a:r>
              <a:rPr lang="en-US" dirty="0"/>
              <a:t> The reset bit is used to reset the TCP connection when there is any confusion occurs in the sequence numbers.</a:t>
            </a:r>
          </a:p>
          <a:p>
            <a:pPr marL="457200" indent="-457200">
              <a:lnSpc>
                <a:spcPct val="170000"/>
              </a:lnSpc>
              <a:buFont typeface="Wingdings" panose="05000000000000000000" pitchFamily="2" charset="2"/>
              <a:buChar char="ü"/>
            </a:pPr>
            <a:r>
              <a:rPr lang="en-US" b="1" dirty="0"/>
              <a:t>SYN:</a:t>
            </a:r>
            <a:r>
              <a:rPr lang="en-US" dirty="0"/>
              <a:t> The SYN field is used to synchronize the sequence numbers in three types of segments: connection request, connection confirmation ( with the ACK bit set ), and confirmation acknowledgement.</a:t>
            </a:r>
          </a:p>
          <a:p>
            <a:pPr marL="457200" indent="-457200">
              <a:lnSpc>
                <a:spcPct val="170000"/>
              </a:lnSpc>
              <a:buFont typeface="Wingdings" panose="05000000000000000000" pitchFamily="2" charset="2"/>
              <a:buChar char="ü"/>
            </a:pPr>
            <a:r>
              <a:rPr lang="en-US" b="1" dirty="0"/>
              <a:t>FIN:</a:t>
            </a:r>
            <a:r>
              <a:rPr lang="en-US" dirty="0"/>
              <a:t> The FIN field is used to inform the receiving TCP module that the sender has finished sending data. It is used in connection termination in three types of segments: termination request, termination confirmation, and acknowledgement of termination confirmation.</a:t>
            </a:r>
          </a:p>
          <a:p>
            <a:pPr marL="457200" indent="-457200">
              <a:lnSpc>
                <a:spcPct val="170000"/>
              </a:lnSpc>
              <a:buFont typeface="Wingdings" panose="05000000000000000000" pitchFamily="2" charset="2"/>
              <a:buChar char="Ø"/>
            </a:pPr>
            <a:endParaRPr lang="en-US" dirty="0"/>
          </a:p>
        </p:txBody>
      </p:sp>
      <p:pic>
        <p:nvPicPr>
          <p:cNvPr id="4" name="Picture 6">
            <a:extLst>
              <a:ext uri="{FF2B5EF4-FFF2-40B4-BE49-F238E27FC236}">
                <a16:creationId xmlns:a16="http://schemas.microsoft.com/office/drawing/2014/main" id="{A798F9B7-1273-485E-BCD1-2F88FBC90A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932" y="5686697"/>
            <a:ext cx="8483600" cy="117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3189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518517" y="224526"/>
            <a:ext cx="9762614" cy="758885"/>
          </a:xfrm>
        </p:spPr>
        <p:txBody>
          <a:bodyPr/>
          <a:lstStyle/>
          <a:p>
            <a:r>
              <a:rPr lang="en-US" b="1" dirty="0"/>
              <a:t>Functions of Transport Layer</a:t>
            </a:r>
            <a:endParaRPr lang="en-US" dirty="0"/>
          </a:p>
        </p:txBody>
      </p:sp>
      <p:sp>
        <p:nvSpPr>
          <p:cNvPr id="3" name="Content Placeholder 2">
            <a:extLst>
              <a:ext uri="{FF2B5EF4-FFF2-40B4-BE49-F238E27FC236}">
                <a16:creationId xmlns:a16="http://schemas.microsoft.com/office/drawing/2014/main" id="{525ED742-1400-4BA6-B419-B7B1069BF58D}"/>
              </a:ext>
            </a:extLst>
          </p:cNvPr>
          <p:cNvSpPr>
            <a:spLocks noGrp="1"/>
          </p:cNvSpPr>
          <p:nvPr>
            <p:ph idx="1"/>
          </p:nvPr>
        </p:nvSpPr>
        <p:spPr>
          <a:xfrm>
            <a:off x="838200" y="983411"/>
            <a:ext cx="10515600" cy="5348297"/>
          </a:xfrm>
        </p:spPr>
        <p:txBody>
          <a:bodyPr>
            <a:normAutofit fontScale="85000" lnSpcReduction="10000"/>
          </a:bodyPr>
          <a:lstStyle/>
          <a:p>
            <a:r>
              <a:rPr lang="en-US" b="1" dirty="0"/>
              <a:t>Service-point addressing</a:t>
            </a:r>
          </a:p>
          <a:p>
            <a:pPr marL="457200" indent="-457200">
              <a:buFont typeface="Wingdings" panose="05000000000000000000" pitchFamily="2" charset="2"/>
              <a:buChar char="Ø"/>
            </a:pPr>
            <a:r>
              <a:rPr lang="en-US" dirty="0"/>
              <a:t>Computers run several programs simultaneously due to this reason, the transmission of data from source to the destination not only from one computer to another computer but also from one process to another process. </a:t>
            </a:r>
          </a:p>
          <a:p>
            <a:pPr marL="457200" indent="-457200">
              <a:buFont typeface="Wingdings" panose="05000000000000000000" pitchFamily="2" charset="2"/>
              <a:buChar char="Ø"/>
            </a:pPr>
            <a:r>
              <a:rPr lang="en-US" dirty="0"/>
              <a:t>The transport layer adds the header that contains the address known as a </a:t>
            </a:r>
            <a:r>
              <a:rPr lang="en-US" b="1" dirty="0"/>
              <a:t>service-point address </a:t>
            </a:r>
            <a:r>
              <a:rPr lang="en-US" dirty="0"/>
              <a:t>or </a:t>
            </a:r>
            <a:r>
              <a:rPr lang="en-US" b="1" dirty="0"/>
              <a:t>port address</a:t>
            </a:r>
            <a:r>
              <a:rPr lang="en-US" dirty="0"/>
              <a:t>. </a:t>
            </a:r>
          </a:p>
          <a:p>
            <a:pPr marL="457200" indent="-457200">
              <a:buFont typeface="Wingdings" panose="05000000000000000000" pitchFamily="2" charset="2"/>
              <a:buChar char="Ø"/>
            </a:pPr>
            <a:r>
              <a:rPr lang="en-US" dirty="0"/>
              <a:t>The responsibility of the network layer is to transmit the data from one computer to another computer and the responsibility of the transport layer is to transmit the message to the correct process.</a:t>
            </a:r>
          </a:p>
        </p:txBody>
      </p:sp>
    </p:spTree>
    <p:extLst>
      <p:ext uri="{BB962C8B-B14F-4D97-AF65-F5344CB8AC3E}">
        <p14:creationId xmlns:p14="http://schemas.microsoft.com/office/powerpoint/2010/main" val="14457763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CF18-2964-4CB2-B161-CC101E69CD81}"/>
              </a:ext>
            </a:extLst>
          </p:cNvPr>
          <p:cNvSpPr>
            <a:spLocks noGrp="1"/>
          </p:cNvSpPr>
          <p:nvPr>
            <p:ph type="title"/>
          </p:nvPr>
        </p:nvSpPr>
        <p:spPr/>
        <p:txBody>
          <a:bodyPr/>
          <a:lstStyle/>
          <a:p>
            <a:r>
              <a:rPr lang="en-US" b="1" i="1" dirty="0"/>
              <a:t>TCP segment format</a:t>
            </a:r>
            <a:endParaRPr lang="en-US" dirty="0"/>
          </a:p>
        </p:txBody>
      </p:sp>
      <p:sp>
        <p:nvSpPr>
          <p:cNvPr id="3" name="Content Placeholder 2">
            <a:extLst>
              <a:ext uri="{FF2B5EF4-FFF2-40B4-BE49-F238E27FC236}">
                <a16:creationId xmlns:a16="http://schemas.microsoft.com/office/drawing/2014/main" id="{0D320412-4CAC-48A8-88D3-5CC563845199}"/>
              </a:ext>
            </a:extLst>
          </p:cNvPr>
          <p:cNvSpPr>
            <a:spLocks noGrp="1"/>
          </p:cNvSpPr>
          <p:nvPr>
            <p:ph idx="1"/>
          </p:nvPr>
        </p:nvSpPr>
        <p:spPr>
          <a:xfrm>
            <a:off x="322217" y="983411"/>
            <a:ext cx="11504023" cy="5521892"/>
          </a:xfrm>
        </p:spPr>
        <p:txBody>
          <a:bodyPr>
            <a:normAutofit/>
          </a:bodyPr>
          <a:lstStyle/>
          <a:p>
            <a:pPr marL="457200" indent="-457200">
              <a:buFont typeface="Wingdings" panose="05000000000000000000" pitchFamily="2" charset="2"/>
              <a:buChar char="Ø"/>
            </a:pPr>
            <a:r>
              <a:rPr lang="en-US" b="1" dirty="0"/>
              <a:t>Window Size: </a:t>
            </a:r>
            <a:r>
              <a:rPr lang="en-US" dirty="0"/>
              <a:t>The window is a 16-bit field that defines the size of the window.</a:t>
            </a:r>
          </a:p>
          <a:p>
            <a:pPr marL="457200" indent="-457200">
              <a:buFont typeface="Wingdings" panose="05000000000000000000" pitchFamily="2" charset="2"/>
              <a:buChar char="Ø"/>
            </a:pPr>
            <a:r>
              <a:rPr lang="en-US" b="1" dirty="0"/>
              <a:t>Checksum: </a:t>
            </a:r>
            <a:r>
              <a:rPr lang="en-US" dirty="0"/>
              <a:t>The checksum is a 16-bit field used in error detection.</a:t>
            </a:r>
          </a:p>
          <a:p>
            <a:pPr marL="457200" indent="-457200">
              <a:buFont typeface="Wingdings" panose="05000000000000000000" pitchFamily="2" charset="2"/>
              <a:buChar char="Ø"/>
            </a:pPr>
            <a:r>
              <a:rPr lang="en-US" b="1" dirty="0"/>
              <a:t>Urgent pointer: </a:t>
            </a:r>
            <a:r>
              <a:rPr lang="en-US" dirty="0"/>
              <a:t>If URG flag is set to 1, then this 16-bit field is an offset from the sequence number indicating that it is a last urgent data byte.</a:t>
            </a:r>
          </a:p>
          <a:p>
            <a:pPr marL="457200" indent="-457200">
              <a:buFont typeface="Wingdings" panose="05000000000000000000" pitchFamily="2" charset="2"/>
              <a:buChar char="Ø"/>
            </a:pPr>
            <a:r>
              <a:rPr lang="en-US" b="1" dirty="0"/>
              <a:t>Options and padding: </a:t>
            </a:r>
            <a:r>
              <a:rPr lang="en-US" dirty="0"/>
              <a:t>It defines the optional fields that convey the additional information to the receiver.</a:t>
            </a:r>
          </a:p>
        </p:txBody>
      </p:sp>
    </p:spTree>
    <p:extLst>
      <p:ext uri="{BB962C8B-B14F-4D97-AF65-F5344CB8AC3E}">
        <p14:creationId xmlns:p14="http://schemas.microsoft.com/office/powerpoint/2010/main" val="4829097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BEDE-14E2-44E3-9D71-2BBEEF9DD550}"/>
              </a:ext>
            </a:extLst>
          </p:cNvPr>
          <p:cNvSpPr>
            <a:spLocks noGrp="1"/>
          </p:cNvSpPr>
          <p:nvPr>
            <p:ph type="title"/>
          </p:nvPr>
        </p:nvSpPr>
        <p:spPr/>
        <p:txBody>
          <a:bodyPr/>
          <a:lstStyle/>
          <a:p>
            <a:r>
              <a:rPr lang="en-US" b="1" dirty="0"/>
              <a:t>TCP Services</a:t>
            </a:r>
            <a:endParaRPr lang="en-US" dirty="0"/>
          </a:p>
        </p:txBody>
      </p:sp>
      <p:sp>
        <p:nvSpPr>
          <p:cNvPr id="3" name="Content Placeholder 2">
            <a:extLst>
              <a:ext uri="{FF2B5EF4-FFF2-40B4-BE49-F238E27FC236}">
                <a16:creationId xmlns:a16="http://schemas.microsoft.com/office/drawing/2014/main" id="{22E3B341-ADBE-49CE-9ECD-169EB0C9BD08}"/>
              </a:ext>
            </a:extLst>
          </p:cNvPr>
          <p:cNvSpPr>
            <a:spLocks noGrp="1"/>
          </p:cNvSpPr>
          <p:nvPr>
            <p:ph idx="1"/>
          </p:nvPr>
        </p:nvSpPr>
        <p:spPr>
          <a:xfrm>
            <a:off x="348344" y="853110"/>
            <a:ext cx="11739154" cy="3640511"/>
          </a:xfrm>
        </p:spPr>
        <p:txBody>
          <a:bodyPr>
            <a:normAutofit/>
          </a:bodyPr>
          <a:lstStyle/>
          <a:p>
            <a:pPr>
              <a:lnSpc>
                <a:spcPct val="170000"/>
              </a:lnSpc>
            </a:pPr>
            <a:r>
              <a:rPr lang="en-US" sz="1600" b="1" dirty="0"/>
              <a:t>Process-to-Process Communication</a:t>
            </a:r>
          </a:p>
          <a:p>
            <a:pPr marL="457200" indent="-457200">
              <a:lnSpc>
                <a:spcPct val="170000"/>
              </a:lnSpc>
              <a:buFont typeface="Wingdings" panose="05000000000000000000" pitchFamily="2" charset="2"/>
              <a:buChar char="Ø"/>
            </a:pPr>
            <a:r>
              <a:rPr lang="en-US" sz="1600" dirty="0"/>
              <a:t>TCP provides process-to-process communication using port numbers.</a:t>
            </a:r>
          </a:p>
          <a:p>
            <a:pPr>
              <a:lnSpc>
                <a:spcPct val="170000"/>
              </a:lnSpc>
            </a:pPr>
            <a:r>
              <a:rPr lang="en-US" sz="1600" b="1" i="1" dirty="0"/>
              <a:t>Stream Delivery Service</a:t>
            </a:r>
          </a:p>
          <a:p>
            <a:pPr marL="457200" indent="-457200">
              <a:lnSpc>
                <a:spcPct val="170000"/>
              </a:lnSpc>
              <a:buFont typeface="Wingdings" panose="05000000000000000000" pitchFamily="2" charset="2"/>
              <a:buChar char="Ø"/>
            </a:pPr>
            <a:r>
              <a:rPr lang="en-US" sz="1600" dirty="0"/>
              <a:t>TCP, allows the sending process to deliver data as a stream of bytes and allows the receiving process to obtain data as a stream of bytes. </a:t>
            </a:r>
          </a:p>
          <a:p>
            <a:pPr marL="457200" indent="-457200">
              <a:lnSpc>
                <a:spcPct val="170000"/>
              </a:lnSpc>
              <a:buFont typeface="Wingdings" panose="05000000000000000000" pitchFamily="2" charset="2"/>
              <a:buChar char="Ø"/>
            </a:pPr>
            <a:r>
              <a:rPr lang="en-US" sz="1600" dirty="0"/>
              <a:t>TCP creates an environment in which the two processes seem to be connected by an imaginary “tube” that carries their bytes across the Internet. This imaginary environment is depicted in Figure below.</a:t>
            </a:r>
          </a:p>
          <a:p>
            <a:pPr marL="457200" indent="-457200">
              <a:lnSpc>
                <a:spcPct val="170000"/>
              </a:lnSpc>
              <a:buFont typeface="Wingdings" panose="05000000000000000000" pitchFamily="2" charset="2"/>
              <a:buChar char="Ø"/>
            </a:pPr>
            <a:r>
              <a:rPr lang="en-US" sz="1600" dirty="0"/>
              <a:t>The sending process produces (writes to) the stream and the receiving process consumes (reads from) it.</a:t>
            </a:r>
            <a:endParaRPr lang="en-US" sz="1600" b="1" dirty="0"/>
          </a:p>
        </p:txBody>
      </p:sp>
      <p:pic>
        <p:nvPicPr>
          <p:cNvPr id="5" name="Picture 6">
            <a:extLst>
              <a:ext uri="{FF2B5EF4-FFF2-40B4-BE49-F238E27FC236}">
                <a16:creationId xmlns:a16="http://schemas.microsoft.com/office/drawing/2014/main" id="{D2634861-079D-4038-9E0D-EDB01EE631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348" y="4493620"/>
            <a:ext cx="7843838" cy="236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10624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BEDE-14E2-44E3-9D71-2BBEEF9DD550}"/>
              </a:ext>
            </a:extLst>
          </p:cNvPr>
          <p:cNvSpPr>
            <a:spLocks noGrp="1"/>
          </p:cNvSpPr>
          <p:nvPr>
            <p:ph type="title"/>
          </p:nvPr>
        </p:nvSpPr>
        <p:spPr/>
        <p:txBody>
          <a:bodyPr/>
          <a:lstStyle/>
          <a:p>
            <a:r>
              <a:rPr lang="en-US" b="1" dirty="0"/>
              <a:t>TCP Services</a:t>
            </a:r>
            <a:endParaRPr lang="en-US" dirty="0"/>
          </a:p>
        </p:txBody>
      </p:sp>
      <p:sp>
        <p:nvSpPr>
          <p:cNvPr id="3" name="Content Placeholder 2">
            <a:extLst>
              <a:ext uri="{FF2B5EF4-FFF2-40B4-BE49-F238E27FC236}">
                <a16:creationId xmlns:a16="http://schemas.microsoft.com/office/drawing/2014/main" id="{22E3B341-ADBE-49CE-9ECD-169EB0C9BD08}"/>
              </a:ext>
            </a:extLst>
          </p:cNvPr>
          <p:cNvSpPr>
            <a:spLocks noGrp="1"/>
          </p:cNvSpPr>
          <p:nvPr>
            <p:ph idx="1"/>
          </p:nvPr>
        </p:nvSpPr>
        <p:spPr>
          <a:xfrm>
            <a:off x="156753" y="911584"/>
            <a:ext cx="11556275" cy="2946313"/>
          </a:xfrm>
        </p:spPr>
        <p:txBody>
          <a:bodyPr>
            <a:normAutofit fontScale="77500" lnSpcReduction="20000"/>
          </a:bodyPr>
          <a:lstStyle/>
          <a:p>
            <a:r>
              <a:rPr lang="en-US" b="1" i="1" dirty="0"/>
              <a:t>Sending and Receiving Buffers</a:t>
            </a:r>
          </a:p>
          <a:p>
            <a:pPr marL="457200" indent="-457200">
              <a:buFont typeface="Wingdings" panose="05000000000000000000" pitchFamily="2" charset="2"/>
              <a:buChar char="Ø"/>
            </a:pPr>
            <a:r>
              <a:rPr lang="en-US" dirty="0"/>
              <a:t>The sending and the receiving processes may not necessarily write or read data at the same rate, TCP needs buffers for storage. </a:t>
            </a:r>
          </a:p>
          <a:p>
            <a:pPr marL="457200" indent="-457200">
              <a:buFont typeface="Wingdings" panose="05000000000000000000" pitchFamily="2" charset="2"/>
              <a:buChar char="Ø"/>
            </a:pPr>
            <a:r>
              <a:rPr lang="en-US" dirty="0"/>
              <a:t>There are two buffers, the sending buffer and the receiving buffer, one for each direction.</a:t>
            </a:r>
          </a:p>
          <a:p>
            <a:pPr marL="457200" indent="-457200">
              <a:buFont typeface="Wingdings" panose="05000000000000000000" pitchFamily="2" charset="2"/>
              <a:buChar char="Ø"/>
            </a:pPr>
            <a:r>
              <a:rPr lang="en-US" dirty="0"/>
              <a:t>One way to implement a buffer is to use a circular array of 1-byte locations as shown in Figure</a:t>
            </a:r>
          </a:p>
        </p:txBody>
      </p:sp>
      <p:pic>
        <p:nvPicPr>
          <p:cNvPr id="5" name="Picture 6">
            <a:extLst>
              <a:ext uri="{FF2B5EF4-FFF2-40B4-BE49-F238E27FC236}">
                <a16:creationId xmlns:a16="http://schemas.microsoft.com/office/drawing/2014/main" id="{A05FFF4A-2194-4141-9D9B-1A77D11E6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228" y="3526971"/>
            <a:ext cx="7888287" cy="3331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96251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BEDE-14E2-44E3-9D71-2BBEEF9DD550}"/>
              </a:ext>
            </a:extLst>
          </p:cNvPr>
          <p:cNvSpPr>
            <a:spLocks noGrp="1"/>
          </p:cNvSpPr>
          <p:nvPr>
            <p:ph type="title"/>
          </p:nvPr>
        </p:nvSpPr>
        <p:spPr/>
        <p:txBody>
          <a:bodyPr/>
          <a:lstStyle/>
          <a:p>
            <a:r>
              <a:rPr lang="en-US" b="1" dirty="0"/>
              <a:t>TCP Services</a:t>
            </a:r>
            <a:endParaRPr lang="en-US" dirty="0"/>
          </a:p>
        </p:txBody>
      </p:sp>
      <p:sp>
        <p:nvSpPr>
          <p:cNvPr id="3" name="Content Placeholder 2">
            <a:extLst>
              <a:ext uri="{FF2B5EF4-FFF2-40B4-BE49-F238E27FC236}">
                <a16:creationId xmlns:a16="http://schemas.microsoft.com/office/drawing/2014/main" id="{22E3B341-ADBE-49CE-9ECD-169EB0C9BD08}"/>
              </a:ext>
            </a:extLst>
          </p:cNvPr>
          <p:cNvSpPr>
            <a:spLocks noGrp="1"/>
          </p:cNvSpPr>
          <p:nvPr>
            <p:ph idx="1"/>
          </p:nvPr>
        </p:nvSpPr>
        <p:spPr>
          <a:xfrm>
            <a:off x="69670" y="818606"/>
            <a:ext cx="11948160" cy="5965371"/>
          </a:xfrm>
        </p:spPr>
        <p:txBody>
          <a:bodyPr>
            <a:normAutofit fontScale="85000" lnSpcReduction="10000"/>
          </a:bodyPr>
          <a:lstStyle/>
          <a:p>
            <a:pPr marL="457200" indent="-457200">
              <a:buFont typeface="Wingdings" panose="05000000000000000000" pitchFamily="2" charset="2"/>
              <a:buChar char="Ø"/>
            </a:pPr>
            <a:r>
              <a:rPr lang="en-US" dirty="0"/>
              <a:t>The figure shows the movement of the data in one direction. </a:t>
            </a:r>
          </a:p>
          <a:p>
            <a:pPr marL="457200" indent="-457200">
              <a:buFont typeface="Wingdings" panose="05000000000000000000" pitchFamily="2" charset="2"/>
              <a:buChar char="Ø"/>
            </a:pPr>
            <a:r>
              <a:rPr lang="en-US" dirty="0"/>
              <a:t>At the sender, the buffer has three types of chambers. </a:t>
            </a:r>
          </a:p>
          <a:p>
            <a:pPr marL="914400" lvl="1" indent="-457200">
              <a:buFont typeface="Wingdings" panose="05000000000000000000" pitchFamily="2" charset="2"/>
              <a:buChar char="Ø"/>
            </a:pPr>
            <a:r>
              <a:rPr lang="en-US" dirty="0"/>
              <a:t>The white section contains empty chambers that can be filled by the sending process (producer). </a:t>
            </a:r>
          </a:p>
          <a:p>
            <a:pPr marL="914400" lvl="1" indent="-457200">
              <a:buFont typeface="Wingdings" panose="05000000000000000000" pitchFamily="2" charset="2"/>
              <a:buChar char="Ø"/>
            </a:pPr>
            <a:r>
              <a:rPr lang="en-US" dirty="0"/>
              <a:t>The colored (blue) area holds bytes that have been sent but not yet acknowledged. The TCP sender keeps these bytes in the buffer until it receives an acknowledgment. </a:t>
            </a:r>
          </a:p>
          <a:p>
            <a:pPr marL="914400" lvl="1" indent="-457200">
              <a:buFont typeface="Wingdings" panose="05000000000000000000" pitchFamily="2" charset="2"/>
              <a:buChar char="Ø"/>
            </a:pPr>
            <a:r>
              <a:rPr lang="en-US" dirty="0"/>
              <a:t>The shaded area contains bytes to be sent by the sending TCP.</a:t>
            </a:r>
          </a:p>
          <a:p>
            <a:pPr marL="457200" indent="-457200">
              <a:buFont typeface="Wingdings" panose="05000000000000000000" pitchFamily="2" charset="2"/>
              <a:buChar char="Ø"/>
            </a:pPr>
            <a:r>
              <a:rPr lang="en-US" dirty="0"/>
              <a:t>The operation of the buffer at the receiver is simpler. The circular buffer is divided into two areas (shown as white and colored). </a:t>
            </a:r>
          </a:p>
          <a:p>
            <a:pPr marL="914400" lvl="1" indent="-457200">
              <a:buFont typeface="Wingdings" panose="05000000000000000000" pitchFamily="2" charset="2"/>
              <a:buChar char="Ø"/>
            </a:pPr>
            <a:r>
              <a:rPr lang="en-US" dirty="0"/>
              <a:t>The white area contains empty chambers to be filled by bytes received from the network. </a:t>
            </a:r>
          </a:p>
          <a:p>
            <a:pPr marL="914400" lvl="1" indent="-457200">
              <a:buFont typeface="Wingdings" panose="05000000000000000000" pitchFamily="2" charset="2"/>
              <a:buChar char="Ø"/>
            </a:pPr>
            <a:r>
              <a:rPr lang="en-US" dirty="0"/>
              <a:t>The colored sections contain received bytes that can be read by the receiving process. When a byte is read by the receiving process, the chamber is recycled and added to the pool of empty chambers.</a:t>
            </a:r>
          </a:p>
        </p:txBody>
      </p:sp>
    </p:spTree>
    <p:extLst>
      <p:ext uri="{BB962C8B-B14F-4D97-AF65-F5344CB8AC3E}">
        <p14:creationId xmlns:p14="http://schemas.microsoft.com/office/powerpoint/2010/main" val="2130227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BEDE-14E2-44E3-9D71-2BBEEF9DD550}"/>
              </a:ext>
            </a:extLst>
          </p:cNvPr>
          <p:cNvSpPr>
            <a:spLocks noGrp="1"/>
          </p:cNvSpPr>
          <p:nvPr>
            <p:ph type="title"/>
          </p:nvPr>
        </p:nvSpPr>
        <p:spPr/>
        <p:txBody>
          <a:bodyPr/>
          <a:lstStyle/>
          <a:p>
            <a:r>
              <a:rPr lang="en-US" b="1" dirty="0"/>
              <a:t>TCP Services</a:t>
            </a:r>
            <a:endParaRPr lang="en-US" dirty="0"/>
          </a:p>
        </p:txBody>
      </p:sp>
      <p:sp>
        <p:nvSpPr>
          <p:cNvPr id="3" name="Content Placeholder 2">
            <a:extLst>
              <a:ext uri="{FF2B5EF4-FFF2-40B4-BE49-F238E27FC236}">
                <a16:creationId xmlns:a16="http://schemas.microsoft.com/office/drawing/2014/main" id="{22E3B341-ADBE-49CE-9ECD-169EB0C9BD08}"/>
              </a:ext>
            </a:extLst>
          </p:cNvPr>
          <p:cNvSpPr>
            <a:spLocks noGrp="1"/>
          </p:cNvSpPr>
          <p:nvPr>
            <p:ph idx="1"/>
          </p:nvPr>
        </p:nvSpPr>
        <p:spPr>
          <a:xfrm>
            <a:off x="574766" y="679269"/>
            <a:ext cx="11460480" cy="2749731"/>
          </a:xfrm>
        </p:spPr>
        <p:txBody>
          <a:bodyPr>
            <a:normAutofit lnSpcReduction="10000"/>
          </a:bodyPr>
          <a:lstStyle/>
          <a:p>
            <a:r>
              <a:rPr lang="en-US" sz="1400" b="1" i="1" dirty="0"/>
              <a:t>Segments</a:t>
            </a:r>
          </a:p>
          <a:p>
            <a:pPr marL="457200" indent="-457200">
              <a:buFont typeface="Wingdings" panose="05000000000000000000" pitchFamily="2" charset="2"/>
              <a:buChar char="Ø"/>
            </a:pPr>
            <a:r>
              <a:rPr lang="en-US" sz="1400" dirty="0"/>
              <a:t>Although buffering handles the disparity between the speed of the producing and consuming processes, we need one more step before we can send data. </a:t>
            </a:r>
          </a:p>
          <a:p>
            <a:pPr marL="457200" indent="-457200">
              <a:buFont typeface="Wingdings" panose="05000000000000000000" pitchFamily="2" charset="2"/>
              <a:buChar char="Ø"/>
            </a:pPr>
            <a:r>
              <a:rPr lang="en-US" sz="1400" dirty="0"/>
              <a:t>The network layer, as a service provider for TCP, needs to send data in packets, not as a stream of bytes. </a:t>
            </a:r>
          </a:p>
          <a:p>
            <a:pPr marL="457200" indent="-457200">
              <a:buFont typeface="Wingdings" panose="05000000000000000000" pitchFamily="2" charset="2"/>
              <a:buChar char="Ø"/>
            </a:pPr>
            <a:r>
              <a:rPr lang="en-US" sz="1400" dirty="0"/>
              <a:t>At the transport layer, TCP groups a number of bytes together into a packet called a </a:t>
            </a:r>
            <a:r>
              <a:rPr lang="en-US" sz="1400" b="1" dirty="0"/>
              <a:t>segment</a:t>
            </a:r>
            <a:r>
              <a:rPr lang="en-US" sz="1400" dirty="0"/>
              <a:t>.</a:t>
            </a:r>
          </a:p>
          <a:p>
            <a:pPr marL="457200" indent="-457200">
              <a:buFont typeface="Wingdings" panose="05000000000000000000" pitchFamily="2" charset="2"/>
              <a:buChar char="Ø"/>
            </a:pPr>
            <a:r>
              <a:rPr lang="en-US" sz="1400" dirty="0"/>
              <a:t>TCP adds a header to each segment (for control purposes) and delivers the segment to the network layer for transmission. The segments are encapsulated in an IP datagram and transmitted.</a:t>
            </a:r>
          </a:p>
        </p:txBody>
      </p:sp>
      <p:pic>
        <p:nvPicPr>
          <p:cNvPr id="6" name="Picture 6">
            <a:extLst>
              <a:ext uri="{FF2B5EF4-FFF2-40B4-BE49-F238E27FC236}">
                <a16:creationId xmlns:a16="http://schemas.microsoft.com/office/drawing/2014/main" id="{A5EEE4D2-D6A4-455B-83B3-8BD5668B6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981" y="3291840"/>
            <a:ext cx="8428037" cy="3566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05250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BEDE-14E2-44E3-9D71-2BBEEF9DD550}"/>
              </a:ext>
            </a:extLst>
          </p:cNvPr>
          <p:cNvSpPr>
            <a:spLocks noGrp="1"/>
          </p:cNvSpPr>
          <p:nvPr>
            <p:ph type="title"/>
          </p:nvPr>
        </p:nvSpPr>
        <p:spPr/>
        <p:txBody>
          <a:bodyPr/>
          <a:lstStyle/>
          <a:p>
            <a:r>
              <a:rPr lang="en-US" b="1" dirty="0"/>
              <a:t>TCP Services</a:t>
            </a:r>
            <a:endParaRPr lang="en-US" dirty="0"/>
          </a:p>
        </p:txBody>
      </p:sp>
      <p:sp>
        <p:nvSpPr>
          <p:cNvPr id="3" name="Content Placeholder 2">
            <a:extLst>
              <a:ext uri="{FF2B5EF4-FFF2-40B4-BE49-F238E27FC236}">
                <a16:creationId xmlns:a16="http://schemas.microsoft.com/office/drawing/2014/main" id="{22E3B341-ADBE-49CE-9ECD-169EB0C9BD08}"/>
              </a:ext>
            </a:extLst>
          </p:cNvPr>
          <p:cNvSpPr>
            <a:spLocks noGrp="1"/>
          </p:cNvSpPr>
          <p:nvPr>
            <p:ph idx="1"/>
          </p:nvPr>
        </p:nvSpPr>
        <p:spPr>
          <a:xfrm>
            <a:off x="235131" y="836023"/>
            <a:ext cx="11826240" cy="5885452"/>
          </a:xfrm>
        </p:spPr>
        <p:txBody>
          <a:bodyPr>
            <a:normAutofit fontScale="92500" lnSpcReduction="20000"/>
          </a:bodyPr>
          <a:lstStyle/>
          <a:p>
            <a:r>
              <a:rPr lang="en-US" b="1" i="1" dirty="0"/>
              <a:t>Full-Duplex Communication</a:t>
            </a:r>
          </a:p>
          <a:p>
            <a:pPr marL="457200" indent="-457200">
              <a:buFont typeface="Wingdings" panose="05000000000000000000" pitchFamily="2" charset="2"/>
              <a:buChar char="Ø"/>
            </a:pPr>
            <a:r>
              <a:rPr lang="en-US" dirty="0"/>
              <a:t>TCP offers </a:t>
            </a:r>
            <a:r>
              <a:rPr lang="en-US" i="1" dirty="0"/>
              <a:t>full-duplex service, </a:t>
            </a:r>
            <a:r>
              <a:rPr lang="en-US" dirty="0"/>
              <a:t>where data can flow in both directions at the same time.</a:t>
            </a:r>
          </a:p>
          <a:p>
            <a:pPr marL="457200" indent="-457200">
              <a:buFont typeface="Wingdings" panose="05000000000000000000" pitchFamily="2" charset="2"/>
              <a:buChar char="Ø"/>
            </a:pPr>
            <a:r>
              <a:rPr lang="en-US" dirty="0"/>
              <a:t>Each TCP endpoint then has its own sending and receiving buffer, and segments move in both directions.</a:t>
            </a:r>
          </a:p>
          <a:p>
            <a:r>
              <a:rPr lang="en-US" b="1" i="1" dirty="0"/>
              <a:t>Multiplexing and Demultiplexing</a:t>
            </a:r>
          </a:p>
          <a:p>
            <a:pPr marL="457200" indent="-457200">
              <a:buFont typeface="Wingdings" panose="05000000000000000000" pitchFamily="2" charset="2"/>
              <a:buChar char="Ø"/>
            </a:pPr>
            <a:r>
              <a:rPr lang="en-US" dirty="0"/>
              <a:t>Like UDP, TCP performs multiplexing at the sender and demultiplexing at the receiver.</a:t>
            </a:r>
          </a:p>
          <a:p>
            <a:pPr marL="457200" indent="-457200">
              <a:buFont typeface="Wingdings" panose="05000000000000000000" pitchFamily="2" charset="2"/>
              <a:buChar char="Ø"/>
            </a:pPr>
            <a:r>
              <a:rPr lang="en-US" dirty="0"/>
              <a:t>However, since TCP is a connection-oriented protocol, a connection needs to be established for each pair of processes.</a:t>
            </a:r>
          </a:p>
        </p:txBody>
      </p:sp>
    </p:spTree>
    <p:extLst>
      <p:ext uri="{BB962C8B-B14F-4D97-AF65-F5344CB8AC3E}">
        <p14:creationId xmlns:p14="http://schemas.microsoft.com/office/powerpoint/2010/main" val="23034420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9297B-DF08-49E8-9CA2-766D6753C02E}"/>
              </a:ext>
            </a:extLst>
          </p:cNvPr>
          <p:cNvSpPr>
            <a:spLocks noGrp="1"/>
          </p:cNvSpPr>
          <p:nvPr>
            <p:ph type="title"/>
          </p:nvPr>
        </p:nvSpPr>
        <p:spPr>
          <a:xfrm>
            <a:off x="838200" y="136525"/>
            <a:ext cx="10515600" cy="507909"/>
          </a:xfrm>
        </p:spPr>
        <p:txBody>
          <a:bodyPr>
            <a:normAutofit fontScale="90000"/>
          </a:bodyPr>
          <a:lstStyle/>
          <a:p>
            <a:r>
              <a:rPr lang="en-US" b="1" dirty="0"/>
              <a:t>TCP Services</a:t>
            </a:r>
            <a:endParaRPr lang="en-US" dirty="0"/>
          </a:p>
        </p:txBody>
      </p:sp>
      <p:sp>
        <p:nvSpPr>
          <p:cNvPr id="3" name="Content Placeholder 2">
            <a:extLst>
              <a:ext uri="{FF2B5EF4-FFF2-40B4-BE49-F238E27FC236}">
                <a16:creationId xmlns:a16="http://schemas.microsoft.com/office/drawing/2014/main" id="{C3A11CEB-C447-47B2-BB3E-3097A99A97EC}"/>
              </a:ext>
            </a:extLst>
          </p:cNvPr>
          <p:cNvSpPr>
            <a:spLocks noGrp="1"/>
          </p:cNvSpPr>
          <p:nvPr>
            <p:ph idx="1"/>
          </p:nvPr>
        </p:nvSpPr>
        <p:spPr>
          <a:xfrm>
            <a:off x="296090" y="513806"/>
            <a:ext cx="11747863" cy="6207669"/>
          </a:xfrm>
        </p:spPr>
        <p:txBody>
          <a:bodyPr>
            <a:normAutofit lnSpcReduction="10000"/>
          </a:bodyPr>
          <a:lstStyle/>
          <a:p>
            <a:pPr>
              <a:lnSpc>
                <a:spcPct val="170000"/>
              </a:lnSpc>
            </a:pPr>
            <a:r>
              <a:rPr lang="en-US" sz="1600" b="1" i="1" dirty="0"/>
              <a:t>Connection-Oriented Service</a:t>
            </a:r>
          </a:p>
          <a:p>
            <a:pPr marL="457200" indent="-457200">
              <a:lnSpc>
                <a:spcPct val="170000"/>
              </a:lnSpc>
              <a:buFont typeface="Wingdings" panose="05000000000000000000" pitchFamily="2" charset="2"/>
              <a:buChar char="Ø"/>
            </a:pPr>
            <a:r>
              <a:rPr lang="en-US" sz="1600" dirty="0"/>
              <a:t>TCP, unlike UDP, is a connection-oriented protocol. When a process at site A wants to send to and receive data from another process at site B, the following three phases occur:</a:t>
            </a:r>
          </a:p>
          <a:p>
            <a:pPr lvl="1">
              <a:lnSpc>
                <a:spcPct val="170000"/>
              </a:lnSpc>
            </a:pPr>
            <a:r>
              <a:rPr lang="en-US" sz="1400" b="1" dirty="0"/>
              <a:t>1. </a:t>
            </a:r>
            <a:r>
              <a:rPr lang="en-US" sz="1400" dirty="0"/>
              <a:t>The two TCP’s establish a logical connection between them.</a:t>
            </a:r>
          </a:p>
          <a:p>
            <a:pPr lvl="1">
              <a:lnSpc>
                <a:spcPct val="170000"/>
              </a:lnSpc>
            </a:pPr>
            <a:r>
              <a:rPr lang="en-US" sz="1400" b="1" dirty="0"/>
              <a:t>2. </a:t>
            </a:r>
            <a:r>
              <a:rPr lang="en-US" sz="1400" dirty="0"/>
              <a:t>Data are exchanged in both directions.</a:t>
            </a:r>
          </a:p>
          <a:p>
            <a:pPr lvl="1">
              <a:lnSpc>
                <a:spcPct val="170000"/>
              </a:lnSpc>
            </a:pPr>
            <a:r>
              <a:rPr lang="en-US" sz="1400" b="1" dirty="0"/>
              <a:t>3. </a:t>
            </a:r>
            <a:r>
              <a:rPr lang="en-US" sz="1400" dirty="0"/>
              <a:t>The connection is terminated.</a:t>
            </a:r>
          </a:p>
          <a:p>
            <a:pPr marL="457200" indent="-457200">
              <a:lnSpc>
                <a:spcPct val="170000"/>
              </a:lnSpc>
              <a:buFont typeface="Wingdings" panose="05000000000000000000" pitchFamily="2" charset="2"/>
              <a:buChar char="Ø"/>
            </a:pPr>
            <a:r>
              <a:rPr lang="en-US" sz="1600" dirty="0"/>
              <a:t>Note that this is a logical connection, not a physical connection. </a:t>
            </a:r>
          </a:p>
          <a:p>
            <a:pPr marL="457200" indent="-457200">
              <a:lnSpc>
                <a:spcPct val="170000"/>
              </a:lnSpc>
              <a:buFont typeface="Wingdings" panose="05000000000000000000" pitchFamily="2" charset="2"/>
              <a:buChar char="Ø"/>
            </a:pPr>
            <a:r>
              <a:rPr lang="en-US" sz="1600" dirty="0"/>
              <a:t>The TCP segment is encapsulated in an IP datagram and can be sent out of order, or lost or corrupted, and then resent. </a:t>
            </a:r>
          </a:p>
          <a:p>
            <a:pPr marL="457200" indent="-457200">
              <a:lnSpc>
                <a:spcPct val="170000"/>
              </a:lnSpc>
              <a:buFont typeface="Wingdings" panose="05000000000000000000" pitchFamily="2" charset="2"/>
              <a:buChar char="Ø"/>
            </a:pPr>
            <a:r>
              <a:rPr lang="en-US" sz="1600" dirty="0"/>
              <a:t>Each may be routed over a different path to reach the destination. </a:t>
            </a:r>
          </a:p>
          <a:p>
            <a:pPr marL="457200" indent="-457200">
              <a:lnSpc>
                <a:spcPct val="170000"/>
              </a:lnSpc>
              <a:buFont typeface="Wingdings" panose="05000000000000000000" pitchFamily="2" charset="2"/>
              <a:buChar char="Ø"/>
            </a:pPr>
            <a:r>
              <a:rPr lang="en-US" sz="1600" dirty="0"/>
              <a:t>There is no physical connection. TCP creates a stream-oriented environment in which it accepts the responsibility of delivering the bytes in order to the other site.</a:t>
            </a:r>
          </a:p>
          <a:p>
            <a:pPr>
              <a:lnSpc>
                <a:spcPct val="170000"/>
              </a:lnSpc>
            </a:pPr>
            <a:r>
              <a:rPr lang="en-US" sz="1600" b="1" i="1" dirty="0"/>
              <a:t>Reliable Service</a:t>
            </a:r>
          </a:p>
          <a:p>
            <a:pPr marL="457200" indent="-457200">
              <a:lnSpc>
                <a:spcPct val="170000"/>
              </a:lnSpc>
              <a:buFont typeface="Wingdings" panose="05000000000000000000" pitchFamily="2" charset="2"/>
              <a:buChar char="Ø"/>
            </a:pPr>
            <a:r>
              <a:rPr lang="en-US" sz="1600" dirty="0"/>
              <a:t>TCP is a reliable transport protocol. It uses an acknowledgment mechanism to check the safe and sound arrival of data. </a:t>
            </a:r>
          </a:p>
        </p:txBody>
      </p:sp>
    </p:spTree>
    <p:extLst>
      <p:ext uri="{BB962C8B-B14F-4D97-AF65-F5344CB8AC3E}">
        <p14:creationId xmlns:p14="http://schemas.microsoft.com/office/powerpoint/2010/main" val="29988876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5E5D-1539-46F3-B96A-9B1EE107D02D}"/>
              </a:ext>
            </a:extLst>
          </p:cNvPr>
          <p:cNvSpPr>
            <a:spLocks noGrp="1"/>
          </p:cNvSpPr>
          <p:nvPr>
            <p:ph type="title"/>
          </p:nvPr>
        </p:nvSpPr>
        <p:spPr/>
        <p:txBody>
          <a:bodyPr/>
          <a:lstStyle/>
          <a:p>
            <a:r>
              <a:rPr lang="en-US" b="1" dirty="0"/>
              <a:t>A TCP Connection Management</a:t>
            </a:r>
          </a:p>
        </p:txBody>
      </p:sp>
      <p:sp>
        <p:nvSpPr>
          <p:cNvPr id="3" name="Content Placeholder 2">
            <a:extLst>
              <a:ext uri="{FF2B5EF4-FFF2-40B4-BE49-F238E27FC236}">
                <a16:creationId xmlns:a16="http://schemas.microsoft.com/office/drawing/2014/main" id="{F12C76E2-EDE2-4C20-AB35-2606219AD3BB}"/>
              </a:ext>
            </a:extLst>
          </p:cNvPr>
          <p:cNvSpPr>
            <a:spLocks noGrp="1"/>
          </p:cNvSpPr>
          <p:nvPr>
            <p:ph idx="1"/>
          </p:nvPr>
        </p:nvSpPr>
        <p:spPr/>
        <p:txBody>
          <a:bodyPr>
            <a:normAutofit fontScale="77500" lnSpcReduction="20000"/>
          </a:bodyPr>
          <a:lstStyle/>
          <a:p>
            <a:pPr marL="457200" indent="-457200">
              <a:buFont typeface="Wingdings" panose="05000000000000000000" pitchFamily="2" charset="2"/>
              <a:buChar char="Ø"/>
            </a:pPr>
            <a:r>
              <a:rPr lang="en-US" dirty="0"/>
              <a:t> TCP is connection-oriented.</a:t>
            </a:r>
          </a:p>
          <a:p>
            <a:pPr marL="457200" indent="-457200">
              <a:buFont typeface="Wingdings" panose="05000000000000000000" pitchFamily="2" charset="2"/>
              <a:buChar char="Ø"/>
            </a:pPr>
            <a:r>
              <a:rPr lang="en-US" dirty="0"/>
              <a:t>A connection-oriented transport protocol establishes a logical path between the source and destination. </a:t>
            </a:r>
          </a:p>
          <a:p>
            <a:pPr marL="457200" indent="-457200">
              <a:buFont typeface="Wingdings" panose="05000000000000000000" pitchFamily="2" charset="2"/>
              <a:buChar char="Ø"/>
            </a:pPr>
            <a:r>
              <a:rPr lang="en-US" dirty="0"/>
              <a:t>All of the segments belonging to a message are then sent over this logical path. </a:t>
            </a:r>
          </a:p>
          <a:p>
            <a:pPr marL="457200" indent="-457200">
              <a:buFont typeface="Wingdings" panose="05000000000000000000" pitchFamily="2" charset="2"/>
              <a:buChar char="Ø"/>
            </a:pPr>
            <a:r>
              <a:rPr lang="en-US" dirty="0"/>
              <a:t>Using a single logical pathway for the entire message facilitates the acknowledgment process as well as retransmission of damaged or lost frames.</a:t>
            </a:r>
          </a:p>
          <a:p>
            <a:pPr marL="457200" indent="-457200">
              <a:buFont typeface="Wingdings" panose="05000000000000000000" pitchFamily="2" charset="2"/>
              <a:buChar char="Ø"/>
            </a:pPr>
            <a:r>
              <a:rPr lang="en-US" dirty="0"/>
              <a:t>If a segment arrives out of order, TCP holds it until the missing segments arrive; IP is unaware of this reordering.</a:t>
            </a:r>
          </a:p>
          <a:p>
            <a:pPr marL="457200" indent="-457200">
              <a:buFont typeface="Wingdings" panose="05000000000000000000" pitchFamily="2" charset="2"/>
              <a:buChar char="Ø"/>
            </a:pPr>
            <a:r>
              <a:rPr lang="en-US" dirty="0"/>
              <a:t>In TCP, connection-oriented transmission requires three phases: </a:t>
            </a:r>
            <a:r>
              <a:rPr lang="en-US" b="1" dirty="0"/>
              <a:t>connection establishment, data transfer, </a:t>
            </a:r>
            <a:r>
              <a:rPr lang="en-US" dirty="0"/>
              <a:t>and</a:t>
            </a:r>
            <a:r>
              <a:rPr lang="en-US" b="1" dirty="0"/>
              <a:t> connection termination.</a:t>
            </a:r>
          </a:p>
        </p:txBody>
      </p:sp>
    </p:spTree>
    <p:extLst>
      <p:ext uri="{BB962C8B-B14F-4D97-AF65-F5344CB8AC3E}">
        <p14:creationId xmlns:p14="http://schemas.microsoft.com/office/powerpoint/2010/main" val="1342946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CC80-42A5-449D-AFD1-669DEC1539A3}"/>
              </a:ext>
            </a:extLst>
          </p:cNvPr>
          <p:cNvSpPr>
            <a:spLocks noGrp="1"/>
          </p:cNvSpPr>
          <p:nvPr>
            <p:ph type="title"/>
          </p:nvPr>
        </p:nvSpPr>
        <p:spPr/>
        <p:txBody>
          <a:bodyPr/>
          <a:lstStyle/>
          <a:p>
            <a:r>
              <a:rPr lang="en-US" b="1" dirty="0"/>
              <a:t>TCP: </a:t>
            </a:r>
            <a:r>
              <a:rPr lang="en-US" b="1" i="1" dirty="0"/>
              <a:t>Connection Establishment</a:t>
            </a:r>
            <a:endParaRPr lang="en-US" dirty="0"/>
          </a:p>
        </p:txBody>
      </p:sp>
      <p:sp>
        <p:nvSpPr>
          <p:cNvPr id="3" name="Content Placeholder 2">
            <a:extLst>
              <a:ext uri="{FF2B5EF4-FFF2-40B4-BE49-F238E27FC236}">
                <a16:creationId xmlns:a16="http://schemas.microsoft.com/office/drawing/2014/main" id="{CBDD95BC-6F6B-4413-A23D-631EB926DF2F}"/>
              </a:ext>
            </a:extLst>
          </p:cNvPr>
          <p:cNvSpPr>
            <a:spLocks noGrp="1"/>
          </p:cNvSpPr>
          <p:nvPr>
            <p:ph idx="1"/>
          </p:nvPr>
        </p:nvSpPr>
        <p:spPr>
          <a:xfrm>
            <a:off x="322217" y="911585"/>
            <a:ext cx="11408229" cy="5265378"/>
          </a:xfrm>
        </p:spPr>
        <p:txBody>
          <a:bodyPr>
            <a:normAutofit fontScale="92500" lnSpcReduction="20000"/>
          </a:bodyPr>
          <a:lstStyle/>
          <a:p>
            <a:pPr marL="457200" indent="-457200">
              <a:buFont typeface="Wingdings" panose="05000000000000000000" pitchFamily="2" charset="2"/>
              <a:buChar char="Ø"/>
            </a:pPr>
            <a:r>
              <a:rPr lang="en-US" dirty="0"/>
              <a:t> TCP transmits data in full-duplex mode. </a:t>
            </a:r>
          </a:p>
          <a:p>
            <a:pPr marL="457200" indent="-457200">
              <a:buFont typeface="Wingdings" panose="05000000000000000000" pitchFamily="2" charset="2"/>
              <a:buChar char="Ø"/>
            </a:pPr>
            <a:r>
              <a:rPr lang="en-US" dirty="0"/>
              <a:t>When two TCPs in two machines are connected, they are able to send segments to each other simultaneously. </a:t>
            </a:r>
          </a:p>
          <a:p>
            <a:pPr marL="457200" indent="-457200">
              <a:buFont typeface="Wingdings" panose="05000000000000000000" pitchFamily="2" charset="2"/>
              <a:buChar char="Ø"/>
            </a:pPr>
            <a:r>
              <a:rPr lang="en-US" dirty="0"/>
              <a:t>This implies that each party must initialize communication and get approval from the other party before any data are transferred.</a:t>
            </a:r>
          </a:p>
          <a:p>
            <a:pPr marL="457200" indent="-457200">
              <a:buFont typeface="Wingdings" panose="05000000000000000000" pitchFamily="2" charset="2"/>
              <a:buChar char="Ø"/>
            </a:pPr>
            <a:r>
              <a:rPr lang="en-US" dirty="0"/>
              <a:t> The connection establishment in TCP is called </a:t>
            </a:r>
            <a:r>
              <a:rPr lang="en-US" b="1" dirty="0"/>
              <a:t>three-way handshaking</a:t>
            </a:r>
            <a:r>
              <a:rPr lang="en-US" dirty="0"/>
              <a:t>.</a:t>
            </a:r>
          </a:p>
          <a:p>
            <a:pPr marL="457200" indent="-457200">
              <a:buFont typeface="Wingdings" panose="05000000000000000000" pitchFamily="2" charset="2"/>
              <a:buChar char="Ø"/>
            </a:pPr>
            <a:r>
              <a:rPr lang="en-US" dirty="0"/>
              <a:t>For example, an application program, called the </a:t>
            </a:r>
            <a:r>
              <a:rPr lang="en-US" b="1" i="1" dirty="0"/>
              <a:t>client</a:t>
            </a:r>
            <a:r>
              <a:rPr lang="en-US" dirty="0"/>
              <a:t>, wants to make a connection with another application program, called the </a:t>
            </a:r>
            <a:r>
              <a:rPr lang="en-US" b="1" i="1" dirty="0"/>
              <a:t>server,</a:t>
            </a:r>
            <a:r>
              <a:rPr lang="en-US" dirty="0"/>
              <a:t> using TCP as the transport-layer protocol.</a:t>
            </a:r>
          </a:p>
        </p:txBody>
      </p:sp>
    </p:spTree>
    <p:extLst>
      <p:ext uri="{BB962C8B-B14F-4D97-AF65-F5344CB8AC3E}">
        <p14:creationId xmlns:p14="http://schemas.microsoft.com/office/powerpoint/2010/main" val="27572983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5100-8ACA-486A-AEDD-7B1936F2CE25}"/>
              </a:ext>
            </a:extLst>
          </p:cNvPr>
          <p:cNvSpPr>
            <a:spLocks noGrp="1"/>
          </p:cNvSpPr>
          <p:nvPr>
            <p:ph type="title"/>
          </p:nvPr>
        </p:nvSpPr>
        <p:spPr/>
        <p:txBody>
          <a:bodyPr/>
          <a:lstStyle/>
          <a:p>
            <a:r>
              <a:rPr lang="en-US" b="1" dirty="0"/>
              <a:t>TCP: </a:t>
            </a:r>
            <a:r>
              <a:rPr lang="en-US" b="1" i="1" dirty="0"/>
              <a:t>Connection Establishment</a:t>
            </a:r>
            <a:endParaRPr lang="en-US" dirty="0"/>
          </a:p>
        </p:txBody>
      </p:sp>
      <p:sp>
        <p:nvSpPr>
          <p:cNvPr id="3" name="Content Placeholder 2">
            <a:extLst>
              <a:ext uri="{FF2B5EF4-FFF2-40B4-BE49-F238E27FC236}">
                <a16:creationId xmlns:a16="http://schemas.microsoft.com/office/drawing/2014/main" id="{A7EF72FF-4213-4D22-B177-8AFA88D595E9}"/>
              </a:ext>
            </a:extLst>
          </p:cNvPr>
          <p:cNvSpPr>
            <a:spLocks noGrp="1"/>
          </p:cNvSpPr>
          <p:nvPr>
            <p:ph idx="1"/>
          </p:nvPr>
        </p:nvSpPr>
        <p:spPr>
          <a:xfrm>
            <a:off x="121920" y="757645"/>
            <a:ext cx="5103223" cy="5869577"/>
          </a:xfrm>
        </p:spPr>
        <p:txBody>
          <a:bodyPr>
            <a:normAutofit fontScale="62500" lnSpcReduction="20000"/>
          </a:bodyPr>
          <a:lstStyle/>
          <a:p>
            <a:pPr marL="457200" indent="-457200">
              <a:buFont typeface="Wingdings" panose="05000000000000000000" pitchFamily="2" charset="2"/>
              <a:buChar char="Ø"/>
            </a:pPr>
            <a:r>
              <a:rPr lang="en-US" dirty="0"/>
              <a:t>The process starts with the server. </a:t>
            </a:r>
          </a:p>
          <a:p>
            <a:pPr marL="457200" indent="-457200">
              <a:buFont typeface="Wingdings" panose="05000000000000000000" pitchFamily="2" charset="2"/>
              <a:buChar char="Ø"/>
            </a:pPr>
            <a:r>
              <a:rPr lang="en-US" dirty="0"/>
              <a:t>The server program tells its TCP that it is ready to accept a connection. This request is called a </a:t>
            </a:r>
            <a:r>
              <a:rPr lang="en-US" b="1" i="1" dirty="0"/>
              <a:t>passive open</a:t>
            </a:r>
            <a:r>
              <a:rPr lang="en-US" dirty="0"/>
              <a:t>. </a:t>
            </a:r>
          </a:p>
          <a:p>
            <a:pPr marL="457200" indent="-457200">
              <a:buFont typeface="Wingdings" panose="05000000000000000000" pitchFamily="2" charset="2"/>
              <a:buChar char="Ø"/>
            </a:pPr>
            <a:r>
              <a:rPr lang="en-US" dirty="0"/>
              <a:t>The server TCP is ready to accept a connection from any machine in the world. </a:t>
            </a:r>
          </a:p>
          <a:p>
            <a:pPr marL="457200" indent="-457200">
              <a:buFont typeface="Wingdings" panose="05000000000000000000" pitchFamily="2" charset="2"/>
              <a:buChar char="Ø"/>
            </a:pPr>
            <a:r>
              <a:rPr lang="en-US" dirty="0"/>
              <a:t>But it cannot make the connection itself.</a:t>
            </a:r>
          </a:p>
          <a:p>
            <a:pPr marL="457200" indent="-457200">
              <a:buFont typeface="Wingdings" panose="05000000000000000000" pitchFamily="2" charset="2"/>
              <a:buChar char="Ø"/>
            </a:pPr>
            <a:r>
              <a:rPr lang="en-US" dirty="0"/>
              <a:t>The client program issues a request for an </a:t>
            </a:r>
            <a:r>
              <a:rPr lang="en-US" b="1" i="1" dirty="0"/>
              <a:t>active open</a:t>
            </a:r>
            <a:r>
              <a:rPr lang="en-US" dirty="0"/>
              <a:t>. </a:t>
            </a:r>
          </a:p>
          <a:p>
            <a:pPr marL="457200" indent="-457200">
              <a:buFont typeface="Wingdings" panose="05000000000000000000" pitchFamily="2" charset="2"/>
              <a:buChar char="Ø"/>
            </a:pPr>
            <a:r>
              <a:rPr lang="en-US" dirty="0"/>
              <a:t>A client that wishes to connect to an open server tells its TCP to connect to a particular server. </a:t>
            </a:r>
          </a:p>
          <a:p>
            <a:pPr marL="457200" indent="-457200">
              <a:buFont typeface="Wingdings" panose="05000000000000000000" pitchFamily="2" charset="2"/>
              <a:buChar char="Ø"/>
            </a:pPr>
            <a:r>
              <a:rPr lang="en-US" dirty="0"/>
              <a:t>TCP can now start the three-way handshaking process, as shown in Figure.</a:t>
            </a:r>
          </a:p>
        </p:txBody>
      </p:sp>
      <p:pic>
        <p:nvPicPr>
          <p:cNvPr id="6" name="Picture 5">
            <a:extLst>
              <a:ext uri="{FF2B5EF4-FFF2-40B4-BE49-F238E27FC236}">
                <a16:creationId xmlns:a16="http://schemas.microsoft.com/office/drawing/2014/main" id="{29AF7DDF-94EE-495D-AC1A-F1CEBCFA6CC3}"/>
              </a:ext>
            </a:extLst>
          </p:cNvPr>
          <p:cNvPicPr>
            <a:picLocks noChangeAspect="1"/>
          </p:cNvPicPr>
          <p:nvPr/>
        </p:nvPicPr>
        <p:blipFill>
          <a:blip r:embed="rId2"/>
          <a:stretch>
            <a:fillRect/>
          </a:stretch>
        </p:blipFill>
        <p:spPr>
          <a:xfrm>
            <a:off x="5225143" y="1436913"/>
            <a:ext cx="6966857" cy="4511039"/>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E66DC5F-AB93-45D3-AF76-DDD638608D26}"/>
                  </a:ext>
                </a:extLst>
              </p14:cNvPr>
              <p14:cNvContentPartPr/>
              <p14:nvPr/>
            </p14:nvContentPartPr>
            <p14:xfrm>
              <a:off x="8487000" y="4288680"/>
              <a:ext cx="360" cy="360"/>
            </p14:xfrm>
          </p:contentPart>
        </mc:Choice>
        <mc:Fallback xmlns="">
          <p:pic>
            <p:nvPicPr>
              <p:cNvPr id="4" name="Ink 3">
                <a:extLst>
                  <a:ext uri="{FF2B5EF4-FFF2-40B4-BE49-F238E27FC236}">
                    <a16:creationId xmlns:a16="http://schemas.microsoft.com/office/drawing/2014/main" id="{5E66DC5F-AB93-45D3-AF76-DDD638608D26}"/>
                  </a:ext>
                </a:extLst>
              </p:cNvPr>
              <p:cNvPicPr/>
              <p:nvPr/>
            </p:nvPicPr>
            <p:blipFill>
              <a:blip r:embed="rId4"/>
              <a:stretch>
                <a:fillRect/>
              </a:stretch>
            </p:blipFill>
            <p:spPr>
              <a:xfrm>
                <a:off x="8477640" y="4279320"/>
                <a:ext cx="19080" cy="19080"/>
              </a:xfrm>
              <a:prstGeom prst="rect">
                <a:avLst/>
              </a:prstGeom>
            </p:spPr>
          </p:pic>
        </mc:Fallback>
      </mc:AlternateContent>
    </p:spTree>
    <p:extLst>
      <p:ext uri="{BB962C8B-B14F-4D97-AF65-F5344CB8AC3E}">
        <p14:creationId xmlns:p14="http://schemas.microsoft.com/office/powerpoint/2010/main" val="346871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518517" y="224526"/>
            <a:ext cx="9762614" cy="758885"/>
          </a:xfrm>
        </p:spPr>
        <p:txBody>
          <a:bodyPr/>
          <a:lstStyle/>
          <a:p>
            <a:r>
              <a:rPr lang="en-US" b="1" dirty="0"/>
              <a:t>Functions of Transport Layer</a:t>
            </a:r>
            <a:endParaRPr lang="en-US" dirty="0"/>
          </a:p>
        </p:txBody>
      </p:sp>
      <p:pic>
        <p:nvPicPr>
          <p:cNvPr id="4" name="Content Placeholder 3">
            <a:extLst>
              <a:ext uri="{FF2B5EF4-FFF2-40B4-BE49-F238E27FC236}">
                <a16:creationId xmlns:a16="http://schemas.microsoft.com/office/drawing/2014/main" id="{2CD91F61-C566-4C88-92CD-7167E710C1A2}"/>
              </a:ext>
            </a:extLst>
          </p:cNvPr>
          <p:cNvPicPr>
            <a:picLocks noGrp="1" noChangeAspect="1"/>
          </p:cNvPicPr>
          <p:nvPr>
            <p:ph idx="1"/>
          </p:nvPr>
        </p:nvPicPr>
        <p:blipFill>
          <a:blip r:embed="rId2"/>
          <a:stretch>
            <a:fillRect/>
          </a:stretch>
        </p:blipFill>
        <p:spPr>
          <a:xfrm>
            <a:off x="1055077" y="1927273"/>
            <a:ext cx="9762614" cy="4060367"/>
          </a:xfrm>
          <a:prstGeom prst="rect">
            <a:avLst/>
          </a:prstGeom>
        </p:spPr>
      </p:pic>
      <p:sp>
        <p:nvSpPr>
          <p:cNvPr id="5" name="Rectangle 4">
            <a:extLst>
              <a:ext uri="{FF2B5EF4-FFF2-40B4-BE49-F238E27FC236}">
                <a16:creationId xmlns:a16="http://schemas.microsoft.com/office/drawing/2014/main" id="{5B098A08-92A8-4F0C-B141-676BC60DFA38}"/>
              </a:ext>
            </a:extLst>
          </p:cNvPr>
          <p:cNvSpPr/>
          <p:nvPr/>
        </p:nvSpPr>
        <p:spPr>
          <a:xfrm>
            <a:off x="5352848" y="1270676"/>
            <a:ext cx="1486304" cy="369332"/>
          </a:xfrm>
          <a:prstGeom prst="rect">
            <a:avLst/>
          </a:prstGeom>
        </p:spPr>
        <p:txBody>
          <a:bodyPr wrap="none">
            <a:spAutoFit/>
          </a:bodyPr>
          <a:lstStyle/>
          <a:p>
            <a:r>
              <a:rPr lang="en-US" b="1" i="1" dirty="0">
                <a:latin typeface="TimesNewRomanPS-BoldItalicMT"/>
              </a:rPr>
              <a:t>Port numbers</a:t>
            </a:r>
            <a:endParaRPr lang="en-US" dirty="0"/>
          </a:p>
        </p:txBody>
      </p:sp>
    </p:spTree>
    <p:extLst>
      <p:ext uri="{BB962C8B-B14F-4D97-AF65-F5344CB8AC3E}">
        <p14:creationId xmlns:p14="http://schemas.microsoft.com/office/powerpoint/2010/main" val="23118245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834D14-7989-4482-8874-37C2F5288E04}"/>
              </a:ext>
            </a:extLst>
          </p:cNvPr>
          <p:cNvSpPr>
            <a:spLocks noGrp="1"/>
          </p:cNvSpPr>
          <p:nvPr>
            <p:ph idx="1"/>
          </p:nvPr>
        </p:nvSpPr>
        <p:spPr>
          <a:xfrm>
            <a:off x="252549" y="130628"/>
            <a:ext cx="11739154" cy="6609805"/>
          </a:xfrm>
        </p:spPr>
        <p:txBody>
          <a:bodyPr>
            <a:normAutofit fontScale="77500" lnSpcReduction="20000"/>
          </a:bodyPr>
          <a:lstStyle/>
          <a:p>
            <a:pPr marL="457200" indent="-457200">
              <a:buFont typeface="Wingdings" panose="05000000000000000000" pitchFamily="2" charset="2"/>
              <a:buChar char="Ø"/>
            </a:pPr>
            <a:r>
              <a:rPr lang="en-US" b="1" dirty="0"/>
              <a:t>The three steps in this phase are as follows.</a:t>
            </a:r>
          </a:p>
          <a:p>
            <a:pPr marL="514350" indent="-514350">
              <a:buFont typeface="+mj-lt"/>
              <a:buAutoNum type="arabicPeriod"/>
            </a:pPr>
            <a:r>
              <a:rPr lang="en-US" dirty="0"/>
              <a:t>The client sends the first segment, a SYN segment, in which only the SYN flag is set. This segment is for synchronization of sequence numbers. This sequence number is called the initial sequence number (ISN). This segment does not contain an acknowledgment number. It does not define the window size either; a window size definition makes sense only when a segment includes an acknowledgment.</a:t>
            </a:r>
          </a:p>
          <a:p>
            <a:pPr marL="514350" indent="-514350">
              <a:buFont typeface="+mj-lt"/>
              <a:buAutoNum type="arabicPeriod"/>
            </a:pPr>
            <a:r>
              <a:rPr lang="en-US" dirty="0"/>
              <a:t>The server sends the second segment, a SYN + ACK segment with two flag bits set as: SYN and ACK. This segment has a dual purpose. First, it is a SYN segment for communication in the other direction. The server uses this segment to initialize a sequence number for numbering the bytes sent from the server to the client. The server also acknowledges the receipt of the SYN segment from the client by setting the ACK flag and displaying the next sequence number it expects to receive from the client. Because the segment contains an acknowledgment, it also needs to define the receive window size, </a:t>
            </a:r>
            <a:r>
              <a:rPr lang="en-US" b="1" i="1" dirty="0" err="1"/>
              <a:t>rwnd</a:t>
            </a:r>
            <a:r>
              <a:rPr lang="en-US" dirty="0"/>
              <a:t> (to be used by the client).</a:t>
            </a:r>
          </a:p>
        </p:txBody>
      </p:sp>
    </p:spTree>
    <p:extLst>
      <p:ext uri="{BB962C8B-B14F-4D97-AF65-F5344CB8AC3E}">
        <p14:creationId xmlns:p14="http://schemas.microsoft.com/office/powerpoint/2010/main" val="19743668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DE98A-FEB8-4797-A769-8143C0A507BE}"/>
              </a:ext>
            </a:extLst>
          </p:cNvPr>
          <p:cNvSpPr>
            <a:spLocks noGrp="1"/>
          </p:cNvSpPr>
          <p:nvPr>
            <p:ph idx="1"/>
          </p:nvPr>
        </p:nvSpPr>
        <p:spPr>
          <a:xfrm>
            <a:off x="374469" y="260599"/>
            <a:ext cx="11364685" cy="5193552"/>
          </a:xfrm>
        </p:spPr>
        <p:txBody>
          <a:bodyPr/>
          <a:lstStyle/>
          <a:p>
            <a:pPr marL="339725" indent="-339725"/>
            <a:r>
              <a:rPr lang="en-US" dirty="0"/>
              <a:t>3. The client sends the third segment. This is just an ACK segment. It acknowledges the receipt of the second segment with the ACK flag and acknowledgment number field. Note that the ACK segment does not consume any sequence numbers if it does not carry data,</a:t>
            </a:r>
          </a:p>
        </p:txBody>
      </p:sp>
    </p:spTree>
    <p:extLst>
      <p:ext uri="{BB962C8B-B14F-4D97-AF65-F5344CB8AC3E}">
        <p14:creationId xmlns:p14="http://schemas.microsoft.com/office/powerpoint/2010/main" val="310495151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354E2-6200-40F6-B2FF-21CEF43F74AC}"/>
              </a:ext>
            </a:extLst>
          </p:cNvPr>
          <p:cNvSpPr>
            <a:spLocks noGrp="1"/>
          </p:cNvSpPr>
          <p:nvPr>
            <p:ph type="title"/>
          </p:nvPr>
        </p:nvSpPr>
        <p:spPr/>
        <p:txBody>
          <a:bodyPr/>
          <a:lstStyle/>
          <a:p>
            <a:r>
              <a:rPr lang="en-US" b="1" dirty="0"/>
              <a:t>TCP: </a:t>
            </a:r>
            <a:r>
              <a:rPr lang="en-US" b="1" i="1" dirty="0"/>
              <a:t>Data Transfer</a:t>
            </a:r>
            <a:endParaRPr lang="en-US" dirty="0"/>
          </a:p>
        </p:txBody>
      </p:sp>
      <p:sp>
        <p:nvSpPr>
          <p:cNvPr id="3" name="Content Placeholder 2">
            <a:extLst>
              <a:ext uri="{FF2B5EF4-FFF2-40B4-BE49-F238E27FC236}">
                <a16:creationId xmlns:a16="http://schemas.microsoft.com/office/drawing/2014/main" id="{1D55C3BB-7900-462A-BE41-8CA56F6F2534}"/>
              </a:ext>
            </a:extLst>
          </p:cNvPr>
          <p:cNvSpPr>
            <a:spLocks noGrp="1"/>
          </p:cNvSpPr>
          <p:nvPr>
            <p:ph idx="1"/>
          </p:nvPr>
        </p:nvSpPr>
        <p:spPr>
          <a:xfrm>
            <a:off x="121920" y="911585"/>
            <a:ext cx="6662057" cy="5689512"/>
          </a:xfrm>
        </p:spPr>
        <p:txBody>
          <a:bodyPr>
            <a:normAutofit lnSpcReduction="10000"/>
          </a:bodyPr>
          <a:lstStyle/>
          <a:p>
            <a:pPr marL="457200" indent="-457200">
              <a:buFont typeface="Wingdings" panose="05000000000000000000" pitchFamily="2" charset="2"/>
              <a:buChar char="Ø"/>
            </a:pPr>
            <a:r>
              <a:rPr lang="en-US" dirty="0"/>
              <a:t> After connection is established, bidirectional data transfer can take place. The client and server can send data and acknowledgments in both directions.</a:t>
            </a:r>
          </a:p>
          <a:p>
            <a:pPr marL="457200" indent="-457200">
              <a:buFont typeface="Wingdings" panose="05000000000000000000" pitchFamily="2" charset="2"/>
              <a:buChar char="Ø"/>
            </a:pPr>
            <a:r>
              <a:rPr lang="en-US" dirty="0"/>
              <a:t>Data traveling in the same direction as an acknowledgment are carried on the same segment. The acknowledgment is </a:t>
            </a:r>
            <a:r>
              <a:rPr lang="en-US" b="1" i="1" dirty="0"/>
              <a:t>piggybacked</a:t>
            </a:r>
            <a:r>
              <a:rPr lang="en-US" dirty="0"/>
              <a:t> with the data. </a:t>
            </a:r>
          </a:p>
          <a:p>
            <a:pPr marL="457200" indent="-457200">
              <a:buFont typeface="Wingdings" panose="05000000000000000000" pitchFamily="2" charset="2"/>
              <a:buChar char="Ø"/>
            </a:pPr>
            <a:r>
              <a:rPr lang="en-US" dirty="0"/>
              <a:t>Figure shows an example.</a:t>
            </a:r>
          </a:p>
        </p:txBody>
      </p:sp>
      <p:pic>
        <p:nvPicPr>
          <p:cNvPr id="5" name="Picture 4">
            <a:extLst>
              <a:ext uri="{FF2B5EF4-FFF2-40B4-BE49-F238E27FC236}">
                <a16:creationId xmlns:a16="http://schemas.microsoft.com/office/drawing/2014/main" id="{2A075C91-644E-4A4B-ABBE-4A1B414335FA}"/>
              </a:ext>
            </a:extLst>
          </p:cNvPr>
          <p:cNvPicPr>
            <a:picLocks noChangeAspect="1"/>
          </p:cNvPicPr>
          <p:nvPr/>
        </p:nvPicPr>
        <p:blipFill>
          <a:blip r:embed="rId2"/>
          <a:stretch>
            <a:fillRect/>
          </a:stretch>
        </p:blipFill>
        <p:spPr>
          <a:xfrm>
            <a:off x="6783976" y="1"/>
            <a:ext cx="5408023" cy="6858000"/>
          </a:xfrm>
          <a:prstGeom prst="rect">
            <a:avLst/>
          </a:prstGeom>
        </p:spPr>
      </p:pic>
    </p:spTree>
    <p:extLst>
      <p:ext uri="{BB962C8B-B14F-4D97-AF65-F5344CB8AC3E}">
        <p14:creationId xmlns:p14="http://schemas.microsoft.com/office/powerpoint/2010/main" val="30840528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E6F06-CEC1-4A28-A284-F0807217710A}"/>
              </a:ext>
            </a:extLst>
          </p:cNvPr>
          <p:cNvSpPr>
            <a:spLocks noGrp="1"/>
          </p:cNvSpPr>
          <p:nvPr>
            <p:ph idx="1"/>
          </p:nvPr>
        </p:nvSpPr>
        <p:spPr>
          <a:xfrm>
            <a:off x="182880" y="148046"/>
            <a:ext cx="11887200" cy="6028917"/>
          </a:xfrm>
        </p:spPr>
        <p:txBody>
          <a:bodyPr>
            <a:normAutofit fontScale="92500"/>
          </a:bodyPr>
          <a:lstStyle/>
          <a:p>
            <a:pPr marL="457200" indent="-457200">
              <a:buFont typeface="Wingdings" panose="05000000000000000000" pitchFamily="2" charset="2"/>
              <a:buChar char="Ø"/>
            </a:pPr>
            <a:r>
              <a:rPr lang="en-US" dirty="0"/>
              <a:t> In this example, after a connection is established, the client sends 2,000 bytes of data in two segments. The server then sends 2,000 bytes in one segment. </a:t>
            </a:r>
          </a:p>
          <a:p>
            <a:pPr marL="457200" indent="-457200">
              <a:buFont typeface="Wingdings" panose="05000000000000000000" pitchFamily="2" charset="2"/>
              <a:buChar char="Ø"/>
            </a:pPr>
            <a:r>
              <a:rPr lang="en-US" dirty="0"/>
              <a:t>The client sends one more segment. The first three segments carry both data and acknowledgment, but the last segment carries only an acknowledgment because there is no more data to be sent. </a:t>
            </a:r>
          </a:p>
          <a:p>
            <a:pPr marL="457200" indent="-457200">
              <a:buFont typeface="Wingdings" panose="05000000000000000000" pitchFamily="2" charset="2"/>
              <a:buChar char="Ø"/>
            </a:pPr>
            <a:r>
              <a:rPr lang="en-US" dirty="0"/>
              <a:t>Note the values of the sequence and acknowledgment numbers. </a:t>
            </a:r>
          </a:p>
          <a:p>
            <a:pPr marL="457200" indent="-457200">
              <a:buFont typeface="Wingdings" panose="05000000000000000000" pitchFamily="2" charset="2"/>
              <a:buChar char="Ø"/>
            </a:pPr>
            <a:r>
              <a:rPr lang="en-US" dirty="0"/>
              <a:t>The data segments sent by the client have the PSH (push) flag set so that the server TCP knows to deliver data to the server process as soon as they are received. </a:t>
            </a:r>
          </a:p>
          <a:p>
            <a:pPr marL="457200" indent="-457200">
              <a:buFont typeface="Wingdings" panose="05000000000000000000" pitchFamily="2" charset="2"/>
              <a:buChar char="Ø"/>
            </a:pPr>
            <a:r>
              <a:rPr lang="en-US" dirty="0"/>
              <a:t>The segment from the server, on the other hand, does not set the push flag</a:t>
            </a:r>
          </a:p>
        </p:txBody>
      </p:sp>
    </p:spTree>
    <p:extLst>
      <p:ext uri="{BB962C8B-B14F-4D97-AF65-F5344CB8AC3E}">
        <p14:creationId xmlns:p14="http://schemas.microsoft.com/office/powerpoint/2010/main" val="13412377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70F5-EE00-4806-93F3-C78A4DAF4853}"/>
              </a:ext>
            </a:extLst>
          </p:cNvPr>
          <p:cNvSpPr>
            <a:spLocks noGrp="1"/>
          </p:cNvSpPr>
          <p:nvPr>
            <p:ph type="title"/>
          </p:nvPr>
        </p:nvSpPr>
        <p:spPr/>
        <p:txBody>
          <a:bodyPr/>
          <a:lstStyle/>
          <a:p>
            <a:r>
              <a:rPr lang="en-US" b="1" dirty="0"/>
              <a:t>TCP: </a:t>
            </a:r>
            <a:r>
              <a:rPr lang="en-US" b="1" i="1" dirty="0"/>
              <a:t>Connection Termination</a:t>
            </a:r>
            <a:endParaRPr lang="en-US" dirty="0"/>
          </a:p>
        </p:txBody>
      </p:sp>
      <p:sp>
        <p:nvSpPr>
          <p:cNvPr id="3" name="Content Placeholder 2">
            <a:extLst>
              <a:ext uri="{FF2B5EF4-FFF2-40B4-BE49-F238E27FC236}">
                <a16:creationId xmlns:a16="http://schemas.microsoft.com/office/drawing/2014/main" id="{197FB3A1-5157-4B6B-B7C6-4D86BEF094F6}"/>
              </a:ext>
            </a:extLst>
          </p:cNvPr>
          <p:cNvSpPr>
            <a:spLocks noGrp="1"/>
          </p:cNvSpPr>
          <p:nvPr>
            <p:ph idx="1"/>
          </p:nvPr>
        </p:nvSpPr>
        <p:spPr>
          <a:xfrm>
            <a:off x="104504" y="836023"/>
            <a:ext cx="11991702" cy="2020388"/>
          </a:xfrm>
        </p:spPr>
        <p:txBody>
          <a:bodyPr>
            <a:normAutofit fontScale="77500" lnSpcReduction="20000"/>
          </a:bodyPr>
          <a:lstStyle/>
          <a:p>
            <a:pPr marL="457200" indent="-457200">
              <a:buFont typeface="Wingdings" panose="05000000000000000000" pitchFamily="2" charset="2"/>
              <a:buChar char="Ø"/>
            </a:pPr>
            <a:r>
              <a:rPr lang="en-US" dirty="0"/>
              <a:t> Either of the two parties involved in exchanging data (client or server) can close the connection, although it is usually initiated by the client. </a:t>
            </a:r>
          </a:p>
          <a:p>
            <a:pPr marL="457200" indent="-457200">
              <a:buFont typeface="Wingdings" panose="05000000000000000000" pitchFamily="2" charset="2"/>
              <a:buChar char="Ø"/>
            </a:pPr>
            <a:r>
              <a:rPr lang="en-US" dirty="0"/>
              <a:t>Most implementations today allow </a:t>
            </a:r>
            <a:r>
              <a:rPr lang="en-US" i="1" dirty="0"/>
              <a:t>three-way handshaking </a:t>
            </a:r>
            <a:r>
              <a:rPr lang="en-US" dirty="0"/>
              <a:t>for connection termination, as shown in Figure.</a:t>
            </a:r>
          </a:p>
        </p:txBody>
      </p:sp>
      <p:pic>
        <p:nvPicPr>
          <p:cNvPr id="5" name="Picture 4">
            <a:extLst>
              <a:ext uri="{FF2B5EF4-FFF2-40B4-BE49-F238E27FC236}">
                <a16:creationId xmlns:a16="http://schemas.microsoft.com/office/drawing/2014/main" id="{2F8F6985-69DF-4ECF-980F-3873DCF47743}"/>
              </a:ext>
            </a:extLst>
          </p:cNvPr>
          <p:cNvPicPr>
            <a:picLocks noChangeAspect="1"/>
          </p:cNvPicPr>
          <p:nvPr/>
        </p:nvPicPr>
        <p:blipFill>
          <a:blip r:embed="rId2"/>
          <a:stretch>
            <a:fillRect/>
          </a:stretch>
        </p:blipFill>
        <p:spPr>
          <a:xfrm>
            <a:off x="2366442" y="2525486"/>
            <a:ext cx="7459116" cy="4332514"/>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2AB009C-D8A6-4328-B137-075F22E7AE61}"/>
                  </a:ext>
                </a:extLst>
              </p14:cNvPr>
              <p14:cNvContentPartPr/>
              <p14:nvPr/>
            </p14:nvContentPartPr>
            <p14:xfrm>
              <a:off x="9299880" y="3759480"/>
              <a:ext cx="360" cy="170640"/>
            </p14:xfrm>
          </p:contentPart>
        </mc:Choice>
        <mc:Fallback xmlns="">
          <p:pic>
            <p:nvPicPr>
              <p:cNvPr id="4" name="Ink 3">
                <a:extLst>
                  <a:ext uri="{FF2B5EF4-FFF2-40B4-BE49-F238E27FC236}">
                    <a16:creationId xmlns:a16="http://schemas.microsoft.com/office/drawing/2014/main" id="{E2AB009C-D8A6-4328-B137-075F22E7AE61}"/>
                  </a:ext>
                </a:extLst>
              </p:cNvPr>
              <p:cNvPicPr/>
              <p:nvPr/>
            </p:nvPicPr>
            <p:blipFill>
              <a:blip r:embed="rId4"/>
              <a:stretch>
                <a:fillRect/>
              </a:stretch>
            </p:blipFill>
            <p:spPr>
              <a:xfrm>
                <a:off x="9290520" y="3750120"/>
                <a:ext cx="19080" cy="189360"/>
              </a:xfrm>
              <a:prstGeom prst="rect">
                <a:avLst/>
              </a:prstGeom>
            </p:spPr>
          </p:pic>
        </mc:Fallback>
      </mc:AlternateContent>
    </p:spTree>
    <p:extLst>
      <p:ext uri="{BB962C8B-B14F-4D97-AF65-F5344CB8AC3E}">
        <p14:creationId xmlns:p14="http://schemas.microsoft.com/office/powerpoint/2010/main" val="36761832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C6E20C-DCDE-4093-90A3-4E02A734DACE}"/>
              </a:ext>
            </a:extLst>
          </p:cNvPr>
          <p:cNvSpPr>
            <a:spLocks noGrp="1"/>
          </p:cNvSpPr>
          <p:nvPr>
            <p:ph idx="1"/>
          </p:nvPr>
        </p:nvSpPr>
        <p:spPr>
          <a:xfrm>
            <a:off x="165463" y="139337"/>
            <a:ext cx="11660777" cy="6582138"/>
          </a:xfrm>
        </p:spPr>
        <p:txBody>
          <a:bodyPr>
            <a:normAutofit fontScale="85000" lnSpcReduction="20000"/>
          </a:bodyPr>
          <a:lstStyle/>
          <a:p>
            <a:pPr marL="514350" indent="-514350">
              <a:lnSpc>
                <a:spcPct val="160000"/>
              </a:lnSpc>
              <a:buFont typeface="+mj-lt"/>
              <a:buAutoNum type="arabicPeriod"/>
            </a:pPr>
            <a:r>
              <a:rPr lang="en-US" dirty="0"/>
              <a:t> In this situation, the client TCP, after receiving a close command from the client process, sends the first segment, a FIN segment in which the FIN flag is set. It is only a control segment, it consumes only one sequence number because it needs to be acknowledged.</a:t>
            </a:r>
          </a:p>
          <a:p>
            <a:pPr marL="514350" indent="-514350">
              <a:lnSpc>
                <a:spcPct val="160000"/>
              </a:lnSpc>
              <a:buFont typeface="+mj-lt"/>
              <a:buAutoNum type="arabicPeriod"/>
            </a:pPr>
            <a:r>
              <a:rPr lang="en-US" dirty="0"/>
              <a:t>The server TCP, after receiving the FIN segment, informs its process of the situation and sends the second segment, a FIN + ACK segment, to confirm the receipt of the FIN segment from the client and at the same time to announce the closing of the connection in the other direction. It consumes only one sequence number because it needs to be acknowledged.</a:t>
            </a:r>
          </a:p>
          <a:p>
            <a:pPr marL="514350" indent="-514350">
              <a:lnSpc>
                <a:spcPct val="160000"/>
              </a:lnSpc>
              <a:buFont typeface="+mj-lt"/>
              <a:buAutoNum type="arabicPeriod"/>
            </a:pPr>
            <a:r>
              <a:rPr lang="en-US" dirty="0"/>
              <a:t>The client TCP sends the last segment, an ACK segment, to confirm the receipt of the FIN segment from the TCP server. This segment contains the acknowledgment number, which is one plus the sequence number received in the FIN segment from the server. This segment cannot carry data and consumes no sequence numbers.</a:t>
            </a:r>
          </a:p>
        </p:txBody>
      </p:sp>
    </p:spTree>
    <p:extLst>
      <p:ext uri="{BB962C8B-B14F-4D97-AF65-F5344CB8AC3E}">
        <p14:creationId xmlns:p14="http://schemas.microsoft.com/office/powerpoint/2010/main" val="24835720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11FED-A0B0-45B6-A73A-B278DEDA71F4}"/>
              </a:ext>
            </a:extLst>
          </p:cNvPr>
          <p:cNvSpPr>
            <a:spLocks noGrp="1"/>
          </p:cNvSpPr>
          <p:nvPr>
            <p:ph type="title"/>
          </p:nvPr>
        </p:nvSpPr>
        <p:spPr>
          <a:xfrm>
            <a:off x="838200" y="136525"/>
            <a:ext cx="10515600" cy="353332"/>
          </a:xfrm>
        </p:spPr>
        <p:txBody>
          <a:bodyPr>
            <a:normAutofit fontScale="90000"/>
          </a:bodyPr>
          <a:lstStyle/>
          <a:p>
            <a:r>
              <a:rPr lang="en-US" dirty="0"/>
              <a:t>Difference between TCP and UDP</a:t>
            </a:r>
          </a:p>
        </p:txBody>
      </p:sp>
      <p:graphicFrame>
        <p:nvGraphicFramePr>
          <p:cNvPr id="4" name="Table 4">
            <a:extLst>
              <a:ext uri="{FF2B5EF4-FFF2-40B4-BE49-F238E27FC236}">
                <a16:creationId xmlns:a16="http://schemas.microsoft.com/office/drawing/2014/main" id="{08576D04-4B5B-4484-919B-F3523242B47F}"/>
              </a:ext>
            </a:extLst>
          </p:cNvPr>
          <p:cNvGraphicFramePr>
            <a:graphicFrameLocks noGrp="1"/>
          </p:cNvGraphicFramePr>
          <p:nvPr>
            <p:ph idx="1"/>
            <p:extLst>
              <p:ext uri="{D42A27DB-BD31-4B8C-83A1-F6EECF244321}">
                <p14:modId xmlns:p14="http://schemas.microsoft.com/office/powerpoint/2010/main" val="1251963561"/>
              </p:ext>
            </p:extLst>
          </p:nvPr>
        </p:nvGraphicFramePr>
        <p:xfrm>
          <a:off x="163286" y="598476"/>
          <a:ext cx="12028714" cy="6259524"/>
        </p:xfrm>
        <a:graphic>
          <a:graphicData uri="http://schemas.openxmlformats.org/drawingml/2006/table">
            <a:tbl>
              <a:tblPr firstRow="1" bandRow="1">
                <a:tableStyleId>{5C22544A-7EE6-4342-B048-85BDC9FD1C3A}</a:tableStyleId>
              </a:tblPr>
              <a:tblGrid>
                <a:gridCol w="6014357">
                  <a:extLst>
                    <a:ext uri="{9D8B030D-6E8A-4147-A177-3AD203B41FA5}">
                      <a16:colId xmlns:a16="http://schemas.microsoft.com/office/drawing/2014/main" val="3610728529"/>
                    </a:ext>
                  </a:extLst>
                </a:gridCol>
                <a:gridCol w="6014357">
                  <a:extLst>
                    <a:ext uri="{9D8B030D-6E8A-4147-A177-3AD203B41FA5}">
                      <a16:colId xmlns:a16="http://schemas.microsoft.com/office/drawing/2014/main" val="4197774511"/>
                    </a:ext>
                  </a:extLst>
                </a:gridCol>
              </a:tblGrid>
              <a:tr h="373915">
                <a:tc>
                  <a:txBody>
                    <a:bodyPr/>
                    <a:lstStyle/>
                    <a:p>
                      <a:pPr algn="ctr"/>
                      <a:r>
                        <a:rPr lang="en-US" sz="1800" dirty="0">
                          <a:latin typeface="+mj-lt"/>
                        </a:rPr>
                        <a:t>TCP</a:t>
                      </a:r>
                    </a:p>
                  </a:txBody>
                  <a:tcPr/>
                </a:tc>
                <a:tc>
                  <a:txBody>
                    <a:bodyPr/>
                    <a:lstStyle/>
                    <a:p>
                      <a:pPr algn="ctr"/>
                      <a:r>
                        <a:rPr lang="en-US" sz="1800" dirty="0">
                          <a:latin typeface="+mj-lt"/>
                        </a:rPr>
                        <a:t>UDP</a:t>
                      </a:r>
                    </a:p>
                  </a:txBody>
                  <a:tcPr/>
                </a:tc>
                <a:extLst>
                  <a:ext uri="{0D108BD9-81ED-4DB2-BD59-A6C34878D82A}">
                    <a16:rowId xmlns:a16="http://schemas.microsoft.com/office/drawing/2014/main" val="1056266773"/>
                  </a:ext>
                </a:extLst>
              </a:tr>
              <a:tr h="482974">
                <a:tc>
                  <a:txBody>
                    <a:bodyPr/>
                    <a:lstStyle/>
                    <a:p>
                      <a:pPr algn="just" fontAlgn="t">
                        <a:lnSpc>
                          <a:spcPct val="150000"/>
                        </a:lnSpc>
                      </a:pPr>
                      <a:r>
                        <a:rPr lang="en-US" sz="1400">
                          <a:solidFill>
                            <a:srgbClr val="333333"/>
                          </a:solidFill>
                          <a:effectLst/>
                          <a:latin typeface="+mj-lt"/>
                        </a:rPr>
                        <a:t>It stands for </a:t>
                      </a:r>
                      <a:r>
                        <a:rPr lang="en-US" sz="1400" b="1">
                          <a:solidFill>
                            <a:srgbClr val="333333"/>
                          </a:solidFill>
                          <a:effectLst/>
                          <a:latin typeface="+mj-lt"/>
                        </a:rPr>
                        <a:t>Transmission Control Protocol</a:t>
                      </a:r>
                      <a:r>
                        <a:rPr lang="en-US" sz="1400">
                          <a:solidFill>
                            <a:srgbClr val="333333"/>
                          </a:solidFill>
                          <a:effectLst/>
                          <a:latin typeface="+mj-lt"/>
                        </a:rPr>
                        <a:t>.</a:t>
                      </a:r>
                    </a:p>
                  </a:txBody>
                  <a:tcPr marL="76200" marR="76200" marT="76200" marB="76200"/>
                </a:tc>
                <a:tc>
                  <a:txBody>
                    <a:bodyPr/>
                    <a:lstStyle/>
                    <a:p>
                      <a:pPr algn="just" fontAlgn="t">
                        <a:lnSpc>
                          <a:spcPct val="150000"/>
                        </a:lnSpc>
                      </a:pPr>
                      <a:r>
                        <a:rPr lang="en-US" sz="1400" dirty="0">
                          <a:solidFill>
                            <a:srgbClr val="333333"/>
                          </a:solidFill>
                          <a:effectLst/>
                          <a:latin typeface="+mj-lt"/>
                        </a:rPr>
                        <a:t>It stands for </a:t>
                      </a:r>
                      <a:r>
                        <a:rPr lang="en-US" sz="1400" b="1" dirty="0">
                          <a:solidFill>
                            <a:srgbClr val="333333"/>
                          </a:solidFill>
                          <a:effectLst/>
                          <a:latin typeface="+mj-lt"/>
                        </a:rPr>
                        <a:t>User Datagram Protocol</a:t>
                      </a:r>
                      <a:r>
                        <a:rPr lang="en-US" sz="1400" dirty="0">
                          <a:solidFill>
                            <a:srgbClr val="333333"/>
                          </a:solidFill>
                          <a:effectLst/>
                          <a:latin typeface="+mj-lt"/>
                        </a:rPr>
                        <a:t>.</a:t>
                      </a:r>
                    </a:p>
                  </a:txBody>
                  <a:tcPr marL="76200" marR="76200" marT="76200" marB="76200"/>
                </a:tc>
                <a:extLst>
                  <a:ext uri="{0D108BD9-81ED-4DB2-BD59-A6C34878D82A}">
                    <a16:rowId xmlns:a16="http://schemas.microsoft.com/office/drawing/2014/main" val="506759908"/>
                  </a:ext>
                </a:extLst>
              </a:tr>
              <a:tr h="810150">
                <a:tc>
                  <a:txBody>
                    <a:bodyPr/>
                    <a:lstStyle/>
                    <a:p>
                      <a:pPr algn="just" fontAlgn="t">
                        <a:lnSpc>
                          <a:spcPct val="150000"/>
                        </a:lnSpc>
                      </a:pPr>
                      <a:r>
                        <a:rPr lang="en-US" sz="1400" dirty="0">
                          <a:solidFill>
                            <a:srgbClr val="333333"/>
                          </a:solidFill>
                          <a:effectLst/>
                          <a:latin typeface="+mj-lt"/>
                        </a:rPr>
                        <a:t>It is a connection-oriented protocol, which means that the connection needs to be established before the data is transmitted over the network.</a:t>
                      </a:r>
                    </a:p>
                  </a:txBody>
                  <a:tcPr marL="76200" marR="76200" marT="76200" marB="76200"/>
                </a:tc>
                <a:tc>
                  <a:txBody>
                    <a:bodyPr/>
                    <a:lstStyle/>
                    <a:p>
                      <a:pPr algn="just" fontAlgn="t">
                        <a:lnSpc>
                          <a:spcPct val="150000"/>
                        </a:lnSpc>
                      </a:pPr>
                      <a:r>
                        <a:rPr lang="en-US" sz="1400" dirty="0">
                          <a:solidFill>
                            <a:srgbClr val="333333"/>
                          </a:solidFill>
                          <a:effectLst/>
                          <a:latin typeface="+mj-lt"/>
                        </a:rPr>
                        <a:t>It is a connectionless protocol, which means that it sends the data without checking whether the system is ready to receive or not.</a:t>
                      </a:r>
                    </a:p>
                  </a:txBody>
                  <a:tcPr marL="76200" marR="76200" marT="76200" marB="76200"/>
                </a:tc>
                <a:extLst>
                  <a:ext uri="{0D108BD9-81ED-4DB2-BD59-A6C34878D82A}">
                    <a16:rowId xmlns:a16="http://schemas.microsoft.com/office/drawing/2014/main" val="258994069"/>
                  </a:ext>
                </a:extLst>
              </a:tr>
              <a:tr h="810150">
                <a:tc>
                  <a:txBody>
                    <a:bodyPr/>
                    <a:lstStyle/>
                    <a:p>
                      <a:pPr algn="just" fontAlgn="t">
                        <a:lnSpc>
                          <a:spcPct val="150000"/>
                        </a:lnSpc>
                      </a:pPr>
                      <a:r>
                        <a:rPr lang="en-US" sz="1400" dirty="0">
                          <a:solidFill>
                            <a:srgbClr val="333333"/>
                          </a:solidFill>
                          <a:effectLst/>
                          <a:latin typeface="+mj-lt"/>
                        </a:rPr>
                        <a:t>TCP is a reliable protocol as it provides assurance for the delivery of data packets.</a:t>
                      </a:r>
                    </a:p>
                  </a:txBody>
                  <a:tcPr marL="76200" marR="76200" marT="76200" marB="76200"/>
                </a:tc>
                <a:tc>
                  <a:txBody>
                    <a:bodyPr/>
                    <a:lstStyle/>
                    <a:p>
                      <a:pPr algn="just" fontAlgn="t">
                        <a:lnSpc>
                          <a:spcPct val="150000"/>
                        </a:lnSpc>
                      </a:pPr>
                      <a:r>
                        <a:rPr lang="en-US" sz="1400" dirty="0">
                          <a:solidFill>
                            <a:srgbClr val="333333"/>
                          </a:solidFill>
                          <a:effectLst/>
                          <a:latin typeface="+mj-lt"/>
                        </a:rPr>
                        <a:t>UDP is an unreliable protocol as it does not take the guarantee for the delivery of packets.</a:t>
                      </a:r>
                    </a:p>
                  </a:txBody>
                  <a:tcPr marL="76200" marR="76200" marT="76200" marB="76200"/>
                </a:tc>
                <a:extLst>
                  <a:ext uri="{0D108BD9-81ED-4DB2-BD59-A6C34878D82A}">
                    <a16:rowId xmlns:a16="http://schemas.microsoft.com/office/drawing/2014/main" val="2002514510"/>
                  </a:ext>
                </a:extLst>
              </a:tr>
              <a:tr h="810150">
                <a:tc>
                  <a:txBody>
                    <a:bodyPr/>
                    <a:lstStyle/>
                    <a:p>
                      <a:pPr algn="just" fontAlgn="t">
                        <a:lnSpc>
                          <a:spcPct val="150000"/>
                        </a:lnSpc>
                      </a:pPr>
                      <a:r>
                        <a:rPr lang="en-US" sz="1400" dirty="0">
                          <a:solidFill>
                            <a:srgbClr val="333333"/>
                          </a:solidFill>
                          <a:effectLst/>
                          <a:latin typeface="+mj-lt"/>
                        </a:rPr>
                        <a:t>TCP is slower than UDP as it performs error checking, flow control, and provides assurance for the delivery of</a:t>
                      </a:r>
                    </a:p>
                  </a:txBody>
                  <a:tcPr marL="76200" marR="76200" marT="76200" marB="76200"/>
                </a:tc>
                <a:tc>
                  <a:txBody>
                    <a:bodyPr/>
                    <a:lstStyle/>
                    <a:p>
                      <a:pPr algn="just" fontAlgn="t">
                        <a:lnSpc>
                          <a:spcPct val="150000"/>
                        </a:lnSpc>
                      </a:pPr>
                      <a:r>
                        <a:rPr lang="en-US" sz="1400" dirty="0">
                          <a:solidFill>
                            <a:srgbClr val="333333"/>
                          </a:solidFill>
                          <a:effectLst/>
                          <a:latin typeface="+mj-lt"/>
                        </a:rPr>
                        <a:t>UDP is faster than TCP as it does not guarantee the delivery of data packets.</a:t>
                      </a:r>
                    </a:p>
                  </a:txBody>
                  <a:tcPr marL="76200" marR="76200" marT="76200" marB="76200"/>
                </a:tc>
                <a:extLst>
                  <a:ext uri="{0D108BD9-81ED-4DB2-BD59-A6C34878D82A}">
                    <a16:rowId xmlns:a16="http://schemas.microsoft.com/office/drawing/2014/main" val="1074764702"/>
                  </a:ext>
                </a:extLst>
              </a:tr>
              <a:tr h="482974">
                <a:tc>
                  <a:txBody>
                    <a:bodyPr/>
                    <a:lstStyle/>
                    <a:p>
                      <a:pPr algn="just" fontAlgn="t">
                        <a:lnSpc>
                          <a:spcPct val="150000"/>
                        </a:lnSpc>
                      </a:pPr>
                      <a:r>
                        <a:rPr lang="en-US" sz="1400" dirty="0">
                          <a:solidFill>
                            <a:srgbClr val="333333"/>
                          </a:solidFill>
                          <a:effectLst/>
                          <a:latin typeface="+mj-lt"/>
                        </a:rPr>
                        <a:t>The size of TCP header is 20 to 60 bytes.</a:t>
                      </a:r>
                    </a:p>
                  </a:txBody>
                  <a:tcPr marL="76200" marR="76200" marT="76200" marB="76200"/>
                </a:tc>
                <a:tc>
                  <a:txBody>
                    <a:bodyPr/>
                    <a:lstStyle/>
                    <a:p>
                      <a:pPr algn="just" fontAlgn="t">
                        <a:lnSpc>
                          <a:spcPct val="150000"/>
                        </a:lnSpc>
                      </a:pPr>
                      <a:r>
                        <a:rPr lang="en-US" sz="1400" dirty="0">
                          <a:solidFill>
                            <a:srgbClr val="333333"/>
                          </a:solidFill>
                          <a:effectLst/>
                          <a:latin typeface="+mj-lt"/>
                        </a:rPr>
                        <a:t>The size of the UDP header is 8 bytes.</a:t>
                      </a:r>
                    </a:p>
                  </a:txBody>
                  <a:tcPr marL="76200" marR="76200" marT="76200" marB="76200"/>
                </a:tc>
                <a:extLst>
                  <a:ext uri="{0D108BD9-81ED-4DB2-BD59-A6C34878D82A}">
                    <a16:rowId xmlns:a16="http://schemas.microsoft.com/office/drawing/2014/main" val="2270677707"/>
                  </a:ext>
                </a:extLst>
              </a:tr>
              <a:tr h="810150">
                <a:tc>
                  <a:txBody>
                    <a:bodyPr/>
                    <a:lstStyle/>
                    <a:p>
                      <a:pPr algn="just" fontAlgn="t">
                        <a:lnSpc>
                          <a:spcPct val="150000"/>
                        </a:lnSpc>
                      </a:pPr>
                      <a:r>
                        <a:rPr lang="en-US" sz="1400" dirty="0">
                          <a:solidFill>
                            <a:srgbClr val="333333"/>
                          </a:solidFill>
                          <a:effectLst/>
                          <a:latin typeface="+mj-lt"/>
                        </a:rPr>
                        <a:t>It follows the flow control mechanism in which too many packets cannot be sent to the receiver at the same time.</a:t>
                      </a:r>
                    </a:p>
                  </a:txBody>
                  <a:tcPr marL="76200" marR="76200" marT="76200" marB="76200"/>
                </a:tc>
                <a:tc>
                  <a:txBody>
                    <a:bodyPr/>
                    <a:lstStyle/>
                    <a:p>
                      <a:pPr algn="just" fontAlgn="t">
                        <a:lnSpc>
                          <a:spcPct val="150000"/>
                        </a:lnSpc>
                      </a:pPr>
                      <a:r>
                        <a:rPr lang="en-US" sz="1400" dirty="0">
                          <a:solidFill>
                            <a:srgbClr val="333333"/>
                          </a:solidFill>
                          <a:effectLst/>
                          <a:latin typeface="+mj-lt"/>
                        </a:rPr>
                        <a:t>This protocol follows no such mechanism.</a:t>
                      </a:r>
                    </a:p>
                  </a:txBody>
                  <a:tcPr marL="76200" marR="76200" marT="76200" marB="76200"/>
                </a:tc>
                <a:extLst>
                  <a:ext uri="{0D108BD9-81ED-4DB2-BD59-A6C34878D82A}">
                    <a16:rowId xmlns:a16="http://schemas.microsoft.com/office/drawing/2014/main" val="521722501"/>
                  </a:ext>
                </a:extLst>
              </a:tr>
              <a:tr h="810150">
                <a:tc>
                  <a:txBody>
                    <a:bodyPr/>
                    <a:lstStyle/>
                    <a:p>
                      <a:pPr algn="just" fontAlgn="t">
                        <a:lnSpc>
                          <a:spcPct val="150000"/>
                        </a:lnSpc>
                      </a:pPr>
                      <a:r>
                        <a:rPr lang="en-US" sz="1400" dirty="0">
                          <a:solidFill>
                            <a:srgbClr val="333333"/>
                          </a:solidFill>
                          <a:effectLst/>
                          <a:latin typeface="+mj-lt"/>
                        </a:rPr>
                        <a:t>TCP performs error checking by using a checksum. When the data is corrected, then the data is retransmitted to the receiver.</a:t>
                      </a:r>
                    </a:p>
                  </a:txBody>
                  <a:tcPr marL="76200" marR="76200" marT="76200" marB="76200"/>
                </a:tc>
                <a:tc>
                  <a:txBody>
                    <a:bodyPr/>
                    <a:lstStyle/>
                    <a:p>
                      <a:pPr algn="just" fontAlgn="t">
                        <a:lnSpc>
                          <a:spcPct val="150000"/>
                        </a:lnSpc>
                      </a:pPr>
                      <a:r>
                        <a:rPr lang="en-US" sz="1400" dirty="0">
                          <a:solidFill>
                            <a:srgbClr val="333333"/>
                          </a:solidFill>
                          <a:effectLst/>
                          <a:latin typeface="+mj-lt"/>
                        </a:rPr>
                        <a:t>It does not perform any error checking, and also does not resend the lost data packets.</a:t>
                      </a:r>
                    </a:p>
                  </a:txBody>
                  <a:tcPr marL="76200" marR="76200" marT="76200" marB="76200"/>
                </a:tc>
                <a:extLst>
                  <a:ext uri="{0D108BD9-81ED-4DB2-BD59-A6C34878D82A}">
                    <a16:rowId xmlns:a16="http://schemas.microsoft.com/office/drawing/2014/main" val="1940860060"/>
                  </a:ext>
                </a:extLst>
              </a:tr>
              <a:tr h="868911">
                <a:tc>
                  <a:txBody>
                    <a:bodyPr/>
                    <a:lstStyle/>
                    <a:p>
                      <a:pPr algn="just" fontAlgn="t">
                        <a:lnSpc>
                          <a:spcPct val="150000"/>
                        </a:lnSpc>
                      </a:pPr>
                      <a:r>
                        <a:rPr lang="en-US" sz="1400" dirty="0">
                          <a:solidFill>
                            <a:srgbClr val="333333"/>
                          </a:solidFill>
                          <a:effectLst/>
                          <a:latin typeface="+mj-lt"/>
                        </a:rPr>
                        <a:t>This protocol is mainly used where a secure and reliable communication process is required, like military services, web browsing, and e-mail.</a:t>
                      </a:r>
                    </a:p>
                  </a:txBody>
                  <a:tcPr marL="76200" marR="76200" marT="76200" marB="76200"/>
                </a:tc>
                <a:tc>
                  <a:txBody>
                    <a:bodyPr/>
                    <a:lstStyle/>
                    <a:p>
                      <a:pPr algn="just" fontAlgn="t">
                        <a:lnSpc>
                          <a:spcPct val="150000"/>
                        </a:lnSpc>
                      </a:pPr>
                      <a:r>
                        <a:rPr lang="en-US" sz="1400" dirty="0">
                          <a:solidFill>
                            <a:srgbClr val="333333"/>
                          </a:solidFill>
                          <a:effectLst/>
                          <a:latin typeface="+mj-lt"/>
                        </a:rPr>
                        <a:t>This protocol is used where fast communication is required and does not care about the reliability like VoIP, game streaming, video and music streaming, etc.</a:t>
                      </a:r>
                    </a:p>
                  </a:txBody>
                  <a:tcPr marL="76200" marR="76200" marT="76200" marB="76200"/>
                </a:tc>
                <a:extLst>
                  <a:ext uri="{0D108BD9-81ED-4DB2-BD59-A6C34878D82A}">
                    <a16:rowId xmlns:a16="http://schemas.microsoft.com/office/drawing/2014/main" val="1520685196"/>
                  </a:ext>
                </a:extLst>
              </a:tr>
            </a:tbl>
          </a:graphicData>
        </a:graphic>
      </p:graphicFrame>
    </p:spTree>
    <p:extLst>
      <p:ext uri="{BB962C8B-B14F-4D97-AF65-F5344CB8AC3E}">
        <p14:creationId xmlns:p14="http://schemas.microsoft.com/office/powerpoint/2010/main" val="2902515579"/>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54545"/>
      </a:dk2>
      <a:lt2>
        <a:srgbClr val="FFFFFF"/>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9612</TotalTime>
  <Words>6729</Words>
  <Application>Microsoft Office PowerPoint</Application>
  <PresentationFormat>Widescreen</PresentationFormat>
  <Paragraphs>474</Paragraphs>
  <Slides>96</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96</vt:i4>
      </vt:variant>
    </vt:vector>
  </HeadingPairs>
  <TitlesOfParts>
    <vt:vector size="108" baseType="lpstr">
      <vt:lpstr>Arial</vt:lpstr>
      <vt:lpstr>Book Antiqua</vt:lpstr>
      <vt:lpstr>Calibri</vt:lpstr>
      <vt:lpstr>Cambria</vt:lpstr>
      <vt:lpstr>Tahoma</vt:lpstr>
      <vt:lpstr>Times New Roman</vt:lpstr>
      <vt:lpstr>Times-BoldItalic</vt:lpstr>
      <vt:lpstr>Times-Italic</vt:lpstr>
      <vt:lpstr>TimesNewRomanPS-BoldItalicMT</vt:lpstr>
      <vt:lpstr>Times-Roman</vt:lpstr>
      <vt:lpstr>Wingdings</vt:lpstr>
      <vt:lpstr>Office Theme</vt:lpstr>
      <vt:lpstr>UNIT IV TRANSPORT LAYER</vt:lpstr>
      <vt:lpstr>OUTLINE</vt:lpstr>
      <vt:lpstr>INTRODUCTION</vt:lpstr>
      <vt:lpstr>PowerPoint Presentation</vt:lpstr>
      <vt:lpstr>INTRODUCTION</vt:lpstr>
      <vt:lpstr>INTRODUCTION</vt:lpstr>
      <vt:lpstr>Functions of Transport Layer</vt:lpstr>
      <vt:lpstr>Functions of Transport Layer</vt:lpstr>
      <vt:lpstr>Functions of Transport Layer</vt:lpstr>
      <vt:lpstr>Functions of Transport Layer</vt:lpstr>
      <vt:lpstr>Functions of Transport Layer</vt:lpstr>
      <vt:lpstr>Functions of Transport Layer</vt:lpstr>
      <vt:lpstr>TRANSPORT-LAYER SERVICES</vt:lpstr>
      <vt:lpstr>TRANSPORT-LAYER SERVICES</vt:lpstr>
      <vt:lpstr>TRANSPORT-LAYER SERVICES</vt:lpstr>
      <vt:lpstr>TRANSPORT-LAYER SERVICES</vt:lpstr>
      <vt:lpstr>TRANSPORT-LAYER SERVICES</vt:lpstr>
      <vt:lpstr>TRANSPORT-LAYER SERVICES</vt:lpstr>
      <vt:lpstr>PowerPoint Presentation</vt:lpstr>
      <vt:lpstr>TRANSPORT-LAYER SERVICES</vt:lpstr>
      <vt:lpstr>TRANSPORT-LAYER SERVICES</vt:lpstr>
      <vt:lpstr>TRANSPORT-LAYER SERVICES</vt:lpstr>
      <vt:lpstr>TRANSPORT-LAYER SERVICES</vt:lpstr>
      <vt:lpstr>TRANSPORT-LAYER SERVICES</vt:lpstr>
      <vt:lpstr>TRANSPORT-LAYER SERVICES</vt:lpstr>
      <vt:lpstr>PowerPoint Presentation</vt:lpstr>
      <vt:lpstr>TRANSPORT-LAYER SERVICES</vt:lpstr>
      <vt:lpstr>TRANSPORT-LAYER SERVICES</vt:lpstr>
      <vt:lpstr>TRANSPORT-LAYER SERVICES</vt:lpstr>
      <vt:lpstr>TRANSPORT-LAYER SERVICES</vt:lpstr>
      <vt:lpstr>Connectionless and Connection-Oriented Protocols</vt:lpstr>
      <vt:lpstr>Connectionless Service</vt:lpstr>
      <vt:lpstr>Connectionless Service</vt:lpstr>
      <vt:lpstr>Connection-Oriented Service</vt:lpstr>
      <vt:lpstr>ELEMENTS OF  TRANSPORT PROTOCOL </vt:lpstr>
      <vt:lpstr>PowerPoint Presentation</vt:lpstr>
      <vt:lpstr>ELEMENTS OF  TRANSPORT PROTOCOL </vt:lpstr>
      <vt:lpstr>Addressing</vt:lpstr>
      <vt:lpstr>Addressing</vt:lpstr>
      <vt:lpstr>PowerPoint Presentation</vt:lpstr>
      <vt:lpstr>Addressing</vt:lpstr>
      <vt:lpstr>PowerPoint Presentation</vt:lpstr>
      <vt:lpstr>Connection Establishment</vt:lpstr>
      <vt:lpstr>Connection Establishment</vt:lpstr>
      <vt:lpstr>PowerPoint Presentation</vt:lpstr>
      <vt:lpstr>PowerPoint Presentation</vt:lpstr>
      <vt:lpstr>PowerPoint Presentation</vt:lpstr>
      <vt:lpstr>Connection Establishment</vt:lpstr>
      <vt:lpstr>Connection Release</vt:lpstr>
      <vt:lpstr>Connection Release</vt:lpstr>
      <vt:lpstr>Connection Release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Error Control and Flow Control</vt:lpstr>
      <vt:lpstr>Error Control and Flow Control</vt:lpstr>
      <vt:lpstr>Multiplexing</vt:lpstr>
      <vt:lpstr>CRASH RECOVERY</vt:lpstr>
      <vt:lpstr>THE INTERNET TRANSPORT PROTOCOLS</vt:lpstr>
      <vt:lpstr>Position of UDP in the TCP/IP protocol suite</vt:lpstr>
      <vt:lpstr>UDP (User Datagram Protocol)</vt:lpstr>
      <vt:lpstr>UDP Header Format</vt:lpstr>
      <vt:lpstr>UDP Header Format</vt:lpstr>
      <vt:lpstr>UDP Services</vt:lpstr>
      <vt:lpstr>UDP Services</vt:lpstr>
      <vt:lpstr>PowerPoint Presentation</vt:lpstr>
      <vt:lpstr>UDP Services</vt:lpstr>
      <vt:lpstr>PowerPoint Presentation</vt:lpstr>
      <vt:lpstr>UDP Services</vt:lpstr>
      <vt:lpstr>TCP (TRANSMISSION CONTROL PROTOCOL)</vt:lpstr>
      <vt:lpstr>TCP segment format</vt:lpstr>
      <vt:lpstr>TCP segment format</vt:lpstr>
      <vt:lpstr>TCP segment format</vt:lpstr>
      <vt:lpstr>TCP segment format</vt:lpstr>
      <vt:lpstr>TCP segment format</vt:lpstr>
      <vt:lpstr>TCP Services</vt:lpstr>
      <vt:lpstr>TCP Services</vt:lpstr>
      <vt:lpstr>TCP Services</vt:lpstr>
      <vt:lpstr>TCP Services</vt:lpstr>
      <vt:lpstr>TCP Services</vt:lpstr>
      <vt:lpstr>TCP Services</vt:lpstr>
      <vt:lpstr>A TCP Connection Management</vt:lpstr>
      <vt:lpstr>TCP: Connection Establishment</vt:lpstr>
      <vt:lpstr>TCP: Connection Establishment</vt:lpstr>
      <vt:lpstr>PowerPoint Presentation</vt:lpstr>
      <vt:lpstr>PowerPoint Presentation</vt:lpstr>
      <vt:lpstr>TCP: Data Transfer</vt:lpstr>
      <vt:lpstr>PowerPoint Presentation</vt:lpstr>
      <vt:lpstr>TCP: Connection Termination</vt:lpstr>
      <vt:lpstr>PowerPoint Presentation</vt:lpstr>
      <vt:lpstr>Difference between TCP and UDP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 SWITCHED LOCAL AREA NETWORKS</dc:title>
  <dc:creator>Ravindra Nath</dc:creator>
  <cp:lastModifiedBy>GADDAM SRUJAN</cp:lastModifiedBy>
  <cp:revision>279</cp:revision>
  <dcterms:created xsi:type="dcterms:W3CDTF">2023-09-07T16:40:33Z</dcterms:created>
  <dcterms:modified xsi:type="dcterms:W3CDTF">2025-09-10T03:26:06Z</dcterms:modified>
</cp:coreProperties>
</file>