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4" r:id="rId1"/>
    <p:sldMasterId id="2147483681" r:id="rId2"/>
  </p:sldMasterIdLst>
  <p:notesMasterIdLst>
    <p:notesMasterId r:id="rId55"/>
  </p:notesMasterIdLst>
  <p:sldIdLst>
    <p:sldId id="256" r:id="rId3"/>
    <p:sldId id="258" r:id="rId4"/>
    <p:sldId id="276" r:id="rId5"/>
    <p:sldId id="277" r:id="rId6"/>
    <p:sldId id="278" r:id="rId7"/>
    <p:sldId id="279" r:id="rId8"/>
    <p:sldId id="280" r:id="rId9"/>
    <p:sldId id="291" r:id="rId10"/>
    <p:sldId id="292" r:id="rId11"/>
    <p:sldId id="281" r:id="rId12"/>
    <p:sldId id="283" r:id="rId13"/>
    <p:sldId id="284" r:id="rId14"/>
    <p:sldId id="285" r:id="rId15"/>
    <p:sldId id="286" r:id="rId16"/>
    <p:sldId id="282" r:id="rId17"/>
    <p:sldId id="287" r:id="rId18"/>
    <p:sldId id="288" r:id="rId19"/>
    <p:sldId id="289" r:id="rId20"/>
    <p:sldId id="290" r:id="rId21"/>
    <p:sldId id="293" r:id="rId22"/>
    <p:sldId id="294" r:id="rId23"/>
    <p:sldId id="295" r:id="rId24"/>
    <p:sldId id="296" r:id="rId25"/>
    <p:sldId id="297" r:id="rId26"/>
    <p:sldId id="298" r:id="rId27"/>
    <p:sldId id="300" r:id="rId28"/>
    <p:sldId id="301" r:id="rId29"/>
    <p:sldId id="302" r:id="rId30"/>
    <p:sldId id="303" r:id="rId31"/>
    <p:sldId id="304" r:id="rId32"/>
    <p:sldId id="305" r:id="rId33"/>
    <p:sldId id="306" r:id="rId34"/>
    <p:sldId id="307" r:id="rId35"/>
    <p:sldId id="308" r:id="rId36"/>
    <p:sldId id="350" r:id="rId37"/>
    <p:sldId id="309" r:id="rId38"/>
    <p:sldId id="310" r:id="rId39"/>
    <p:sldId id="311" r:id="rId40"/>
    <p:sldId id="312" r:id="rId41"/>
    <p:sldId id="313" r:id="rId42"/>
    <p:sldId id="349" r:id="rId43"/>
    <p:sldId id="314" r:id="rId44"/>
    <p:sldId id="315" r:id="rId45"/>
    <p:sldId id="316" r:id="rId46"/>
    <p:sldId id="317" r:id="rId47"/>
    <p:sldId id="318" r:id="rId48"/>
    <p:sldId id="319" r:id="rId49"/>
    <p:sldId id="320" r:id="rId50"/>
    <p:sldId id="321" r:id="rId51"/>
    <p:sldId id="322" r:id="rId52"/>
    <p:sldId id="323" r:id="rId53"/>
    <p:sldId id="324" r:id="rId5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8194" autoAdjust="0"/>
  </p:normalViewPr>
  <p:slideViewPr>
    <p:cSldViewPr snapToGrid="0">
      <p:cViewPr varScale="1">
        <p:scale>
          <a:sx n="73" d="100"/>
          <a:sy n="73" d="100"/>
        </p:scale>
        <p:origin x="104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notesMaster" Target="notesMasters/notesMaster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theme" Target="theme/theme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tableStyles" Target="tableStyles.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viewProps" Target="viewProp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58AEBC6-394A-4ABA-BF1F-3DE34F499951}" type="datetimeFigureOut">
              <a:rPr lang="en-US" smtClean="0"/>
              <a:t>12/3/2024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196C0D-1C19-4891-AF9D-09DBC5C64358}" type="slidenum">
              <a:rPr lang="en-US" smtClean="0"/>
              <a:t>‹#›</a:t>
            </a:fld>
            <a:endParaRPr lang="en-US"/>
          </a:p>
        </p:txBody>
      </p:sp>
    </p:spTree>
    <p:extLst>
      <p:ext uri="{BB962C8B-B14F-4D97-AF65-F5344CB8AC3E}">
        <p14:creationId xmlns:p14="http://schemas.microsoft.com/office/powerpoint/2010/main" val="5866649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C196C0D-1C19-4891-AF9D-09DBC5C64358}" type="slidenum">
              <a:rPr lang="en-US" smtClean="0"/>
              <a:t>1</a:t>
            </a:fld>
            <a:endParaRPr lang="en-US"/>
          </a:p>
        </p:txBody>
      </p:sp>
    </p:spTree>
    <p:extLst>
      <p:ext uri="{BB962C8B-B14F-4D97-AF65-F5344CB8AC3E}">
        <p14:creationId xmlns:p14="http://schemas.microsoft.com/office/powerpoint/2010/main" val="111260793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a:solidFill>
                  <a:schemeClr val="tx1"/>
                </a:solidFill>
                <a:effectLst/>
                <a:latin typeface="+mn-lt"/>
                <a:ea typeface="+mn-ea"/>
                <a:cs typeface="+mn-cs"/>
              </a:rPr>
              <a:t>WiMax</a:t>
            </a:r>
            <a:r>
              <a:rPr lang="en-US" sz="1200" b="0" i="0" kern="1200" dirty="0">
                <a:solidFill>
                  <a:schemeClr val="tx1"/>
                </a:solidFill>
                <a:effectLst/>
                <a:latin typeface="+mn-lt"/>
                <a:ea typeface="+mn-ea"/>
                <a:cs typeface="+mn-cs"/>
              </a:rPr>
              <a:t> stands for Worldwide Inter-operability for Microwave Access. This technology is based on IEEE 802.16. It is used to provide higher data rates with increased coverage. It is based on MAN (Metropolitan Area Network) technology. Its range is upto 50 Km.</a:t>
            </a:r>
            <a:endParaRPr lang="en-US" dirty="0"/>
          </a:p>
        </p:txBody>
      </p:sp>
      <p:sp>
        <p:nvSpPr>
          <p:cNvPr id="4" name="Slide Number Placeholder 3"/>
          <p:cNvSpPr>
            <a:spLocks noGrp="1"/>
          </p:cNvSpPr>
          <p:nvPr>
            <p:ph type="sldNum" sz="quarter" idx="5"/>
          </p:nvPr>
        </p:nvSpPr>
        <p:spPr/>
        <p:txBody>
          <a:bodyPr/>
          <a:lstStyle/>
          <a:p>
            <a:fld id="{BC196C0D-1C19-4891-AF9D-09DBC5C64358}" type="slidenum">
              <a:rPr lang="en-US" smtClean="0"/>
              <a:t>23</a:t>
            </a:fld>
            <a:endParaRPr lang="en-US"/>
          </a:p>
        </p:txBody>
      </p:sp>
    </p:spTree>
    <p:extLst>
      <p:ext uri="{BB962C8B-B14F-4D97-AF65-F5344CB8AC3E}">
        <p14:creationId xmlns:p14="http://schemas.microsoft.com/office/powerpoint/2010/main" val="31363624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Please Do Not Throw Sausage Pizza Away</a:t>
            </a:r>
          </a:p>
          <a:p>
            <a:endParaRPr lang="en-US" dirty="0"/>
          </a:p>
        </p:txBody>
      </p:sp>
      <p:sp>
        <p:nvSpPr>
          <p:cNvPr id="4" name="Slide Number Placeholder 3"/>
          <p:cNvSpPr>
            <a:spLocks noGrp="1"/>
          </p:cNvSpPr>
          <p:nvPr>
            <p:ph type="sldNum" sz="quarter" idx="5"/>
          </p:nvPr>
        </p:nvSpPr>
        <p:spPr/>
        <p:txBody>
          <a:bodyPr/>
          <a:lstStyle/>
          <a:p>
            <a:fld id="{BC196C0D-1C19-4891-AF9D-09DBC5C64358}" type="slidenum">
              <a:rPr lang="en-US" smtClean="0"/>
              <a:t>41</a:t>
            </a:fld>
            <a:endParaRPr lang="en-US"/>
          </a:p>
        </p:txBody>
      </p:sp>
    </p:spTree>
    <p:extLst>
      <p:ext uri="{BB962C8B-B14F-4D97-AF65-F5344CB8AC3E}">
        <p14:creationId xmlns:p14="http://schemas.microsoft.com/office/powerpoint/2010/main" val="7017800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A7EE-34D6-48BA-B5D7-D49B91416440}"/>
              </a:ext>
            </a:extLst>
          </p:cNvPr>
          <p:cNvSpPr>
            <a:spLocks noGrp="1"/>
          </p:cNvSpPr>
          <p:nvPr>
            <p:ph type="title"/>
          </p:nvPr>
        </p:nvSpPr>
        <p:spPr>
          <a:xfrm>
            <a:off x="949036" y="928544"/>
            <a:ext cx="10515600" cy="1325563"/>
          </a:xfrm>
          <a:prstGeom prst="rect">
            <a:avLst/>
          </a:prstGeom>
        </p:spPr>
        <p:txBody>
          <a:bodyPr/>
          <a:lstStyle/>
          <a:p>
            <a:r>
              <a:rPr lang="en-US"/>
              <a:t>Click to edit Master title style</a:t>
            </a:r>
            <a:endParaRPr lang="en-US" dirty="0"/>
          </a:p>
        </p:txBody>
      </p:sp>
      <p:sp>
        <p:nvSpPr>
          <p:cNvPr id="4" name="Rectangle 3">
            <a:extLst>
              <a:ext uri="{FF2B5EF4-FFF2-40B4-BE49-F238E27FC236}">
                <a16:creationId xmlns:a16="http://schemas.microsoft.com/office/drawing/2014/main" id="{22C527DB-6BCB-4DB3-9427-881E430934AD}"/>
              </a:ext>
            </a:extLst>
          </p:cNvPr>
          <p:cNvSpPr/>
          <p:nvPr/>
        </p:nvSpPr>
        <p:spPr>
          <a:xfrm>
            <a:off x="-9833" y="6683196"/>
            <a:ext cx="3559278" cy="1828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Raveendranadh B, Research Scholar (NDF)</a:t>
            </a:r>
          </a:p>
        </p:txBody>
      </p:sp>
      <p:sp>
        <p:nvSpPr>
          <p:cNvPr id="5" name="Rectangle 4">
            <a:extLst>
              <a:ext uri="{FF2B5EF4-FFF2-40B4-BE49-F238E27FC236}">
                <a16:creationId xmlns:a16="http://schemas.microsoft.com/office/drawing/2014/main" id="{2BBCF611-D964-4310-8782-7A0554862902}"/>
              </a:ext>
            </a:extLst>
          </p:cNvPr>
          <p:cNvSpPr/>
          <p:nvPr/>
        </p:nvSpPr>
        <p:spPr>
          <a:xfrm>
            <a:off x="3549445" y="6683196"/>
            <a:ext cx="5211097" cy="182880"/>
          </a:xfrm>
          <a:prstGeom prst="rect">
            <a:avLst/>
          </a:prstGeom>
          <a:solidFill>
            <a:srgbClr val="8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Pondicherry Engineering College</a:t>
            </a:r>
          </a:p>
        </p:txBody>
      </p:sp>
      <p:sp>
        <p:nvSpPr>
          <p:cNvPr id="6" name="Rectangle 5">
            <a:extLst>
              <a:ext uri="{FF2B5EF4-FFF2-40B4-BE49-F238E27FC236}">
                <a16:creationId xmlns:a16="http://schemas.microsoft.com/office/drawing/2014/main" id="{A6384B7F-C4A3-4B22-BE2D-DAE213621E6F}"/>
              </a:ext>
            </a:extLst>
          </p:cNvPr>
          <p:cNvSpPr/>
          <p:nvPr/>
        </p:nvSpPr>
        <p:spPr>
          <a:xfrm>
            <a:off x="8760542" y="6683196"/>
            <a:ext cx="3438859" cy="17480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050" dirty="0"/>
              <a:t>                                                                        Slide </a:t>
            </a:r>
            <a:fld id="{7C6EFB20-9739-474B-A693-D6C7EEF4DD4E}" type="slidenum">
              <a:rPr lang="en-US" sz="1100" smtClean="0"/>
              <a:t>‹#›</a:t>
            </a:fld>
            <a:endParaRPr lang="en-US" sz="1050" dirty="0"/>
          </a:p>
        </p:txBody>
      </p:sp>
      <p:sp>
        <p:nvSpPr>
          <p:cNvPr id="7" name="TextBox 6">
            <a:extLst>
              <a:ext uri="{FF2B5EF4-FFF2-40B4-BE49-F238E27FC236}">
                <a16:creationId xmlns:a16="http://schemas.microsoft.com/office/drawing/2014/main" id="{4D85A348-E155-4E34-B349-1CDF1F3F8005}"/>
              </a:ext>
            </a:extLst>
          </p:cNvPr>
          <p:cNvSpPr txBox="1"/>
          <p:nvPr/>
        </p:nvSpPr>
        <p:spPr>
          <a:xfrm>
            <a:off x="8890000" y="6643022"/>
            <a:ext cx="2021840" cy="261610"/>
          </a:xfrm>
          <a:prstGeom prst="rect">
            <a:avLst/>
          </a:prstGeom>
          <a:noFill/>
        </p:spPr>
        <p:txBody>
          <a:bodyPr wrap="square" rtlCol="0">
            <a:spAutoFit/>
          </a:bodyPr>
          <a:lstStyle/>
          <a:p>
            <a:fld id="{AD664C88-DECE-4FE5-9696-AF134A9663D4}" type="datetime2">
              <a:rPr lang="en-US" sz="1100" smtClean="0">
                <a:solidFill>
                  <a:schemeClr val="bg1"/>
                </a:solidFill>
              </a:rPr>
              <a:t>Tuesday, December 3, 2024</a:t>
            </a:fld>
            <a:endParaRPr lang="en-US" sz="1100" dirty="0">
              <a:solidFill>
                <a:schemeClr val="bg1"/>
              </a:solidFill>
            </a:endParaRPr>
          </a:p>
        </p:txBody>
      </p:sp>
    </p:spTree>
    <p:extLst>
      <p:ext uri="{BB962C8B-B14F-4D97-AF65-F5344CB8AC3E}">
        <p14:creationId xmlns:p14="http://schemas.microsoft.com/office/powerpoint/2010/main" val="35878550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69C1596-EB9D-4651-9A40-8288CC430A19}" type="datetimeFigureOut">
              <a:rPr lang="en-US" smtClean="0"/>
              <a:t>12/3/2024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A1ACD2A-8BED-428A-8E18-B097BFA7B923}" type="slidenum">
              <a:rPr lang="en-US" smtClean="0"/>
              <a:t>‹#›</a:t>
            </a:fld>
            <a:endParaRPr lang="en-US"/>
          </a:p>
        </p:txBody>
      </p:sp>
    </p:spTree>
    <p:extLst>
      <p:ext uri="{BB962C8B-B14F-4D97-AF65-F5344CB8AC3E}">
        <p14:creationId xmlns:p14="http://schemas.microsoft.com/office/powerpoint/2010/main" val="1608992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69C1596-EB9D-4651-9A40-8288CC430A19}"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ACD2A-8BED-428A-8E18-B097BFA7B923}"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027276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569C1596-EB9D-4651-9A40-8288CC430A19}" type="datetimeFigureOut">
              <a:rPr lang="en-US" smtClean="0"/>
              <a:t>12/3/2024</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5A1ACD2A-8BED-428A-8E18-B097BFA7B923}"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6814140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C1596-EB9D-4651-9A40-8288CC430A19}"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ACD2A-8BED-428A-8E18-B097BFA7B923}"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277681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69C1596-EB9D-4651-9A40-8288CC430A19}"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ACD2A-8BED-428A-8E18-B097BFA7B923}"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64873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83A7EE-34D6-48BA-B5D7-D49B91416440}"/>
              </a:ext>
            </a:extLst>
          </p:cNvPr>
          <p:cNvSpPr>
            <a:spLocks noGrp="1"/>
          </p:cNvSpPr>
          <p:nvPr>
            <p:ph type="title"/>
          </p:nvPr>
        </p:nvSpPr>
        <p:spPr>
          <a:xfrm>
            <a:off x="949036" y="928544"/>
            <a:ext cx="10515600" cy="1325563"/>
          </a:xfrm>
          <a:prstGeom prst="rect">
            <a:avLst/>
          </a:prstGeom>
        </p:spPr>
        <p:txBody>
          <a:bodyPr/>
          <a:lstStyle/>
          <a:p>
            <a:r>
              <a:rPr lang="en-US"/>
              <a:t>Click to edit Master title style</a:t>
            </a:r>
            <a:endParaRPr lang="en-US" dirty="0"/>
          </a:p>
        </p:txBody>
      </p:sp>
    </p:spTree>
    <p:extLst>
      <p:ext uri="{BB962C8B-B14F-4D97-AF65-F5344CB8AC3E}">
        <p14:creationId xmlns:p14="http://schemas.microsoft.com/office/powerpoint/2010/main" val="35458559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p:cSld name="Title Slide">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8CE70E-8A82-4F36-92B4-1CF280B44FEB}"/>
              </a:ext>
            </a:extLst>
          </p:cNvPr>
          <p:cNvSpPr/>
          <p:nvPr/>
        </p:nvSpPr>
        <p:spPr>
          <a:xfrm>
            <a:off x="-1" y="-1"/>
            <a:ext cx="11700388" cy="461148"/>
          </a:xfrm>
          <a:prstGeom prst="rect">
            <a:avLst/>
          </a:prstGeom>
          <a:solidFill>
            <a:srgbClr val="8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a:latin typeface="Bahnschrift" panose="020B0502040204020203" pitchFamily="34" charset="0"/>
            </a:endParaRPr>
          </a:p>
        </p:txBody>
      </p:sp>
      <p:sp>
        <p:nvSpPr>
          <p:cNvPr id="20" name="Rectangle 19">
            <a:extLst>
              <a:ext uri="{FF2B5EF4-FFF2-40B4-BE49-F238E27FC236}">
                <a16:creationId xmlns:a16="http://schemas.microsoft.com/office/drawing/2014/main" id="{D6FE62F3-8AAB-4EAE-9B55-4315D11F630C}"/>
              </a:ext>
            </a:extLst>
          </p:cNvPr>
          <p:cNvSpPr/>
          <p:nvPr/>
        </p:nvSpPr>
        <p:spPr>
          <a:xfrm>
            <a:off x="-9833" y="6683196"/>
            <a:ext cx="3559278" cy="182880"/>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100" dirty="0"/>
              <a:t>B. Raveendranadh, Assistant Professor, Dept. of CSE</a:t>
            </a:r>
          </a:p>
        </p:txBody>
      </p:sp>
      <p:sp>
        <p:nvSpPr>
          <p:cNvPr id="21" name="Rectangle 20">
            <a:extLst>
              <a:ext uri="{FF2B5EF4-FFF2-40B4-BE49-F238E27FC236}">
                <a16:creationId xmlns:a16="http://schemas.microsoft.com/office/drawing/2014/main" id="{BD60D4B4-E17A-4797-81FD-796DE4AFACE5}"/>
              </a:ext>
            </a:extLst>
          </p:cNvPr>
          <p:cNvSpPr/>
          <p:nvPr/>
        </p:nvSpPr>
        <p:spPr>
          <a:xfrm>
            <a:off x="3549445" y="6683196"/>
            <a:ext cx="5211097" cy="182880"/>
          </a:xfrm>
          <a:prstGeom prst="rect">
            <a:avLst/>
          </a:prstGeom>
          <a:solidFill>
            <a:srgbClr val="82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t>St. Peters Engineering College </a:t>
            </a:r>
          </a:p>
        </p:txBody>
      </p:sp>
      <p:sp>
        <p:nvSpPr>
          <p:cNvPr id="22" name="Rectangle 21">
            <a:extLst>
              <a:ext uri="{FF2B5EF4-FFF2-40B4-BE49-F238E27FC236}">
                <a16:creationId xmlns:a16="http://schemas.microsoft.com/office/drawing/2014/main" id="{48A450A5-5F23-460D-9E1F-393B8EA3CDC7}"/>
              </a:ext>
            </a:extLst>
          </p:cNvPr>
          <p:cNvSpPr/>
          <p:nvPr/>
        </p:nvSpPr>
        <p:spPr>
          <a:xfrm>
            <a:off x="8760542" y="6683196"/>
            <a:ext cx="3438859" cy="174805"/>
          </a:xfrm>
          <a:prstGeom prst="rect">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fld id="{5AF0037D-BB85-4A5F-977E-247F67A37BA0}" type="datetime2">
              <a:rPr lang="en-US" sz="1200" smtClean="0"/>
              <a:t>Tuesday, December 3, 2024</a:t>
            </a:fld>
            <a:r>
              <a:rPr lang="en-US" sz="1050" dirty="0"/>
              <a:t>                   Slide </a:t>
            </a:r>
            <a:fld id="{87E704A2-5C23-4F30-812B-1BB4EFCD5D9F}" type="slidenum">
              <a:rPr lang="en-US" sz="1100" smtClean="0"/>
              <a:t>‹#›</a:t>
            </a:fld>
            <a:r>
              <a:rPr lang="en-US" sz="1050" dirty="0"/>
              <a:t>                                                                      </a:t>
            </a:r>
          </a:p>
        </p:txBody>
      </p:sp>
      <p:sp>
        <p:nvSpPr>
          <p:cNvPr id="7" name="Text Placeholder 6">
            <a:extLst>
              <a:ext uri="{FF2B5EF4-FFF2-40B4-BE49-F238E27FC236}">
                <a16:creationId xmlns:a16="http://schemas.microsoft.com/office/drawing/2014/main" id="{D7662EB2-A621-4814-8A12-B6C530A4E5D3}"/>
              </a:ext>
            </a:extLst>
          </p:cNvPr>
          <p:cNvSpPr>
            <a:spLocks noGrp="1"/>
          </p:cNvSpPr>
          <p:nvPr>
            <p:ph type="body" sz="quarter" idx="10"/>
          </p:nvPr>
        </p:nvSpPr>
        <p:spPr>
          <a:xfrm>
            <a:off x="63084" y="-19895"/>
            <a:ext cx="5603875" cy="460589"/>
          </a:xfrm>
          <a:prstGeom prst="rect">
            <a:avLst/>
          </a:prstGeom>
        </p:spPr>
        <p:txBody>
          <a:bodyPr/>
          <a:lstStyle>
            <a:lvl1pPr>
              <a:defRPr>
                <a:solidFill>
                  <a:schemeClr val="bg1"/>
                </a:solidFill>
              </a:defRPr>
            </a:lvl1pPr>
            <a:lvl2pPr marL="201168" indent="0">
              <a:buNone/>
              <a:defRPr>
                <a:solidFill>
                  <a:schemeClr val="bg1"/>
                </a:solidFill>
              </a:defRPr>
            </a:lvl2pPr>
          </a:lstStyle>
          <a:p>
            <a:pPr lvl="0"/>
            <a:r>
              <a:rPr lang="en-US"/>
              <a:t>Click to edit Master text styles</a:t>
            </a:r>
          </a:p>
          <a:p>
            <a:pPr lvl="1"/>
            <a:r>
              <a:rPr lang="en-US"/>
              <a:t>Second level</a:t>
            </a:r>
          </a:p>
        </p:txBody>
      </p:sp>
      <p:sp>
        <p:nvSpPr>
          <p:cNvPr id="9" name="Text Placeholder 8">
            <a:extLst>
              <a:ext uri="{FF2B5EF4-FFF2-40B4-BE49-F238E27FC236}">
                <a16:creationId xmlns:a16="http://schemas.microsoft.com/office/drawing/2014/main" id="{B2568CE5-7CEB-4F75-ACD1-70FCDC28D6B2}"/>
              </a:ext>
            </a:extLst>
          </p:cNvPr>
          <p:cNvSpPr>
            <a:spLocks noGrp="1"/>
          </p:cNvSpPr>
          <p:nvPr>
            <p:ph type="body" sz="quarter" idx="11"/>
          </p:nvPr>
        </p:nvSpPr>
        <p:spPr>
          <a:xfrm>
            <a:off x="63085" y="498689"/>
            <a:ext cx="12065832" cy="5943054"/>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3" name="Picture 2">
            <a:extLst>
              <a:ext uri="{FF2B5EF4-FFF2-40B4-BE49-F238E27FC236}">
                <a16:creationId xmlns:a16="http://schemas.microsoft.com/office/drawing/2014/main" id="{6A9358BD-49AD-48DE-B9FC-D91230A0C41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737711" y="-1"/>
            <a:ext cx="428528" cy="440695"/>
          </a:xfrm>
          <a:prstGeom prst="rect">
            <a:avLst/>
          </a:prstGeom>
        </p:spPr>
      </p:pic>
    </p:spTree>
    <p:extLst>
      <p:ext uri="{BB962C8B-B14F-4D97-AF65-F5344CB8AC3E}">
        <p14:creationId xmlns:p14="http://schemas.microsoft.com/office/powerpoint/2010/main" val="2312376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A9640-C6D4-437A-9CD5-FA649070BC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50124B9-0405-4831-A39B-97BA54B0A0B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659306E-1A8B-4FA5-909E-5773C62190EF}"/>
              </a:ext>
            </a:extLst>
          </p:cNvPr>
          <p:cNvSpPr>
            <a:spLocks noGrp="1"/>
          </p:cNvSpPr>
          <p:nvPr>
            <p:ph type="dt" sz="half" idx="10"/>
          </p:nvPr>
        </p:nvSpPr>
        <p:spPr/>
        <p:txBody>
          <a:bodyPr/>
          <a:lstStyle/>
          <a:p>
            <a:fld id="{791286D6-6518-4DEB-A490-005B483C9DDE}" type="datetimeFigureOut">
              <a:rPr lang="en-US" smtClean="0"/>
              <a:t>12/3/2024</a:t>
            </a:fld>
            <a:endParaRPr lang="en-US"/>
          </a:p>
        </p:txBody>
      </p:sp>
      <p:sp>
        <p:nvSpPr>
          <p:cNvPr id="5" name="Footer Placeholder 4">
            <a:extLst>
              <a:ext uri="{FF2B5EF4-FFF2-40B4-BE49-F238E27FC236}">
                <a16:creationId xmlns:a16="http://schemas.microsoft.com/office/drawing/2014/main" id="{3B1A35A3-8D44-4BC4-8BA6-AA1400A9305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B89FA5-941E-4229-8940-3E75D1AEA14A}"/>
              </a:ext>
            </a:extLst>
          </p:cNvPr>
          <p:cNvSpPr>
            <a:spLocks noGrp="1"/>
          </p:cNvSpPr>
          <p:nvPr>
            <p:ph type="sldNum" sz="quarter" idx="12"/>
          </p:nvPr>
        </p:nvSpPr>
        <p:spPr/>
        <p:txBody>
          <a:bodyPr/>
          <a:lstStyle/>
          <a:p>
            <a:fld id="{21301AD2-04E4-4D3E-8889-3D97FD56FA50}" type="slidenum">
              <a:rPr lang="en-US" smtClean="0"/>
              <a:t>‹#›</a:t>
            </a:fld>
            <a:endParaRPr lang="en-US"/>
          </a:p>
        </p:txBody>
      </p:sp>
    </p:spTree>
    <p:extLst>
      <p:ext uri="{BB962C8B-B14F-4D97-AF65-F5344CB8AC3E}">
        <p14:creationId xmlns:p14="http://schemas.microsoft.com/office/powerpoint/2010/main" val="42604773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69C1596-EB9D-4651-9A40-8288CC430A19}" type="datetimeFigureOut">
              <a:rPr lang="en-US" smtClean="0"/>
              <a:t>12/3/2024</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5A1ACD2A-8BED-428A-8E18-B097BFA7B923}"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4465532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451578" y="198410"/>
            <a:ext cx="9603275" cy="758885"/>
          </a:xfrm>
        </p:spPr>
        <p:txBody>
          <a:bodyPr/>
          <a:lstStyle/>
          <a:p>
            <a:r>
              <a:rPr lang="en-US" dirty="0"/>
              <a:t>Click to edit Master title style</a:t>
            </a:r>
          </a:p>
        </p:txBody>
      </p:sp>
      <p:sp>
        <p:nvSpPr>
          <p:cNvPr id="3" name="Content Placeholder 2"/>
          <p:cNvSpPr>
            <a:spLocks noGrp="1"/>
          </p:cNvSpPr>
          <p:nvPr>
            <p:ph idx="1" hasCustomPrompt="1"/>
          </p:nvPr>
        </p:nvSpPr>
        <p:spPr>
          <a:xfrm>
            <a:off x="1292239" y="1046104"/>
            <a:ext cx="9762615" cy="4420241"/>
          </a:xfrm>
        </p:spPr>
        <p:txBody>
          <a:bodyPr anchor="t"/>
          <a:lstStyle>
            <a:lvl1pPr marL="228600" indent="-228600">
              <a:buFont typeface="Wingdings" panose="05000000000000000000" pitchFamily="2" charset="2"/>
              <a:buChar char="q"/>
              <a:defRPr/>
            </a:lvl1pPr>
            <a:lvl2pPr marL="742950" indent="-285750">
              <a:buFont typeface="Wingdings" panose="05000000000000000000" pitchFamily="2" charset="2"/>
              <a:buChar char="q"/>
              <a:defRPr/>
            </a:lvl2pPr>
            <a:lvl3pPr marL="1143000" indent="-228600">
              <a:buFont typeface="Wingdings" panose="05000000000000000000" pitchFamily="2" charset="2"/>
              <a:buChar char="q"/>
              <a:defRPr/>
            </a:lvl3pPr>
            <a:lvl4pPr marL="1600200" indent="-228600">
              <a:buFont typeface="Wingdings" panose="05000000000000000000" pitchFamily="2" charset="2"/>
              <a:buChar char="q"/>
              <a:defRPr/>
            </a:lvl4pPr>
            <a:lvl5pPr marL="2057400" indent="-228600">
              <a:buFont typeface="Wingdings" panose="05000000000000000000" pitchFamily="2" charset="2"/>
              <a:buChar char="q"/>
              <a:defRPr/>
            </a:lvl5pPr>
          </a:lstStyle>
          <a:p>
            <a:pPr lvl="0"/>
            <a:r>
              <a:rPr lang="en-US" dirty="0"/>
              <a:t> 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7674907" y="5781275"/>
            <a:ext cx="3500715" cy="309201"/>
          </a:xfrm>
        </p:spPr>
        <p:txBody>
          <a:bodyPr/>
          <a:lstStyle/>
          <a:p>
            <a:fld id="{569C1596-EB9D-4651-9A40-8288CC430A19}" type="datetimeFigureOut">
              <a:rPr lang="en-US" smtClean="0"/>
              <a:t>12/3/2024</a:t>
            </a:fld>
            <a:endParaRPr lang="en-US"/>
          </a:p>
        </p:txBody>
      </p:sp>
      <p:sp>
        <p:nvSpPr>
          <p:cNvPr id="5" name="Footer Placeholder 4"/>
          <p:cNvSpPr>
            <a:spLocks noGrp="1"/>
          </p:cNvSpPr>
          <p:nvPr>
            <p:ph type="ftr" sz="quarter" idx="11"/>
          </p:nvPr>
        </p:nvSpPr>
        <p:spPr>
          <a:xfrm>
            <a:off x="0" y="5701700"/>
            <a:ext cx="5938836" cy="309201"/>
          </a:xfrm>
        </p:spPr>
        <p:txBody>
          <a:bodyPr/>
          <a:lstStyle/>
          <a:p>
            <a:endParaRPr lang="en-US"/>
          </a:p>
        </p:txBody>
      </p:sp>
      <p:sp>
        <p:nvSpPr>
          <p:cNvPr id="6" name="Slide Number Placeholder 5"/>
          <p:cNvSpPr>
            <a:spLocks noGrp="1"/>
          </p:cNvSpPr>
          <p:nvPr>
            <p:ph type="sldNum" sz="quarter" idx="12"/>
          </p:nvPr>
        </p:nvSpPr>
        <p:spPr>
          <a:xfrm>
            <a:off x="11304950" y="5604511"/>
            <a:ext cx="811019" cy="503578"/>
          </a:xfrm>
        </p:spPr>
        <p:txBody>
          <a:bodyPr/>
          <a:lstStyle/>
          <a:p>
            <a:fld id="{5A1ACD2A-8BED-428A-8E18-B097BFA7B923}" type="slidenum">
              <a:rPr lang="en-US" smtClean="0"/>
              <a:t>‹#›</a:t>
            </a:fld>
            <a:endParaRPr lang="en-US"/>
          </a:p>
        </p:txBody>
      </p:sp>
      <p:cxnSp>
        <p:nvCxnSpPr>
          <p:cNvPr id="33" name="Straight Connector 32"/>
          <p:cNvCxnSpPr/>
          <p:nvPr/>
        </p:nvCxnSpPr>
        <p:spPr>
          <a:xfrm>
            <a:off x="1292239" y="1001699"/>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37727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69C1596-EB9D-4651-9A40-8288CC430A19}" type="datetimeFigureOut">
              <a:rPr lang="en-US" smtClean="0"/>
              <a:t>12/3/2024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A1ACD2A-8BED-428A-8E18-B097BFA7B923}"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178734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69C1596-EB9D-4651-9A40-8288CC430A19}" type="datetimeFigureOut">
              <a:rPr lang="en-US" smtClean="0"/>
              <a:t>12/3/2024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A1ACD2A-8BED-428A-8E18-B097BFA7B923}"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2004429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69C1596-EB9D-4651-9A40-8288CC430A19}" type="datetimeFigureOut">
              <a:rPr lang="en-US" smtClean="0"/>
              <a:t>12/3/2024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A1ACD2A-8BED-428A-8E18-B097BFA7B923}"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25326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69C1596-EB9D-4651-9A40-8288CC430A19}" type="datetimeFigureOut">
              <a:rPr lang="en-US" smtClean="0"/>
              <a:t>12/3/2024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A1ACD2A-8BED-428A-8E18-B097BFA7B923}"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448111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1.xml"/><Relationship Id="rId13" Type="http://schemas.openxmlformats.org/officeDocument/2006/relationships/theme" Target="../theme/theme2.xml"/><Relationship Id="rId3" Type="http://schemas.openxmlformats.org/officeDocument/2006/relationships/slideLayout" Target="../slideLayouts/slideLayout6.xml"/><Relationship Id="rId7" Type="http://schemas.openxmlformats.org/officeDocument/2006/relationships/slideLayout" Target="../slideLayouts/slideLayout10.xml"/><Relationship Id="rId12" Type="http://schemas.openxmlformats.org/officeDocument/2006/relationships/slideLayout" Target="../slideLayouts/slideLayout15.xml"/><Relationship Id="rId2" Type="http://schemas.openxmlformats.org/officeDocument/2006/relationships/slideLayout" Target="../slideLayouts/slideLayout5.xml"/><Relationship Id="rId1" Type="http://schemas.openxmlformats.org/officeDocument/2006/relationships/slideLayout" Target="../slideLayouts/slideLayout4.xml"/><Relationship Id="rId6" Type="http://schemas.openxmlformats.org/officeDocument/2006/relationships/slideLayout" Target="../slideLayouts/slideLayout9.xml"/><Relationship Id="rId11" Type="http://schemas.openxmlformats.org/officeDocument/2006/relationships/slideLayout" Target="../slideLayouts/slideLayout14.xml"/><Relationship Id="rId5" Type="http://schemas.openxmlformats.org/officeDocument/2006/relationships/slideLayout" Target="../slideLayouts/slideLayout8.xml"/><Relationship Id="rId10" Type="http://schemas.openxmlformats.org/officeDocument/2006/relationships/slideLayout" Target="../slideLayouts/slideLayout13.xml"/><Relationship Id="rId4" Type="http://schemas.openxmlformats.org/officeDocument/2006/relationships/slideLayout" Target="../slideLayouts/slideLayout7.xml"/><Relationship Id="rId9" Type="http://schemas.openxmlformats.org/officeDocument/2006/relationships/slideLayout" Target="../slideLayouts/slideLayout12.xml"/><Relationship Id="rId14" Type="http://schemas.openxmlformats.org/officeDocument/2006/relationships/image" Target="../media/image2.jp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CD5E8309-AAA9-479A-98E4-125CAAE09732}"/>
              </a:ext>
            </a:extLst>
          </p:cNvPr>
          <p:cNvSpPr txBox="1">
            <a:spLocks/>
          </p:cNvSpPr>
          <p:nvPr/>
        </p:nvSpPr>
        <p:spPr>
          <a:xfrm>
            <a:off x="609600" y="697937"/>
            <a:ext cx="10972800" cy="1463040"/>
          </a:xfrm>
          <a:prstGeom prst="rect">
            <a:avLst/>
          </a:prstGeom>
          <a:solidFill>
            <a:srgbClr val="820000"/>
          </a:solidFill>
          <a:ln>
            <a:noFill/>
          </a:ln>
        </p:spPr>
        <p:txBody>
          <a:bodyPr/>
          <a:lstStyle>
            <a:lvl1pPr algn="ctr" defTabSz="914400" rtl="0" eaLnBrk="1" latinLnBrk="0" hangingPunct="1">
              <a:lnSpc>
                <a:spcPct val="80000"/>
              </a:lnSpc>
              <a:spcBef>
                <a:spcPct val="0"/>
              </a:spcBef>
              <a:buNone/>
              <a:defRPr sz="5400" i="0" kern="1200" spc="-50" baseline="0">
                <a:solidFill>
                  <a:schemeClr val="bg1"/>
                </a:solidFill>
                <a:latin typeface="+mj-lt"/>
                <a:ea typeface="+mj-ea"/>
                <a:cs typeface="+mj-cs"/>
              </a:defRPr>
            </a:lvl1pPr>
          </a:lstStyle>
          <a:p>
            <a:endParaRPr lang="en-US" dirty="0"/>
          </a:p>
        </p:txBody>
      </p:sp>
    </p:spTree>
    <p:extLst>
      <p:ext uri="{BB962C8B-B14F-4D97-AF65-F5344CB8AC3E}">
        <p14:creationId xmlns:p14="http://schemas.microsoft.com/office/powerpoint/2010/main" val="3800490816"/>
      </p:ext>
    </p:extLst>
  </p:cSld>
  <p:clrMap bg1="lt1" tx1="dk1" bg2="lt2" tx2="dk2" accent1="accent1" accent2="accent2" accent3="accent3" accent4="accent4" accent5="accent5" accent6="accent6" hlink="hlink" folHlink="folHlink"/>
  <p:sldLayoutIdLst>
    <p:sldLayoutId id="2147483665" r:id="rId1"/>
    <p:sldLayoutId id="2147483666" r:id="rId2"/>
    <p:sldLayoutId id="2147483667" r:id="rId3"/>
  </p:sldLayoutIdLst>
  <p:txStyles>
    <p:titleStyle>
      <a:lvl1pPr algn="l" defTabSz="914400" rtl="0" eaLnBrk="1" latinLnBrk="0" hangingPunct="1">
        <a:lnSpc>
          <a:spcPct val="80000"/>
        </a:lnSpc>
        <a:spcBef>
          <a:spcPct val="0"/>
        </a:spcBef>
        <a:buNone/>
        <a:defRPr sz="5400" i="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10000"/>
        </a:lnSpc>
        <a:spcBef>
          <a:spcPts val="1200"/>
        </a:spcBef>
        <a:spcAft>
          <a:spcPts val="200"/>
        </a:spcAft>
        <a:buClr>
          <a:schemeClr val="accent1"/>
        </a:buClr>
        <a:buSzPct val="100000"/>
        <a:buFont typeface="Calibri" panose="020F0502020204030204" pitchFamily="34" charset="0"/>
        <a:buChar char=" "/>
        <a:defRPr sz="23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110000"/>
        </a:lnSpc>
        <a:spcBef>
          <a:spcPts val="200"/>
        </a:spcBef>
        <a:spcAft>
          <a:spcPts val="400"/>
        </a:spcAft>
        <a:buClrTx/>
        <a:buFont typeface="Calibri" pitchFamily="34" charset="0"/>
        <a:buChar char="◦"/>
        <a:defRPr sz="21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110000"/>
        </a:lnSpc>
        <a:spcBef>
          <a:spcPts val="200"/>
        </a:spcBef>
        <a:spcAft>
          <a:spcPts val="400"/>
        </a:spcAft>
        <a:buClrTx/>
        <a:buFont typeface="Calibri" pitchFamily="34" charset="0"/>
        <a:buChar char="◦"/>
        <a:defRPr sz="16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12/3/2024</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98197824"/>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2" Type="http://schemas.openxmlformats.org/officeDocument/2006/relationships/image" Target="../media/image27.emf"/><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6BB69-A170-4A0C-97F7-EECE31AE1B47}"/>
              </a:ext>
            </a:extLst>
          </p:cNvPr>
          <p:cNvSpPr>
            <a:spLocks noGrp="1"/>
          </p:cNvSpPr>
          <p:nvPr>
            <p:ph type="title"/>
          </p:nvPr>
        </p:nvSpPr>
        <p:spPr>
          <a:xfrm>
            <a:off x="921327" y="365126"/>
            <a:ext cx="10515600" cy="1325563"/>
          </a:xfrm>
        </p:spPr>
        <p:txBody>
          <a:bodyPr>
            <a:normAutofit fontScale="90000"/>
          </a:bodyPr>
          <a:lstStyle/>
          <a:p>
            <a:pPr algn="ctr">
              <a:lnSpc>
                <a:spcPct val="200000"/>
              </a:lnSpc>
            </a:pPr>
            <a:r>
              <a:rPr lang="en-US" b="1" dirty="0">
                <a:solidFill>
                  <a:schemeClr val="accent1">
                    <a:lumMod val="75000"/>
                  </a:schemeClr>
                </a:solidFill>
                <a:latin typeface="Times New Roman" panose="02020603050405020304" pitchFamily="18" charset="0"/>
                <a:cs typeface="Times New Roman" panose="02020603050405020304" pitchFamily="18" charset="0"/>
              </a:rPr>
              <a:t>PRINCIPLES OF COMMUNICATION AND COMPUTER NETWORKS</a:t>
            </a:r>
          </a:p>
        </p:txBody>
      </p:sp>
    </p:spTree>
    <p:extLst>
      <p:ext uri="{BB962C8B-B14F-4D97-AF65-F5344CB8AC3E}">
        <p14:creationId xmlns:p14="http://schemas.microsoft.com/office/powerpoint/2010/main" val="2995898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3F51C0-4129-4D30-A20A-1B50FBDACD1B}"/>
              </a:ext>
            </a:extLst>
          </p:cNvPr>
          <p:cNvSpPr>
            <a:spLocks noGrp="1"/>
          </p:cNvSpPr>
          <p:nvPr>
            <p:ph type="title"/>
          </p:nvPr>
        </p:nvSpPr>
        <p:spPr/>
        <p:txBody>
          <a:bodyPr/>
          <a:lstStyle/>
          <a:p>
            <a:r>
              <a:rPr lang="en-US" dirty="0"/>
              <a:t>Network Topologies or Physical Topology</a:t>
            </a:r>
          </a:p>
        </p:txBody>
      </p:sp>
      <p:sp>
        <p:nvSpPr>
          <p:cNvPr id="3" name="Content Placeholder 2">
            <a:extLst>
              <a:ext uri="{FF2B5EF4-FFF2-40B4-BE49-F238E27FC236}">
                <a16:creationId xmlns:a16="http://schemas.microsoft.com/office/drawing/2014/main" id="{EEF07396-5DFE-4DCE-9D6E-3BE8CE77BA66}"/>
              </a:ext>
            </a:extLst>
          </p:cNvPr>
          <p:cNvSpPr>
            <a:spLocks noGrp="1"/>
          </p:cNvSpPr>
          <p:nvPr>
            <p:ph idx="1"/>
          </p:nvPr>
        </p:nvSpPr>
        <p:spPr>
          <a:xfrm>
            <a:off x="1451579" y="1043710"/>
            <a:ext cx="9603275" cy="2385290"/>
          </a:xfrm>
        </p:spPr>
        <p:txBody>
          <a:bodyPr/>
          <a:lstStyle/>
          <a:p>
            <a:pPr>
              <a:buFont typeface="Wingdings" panose="05000000000000000000" pitchFamily="2" charset="2"/>
              <a:buChar char="q"/>
            </a:pPr>
            <a:r>
              <a:rPr lang="en-US" dirty="0"/>
              <a:t> The term physical topology refers to the way in which a network is laid out physically.</a:t>
            </a:r>
          </a:p>
          <a:p>
            <a:pPr>
              <a:buFont typeface="Wingdings" panose="05000000000000000000" pitchFamily="2" charset="2"/>
              <a:buChar char="q"/>
            </a:pPr>
            <a:r>
              <a:rPr lang="en-US" dirty="0"/>
              <a:t> Two or more devices connect to a link; two or more links form a topology. </a:t>
            </a:r>
          </a:p>
          <a:p>
            <a:pPr>
              <a:buFont typeface="Wingdings" panose="05000000000000000000" pitchFamily="2" charset="2"/>
              <a:buChar char="q"/>
            </a:pPr>
            <a:r>
              <a:rPr lang="en-US" dirty="0"/>
              <a:t> The topology of a network is the geometric representation of the relationship of all the links and linking devices (usually called nodes) to one another. </a:t>
            </a:r>
          </a:p>
          <a:p>
            <a:pPr>
              <a:buFont typeface="Wingdings" panose="05000000000000000000" pitchFamily="2" charset="2"/>
              <a:buChar char="q"/>
            </a:pPr>
            <a:r>
              <a:rPr lang="en-US" dirty="0"/>
              <a:t> There are four basic topologies possible: </a:t>
            </a:r>
            <a:r>
              <a:rPr lang="en-US" b="1" dirty="0"/>
              <a:t>mesh, star, bus</a:t>
            </a:r>
            <a:r>
              <a:rPr lang="en-US" dirty="0"/>
              <a:t>, and </a:t>
            </a:r>
            <a:r>
              <a:rPr lang="en-US" b="1" dirty="0"/>
              <a:t>ring</a:t>
            </a:r>
          </a:p>
        </p:txBody>
      </p:sp>
      <p:pic>
        <p:nvPicPr>
          <p:cNvPr id="4" name="Picture 3">
            <a:extLst>
              <a:ext uri="{FF2B5EF4-FFF2-40B4-BE49-F238E27FC236}">
                <a16:creationId xmlns:a16="http://schemas.microsoft.com/office/drawing/2014/main" id="{09156146-A1F9-47B3-BF31-0FF41AD7F5CA}"/>
              </a:ext>
            </a:extLst>
          </p:cNvPr>
          <p:cNvPicPr>
            <a:picLocks noChangeAspect="1"/>
          </p:cNvPicPr>
          <p:nvPr/>
        </p:nvPicPr>
        <p:blipFill>
          <a:blip r:embed="rId2"/>
          <a:stretch>
            <a:fillRect/>
          </a:stretch>
        </p:blipFill>
        <p:spPr>
          <a:xfrm>
            <a:off x="2436293" y="3753955"/>
            <a:ext cx="6995942" cy="2298874"/>
          </a:xfrm>
          <a:prstGeom prst="rect">
            <a:avLst/>
          </a:prstGeom>
        </p:spPr>
      </p:pic>
    </p:spTree>
    <p:extLst>
      <p:ext uri="{BB962C8B-B14F-4D97-AF65-F5344CB8AC3E}">
        <p14:creationId xmlns:p14="http://schemas.microsoft.com/office/powerpoint/2010/main" val="18999300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B3F54-4629-4956-A1CC-B994C4B5F578}"/>
              </a:ext>
            </a:extLst>
          </p:cNvPr>
          <p:cNvSpPr>
            <a:spLocks noGrp="1"/>
          </p:cNvSpPr>
          <p:nvPr>
            <p:ph type="title"/>
          </p:nvPr>
        </p:nvSpPr>
        <p:spPr/>
        <p:txBody>
          <a:bodyPr/>
          <a:lstStyle/>
          <a:p>
            <a:r>
              <a:rPr lang="en-US" dirty="0"/>
              <a:t>Mesh topology</a:t>
            </a:r>
          </a:p>
        </p:txBody>
      </p:sp>
      <p:sp>
        <p:nvSpPr>
          <p:cNvPr id="3" name="Content Placeholder 2">
            <a:extLst>
              <a:ext uri="{FF2B5EF4-FFF2-40B4-BE49-F238E27FC236}">
                <a16:creationId xmlns:a16="http://schemas.microsoft.com/office/drawing/2014/main" id="{D6C6953E-72D2-4A8C-97AD-0C063BBD9628}"/>
              </a:ext>
            </a:extLst>
          </p:cNvPr>
          <p:cNvSpPr>
            <a:spLocks noGrp="1"/>
          </p:cNvSpPr>
          <p:nvPr>
            <p:ph idx="1"/>
          </p:nvPr>
        </p:nvSpPr>
        <p:spPr>
          <a:xfrm>
            <a:off x="166255" y="1089891"/>
            <a:ext cx="5800436" cy="4404163"/>
          </a:xfrm>
        </p:spPr>
        <p:txBody>
          <a:bodyPr/>
          <a:lstStyle/>
          <a:p>
            <a:pPr algn="just">
              <a:lnSpc>
                <a:spcPct val="150000"/>
              </a:lnSpc>
              <a:buFont typeface="Wingdings" panose="05000000000000000000" pitchFamily="2" charset="2"/>
              <a:buChar char="q"/>
            </a:pPr>
            <a:r>
              <a:rPr lang="en-US" dirty="0"/>
              <a:t> A mesh topology is the one where every node is connected to every other node in the network.</a:t>
            </a:r>
          </a:p>
          <a:p>
            <a:pPr algn="just">
              <a:lnSpc>
                <a:spcPct val="150000"/>
              </a:lnSpc>
              <a:buFont typeface="Wingdings" panose="05000000000000000000" pitchFamily="2" charset="2"/>
              <a:buChar char="q"/>
            </a:pPr>
            <a:r>
              <a:rPr lang="en-US" dirty="0"/>
              <a:t> A mesh topology can be a full mesh topology or a partially connected mesh topology.</a:t>
            </a:r>
          </a:p>
          <a:p>
            <a:pPr algn="just">
              <a:lnSpc>
                <a:spcPct val="150000"/>
              </a:lnSpc>
              <a:buFont typeface="Wingdings" panose="05000000000000000000" pitchFamily="2" charset="2"/>
              <a:buChar char="q"/>
            </a:pPr>
            <a:r>
              <a:rPr lang="en-US" dirty="0"/>
              <a:t>The number of connections in this network can be calculated using the following formula (n is the number of computers in the network): n(n-1)/2</a:t>
            </a:r>
          </a:p>
        </p:txBody>
      </p:sp>
      <p:pic>
        <p:nvPicPr>
          <p:cNvPr id="4" name="Picture 3">
            <a:extLst>
              <a:ext uri="{FF2B5EF4-FFF2-40B4-BE49-F238E27FC236}">
                <a16:creationId xmlns:a16="http://schemas.microsoft.com/office/drawing/2014/main" id="{6F50F72B-E05C-4B86-A674-66EB97965167}"/>
              </a:ext>
            </a:extLst>
          </p:cNvPr>
          <p:cNvPicPr>
            <a:picLocks noChangeAspect="1"/>
          </p:cNvPicPr>
          <p:nvPr/>
        </p:nvPicPr>
        <p:blipFill>
          <a:blip r:embed="rId2"/>
          <a:stretch>
            <a:fillRect/>
          </a:stretch>
        </p:blipFill>
        <p:spPr>
          <a:xfrm>
            <a:off x="6096000" y="1132971"/>
            <a:ext cx="5800436" cy="4318001"/>
          </a:xfrm>
          <a:prstGeom prst="rect">
            <a:avLst/>
          </a:prstGeom>
        </p:spPr>
      </p:pic>
    </p:spTree>
    <p:extLst>
      <p:ext uri="{BB962C8B-B14F-4D97-AF65-F5344CB8AC3E}">
        <p14:creationId xmlns:p14="http://schemas.microsoft.com/office/powerpoint/2010/main" val="19901009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FBC80-9F24-44EE-88E3-069AF6386EEB}"/>
              </a:ext>
            </a:extLst>
          </p:cNvPr>
          <p:cNvSpPr>
            <a:spLocks noGrp="1"/>
          </p:cNvSpPr>
          <p:nvPr>
            <p:ph type="title"/>
          </p:nvPr>
        </p:nvSpPr>
        <p:spPr/>
        <p:txBody>
          <a:bodyPr/>
          <a:lstStyle/>
          <a:p>
            <a:r>
              <a:rPr lang="en-US" dirty="0"/>
              <a:t>Mesh topology</a:t>
            </a:r>
          </a:p>
        </p:txBody>
      </p:sp>
      <p:sp>
        <p:nvSpPr>
          <p:cNvPr id="3" name="Content Placeholder 2">
            <a:extLst>
              <a:ext uri="{FF2B5EF4-FFF2-40B4-BE49-F238E27FC236}">
                <a16:creationId xmlns:a16="http://schemas.microsoft.com/office/drawing/2014/main" id="{6AAD65B9-CF8E-40E2-B875-8A9A16E30664}"/>
              </a:ext>
            </a:extLst>
          </p:cNvPr>
          <p:cNvSpPr>
            <a:spLocks noGrp="1"/>
          </p:cNvSpPr>
          <p:nvPr>
            <p:ph idx="1"/>
          </p:nvPr>
        </p:nvSpPr>
        <p:spPr>
          <a:xfrm>
            <a:off x="628073" y="1119805"/>
            <a:ext cx="10352891" cy="4560559"/>
          </a:xfrm>
        </p:spPr>
        <p:txBody>
          <a:bodyPr>
            <a:normAutofit/>
          </a:bodyPr>
          <a:lstStyle/>
          <a:p>
            <a:pPr>
              <a:buFont typeface="Wingdings" panose="05000000000000000000" pitchFamily="2" charset="2"/>
              <a:buChar char="q"/>
            </a:pPr>
            <a:r>
              <a:rPr lang="en-US" dirty="0"/>
              <a:t> </a:t>
            </a:r>
            <a:r>
              <a:rPr lang="en-US" b="1" i="1" dirty="0"/>
              <a:t>Advantages of a mesh topology</a:t>
            </a:r>
          </a:p>
          <a:p>
            <a:pPr lvl="1">
              <a:lnSpc>
                <a:spcPct val="150000"/>
              </a:lnSpc>
              <a:buFont typeface="Wingdings" panose="05000000000000000000" pitchFamily="2" charset="2"/>
              <a:buChar char="q"/>
            </a:pPr>
            <a:r>
              <a:rPr lang="en-US" dirty="0"/>
              <a:t> Can handle high amounts of traffic, because multiple devices can transmit data simultaneously.</a:t>
            </a:r>
          </a:p>
          <a:p>
            <a:pPr lvl="1">
              <a:lnSpc>
                <a:spcPct val="150000"/>
              </a:lnSpc>
              <a:buFont typeface="Wingdings" panose="05000000000000000000" pitchFamily="2" charset="2"/>
              <a:buChar char="q"/>
            </a:pPr>
            <a:r>
              <a:rPr lang="en-US" dirty="0"/>
              <a:t> A failure of one device does not cause a break in the network or transmission of data.</a:t>
            </a:r>
          </a:p>
          <a:p>
            <a:pPr lvl="1">
              <a:lnSpc>
                <a:spcPct val="150000"/>
              </a:lnSpc>
              <a:buFont typeface="Wingdings" panose="05000000000000000000" pitchFamily="2" charset="2"/>
              <a:buChar char="q"/>
            </a:pPr>
            <a:r>
              <a:rPr lang="en-US" dirty="0"/>
              <a:t>Adding additional devices does not disrupt data transmission between other devices</a:t>
            </a:r>
            <a:r>
              <a:rPr lang="en-US" i="1" dirty="0"/>
              <a:t>.</a:t>
            </a:r>
          </a:p>
          <a:p>
            <a:pPr>
              <a:buFont typeface="Wingdings" panose="05000000000000000000" pitchFamily="2" charset="2"/>
              <a:buChar char="q"/>
            </a:pPr>
            <a:r>
              <a:rPr lang="en-US" i="1" dirty="0"/>
              <a:t> </a:t>
            </a:r>
            <a:r>
              <a:rPr lang="en-US" b="1" i="1" dirty="0"/>
              <a:t>Disadvantages of a mesh topology</a:t>
            </a:r>
          </a:p>
          <a:p>
            <a:pPr lvl="1">
              <a:lnSpc>
                <a:spcPct val="150000"/>
              </a:lnSpc>
              <a:buFont typeface="Wingdings" panose="05000000000000000000" pitchFamily="2" charset="2"/>
              <a:buChar char="q"/>
            </a:pPr>
            <a:r>
              <a:rPr lang="en-US" dirty="0"/>
              <a:t>The cost to implement is higher than other network topologies, making it a less desirable option.</a:t>
            </a:r>
          </a:p>
          <a:p>
            <a:pPr lvl="1">
              <a:lnSpc>
                <a:spcPct val="150000"/>
              </a:lnSpc>
              <a:buFont typeface="Wingdings" panose="05000000000000000000" pitchFamily="2" charset="2"/>
              <a:buChar char="q"/>
            </a:pPr>
            <a:r>
              <a:rPr lang="en-US" dirty="0"/>
              <a:t>Building and maintaining the topology is difficult and time consuming.</a:t>
            </a:r>
          </a:p>
          <a:p>
            <a:pPr lvl="1">
              <a:lnSpc>
                <a:spcPct val="150000"/>
              </a:lnSpc>
              <a:buFont typeface="Wingdings" panose="05000000000000000000" pitchFamily="2" charset="2"/>
              <a:buChar char="q"/>
            </a:pPr>
            <a:r>
              <a:rPr lang="en-US" dirty="0"/>
              <a:t>The chance of redundant connections is high, which adds to the high costs and potential for reduced efficiency.</a:t>
            </a:r>
          </a:p>
        </p:txBody>
      </p:sp>
    </p:spTree>
    <p:extLst>
      <p:ext uri="{BB962C8B-B14F-4D97-AF65-F5344CB8AC3E}">
        <p14:creationId xmlns:p14="http://schemas.microsoft.com/office/powerpoint/2010/main" val="279333890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1C22E-FABC-4C5E-BEFF-3D9DF16F7CBA}"/>
              </a:ext>
            </a:extLst>
          </p:cNvPr>
          <p:cNvSpPr>
            <a:spLocks noGrp="1"/>
          </p:cNvSpPr>
          <p:nvPr>
            <p:ph type="title"/>
          </p:nvPr>
        </p:nvSpPr>
        <p:spPr/>
        <p:txBody>
          <a:bodyPr/>
          <a:lstStyle/>
          <a:p>
            <a:r>
              <a:rPr lang="en-US" dirty="0"/>
              <a:t>star topology</a:t>
            </a:r>
          </a:p>
        </p:txBody>
      </p:sp>
      <p:sp>
        <p:nvSpPr>
          <p:cNvPr id="3" name="Content Placeholder 2">
            <a:extLst>
              <a:ext uri="{FF2B5EF4-FFF2-40B4-BE49-F238E27FC236}">
                <a16:creationId xmlns:a16="http://schemas.microsoft.com/office/drawing/2014/main" id="{854B83B8-E838-4C98-AD0B-C385566F3183}"/>
              </a:ext>
            </a:extLst>
          </p:cNvPr>
          <p:cNvSpPr>
            <a:spLocks noGrp="1"/>
          </p:cNvSpPr>
          <p:nvPr>
            <p:ph idx="1"/>
          </p:nvPr>
        </p:nvSpPr>
        <p:spPr>
          <a:xfrm>
            <a:off x="166255" y="1099128"/>
            <a:ext cx="7259781" cy="4367218"/>
          </a:xfrm>
        </p:spPr>
        <p:txBody>
          <a:bodyPr>
            <a:normAutofit lnSpcReduction="10000"/>
          </a:bodyPr>
          <a:lstStyle/>
          <a:p>
            <a:pPr algn="just">
              <a:lnSpc>
                <a:spcPct val="150000"/>
              </a:lnSpc>
              <a:buFont typeface="Wingdings" panose="05000000000000000000" pitchFamily="2" charset="2"/>
              <a:buChar char="q"/>
            </a:pPr>
            <a:r>
              <a:rPr lang="en-US" dirty="0"/>
              <a:t> A star network, star topology is one of the most common network setups. </a:t>
            </a:r>
          </a:p>
          <a:p>
            <a:pPr algn="just">
              <a:lnSpc>
                <a:spcPct val="150000"/>
              </a:lnSpc>
              <a:buFont typeface="Wingdings" panose="05000000000000000000" pitchFamily="2" charset="2"/>
              <a:buChar char="q"/>
            </a:pPr>
            <a:r>
              <a:rPr lang="en-US" dirty="0"/>
              <a:t>In this configuration, every node connects to a central network device, like a hub, switch, or computer. </a:t>
            </a:r>
          </a:p>
          <a:p>
            <a:pPr algn="just">
              <a:lnSpc>
                <a:spcPct val="150000"/>
              </a:lnSpc>
              <a:buFont typeface="Wingdings" panose="05000000000000000000" pitchFamily="2" charset="2"/>
              <a:buChar char="q"/>
            </a:pPr>
            <a:r>
              <a:rPr lang="en-US" dirty="0"/>
              <a:t>The central network device acts as a server and the peripheral devices act as clients. </a:t>
            </a:r>
          </a:p>
          <a:p>
            <a:pPr algn="just">
              <a:lnSpc>
                <a:spcPct val="150000"/>
              </a:lnSpc>
              <a:buFont typeface="Wingdings" panose="05000000000000000000" pitchFamily="2" charset="2"/>
              <a:buChar char="q"/>
            </a:pPr>
            <a:r>
              <a:rPr lang="en-US" dirty="0"/>
              <a:t>Depending on the type of network card used in each computer of the star topology, a coaxial cable or a RJ-45 network cable is used to connect computers together.</a:t>
            </a:r>
          </a:p>
        </p:txBody>
      </p:sp>
      <p:pic>
        <p:nvPicPr>
          <p:cNvPr id="4" name="Picture 3">
            <a:extLst>
              <a:ext uri="{FF2B5EF4-FFF2-40B4-BE49-F238E27FC236}">
                <a16:creationId xmlns:a16="http://schemas.microsoft.com/office/drawing/2014/main" id="{C6B66B76-7AA0-4704-A4F3-57C602627275}"/>
              </a:ext>
            </a:extLst>
          </p:cNvPr>
          <p:cNvPicPr>
            <a:picLocks noChangeAspect="1"/>
          </p:cNvPicPr>
          <p:nvPr/>
        </p:nvPicPr>
        <p:blipFill>
          <a:blip r:embed="rId2"/>
          <a:stretch>
            <a:fillRect/>
          </a:stretch>
        </p:blipFill>
        <p:spPr>
          <a:xfrm>
            <a:off x="7555345" y="1302329"/>
            <a:ext cx="4470400" cy="3749963"/>
          </a:xfrm>
          <a:prstGeom prst="rect">
            <a:avLst/>
          </a:prstGeom>
        </p:spPr>
      </p:pic>
    </p:spTree>
    <p:extLst>
      <p:ext uri="{BB962C8B-B14F-4D97-AF65-F5344CB8AC3E}">
        <p14:creationId xmlns:p14="http://schemas.microsoft.com/office/powerpoint/2010/main" val="426361966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16DCF-1B3D-4558-8807-3205AC7DE14B}"/>
              </a:ext>
            </a:extLst>
          </p:cNvPr>
          <p:cNvSpPr>
            <a:spLocks noGrp="1"/>
          </p:cNvSpPr>
          <p:nvPr>
            <p:ph type="title"/>
          </p:nvPr>
        </p:nvSpPr>
        <p:spPr/>
        <p:txBody>
          <a:bodyPr/>
          <a:lstStyle/>
          <a:p>
            <a:r>
              <a:rPr lang="en-US" dirty="0"/>
              <a:t>Star topology</a:t>
            </a:r>
          </a:p>
        </p:txBody>
      </p:sp>
      <p:sp>
        <p:nvSpPr>
          <p:cNvPr id="3" name="Content Placeholder 2">
            <a:extLst>
              <a:ext uri="{FF2B5EF4-FFF2-40B4-BE49-F238E27FC236}">
                <a16:creationId xmlns:a16="http://schemas.microsoft.com/office/drawing/2014/main" id="{BC3E9442-69BB-421A-B496-C02794D37543}"/>
              </a:ext>
            </a:extLst>
          </p:cNvPr>
          <p:cNvSpPr>
            <a:spLocks noGrp="1"/>
          </p:cNvSpPr>
          <p:nvPr>
            <p:ph idx="1"/>
          </p:nvPr>
        </p:nvSpPr>
        <p:spPr>
          <a:xfrm>
            <a:off x="923636" y="1052945"/>
            <a:ext cx="10317019" cy="4959927"/>
          </a:xfrm>
        </p:spPr>
        <p:txBody>
          <a:bodyPr>
            <a:normAutofit fontScale="92500" lnSpcReduction="20000"/>
          </a:bodyPr>
          <a:lstStyle/>
          <a:p>
            <a:pPr algn="just">
              <a:buFont typeface="Wingdings" panose="05000000000000000000" pitchFamily="2" charset="2"/>
              <a:buChar char="q"/>
            </a:pPr>
            <a:r>
              <a:rPr lang="en-US" dirty="0"/>
              <a:t> </a:t>
            </a:r>
            <a:r>
              <a:rPr lang="en-US" b="1" i="1" dirty="0"/>
              <a:t>Advantages of star topology</a:t>
            </a:r>
          </a:p>
          <a:p>
            <a:pPr lvl="1" algn="just">
              <a:lnSpc>
                <a:spcPct val="160000"/>
              </a:lnSpc>
              <a:buFont typeface="Wingdings" panose="05000000000000000000" pitchFamily="2" charset="2"/>
              <a:buChar char="q"/>
            </a:pPr>
            <a:r>
              <a:rPr lang="en-US" dirty="0"/>
              <a:t>Centralized management of the network, through the use of the central computer, hub, or switch.</a:t>
            </a:r>
          </a:p>
          <a:p>
            <a:pPr lvl="1" algn="just">
              <a:lnSpc>
                <a:spcPct val="160000"/>
              </a:lnSpc>
              <a:buFont typeface="Wingdings" panose="05000000000000000000" pitchFamily="2" charset="2"/>
              <a:buChar char="q"/>
            </a:pPr>
            <a:r>
              <a:rPr lang="en-US" dirty="0"/>
              <a:t>Easy to add another computer to the network.</a:t>
            </a:r>
          </a:p>
          <a:p>
            <a:pPr lvl="1" algn="just">
              <a:lnSpc>
                <a:spcPct val="160000"/>
              </a:lnSpc>
              <a:buFont typeface="Wingdings" panose="05000000000000000000" pitchFamily="2" charset="2"/>
              <a:buChar char="q"/>
            </a:pPr>
            <a:r>
              <a:rPr lang="en-US" dirty="0"/>
              <a:t>If one computer on the network fails, the rest of the network continues to function normally.</a:t>
            </a:r>
          </a:p>
          <a:p>
            <a:pPr lvl="1" algn="just">
              <a:lnSpc>
                <a:spcPct val="160000"/>
              </a:lnSpc>
              <a:buFont typeface="Wingdings" panose="05000000000000000000" pitchFamily="2" charset="2"/>
              <a:buChar char="q"/>
            </a:pPr>
            <a:r>
              <a:rPr lang="en-US" dirty="0"/>
              <a:t>The star topology is used in local-area networks (LANs), High-speed LANs often use a star topology with a central hub.</a:t>
            </a:r>
          </a:p>
          <a:p>
            <a:pPr algn="just">
              <a:buFont typeface="Wingdings" panose="05000000000000000000" pitchFamily="2" charset="2"/>
              <a:buChar char="q"/>
            </a:pPr>
            <a:r>
              <a:rPr lang="en-US" dirty="0"/>
              <a:t> </a:t>
            </a:r>
            <a:r>
              <a:rPr lang="en-US" b="1" i="1" dirty="0"/>
              <a:t>Disadvantages of star topology</a:t>
            </a:r>
          </a:p>
          <a:p>
            <a:pPr lvl="1" algn="just">
              <a:lnSpc>
                <a:spcPct val="170000"/>
              </a:lnSpc>
              <a:buFont typeface="Wingdings" panose="05000000000000000000" pitchFamily="2" charset="2"/>
              <a:buChar char="q"/>
            </a:pPr>
            <a:r>
              <a:rPr lang="en-US" b="1" i="1" dirty="0"/>
              <a:t> </a:t>
            </a:r>
            <a:r>
              <a:rPr lang="en-US" dirty="0"/>
              <a:t>Can have a higher cost to implement, especially when using a switch or router as the central network device.</a:t>
            </a:r>
          </a:p>
          <a:p>
            <a:pPr lvl="1" algn="just">
              <a:lnSpc>
                <a:spcPct val="170000"/>
              </a:lnSpc>
              <a:buFont typeface="Wingdings" panose="05000000000000000000" pitchFamily="2" charset="2"/>
              <a:buChar char="q"/>
            </a:pPr>
            <a:r>
              <a:rPr lang="en-US" dirty="0"/>
              <a:t>The central network device determines the performance and number of nodes the network can handle.</a:t>
            </a:r>
          </a:p>
          <a:p>
            <a:pPr lvl="1" algn="just">
              <a:lnSpc>
                <a:spcPct val="170000"/>
              </a:lnSpc>
              <a:buFont typeface="Wingdings" panose="05000000000000000000" pitchFamily="2" charset="2"/>
              <a:buChar char="q"/>
            </a:pPr>
            <a:r>
              <a:rPr lang="en-US" dirty="0"/>
              <a:t>If the central computer, hub, or switch fails, the entire network goes down and all computers are disconnected from the network</a:t>
            </a:r>
          </a:p>
        </p:txBody>
      </p:sp>
    </p:spTree>
    <p:extLst>
      <p:ext uri="{BB962C8B-B14F-4D97-AF65-F5344CB8AC3E}">
        <p14:creationId xmlns:p14="http://schemas.microsoft.com/office/powerpoint/2010/main" val="262363707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AAC2D-A6CA-4509-BCFD-E688B0830CCC}"/>
              </a:ext>
            </a:extLst>
          </p:cNvPr>
          <p:cNvSpPr>
            <a:spLocks noGrp="1"/>
          </p:cNvSpPr>
          <p:nvPr>
            <p:ph type="title"/>
          </p:nvPr>
        </p:nvSpPr>
        <p:spPr>
          <a:xfrm>
            <a:off x="1156014" y="246497"/>
            <a:ext cx="9770604" cy="758885"/>
          </a:xfrm>
        </p:spPr>
        <p:txBody>
          <a:bodyPr/>
          <a:lstStyle/>
          <a:p>
            <a:r>
              <a:rPr lang="en-US" dirty="0"/>
              <a:t>BUS Topology</a:t>
            </a:r>
          </a:p>
        </p:txBody>
      </p:sp>
      <p:sp>
        <p:nvSpPr>
          <p:cNvPr id="3" name="Content Placeholder 2">
            <a:extLst>
              <a:ext uri="{FF2B5EF4-FFF2-40B4-BE49-F238E27FC236}">
                <a16:creationId xmlns:a16="http://schemas.microsoft.com/office/drawing/2014/main" id="{F3974C8F-4F97-432B-8FD4-AEEE4333AE55}"/>
              </a:ext>
            </a:extLst>
          </p:cNvPr>
          <p:cNvSpPr>
            <a:spLocks noGrp="1"/>
          </p:cNvSpPr>
          <p:nvPr>
            <p:ph idx="1"/>
          </p:nvPr>
        </p:nvSpPr>
        <p:spPr>
          <a:xfrm>
            <a:off x="249384" y="957296"/>
            <a:ext cx="4701308" cy="1593273"/>
          </a:xfrm>
        </p:spPr>
        <p:txBody>
          <a:bodyPr/>
          <a:lstStyle/>
          <a:p>
            <a:pPr algn="just">
              <a:buFont typeface="Wingdings" panose="05000000000000000000" pitchFamily="2" charset="2"/>
              <a:buChar char="q"/>
            </a:pPr>
            <a:r>
              <a:rPr lang="en-US" dirty="0"/>
              <a:t> A </a:t>
            </a:r>
            <a:r>
              <a:rPr lang="en-US" b="1" dirty="0"/>
              <a:t>bus topology  </a:t>
            </a:r>
            <a:r>
              <a:rPr lang="en-US" dirty="0"/>
              <a:t>or a </a:t>
            </a:r>
            <a:r>
              <a:rPr lang="en-US" b="1" dirty="0"/>
              <a:t>line topology </a:t>
            </a:r>
            <a:r>
              <a:rPr lang="en-US" dirty="0"/>
              <a:t>is a network setup in which each computer and network device are connected to a </a:t>
            </a:r>
            <a:r>
              <a:rPr lang="en-US" b="1" dirty="0"/>
              <a:t>single cable </a:t>
            </a:r>
            <a:r>
              <a:rPr lang="en-US" dirty="0"/>
              <a:t>or </a:t>
            </a:r>
            <a:r>
              <a:rPr lang="en-US" b="1" dirty="0"/>
              <a:t>backbone</a:t>
            </a:r>
            <a:r>
              <a:rPr lang="en-US" dirty="0"/>
              <a:t>.</a:t>
            </a:r>
          </a:p>
        </p:txBody>
      </p:sp>
      <p:pic>
        <p:nvPicPr>
          <p:cNvPr id="4" name="Picture 3">
            <a:extLst>
              <a:ext uri="{FF2B5EF4-FFF2-40B4-BE49-F238E27FC236}">
                <a16:creationId xmlns:a16="http://schemas.microsoft.com/office/drawing/2014/main" id="{6303B3E6-7252-43D1-B0A6-FE19E6E88B40}"/>
              </a:ext>
            </a:extLst>
          </p:cNvPr>
          <p:cNvPicPr>
            <a:picLocks noChangeAspect="1"/>
          </p:cNvPicPr>
          <p:nvPr/>
        </p:nvPicPr>
        <p:blipFill>
          <a:blip r:embed="rId2"/>
          <a:stretch>
            <a:fillRect/>
          </a:stretch>
        </p:blipFill>
        <p:spPr>
          <a:xfrm>
            <a:off x="4922981" y="1053469"/>
            <a:ext cx="7269019" cy="2151549"/>
          </a:xfrm>
          <a:prstGeom prst="rect">
            <a:avLst/>
          </a:prstGeom>
        </p:spPr>
      </p:pic>
      <p:sp>
        <p:nvSpPr>
          <p:cNvPr id="5" name="Content Placeholder 2">
            <a:extLst>
              <a:ext uri="{FF2B5EF4-FFF2-40B4-BE49-F238E27FC236}">
                <a16:creationId xmlns:a16="http://schemas.microsoft.com/office/drawing/2014/main" id="{AFA306C7-AC5A-4D53-B950-A12BDFB8AAAF}"/>
              </a:ext>
            </a:extLst>
          </p:cNvPr>
          <p:cNvSpPr txBox="1">
            <a:spLocks/>
          </p:cNvSpPr>
          <p:nvPr/>
        </p:nvSpPr>
        <p:spPr>
          <a:xfrm>
            <a:off x="221673" y="2790714"/>
            <a:ext cx="4701308" cy="3109990"/>
          </a:xfrm>
          <a:prstGeom prst="rect">
            <a:avLst/>
          </a:prstGeom>
        </p:spPr>
        <p:txBody>
          <a:bodyPr vert="horz" lIns="91440" tIns="45720" rIns="91440" bIns="45720" rtlCol="0" anchor="t">
            <a:normAutofit/>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buFont typeface="Wingdings" panose="05000000000000000000" pitchFamily="2" charset="2"/>
              <a:buChar char="q"/>
            </a:pPr>
            <a:r>
              <a:rPr lang="en-US" dirty="0"/>
              <a:t> </a:t>
            </a:r>
            <a:r>
              <a:rPr lang="en-US" i="1" dirty="0"/>
              <a:t>Advantages of bus topology</a:t>
            </a:r>
          </a:p>
          <a:p>
            <a:pPr marL="573088" lvl="1" indent="-287338" algn="just">
              <a:buFont typeface="Wingdings" panose="05000000000000000000" pitchFamily="2" charset="2"/>
              <a:buChar char="q"/>
              <a:tabLst>
                <a:tab pos="285750" algn="l"/>
              </a:tabLst>
            </a:pPr>
            <a:r>
              <a:rPr lang="en-US" dirty="0"/>
              <a:t> It works well when you have a small network.</a:t>
            </a:r>
          </a:p>
          <a:p>
            <a:pPr marL="573088" lvl="1" indent="-287338" algn="just">
              <a:buFont typeface="Wingdings" panose="05000000000000000000" pitchFamily="2" charset="2"/>
              <a:buChar char="q"/>
              <a:tabLst>
                <a:tab pos="285750" algn="l"/>
              </a:tabLst>
            </a:pPr>
            <a:r>
              <a:rPr lang="en-US" dirty="0"/>
              <a:t>It's the easiest network topology for connecting computers or peripherals in a linear fashion.</a:t>
            </a:r>
          </a:p>
          <a:p>
            <a:pPr marL="573088" lvl="1" indent="-287338" algn="just">
              <a:buFont typeface="Wingdings" panose="05000000000000000000" pitchFamily="2" charset="2"/>
              <a:buChar char="q"/>
              <a:tabLst>
                <a:tab pos="285750" algn="l"/>
              </a:tabLst>
            </a:pPr>
            <a:r>
              <a:rPr lang="en-US" dirty="0"/>
              <a:t>It requires less cable length than a star topology. </a:t>
            </a:r>
          </a:p>
        </p:txBody>
      </p:sp>
      <p:sp>
        <p:nvSpPr>
          <p:cNvPr id="7" name="Content Placeholder 2">
            <a:extLst>
              <a:ext uri="{FF2B5EF4-FFF2-40B4-BE49-F238E27FC236}">
                <a16:creationId xmlns:a16="http://schemas.microsoft.com/office/drawing/2014/main" id="{17AFCF05-3689-4AD3-A579-2DE855D533C8}"/>
              </a:ext>
            </a:extLst>
          </p:cNvPr>
          <p:cNvSpPr txBox="1">
            <a:spLocks/>
          </p:cNvSpPr>
          <p:nvPr/>
        </p:nvSpPr>
        <p:spPr>
          <a:xfrm>
            <a:off x="4950692" y="3205018"/>
            <a:ext cx="7241308" cy="2695686"/>
          </a:xfrm>
          <a:prstGeom prst="rect">
            <a:avLst/>
          </a:prstGeom>
        </p:spPr>
        <p:txBody>
          <a:bodyPr vert="horz" lIns="91440" tIns="45720" rIns="91440" bIns="45720" rtlCol="0" anchor="t">
            <a:normAutofit fontScale="92500" lnSpcReduction="20000"/>
          </a:bodyPr>
          <a:lst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a:lstStyle>
          <a:p>
            <a:pPr algn="just">
              <a:buFont typeface="Wingdings" panose="05000000000000000000" pitchFamily="2" charset="2"/>
              <a:buChar char="q"/>
            </a:pPr>
            <a:r>
              <a:rPr lang="en-US" dirty="0"/>
              <a:t> </a:t>
            </a:r>
            <a:r>
              <a:rPr lang="en-US" i="1" dirty="0"/>
              <a:t>Disadvantages of bus topology</a:t>
            </a:r>
          </a:p>
          <a:p>
            <a:pPr lvl="1" algn="just">
              <a:buFont typeface="Wingdings" panose="05000000000000000000" pitchFamily="2" charset="2"/>
              <a:buChar char="q"/>
            </a:pPr>
            <a:r>
              <a:rPr lang="en-US" dirty="0"/>
              <a:t> It can be difficult to identify the problems if the whole network goes down.</a:t>
            </a:r>
          </a:p>
          <a:p>
            <a:pPr lvl="1" algn="just">
              <a:buFont typeface="Wingdings" panose="05000000000000000000" pitchFamily="2" charset="2"/>
              <a:buChar char="q"/>
            </a:pPr>
            <a:r>
              <a:rPr lang="en-US" dirty="0"/>
              <a:t>It can be hard to troubleshoot individual device issues.</a:t>
            </a:r>
          </a:p>
          <a:p>
            <a:pPr lvl="1" algn="just">
              <a:buFont typeface="Wingdings" panose="05000000000000000000" pitchFamily="2" charset="2"/>
              <a:buChar char="q"/>
            </a:pPr>
            <a:r>
              <a:rPr lang="en-US" dirty="0"/>
              <a:t>Bus topology is not great for large networks.</a:t>
            </a:r>
          </a:p>
          <a:p>
            <a:pPr lvl="1" algn="just">
              <a:buFont typeface="Wingdings" panose="05000000000000000000" pitchFamily="2" charset="2"/>
              <a:buChar char="q"/>
            </a:pPr>
            <a:r>
              <a:rPr lang="en-US" dirty="0"/>
              <a:t>Terminators are required for both ends of the main cable.</a:t>
            </a:r>
          </a:p>
          <a:p>
            <a:pPr lvl="1" algn="just">
              <a:buFont typeface="Wingdings" panose="05000000000000000000" pitchFamily="2" charset="2"/>
              <a:buChar char="q"/>
            </a:pPr>
            <a:r>
              <a:rPr lang="en-US" dirty="0"/>
              <a:t>Additional devices slow the network down.</a:t>
            </a:r>
          </a:p>
          <a:p>
            <a:pPr lvl="1" algn="just">
              <a:buFont typeface="Wingdings" panose="05000000000000000000" pitchFamily="2" charset="2"/>
              <a:buChar char="q"/>
            </a:pPr>
            <a:r>
              <a:rPr lang="en-US" dirty="0"/>
              <a:t>If a main cable is damaged, the network fails or splits into two.</a:t>
            </a:r>
          </a:p>
        </p:txBody>
      </p:sp>
    </p:spTree>
    <p:extLst>
      <p:ext uri="{BB962C8B-B14F-4D97-AF65-F5344CB8AC3E}">
        <p14:creationId xmlns:p14="http://schemas.microsoft.com/office/powerpoint/2010/main" val="14137553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DDAA8-AD11-407C-A157-B2BF1702CFBC}"/>
              </a:ext>
            </a:extLst>
          </p:cNvPr>
          <p:cNvSpPr>
            <a:spLocks noGrp="1"/>
          </p:cNvSpPr>
          <p:nvPr>
            <p:ph type="title"/>
          </p:nvPr>
        </p:nvSpPr>
        <p:spPr/>
        <p:txBody>
          <a:bodyPr/>
          <a:lstStyle/>
          <a:p>
            <a:r>
              <a:rPr lang="en-US" dirty="0"/>
              <a:t> ring topology </a:t>
            </a:r>
          </a:p>
        </p:txBody>
      </p:sp>
      <p:sp>
        <p:nvSpPr>
          <p:cNvPr id="3" name="Content Placeholder 2">
            <a:extLst>
              <a:ext uri="{FF2B5EF4-FFF2-40B4-BE49-F238E27FC236}">
                <a16:creationId xmlns:a16="http://schemas.microsoft.com/office/drawing/2014/main" id="{C54017F5-EA4C-41FA-B011-5B6358B37DCF}"/>
              </a:ext>
            </a:extLst>
          </p:cNvPr>
          <p:cNvSpPr>
            <a:spLocks noGrp="1"/>
          </p:cNvSpPr>
          <p:nvPr>
            <p:ph idx="1"/>
          </p:nvPr>
        </p:nvSpPr>
        <p:spPr>
          <a:xfrm>
            <a:off x="424873" y="957296"/>
            <a:ext cx="11083636" cy="2266195"/>
          </a:xfrm>
        </p:spPr>
        <p:txBody>
          <a:bodyPr/>
          <a:lstStyle/>
          <a:p>
            <a:pPr>
              <a:buFont typeface="Wingdings" panose="05000000000000000000" pitchFamily="2" charset="2"/>
              <a:buChar char="q"/>
            </a:pPr>
            <a:r>
              <a:rPr lang="en-US" dirty="0"/>
              <a:t> A ring topology is a network configuration in which device connections create a circular data path. </a:t>
            </a:r>
          </a:p>
          <a:p>
            <a:pPr>
              <a:buFont typeface="Wingdings" panose="05000000000000000000" pitchFamily="2" charset="2"/>
              <a:buChar char="q"/>
            </a:pPr>
            <a:r>
              <a:rPr lang="en-US" dirty="0"/>
              <a:t> In a ring network, packets of data travel from one device to the next until they reach their destination. </a:t>
            </a:r>
          </a:p>
          <a:p>
            <a:pPr>
              <a:buFont typeface="Wingdings" panose="05000000000000000000" pitchFamily="2" charset="2"/>
              <a:buChar char="q"/>
            </a:pPr>
            <a:r>
              <a:rPr lang="en-US" dirty="0"/>
              <a:t>Most ring topologies allow packets to travel only in one direction, called a unidirectional ring network.</a:t>
            </a:r>
          </a:p>
        </p:txBody>
      </p:sp>
      <p:pic>
        <p:nvPicPr>
          <p:cNvPr id="4" name="Picture 3">
            <a:extLst>
              <a:ext uri="{FF2B5EF4-FFF2-40B4-BE49-F238E27FC236}">
                <a16:creationId xmlns:a16="http://schemas.microsoft.com/office/drawing/2014/main" id="{2B9CC029-FE95-45AE-8F2C-E1074B7E8E18}"/>
              </a:ext>
            </a:extLst>
          </p:cNvPr>
          <p:cNvPicPr>
            <a:picLocks noChangeAspect="1"/>
          </p:cNvPicPr>
          <p:nvPr/>
        </p:nvPicPr>
        <p:blipFill>
          <a:blip r:embed="rId2"/>
          <a:stretch>
            <a:fillRect/>
          </a:stretch>
        </p:blipFill>
        <p:spPr>
          <a:xfrm>
            <a:off x="1227362" y="2559868"/>
            <a:ext cx="9282546" cy="3231332"/>
          </a:xfrm>
          <a:prstGeom prst="rect">
            <a:avLst/>
          </a:prstGeom>
        </p:spPr>
      </p:pic>
    </p:spTree>
    <p:extLst>
      <p:ext uri="{BB962C8B-B14F-4D97-AF65-F5344CB8AC3E}">
        <p14:creationId xmlns:p14="http://schemas.microsoft.com/office/powerpoint/2010/main" val="1261176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FA355-5931-44C9-A857-2C7F1B998747}"/>
              </a:ext>
            </a:extLst>
          </p:cNvPr>
          <p:cNvSpPr>
            <a:spLocks noGrp="1"/>
          </p:cNvSpPr>
          <p:nvPr>
            <p:ph type="title"/>
          </p:nvPr>
        </p:nvSpPr>
        <p:spPr/>
        <p:txBody>
          <a:bodyPr/>
          <a:lstStyle/>
          <a:p>
            <a:r>
              <a:rPr lang="en-US" dirty="0"/>
              <a:t>Ring topology</a:t>
            </a:r>
          </a:p>
        </p:txBody>
      </p:sp>
      <p:sp>
        <p:nvSpPr>
          <p:cNvPr id="3" name="Content Placeholder 2">
            <a:extLst>
              <a:ext uri="{FF2B5EF4-FFF2-40B4-BE49-F238E27FC236}">
                <a16:creationId xmlns:a16="http://schemas.microsoft.com/office/drawing/2014/main" id="{C3E56444-46F2-4757-BFE3-4F149CC956E7}"/>
              </a:ext>
            </a:extLst>
          </p:cNvPr>
          <p:cNvSpPr>
            <a:spLocks noGrp="1"/>
          </p:cNvSpPr>
          <p:nvPr>
            <p:ph idx="1"/>
          </p:nvPr>
        </p:nvSpPr>
        <p:spPr>
          <a:xfrm>
            <a:off x="923637" y="1052946"/>
            <a:ext cx="10131218" cy="4876800"/>
          </a:xfrm>
        </p:spPr>
        <p:txBody>
          <a:bodyPr>
            <a:normAutofit fontScale="92500" lnSpcReduction="20000"/>
          </a:bodyPr>
          <a:lstStyle/>
          <a:p>
            <a:pPr>
              <a:lnSpc>
                <a:spcPct val="160000"/>
              </a:lnSpc>
              <a:buFont typeface="Wingdings" panose="05000000000000000000" pitchFamily="2" charset="2"/>
              <a:buChar char="q"/>
            </a:pPr>
            <a:r>
              <a:rPr lang="en-US" dirty="0"/>
              <a:t> </a:t>
            </a:r>
            <a:r>
              <a:rPr lang="en-US" b="1" i="1" dirty="0"/>
              <a:t>Advantages of ring topology</a:t>
            </a:r>
          </a:p>
          <a:p>
            <a:pPr lvl="1">
              <a:lnSpc>
                <a:spcPct val="160000"/>
              </a:lnSpc>
              <a:buFont typeface="Wingdings" panose="05000000000000000000" pitchFamily="2" charset="2"/>
              <a:buChar char="q"/>
            </a:pPr>
            <a:r>
              <a:rPr lang="en-US" dirty="0"/>
              <a:t>All data flows in one direction, reducing the chance of packet collisions.</a:t>
            </a:r>
          </a:p>
          <a:p>
            <a:pPr lvl="1">
              <a:lnSpc>
                <a:spcPct val="160000"/>
              </a:lnSpc>
              <a:buFont typeface="Wingdings" panose="05000000000000000000" pitchFamily="2" charset="2"/>
              <a:buChar char="q"/>
            </a:pPr>
            <a:r>
              <a:rPr lang="en-US" dirty="0"/>
              <a:t> A network server is not needed to control network connectivity between each workstation.</a:t>
            </a:r>
          </a:p>
          <a:p>
            <a:pPr lvl="1">
              <a:lnSpc>
                <a:spcPct val="160000"/>
              </a:lnSpc>
              <a:buFont typeface="Wingdings" panose="05000000000000000000" pitchFamily="2" charset="2"/>
              <a:buChar char="q"/>
            </a:pPr>
            <a:r>
              <a:rPr lang="en-US" dirty="0"/>
              <a:t>Data can transfer between workstations at high speeds.</a:t>
            </a:r>
          </a:p>
          <a:p>
            <a:pPr lvl="1">
              <a:lnSpc>
                <a:spcPct val="160000"/>
              </a:lnSpc>
              <a:buFont typeface="Wingdings" panose="05000000000000000000" pitchFamily="2" charset="2"/>
              <a:buChar char="q"/>
            </a:pPr>
            <a:r>
              <a:rPr lang="en-US" dirty="0"/>
              <a:t>Additional workstations can be added without impacting performance of the network.</a:t>
            </a:r>
          </a:p>
          <a:p>
            <a:pPr>
              <a:lnSpc>
                <a:spcPct val="160000"/>
              </a:lnSpc>
              <a:buFont typeface="Wingdings" panose="05000000000000000000" pitchFamily="2" charset="2"/>
              <a:buChar char="q"/>
            </a:pPr>
            <a:r>
              <a:rPr lang="en-US" b="1" i="1" dirty="0"/>
              <a:t>Disadvantages of ring topology</a:t>
            </a:r>
          </a:p>
          <a:p>
            <a:pPr lvl="1">
              <a:lnSpc>
                <a:spcPct val="160000"/>
              </a:lnSpc>
              <a:buFont typeface="Wingdings" panose="05000000000000000000" pitchFamily="2" charset="2"/>
              <a:buChar char="q"/>
            </a:pPr>
            <a:r>
              <a:rPr lang="en-US" dirty="0"/>
              <a:t>All data being transferred over the network must pass through each workstation on the network, which can make it slower than a star topology.</a:t>
            </a:r>
          </a:p>
          <a:p>
            <a:pPr lvl="1">
              <a:lnSpc>
                <a:spcPct val="160000"/>
              </a:lnSpc>
              <a:buFont typeface="Wingdings" panose="05000000000000000000" pitchFamily="2" charset="2"/>
              <a:buChar char="q"/>
            </a:pPr>
            <a:r>
              <a:rPr lang="en-US" dirty="0"/>
              <a:t>The entire network will be impacted if one workstation shuts down.</a:t>
            </a:r>
          </a:p>
          <a:p>
            <a:pPr lvl="1">
              <a:lnSpc>
                <a:spcPct val="160000"/>
              </a:lnSpc>
              <a:buFont typeface="Wingdings" panose="05000000000000000000" pitchFamily="2" charset="2"/>
              <a:buChar char="q"/>
            </a:pPr>
            <a:r>
              <a:rPr lang="en-US" dirty="0"/>
              <a:t>The hardware needed to connect each workstation to the network is more expensive than Ethernet cards and hubs/switches.</a:t>
            </a:r>
          </a:p>
        </p:txBody>
      </p:sp>
    </p:spTree>
    <p:extLst>
      <p:ext uri="{BB962C8B-B14F-4D97-AF65-F5344CB8AC3E}">
        <p14:creationId xmlns:p14="http://schemas.microsoft.com/office/powerpoint/2010/main" val="10223529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4DE090-75D6-48B3-8313-64E38FF1CAEC}"/>
              </a:ext>
            </a:extLst>
          </p:cNvPr>
          <p:cNvSpPr>
            <a:spLocks noGrp="1"/>
          </p:cNvSpPr>
          <p:nvPr>
            <p:ph type="title"/>
          </p:nvPr>
        </p:nvSpPr>
        <p:spPr/>
        <p:txBody>
          <a:bodyPr/>
          <a:lstStyle/>
          <a:p>
            <a:r>
              <a:rPr lang="en-US" dirty="0"/>
              <a:t>Hybrid Topology </a:t>
            </a:r>
          </a:p>
        </p:txBody>
      </p:sp>
      <p:sp>
        <p:nvSpPr>
          <p:cNvPr id="3" name="Content Placeholder 2">
            <a:extLst>
              <a:ext uri="{FF2B5EF4-FFF2-40B4-BE49-F238E27FC236}">
                <a16:creationId xmlns:a16="http://schemas.microsoft.com/office/drawing/2014/main" id="{0572B276-B949-43ED-B735-222570E4B22F}"/>
              </a:ext>
            </a:extLst>
          </p:cNvPr>
          <p:cNvSpPr>
            <a:spLocks noGrp="1"/>
          </p:cNvSpPr>
          <p:nvPr>
            <p:ph idx="1"/>
          </p:nvPr>
        </p:nvSpPr>
        <p:spPr>
          <a:xfrm>
            <a:off x="1006765" y="1099128"/>
            <a:ext cx="10048090" cy="932872"/>
          </a:xfrm>
        </p:spPr>
        <p:txBody>
          <a:bodyPr/>
          <a:lstStyle/>
          <a:p>
            <a:pPr>
              <a:buFont typeface="Wingdings" panose="05000000000000000000" pitchFamily="2" charset="2"/>
              <a:buChar char="q"/>
            </a:pPr>
            <a:r>
              <a:rPr lang="en-US" dirty="0"/>
              <a:t> A network can be hybrid. For example, we can have a main star topology with each branch connecting several stations in a bus topology as shown in Figure</a:t>
            </a:r>
          </a:p>
        </p:txBody>
      </p:sp>
      <p:pic>
        <p:nvPicPr>
          <p:cNvPr id="4" name="Picture 3">
            <a:extLst>
              <a:ext uri="{FF2B5EF4-FFF2-40B4-BE49-F238E27FC236}">
                <a16:creationId xmlns:a16="http://schemas.microsoft.com/office/drawing/2014/main" id="{604688E7-1B06-405C-AAFE-84863F2D598F}"/>
              </a:ext>
            </a:extLst>
          </p:cNvPr>
          <p:cNvPicPr>
            <a:picLocks noChangeAspect="1"/>
          </p:cNvPicPr>
          <p:nvPr/>
        </p:nvPicPr>
        <p:blipFill>
          <a:blip r:embed="rId2"/>
          <a:stretch>
            <a:fillRect/>
          </a:stretch>
        </p:blipFill>
        <p:spPr>
          <a:xfrm>
            <a:off x="289658" y="2329872"/>
            <a:ext cx="11482304" cy="3429000"/>
          </a:xfrm>
          <a:prstGeom prst="rect">
            <a:avLst/>
          </a:prstGeom>
        </p:spPr>
      </p:pic>
    </p:spTree>
    <p:extLst>
      <p:ext uri="{BB962C8B-B14F-4D97-AF65-F5344CB8AC3E}">
        <p14:creationId xmlns:p14="http://schemas.microsoft.com/office/powerpoint/2010/main" val="1637842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5EACF6-0659-4A2C-8332-2B1931C5E4F1}"/>
              </a:ext>
            </a:extLst>
          </p:cNvPr>
          <p:cNvSpPr>
            <a:spLocks noGrp="1"/>
          </p:cNvSpPr>
          <p:nvPr>
            <p:ph type="title"/>
          </p:nvPr>
        </p:nvSpPr>
        <p:spPr/>
        <p:txBody>
          <a:bodyPr/>
          <a:lstStyle/>
          <a:p>
            <a:r>
              <a:rPr lang="en-US" dirty="0"/>
              <a:t>Network categories or types</a:t>
            </a:r>
          </a:p>
        </p:txBody>
      </p:sp>
      <p:sp>
        <p:nvSpPr>
          <p:cNvPr id="3" name="Content Placeholder 2">
            <a:extLst>
              <a:ext uri="{FF2B5EF4-FFF2-40B4-BE49-F238E27FC236}">
                <a16:creationId xmlns:a16="http://schemas.microsoft.com/office/drawing/2014/main" id="{A1443532-F5DA-4A7F-AE25-EE47C7ECCCDE}"/>
              </a:ext>
            </a:extLst>
          </p:cNvPr>
          <p:cNvSpPr>
            <a:spLocks noGrp="1"/>
          </p:cNvSpPr>
          <p:nvPr>
            <p:ph idx="1"/>
          </p:nvPr>
        </p:nvSpPr>
        <p:spPr>
          <a:xfrm>
            <a:off x="1265383" y="1089892"/>
            <a:ext cx="9789472" cy="4376454"/>
          </a:xfrm>
        </p:spPr>
        <p:txBody>
          <a:bodyPr/>
          <a:lstStyle/>
          <a:p>
            <a:pPr>
              <a:buFont typeface="Wingdings" panose="05000000000000000000" pitchFamily="2" charset="2"/>
              <a:buChar char="q"/>
            </a:pPr>
            <a:r>
              <a:rPr lang="en-US" dirty="0"/>
              <a:t> The types of network are classified based upon the size, the area it covers and its physical architecture. </a:t>
            </a:r>
          </a:p>
          <a:p>
            <a:pPr>
              <a:buFont typeface="Wingdings" panose="05000000000000000000" pitchFamily="2" charset="2"/>
              <a:buChar char="q"/>
            </a:pPr>
            <a:r>
              <a:rPr lang="en-US" dirty="0"/>
              <a:t>The five primary network categories are </a:t>
            </a:r>
          </a:p>
          <a:p>
            <a:pPr lvl="1">
              <a:buFont typeface="Wingdings" panose="05000000000000000000" pitchFamily="2" charset="2"/>
              <a:buChar char="q"/>
            </a:pPr>
            <a:r>
              <a:rPr lang="en-US" dirty="0"/>
              <a:t> PAN (Personal Area Network)</a:t>
            </a:r>
          </a:p>
          <a:p>
            <a:pPr lvl="1">
              <a:buFont typeface="Wingdings" panose="05000000000000000000" pitchFamily="2" charset="2"/>
              <a:buChar char="q"/>
            </a:pPr>
            <a:r>
              <a:rPr lang="en-US" dirty="0"/>
              <a:t>LAN (Local Area Network)</a:t>
            </a:r>
          </a:p>
          <a:p>
            <a:pPr lvl="1">
              <a:buFont typeface="Wingdings" panose="05000000000000000000" pitchFamily="2" charset="2"/>
              <a:buChar char="q"/>
            </a:pPr>
            <a:r>
              <a:rPr lang="en-US" dirty="0"/>
              <a:t> MAN (Metropolitan Area Network)</a:t>
            </a:r>
          </a:p>
          <a:p>
            <a:pPr lvl="1">
              <a:buFont typeface="Wingdings" panose="05000000000000000000" pitchFamily="2" charset="2"/>
              <a:buChar char="q"/>
            </a:pPr>
            <a:r>
              <a:rPr lang="en-US" dirty="0"/>
              <a:t> WAN (Wide Area Network)</a:t>
            </a:r>
          </a:p>
          <a:p>
            <a:pPr lvl="1"/>
            <a:r>
              <a:rPr lang="en-US" dirty="0"/>
              <a:t>Internetworks</a:t>
            </a:r>
          </a:p>
        </p:txBody>
      </p:sp>
      <p:pic>
        <p:nvPicPr>
          <p:cNvPr id="4" name="Picture 3">
            <a:extLst>
              <a:ext uri="{FF2B5EF4-FFF2-40B4-BE49-F238E27FC236}">
                <a16:creationId xmlns:a16="http://schemas.microsoft.com/office/drawing/2014/main" id="{60B6A98C-7B6A-45C1-A8AB-4E349AE5F2DB}"/>
              </a:ext>
            </a:extLst>
          </p:cNvPr>
          <p:cNvPicPr>
            <a:picLocks noChangeAspect="1"/>
          </p:cNvPicPr>
          <p:nvPr/>
        </p:nvPicPr>
        <p:blipFill>
          <a:blip r:embed="rId2">
            <a:duotone>
              <a:schemeClr val="accent5">
                <a:shade val="45000"/>
                <a:satMod val="135000"/>
              </a:schemeClr>
              <a:prstClr val="white"/>
            </a:duotone>
          </a:blip>
          <a:stretch>
            <a:fillRect/>
          </a:stretch>
        </p:blipFill>
        <p:spPr>
          <a:xfrm>
            <a:off x="5898754" y="1547550"/>
            <a:ext cx="5677692" cy="3762900"/>
          </a:xfrm>
          <a:prstGeom prst="rect">
            <a:avLst/>
          </a:prstGeom>
        </p:spPr>
      </p:pic>
    </p:spTree>
    <p:extLst>
      <p:ext uri="{BB962C8B-B14F-4D97-AF65-F5344CB8AC3E}">
        <p14:creationId xmlns:p14="http://schemas.microsoft.com/office/powerpoint/2010/main" val="8598755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F49FF-DFB6-49CB-A239-8BBDD26848EE}"/>
              </a:ext>
            </a:extLst>
          </p:cNvPr>
          <p:cNvSpPr>
            <a:spLocks noGrp="1"/>
          </p:cNvSpPr>
          <p:nvPr>
            <p:ph type="title"/>
          </p:nvPr>
        </p:nvSpPr>
        <p:spPr/>
        <p:txBody>
          <a:bodyPr/>
          <a:lstStyle/>
          <a:p>
            <a:r>
              <a:rPr lang="en-US" dirty="0"/>
              <a:t>Outline</a:t>
            </a:r>
          </a:p>
        </p:txBody>
      </p:sp>
      <p:sp>
        <p:nvSpPr>
          <p:cNvPr id="3" name="Content Placeholder 2">
            <a:extLst>
              <a:ext uri="{FF2B5EF4-FFF2-40B4-BE49-F238E27FC236}">
                <a16:creationId xmlns:a16="http://schemas.microsoft.com/office/drawing/2014/main" id="{CDA40690-5719-4CF7-8FFE-97C16B61E1A4}"/>
              </a:ext>
            </a:extLst>
          </p:cNvPr>
          <p:cNvSpPr>
            <a:spLocks noGrp="1"/>
          </p:cNvSpPr>
          <p:nvPr>
            <p:ph idx="1"/>
          </p:nvPr>
        </p:nvSpPr>
        <p:spPr>
          <a:xfrm>
            <a:off x="1294362" y="1184459"/>
            <a:ext cx="9603275" cy="3450613"/>
          </a:xfrm>
        </p:spPr>
        <p:txBody>
          <a:bodyPr/>
          <a:lstStyle/>
          <a:p>
            <a:pPr>
              <a:buFont typeface="Wingdings" panose="05000000000000000000" pitchFamily="2" charset="2"/>
              <a:buChar char="q"/>
            </a:pPr>
            <a:r>
              <a:rPr lang="en-US" dirty="0"/>
              <a:t> Data Communication</a:t>
            </a:r>
          </a:p>
          <a:p>
            <a:pPr>
              <a:buFont typeface="Wingdings" panose="05000000000000000000" pitchFamily="2" charset="2"/>
              <a:buChar char="q"/>
            </a:pPr>
            <a:r>
              <a:rPr lang="en-US" dirty="0"/>
              <a:t> Data Flow</a:t>
            </a:r>
          </a:p>
          <a:p>
            <a:pPr>
              <a:buFont typeface="Wingdings" panose="05000000000000000000" pitchFamily="2" charset="2"/>
              <a:buChar char="q"/>
            </a:pPr>
            <a:r>
              <a:rPr lang="en-US" dirty="0"/>
              <a:t> Network Criteria</a:t>
            </a:r>
          </a:p>
          <a:p>
            <a:pPr>
              <a:buFont typeface="Wingdings" panose="05000000000000000000" pitchFamily="2" charset="2"/>
              <a:buChar char="q"/>
            </a:pPr>
            <a:r>
              <a:rPr lang="en-US" dirty="0"/>
              <a:t> Type of Network Connection</a:t>
            </a:r>
          </a:p>
          <a:p>
            <a:pPr>
              <a:buFont typeface="Wingdings" panose="05000000000000000000" pitchFamily="2" charset="2"/>
              <a:buChar char="q"/>
            </a:pPr>
            <a:r>
              <a:rPr lang="en-US" dirty="0"/>
              <a:t> Network Topologies or Physical Topology</a:t>
            </a:r>
          </a:p>
          <a:p>
            <a:pPr>
              <a:buFont typeface="Wingdings" panose="05000000000000000000" pitchFamily="2" charset="2"/>
              <a:buChar char="q"/>
            </a:pPr>
            <a:r>
              <a:rPr lang="en-US" dirty="0"/>
              <a:t> Types of Networks</a:t>
            </a:r>
          </a:p>
          <a:p>
            <a:endParaRPr lang="en-US" dirty="0"/>
          </a:p>
        </p:txBody>
      </p:sp>
    </p:spTree>
    <p:extLst>
      <p:ext uri="{BB962C8B-B14F-4D97-AF65-F5344CB8AC3E}">
        <p14:creationId xmlns:p14="http://schemas.microsoft.com/office/powerpoint/2010/main" val="1244058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793E5B-5A33-4BE5-B491-4453B0B83035}"/>
              </a:ext>
            </a:extLst>
          </p:cNvPr>
          <p:cNvSpPr>
            <a:spLocks noGrp="1"/>
          </p:cNvSpPr>
          <p:nvPr>
            <p:ph type="title"/>
          </p:nvPr>
        </p:nvSpPr>
        <p:spPr/>
        <p:txBody>
          <a:bodyPr/>
          <a:lstStyle/>
          <a:p>
            <a:r>
              <a:rPr lang="en-US" dirty="0"/>
              <a:t>Personal area networks (PAN)</a:t>
            </a:r>
          </a:p>
        </p:txBody>
      </p:sp>
      <p:sp>
        <p:nvSpPr>
          <p:cNvPr id="3" name="Content Placeholder 2">
            <a:extLst>
              <a:ext uri="{FF2B5EF4-FFF2-40B4-BE49-F238E27FC236}">
                <a16:creationId xmlns:a16="http://schemas.microsoft.com/office/drawing/2014/main" id="{B2E35BC9-9677-4F9D-9E71-95D2394D1086}"/>
              </a:ext>
            </a:extLst>
          </p:cNvPr>
          <p:cNvSpPr>
            <a:spLocks noGrp="1"/>
          </p:cNvSpPr>
          <p:nvPr>
            <p:ph idx="1"/>
          </p:nvPr>
        </p:nvSpPr>
        <p:spPr>
          <a:xfrm>
            <a:off x="1154545" y="1099128"/>
            <a:ext cx="6567055" cy="4367218"/>
          </a:xfrm>
        </p:spPr>
        <p:txBody>
          <a:bodyPr/>
          <a:lstStyle/>
          <a:p>
            <a:r>
              <a:rPr lang="en-US" dirty="0"/>
              <a:t> PANs (Personal Area Networks) let devices communicate over the range of a person. </a:t>
            </a:r>
          </a:p>
          <a:p>
            <a:r>
              <a:rPr lang="en-US" dirty="0"/>
              <a:t> A common example is a wireless network that connects a computer with its peripherals.</a:t>
            </a:r>
          </a:p>
          <a:p>
            <a:r>
              <a:rPr lang="en-US" dirty="0"/>
              <a:t> Figure show a short-range wireless network called Bluetooth to connect these components without wires.</a:t>
            </a:r>
          </a:p>
        </p:txBody>
      </p:sp>
      <p:pic>
        <p:nvPicPr>
          <p:cNvPr id="5" name="Picture 4">
            <a:extLst>
              <a:ext uri="{FF2B5EF4-FFF2-40B4-BE49-F238E27FC236}">
                <a16:creationId xmlns:a16="http://schemas.microsoft.com/office/drawing/2014/main" id="{A34AD934-70B4-4F66-BF1C-D2AC64A013CD}"/>
              </a:ext>
            </a:extLst>
          </p:cNvPr>
          <p:cNvPicPr>
            <a:picLocks noChangeAspect="1"/>
          </p:cNvPicPr>
          <p:nvPr/>
        </p:nvPicPr>
        <p:blipFill>
          <a:blip r:embed="rId2"/>
          <a:stretch>
            <a:fillRect/>
          </a:stretch>
        </p:blipFill>
        <p:spPr>
          <a:xfrm>
            <a:off x="7721600" y="1099128"/>
            <a:ext cx="4353533" cy="4220164"/>
          </a:xfrm>
          <a:prstGeom prst="rect">
            <a:avLst/>
          </a:prstGeom>
        </p:spPr>
      </p:pic>
    </p:spTree>
    <p:extLst>
      <p:ext uri="{BB962C8B-B14F-4D97-AF65-F5344CB8AC3E}">
        <p14:creationId xmlns:p14="http://schemas.microsoft.com/office/powerpoint/2010/main" val="32004391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40DD02-D4D0-43F3-B0B5-13BB7B9A21EE}"/>
              </a:ext>
            </a:extLst>
          </p:cNvPr>
          <p:cNvSpPr>
            <a:spLocks noGrp="1"/>
          </p:cNvSpPr>
          <p:nvPr>
            <p:ph type="title"/>
          </p:nvPr>
        </p:nvSpPr>
        <p:spPr>
          <a:xfrm>
            <a:off x="1292239" y="179557"/>
            <a:ext cx="9603275" cy="758885"/>
          </a:xfrm>
        </p:spPr>
        <p:txBody>
          <a:bodyPr/>
          <a:lstStyle/>
          <a:p>
            <a:r>
              <a:rPr lang="en-US" dirty="0"/>
              <a:t>Local area network</a:t>
            </a:r>
          </a:p>
        </p:txBody>
      </p:sp>
      <p:sp>
        <p:nvSpPr>
          <p:cNvPr id="3" name="Content Placeholder 2">
            <a:extLst>
              <a:ext uri="{FF2B5EF4-FFF2-40B4-BE49-F238E27FC236}">
                <a16:creationId xmlns:a16="http://schemas.microsoft.com/office/drawing/2014/main" id="{79606F1A-9258-4E41-9D78-B79C4D1B1C78}"/>
              </a:ext>
            </a:extLst>
          </p:cNvPr>
          <p:cNvSpPr>
            <a:spLocks noGrp="1"/>
          </p:cNvSpPr>
          <p:nvPr>
            <p:ph idx="1"/>
          </p:nvPr>
        </p:nvSpPr>
        <p:spPr>
          <a:xfrm>
            <a:off x="216817" y="1046104"/>
            <a:ext cx="6400799" cy="4817368"/>
          </a:xfrm>
        </p:spPr>
        <p:txBody>
          <a:bodyPr>
            <a:normAutofit/>
          </a:bodyPr>
          <a:lstStyle/>
          <a:p>
            <a:pPr algn="just"/>
            <a:r>
              <a:rPr lang="en-US" dirty="0"/>
              <a:t> A LAN is a privately owned network that operates within and nearby a single building like a home, office or factory. </a:t>
            </a:r>
          </a:p>
          <a:p>
            <a:pPr algn="just"/>
            <a:r>
              <a:rPr lang="en-US" dirty="0"/>
              <a:t> LANs are widely used to connect personal computers and consumer electronics to let them share resources (e.g., printers) and exchange information.</a:t>
            </a:r>
          </a:p>
          <a:p>
            <a:pPr algn="just"/>
            <a:r>
              <a:rPr lang="en-US" dirty="0"/>
              <a:t> Wireless LANs are very popular these days, especially in homes, older office buildings, cafeterias, and other places where it is too much trouble to install cables.</a:t>
            </a:r>
          </a:p>
          <a:p>
            <a:pPr algn="just"/>
            <a:r>
              <a:rPr lang="en-US" dirty="0"/>
              <a:t> There is a standard for wireless LANs called </a:t>
            </a:r>
            <a:r>
              <a:rPr lang="en-US" b="1" dirty="0"/>
              <a:t>IEEE 802.11</a:t>
            </a:r>
            <a:r>
              <a:rPr lang="en-US" dirty="0"/>
              <a:t>, popularly known as </a:t>
            </a:r>
            <a:r>
              <a:rPr lang="en-US" b="1" dirty="0" err="1"/>
              <a:t>WiFi</a:t>
            </a:r>
            <a:r>
              <a:rPr lang="en-US" dirty="0"/>
              <a:t>, which has become very widespread.</a:t>
            </a:r>
          </a:p>
          <a:p>
            <a:endParaRPr lang="en-US" dirty="0"/>
          </a:p>
        </p:txBody>
      </p:sp>
      <p:pic>
        <p:nvPicPr>
          <p:cNvPr id="4" name="Picture 3">
            <a:extLst>
              <a:ext uri="{FF2B5EF4-FFF2-40B4-BE49-F238E27FC236}">
                <a16:creationId xmlns:a16="http://schemas.microsoft.com/office/drawing/2014/main" id="{1DB9AD96-56D4-4C03-8275-164DF5F50A66}"/>
              </a:ext>
            </a:extLst>
          </p:cNvPr>
          <p:cNvPicPr>
            <a:picLocks noChangeAspect="1"/>
          </p:cNvPicPr>
          <p:nvPr/>
        </p:nvPicPr>
        <p:blipFill>
          <a:blip r:embed="rId2"/>
          <a:stretch>
            <a:fillRect/>
          </a:stretch>
        </p:blipFill>
        <p:spPr>
          <a:xfrm>
            <a:off x="6759019" y="1395167"/>
            <a:ext cx="5432981" cy="4213781"/>
          </a:xfrm>
          <a:prstGeom prst="rect">
            <a:avLst/>
          </a:prstGeom>
        </p:spPr>
      </p:pic>
    </p:spTree>
    <p:extLst>
      <p:ext uri="{BB962C8B-B14F-4D97-AF65-F5344CB8AC3E}">
        <p14:creationId xmlns:p14="http://schemas.microsoft.com/office/powerpoint/2010/main" val="423246323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40E40-89C3-49EE-9808-EE451E5995DD}"/>
              </a:ext>
            </a:extLst>
          </p:cNvPr>
          <p:cNvSpPr>
            <a:spLocks noGrp="1"/>
          </p:cNvSpPr>
          <p:nvPr>
            <p:ph type="title"/>
          </p:nvPr>
        </p:nvSpPr>
        <p:spPr/>
        <p:txBody>
          <a:bodyPr/>
          <a:lstStyle/>
          <a:p>
            <a:r>
              <a:rPr lang="en-US" dirty="0"/>
              <a:t>Local area network</a:t>
            </a:r>
          </a:p>
        </p:txBody>
      </p:sp>
      <p:sp>
        <p:nvSpPr>
          <p:cNvPr id="3" name="Content Placeholder 2">
            <a:extLst>
              <a:ext uri="{FF2B5EF4-FFF2-40B4-BE49-F238E27FC236}">
                <a16:creationId xmlns:a16="http://schemas.microsoft.com/office/drawing/2014/main" id="{06DE5A01-9E72-4A22-8C8D-B1E2AF489A25}"/>
              </a:ext>
            </a:extLst>
          </p:cNvPr>
          <p:cNvSpPr>
            <a:spLocks noGrp="1"/>
          </p:cNvSpPr>
          <p:nvPr>
            <p:ph idx="1"/>
          </p:nvPr>
        </p:nvSpPr>
        <p:spPr/>
        <p:txBody>
          <a:bodyPr/>
          <a:lstStyle/>
          <a:p>
            <a:pPr algn="just"/>
            <a:r>
              <a:rPr lang="en-US" dirty="0"/>
              <a:t> WLAN runs at speeds anywhere from 1 to 100 Mbps</a:t>
            </a:r>
          </a:p>
          <a:p>
            <a:pPr algn="just"/>
            <a:r>
              <a:rPr lang="en-US" dirty="0"/>
              <a:t> Typically, wired LANs run at speeds of 100 Mbps to 1 Gbps, have low delay (microseconds or nanoseconds), and make very few errors.</a:t>
            </a:r>
          </a:p>
          <a:p>
            <a:pPr algn="just"/>
            <a:r>
              <a:rPr lang="en-US" dirty="0"/>
              <a:t> Compared to wireless networks, wired LANs exceed them in all dimensions of performance. It is just easier to send signals over a wire or through a fiber than through the air.</a:t>
            </a:r>
          </a:p>
        </p:txBody>
      </p:sp>
    </p:spTree>
    <p:extLst>
      <p:ext uri="{BB962C8B-B14F-4D97-AF65-F5344CB8AC3E}">
        <p14:creationId xmlns:p14="http://schemas.microsoft.com/office/powerpoint/2010/main" val="2368148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EDC21E-6C1C-425F-A970-5472D2CD0E86}"/>
              </a:ext>
            </a:extLst>
          </p:cNvPr>
          <p:cNvSpPr>
            <a:spLocks noGrp="1"/>
          </p:cNvSpPr>
          <p:nvPr>
            <p:ph type="title"/>
          </p:nvPr>
        </p:nvSpPr>
        <p:spPr/>
        <p:txBody>
          <a:bodyPr/>
          <a:lstStyle/>
          <a:p>
            <a:r>
              <a:rPr lang="en-US" b="1" dirty="0"/>
              <a:t>Metropolitan Area Networks</a:t>
            </a:r>
            <a:endParaRPr lang="en-US" dirty="0"/>
          </a:p>
        </p:txBody>
      </p:sp>
      <p:sp>
        <p:nvSpPr>
          <p:cNvPr id="3" name="Content Placeholder 2">
            <a:extLst>
              <a:ext uri="{FF2B5EF4-FFF2-40B4-BE49-F238E27FC236}">
                <a16:creationId xmlns:a16="http://schemas.microsoft.com/office/drawing/2014/main" id="{02DF2FB0-84E2-4783-AAF7-4C4F8B6DC153}"/>
              </a:ext>
            </a:extLst>
          </p:cNvPr>
          <p:cNvSpPr>
            <a:spLocks noGrp="1"/>
          </p:cNvSpPr>
          <p:nvPr>
            <p:ph idx="1"/>
          </p:nvPr>
        </p:nvSpPr>
        <p:spPr>
          <a:xfrm>
            <a:off x="1292239" y="1046105"/>
            <a:ext cx="9762615" cy="2140156"/>
          </a:xfrm>
        </p:spPr>
        <p:txBody>
          <a:bodyPr>
            <a:normAutofit lnSpcReduction="10000"/>
          </a:bodyPr>
          <a:lstStyle/>
          <a:p>
            <a:pPr algn="just"/>
            <a:r>
              <a:rPr lang="en-US" dirty="0"/>
              <a:t> A MAN (Metropolitan Area Network) covers a city. </a:t>
            </a:r>
          </a:p>
          <a:p>
            <a:pPr algn="just"/>
            <a:r>
              <a:rPr lang="en-US" dirty="0"/>
              <a:t> The best-known examples of MANs are the cable television networks available in many cities or Organization with different branches located in the city. </a:t>
            </a:r>
          </a:p>
          <a:p>
            <a:pPr algn="just"/>
            <a:r>
              <a:rPr lang="en-US" dirty="0"/>
              <a:t> Recent developments in highspeed wireless Internet access have resulted in another MAN, which has been standardized as </a:t>
            </a:r>
            <a:r>
              <a:rPr lang="en-US" b="1" dirty="0"/>
              <a:t>IEEE 802.16 </a:t>
            </a:r>
            <a:r>
              <a:rPr lang="en-US" dirty="0"/>
              <a:t>and is popularly known as </a:t>
            </a:r>
            <a:r>
              <a:rPr lang="en-US" b="1" dirty="0"/>
              <a:t>WiMAX</a:t>
            </a:r>
          </a:p>
        </p:txBody>
      </p:sp>
      <p:pic>
        <p:nvPicPr>
          <p:cNvPr id="5" name="Picture 4">
            <a:extLst>
              <a:ext uri="{FF2B5EF4-FFF2-40B4-BE49-F238E27FC236}">
                <a16:creationId xmlns:a16="http://schemas.microsoft.com/office/drawing/2014/main" id="{8464879F-CE9B-4CDC-95ED-775EE4168970}"/>
              </a:ext>
            </a:extLst>
          </p:cNvPr>
          <p:cNvPicPr>
            <a:picLocks noChangeAspect="1"/>
          </p:cNvPicPr>
          <p:nvPr/>
        </p:nvPicPr>
        <p:blipFill>
          <a:blip r:embed="rId3"/>
          <a:stretch>
            <a:fillRect/>
          </a:stretch>
        </p:blipFill>
        <p:spPr>
          <a:xfrm>
            <a:off x="1699599" y="3016576"/>
            <a:ext cx="8707593" cy="3035432"/>
          </a:xfrm>
          <a:prstGeom prst="rect">
            <a:avLst/>
          </a:prstGeom>
        </p:spPr>
      </p:pic>
    </p:spTree>
    <p:extLst>
      <p:ext uri="{BB962C8B-B14F-4D97-AF65-F5344CB8AC3E}">
        <p14:creationId xmlns:p14="http://schemas.microsoft.com/office/powerpoint/2010/main" val="4166695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583E3-2E77-43FE-B88C-F7E05A4E5A2A}"/>
              </a:ext>
            </a:extLst>
          </p:cNvPr>
          <p:cNvSpPr>
            <a:spLocks noGrp="1"/>
          </p:cNvSpPr>
          <p:nvPr>
            <p:ph type="title"/>
          </p:nvPr>
        </p:nvSpPr>
        <p:spPr/>
        <p:txBody>
          <a:bodyPr/>
          <a:lstStyle/>
          <a:p>
            <a:r>
              <a:rPr lang="en-US" b="1" dirty="0"/>
              <a:t>Wide Area Networks</a:t>
            </a:r>
            <a:endParaRPr lang="en-US" dirty="0"/>
          </a:p>
        </p:txBody>
      </p:sp>
      <p:sp>
        <p:nvSpPr>
          <p:cNvPr id="3" name="Content Placeholder 2">
            <a:extLst>
              <a:ext uri="{FF2B5EF4-FFF2-40B4-BE49-F238E27FC236}">
                <a16:creationId xmlns:a16="http://schemas.microsoft.com/office/drawing/2014/main" id="{F53CF201-3AA0-46A0-B76D-F530D6A4572F}"/>
              </a:ext>
            </a:extLst>
          </p:cNvPr>
          <p:cNvSpPr>
            <a:spLocks noGrp="1"/>
          </p:cNvSpPr>
          <p:nvPr>
            <p:ph idx="1"/>
          </p:nvPr>
        </p:nvSpPr>
        <p:spPr/>
        <p:txBody>
          <a:bodyPr/>
          <a:lstStyle/>
          <a:p>
            <a:r>
              <a:rPr lang="en-US" dirty="0"/>
              <a:t> A </a:t>
            </a:r>
            <a:r>
              <a:rPr lang="en-US" b="1" dirty="0"/>
              <a:t>WAN </a:t>
            </a:r>
            <a:r>
              <a:rPr lang="en-US" dirty="0"/>
              <a:t>(</a:t>
            </a:r>
            <a:r>
              <a:rPr lang="en-US" b="1" dirty="0"/>
              <a:t>Wide Area Network</a:t>
            </a:r>
            <a:r>
              <a:rPr lang="en-US" dirty="0"/>
              <a:t>) spans a large geographical area, often a country or continent.</a:t>
            </a:r>
          </a:p>
          <a:p>
            <a:pPr marL="0" indent="0">
              <a:buNone/>
            </a:pPr>
            <a:endParaRPr lang="en-US" dirty="0"/>
          </a:p>
        </p:txBody>
      </p:sp>
      <p:pic>
        <p:nvPicPr>
          <p:cNvPr id="4" name="Picture 3">
            <a:extLst>
              <a:ext uri="{FF2B5EF4-FFF2-40B4-BE49-F238E27FC236}">
                <a16:creationId xmlns:a16="http://schemas.microsoft.com/office/drawing/2014/main" id="{3893DA4E-6A2B-455D-B668-F63646394033}"/>
              </a:ext>
            </a:extLst>
          </p:cNvPr>
          <p:cNvPicPr>
            <a:picLocks noChangeAspect="1"/>
          </p:cNvPicPr>
          <p:nvPr/>
        </p:nvPicPr>
        <p:blipFill>
          <a:blip r:embed="rId2"/>
          <a:stretch>
            <a:fillRect/>
          </a:stretch>
        </p:blipFill>
        <p:spPr>
          <a:xfrm>
            <a:off x="1985389" y="1500808"/>
            <a:ext cx="8221222" cy="4502427"/>
          </a:xfrm>
          <a:prstGeom prst="rect">
            <a:avLst/>
          </a:prstGeom>
        </p:spPr>
      </p:pic>
    </p:spTree>
    <p:extLst>
      <p:ext uri="{BB962C8B-B14F-4D97-AF65-F5344CB8AC3E}">
        <p14:creationId xmlns:p14="http://schemas.microsoft.com/office/powerpoint/2010/main" val="81196583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111613-AB83-491A-8B56-754026485B67}"/>
              </a:ext>
            </a:extLst>
          </p:cNvPr>
          <p:cNvSpPr>
            <a:spLocks noGrp="1"/>
          </p:cNvSpPr>
          <p:nvPr>
            <p:ph type="title"/>
          </p:nvPr>
        </p:nvSpPr>
        <p:spPr/>
        <p:txBody>
          <a:bodyPr/>
          <a:lstStyle/>
          <a:p>
            <a:r>
              <a:rPr lang="en-US" b="1" dirty="0"/>
              <a:t>Wide Area Networks</a:t>
            </a:r>
            <a:endParaRPr lang="en-US" dirty="0"/>
          </a:p>
        </p:txBody>
      </p:sp>
      <p:pic>
        <p:nvPicPr>
          <p:cNvPr id="4" name="Picture 3">
            <a:extLst>
              <a:ext uri="{FF2B5EF4-FFF2-40B4-BE49-F238E27FC236}">
                <a16:creationId xmlns:a16="http://schemas.microsoft.com/office/drawing/2014/main" id="{1138DDC5-9001-4D54-8DFA-ED840E9F23AF}"/>
              </a:ext>
            </a:extLst>
          </p:cNvPr>
          <p:cNvPicPr>
            <a:picLocks noChangeAspect="1"/>
          </p:cNvPicPr>
          <p:nvPr/>
        </p:nvPicPr>
        <p:blipFill>
          <a:blip r:embed="rId2"/>
          <a:stretch>
            <a:fillRect/>
          </a:stretch>
        </p:blipFill>
        <p:spPr>
          <a:xfrm>
            <a:off x="0" y="1262269"/>
            <a:ext cx="6341166" cy="3816627"/>
          </a:xfrm>
          <a:prstGeom prst="rect">
            <a:avLst/>
          </a:prstGeom>
        </p:spPr>
      </p:pic>
      <p:pic>
        <p:nvPicPr>
          <p:cNvPr id="5" name="Picture 4">
            <a:extLst>
              <a:ext uri="{FF2B5EF4-FFF2-40B4-BE49-F238E27FC236}">
                <a16:creationId xmlns:a16="http://schemas.microsoft.com/office/drawing/2014/main" id="{A12411E3-7807-436C-9A00-CDB998979B01}"/>
              </a:ext>
            </a:extLst>
          </p:cNvPr>
          <p:cNvPicPr>
            <a:picLocks noChangeAspect="1"/>
          </p:cNvPicPr>
          <p:nvPr/>
        </p:nvPicPr>
        <p:blipFill>
          <a:blip r:embed="rId3"/>
          <a:stretch>
            <a:fillRect/>
          </a:stretch>
        </p:blipFill>
        <p:spPr>
          <a:xfrm>
            <a:off x="6096001" y="1043610"/>
            <a:ext cx="5960164" cy="4770782"/>
          </a:xfrm>
          <a:prstGeom prst="rect">
            <a:avLst/>
          </a:prstGeom>
        </p:spPr>
      </p:pic>
    </p:spTree>
    <p:extLst>
      <p:ext uri="{BB962C8B-B14F-4D97-AF65-F5344CB8AC3E}">
        <p14:creationId xmlns:p14="http://schemas.microsoft.com/office/powerpoint/2010/main" val="14288071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B0AF9-B2E5-4B69-8BD7-F5BDED9289CE}"/>
              </a:ext>
            </a:extLst>
          </p:cNvPr>
          <p:cNvSpPr>
            <a:spLocks noGrp="1"/>
          </p:cNvSpPr>
          <p:nvPr>
            <p:ph type="title"/>
          </p:nvPr>
        </p:nvSpPr>
        <p:spPr/>
        <p:txBody>
          <a:bodyPr/>
          <a:lstStyle/>
          <a:p>
            <a:r>
              <a:rPr lang="en-US" b="1" dirty="0"/>
              <a:t>Internetworks</a:t>
            </a:r>
            <a:endParaRPr lang="en-US" dirty="0"/>
          </a:p>
        </p:txBody>
      </p:sp>
      <p:sp>
        <p:nvSpPr>
          <p:cNvPr id="3" name="Content Placeholder 2">
            <a:extLst>
              <a:ext uri="{FF2B5EF4-FFF2-40B4-BE49-F238E27FC236}">
                <a16:creationId xmlns:a16="http://schemas.microsoft.com/office/drawing/2014/main" id="{EE8357F3-CD17-4F8A-8164-BD12ED0457FF}"/>
              </a:ext>
            </a:extLst>
          </p:cNvPr>
          <p:cNvSpPr>
            <a:spLocks noGrp="1"/>
          </p:cNvSpPr>
          <p:nvPr>
            <p:ph idx="1"/>
          </p:nvPr>
        </p:nvSpPr>
        <p:spPr/>
        <p:txBody>
          <a:bodyPr/>
          <a:lstStyle/>
          <a:p>
            <a:r>
              <a:rPr lang="en-US" dirty="0"/>
              <a:t> Many networks exist in the world, often with different hardware and software.</a:t>
            </a:r>
          </a:p>
          <a:p>
            <a:r>
              <a:rPr lang="en-US" dirty="0"/>
              <a:t> People connected to one network often want to communicate with people attached to a different one. </a:t>
            </a:r>
          </a:p>
          <a:p>
            <a:r>
              <a:rPr lang="en-US" dirty="0"/>
              <a:t> The fulfillment of this desire requires that different, and frequently incompatible, networks be connected. </a:t>
            </a:r>
          </a:p>
          <a:p>
            <a:r>
              <a:rPr lang="en-US" dirty="0"/>
              <a:t>A collection of interconnected networks is called an </a:t>
            </a:r>
            <a:r>
              <a:rPr lang="en-US" b="1" dirty="0"/>
              <a:t>internetwork</a:t>
            </a:r>
            <a:r>
              <a:rPr lang="en-US" dirty="0"/>
              <a:t> or </a:t>
            </a:r>
            <a:r>
              <a:rPr lang="en-US" b="1" dirty="0"/>
              <a:t>internet</a:t>
            </a:r>
            <a:r>
              <a:rPr lang="en-US" dirty="0"/>
              <a:t>.</a:t>
            </a:r>
          </a:p>
        </p:txBody>
      </p:sp>
    </p:spTree>
    <p:extLst>
      <p:ext uri="{BB962C8B-B14F-4D97-AF65-F5344CB8AC3E}">
        <p14:creationId xmlns:p14="http://schemas.microsoft.com/office/powerpoint/2010/main" val="10546812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1C3803-554C-462B-A866-837F11174954}"/>
              </a:ext>
            </a:extLst>
          </p:cNvPr>
          <p:cNvSpPr>
            <a:spLocks noGrp="1"/>
          </p:cNvSpPr>
          <p:nvPr>
            <p:ph type="title"/>
          </p:nvPr>
        </p:nvSpPr>
        <p:spPr/>
        <p:txBody>
          <a:bodyPr/>
          <a:lstStyle/>
          <a:p>
            <a:r>
              <a:rPr lang="en-US" dirty="0"/>
              <a:t>Network software</a:t>
            </a:r>
          </a:p>
        </p:txBody>
      </p:sp>
      <p:sp>
        <p:nvSpPr>
          <p:cNvPr id="3" name="Content Placeholder 2">
            <a:extLst>
              <a:ext uri="{FF2B5EF4-FFF2-40B4-BE49-F238E27FC236}">
                <a16:creationId xmlns:a16="http://schemas.microsoft.com/office/drawing/2014/main" id="{9C005CED-7C4D-4892-A326-E0212063980E}"/>
              </a:ext>
            </a:extLst>
          </p:cNvPr>
          <p:cNvSpPr>
            <a:spLocks noGrp="1"/>
          </p:cNvSpPr>
          <p:nvPr>
            <p:ph idx="1"/>
          </p:nvPr>
        </p:nvSpPr>
        <p:spPr/>
        <p:txBody>
          <a:bodyPr>
            <a:normAutofit/>
          </a:bodyPr>
          <a:lstStyle/>
          <a:p>
            <a:r>
              <a:rPr lang="en-US" dirty="0"/>
              <a:t> The first computer networks were designed with the hardware as the main concern and the software as an afterthought.</a:t>
            </a:r>
          </a:p>
          <a:p>
            <a:r>
              <a:rPr lang="en-US" dirty="0"/>
              <a:t> Network software is now highly structured</a:t>
            </a:r>
          </a:p>
          <a:p>
            <a:pPr marL="0" indent="0">
              <a:buNone/>
            </a:pPr>
            <a:r>
              <a:rPr lang="en-US" sz="2800" b="1" dirty="0"/>
              <a:t>Protocol Hierarchies</a:t>
            </a:r>
          </a:p>
          <a:p>
            <a:r>
              <a:rPr lang="en-US" dirty="0"/>
              <a:t>To reduce their design complexity, most networks are organized as a stack of </a:t>
            </a:r>
            <a:r>
              <a:rPr lang="en-US" b="1" dirty="0"/>
              <a:t>layers</a:t>
            </a:r>
            <a:r>
              <a:rPr lang="en-US" dirty="0"/>
              <a:t> or </a:t>
            </a:r>
            <a:r>
              <a:rPr lang="en-US" b="1" dirty="0"/>
              <a:t>levels</a:t>
            </a:r>
            <a:r>
              <a:rPr lang="en-US" dirty="0"/>
              <a:t>, each one built upon the one below it.</a:t>
            </a:r>
          </a:p>
          <a:p>
            <a:r>
              <a:rPr lang="en-US" dirty="0"/>
              <a:t> The number of layers, the name of each layer, the contents of each layer, and the function of each layer differ from network to network</a:t>
            </a:r>
          </a:p>
          <a:p>
            <a:r>
              <a:rPr lang="en-US" dirty="0"/>
              <a:t> Each layer is a kind of virtual machine, offering certain services to the layer above it.</a:t>
            </a:r>
          </a:p>
        </p:txBody>
      </p:sp>
    </p:spTree>
    <p:extLst>
      <p:ext uri="{BB962C8B-B14F-4D97-AF65-F5344CB8AC3E}">
        <p14:creationId xmlns:p14="http://schemas.microsoft.com/office/powerpoint/2010/main" val="196959672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25D4-1A11-4C20-8999-9C6001A46AE7}"/>
              </a:ext>
            </a:extLst>
          </p:cNvPr>
          <p:cNvSpPr>
            <a:spLocks noGrp="1"/>
          </p:cNvSpPr>
          <p:nvPr>
            <p:ph type="title"/>
          </p:nvPr>
        </p:nvSpPr>
        <p:spPr>
          <a:xfrm>
            <a:off x="1292238" y="198410"/>
            <a:ext cx="9762615" cy="758885"/>
          </a:xfrm>
        </p:spPr>
        <p:txBody>
          <a:bodyPr>
            <a:normAutofit fontScale="90000"/>
          </a:bodyPr>
          <a:lstStyle/>
          <a:p>
            <a:r>
              <a:rPr lang="en-US" b="1" dirty="0"/>
              <a:t>Protocol Hierarchies</a:t>
            </a:r>
            <a:br>
              <a:rPr lang="en-US" b="1" dirty="0"/>
            </a:br>
            <a:endParaRPr lang="en-US" dirty="0"/>
          </a:p>
        </p:txBody>
      </p:sp>
      <p:sp>
        <p:nvSpPr>
          <p:cNvPr id="3" name="Content Placeholder 2">
            <a:extLst>
              <a:ext uri="{FF2B5EF4-FFF2-40B4-BE49-F238E27FC236}">
                <a16:creationId xmlns:a16="http://schemas.microsoft.com/office/drawing/2014/main" id="{17AA991C-65D7-446F-8D0C-017D14E69D41}"/>
              </a:ext>
            </a:extLst>
          </p:cNvPr>
          <p:cNvSpPr>
            <a:spLocks noGrp="1"/>
          </p:cNvSpPr>
          <p:nvPr>
            <p:ph idx="1"/>
          </p:nvPr>
        </p:nvSpPr>
        <p:spPr>
          <a:xfrm>
            <a:off x="139300" y="1046104"/>
            <a:ext cx="6559674" cy="4946546"/>
          </a:xfrm>
        </p:spPr>
        <p:txBody>
          <a:bodyPr>
            <a:normAutofit lnSpcReduction="10000"/>
          </a:bodyPr>
          <a:lstStyle/>
          <a:p>
            <a:pPr algn="just"/>
            <a:r>
              <a:rPr lang="en-US" dirty="0"/>
              <a:t> When layer n on one machine carries on a conversation with layer </a:t>
            </a:r>
            <a:r>
              <a:rPr lang="en-US" i="1" dirty="0"/>
              <a:t>n</a:t>
            </a:r>
            <a:r>
              <a:rPr lang="en-US" dirty="0"/>
              <a:t> on another machine, the rules and conventions used in this conversation are collectively known as the layer </a:t>
            </a:r>
            <a:r>
              <a:rPr lang="en-US" i="1" dirty="0"/>
              <a:t>n</a:t>
            </a:r>
            <a:r>
              <a:rPr lang="en-US" dirty="0"/>
              <a:t> protocol</a:t>
            </a:r>
          </a:p>
          <a:p>
            <a:pPr algn="just"/>
            <a:r>
              <a:rPr lang="en-US" dirty="0"/>
              <a:t> A </a:t>
            </a:r>
            <a:r>
              <a:rPr lang="en-US" b="1" dirty="0"/>
              <a:t>protocol</a:t>
            </a:r>
            <a:r>
              <a:rPr lang="en-US" dirty="0"/>
              <a:t> is an agreement between the communicating parties on how communication is to proceed.</a:t>
            </a:r>
          </a:p>
          <a:p>
            <a:pPr algn="just"/>
            <a:r>
              <a:rPr lang="en-US" dirty="0"/>
              <a:t> The entities comprising the corresponding layers on different machines are called </a:t>
            </a:r>
            <a:r>
              <a:rPr lang="en-US" b="1" dirty="0"/>
              <a:t>peers.</a:t>
            </a:r>
          </a:p>
          <a:p>
            <a:pPr algn="just"/>
            <a:r>
              <a:rPr lang="en-US" b="1" dirty="0"/>
              <a:t> </a:t>
            </a:r>
            <a:r>
              <a:rPr lang="en-US" dirty="0"/>
              <a:t>The peers may be software processes, hardware devices, or even human beings</a:t>
            </a:r>
          </a:p>
          <a:p>
            <a:pPr algn="just"/>
            <a:r>
              <a:rPr lang="en-US" dirty="0"/>
              <a:t> In other words, it is the peers that communicate by using the protocol to talk to each other.</a:t>
            </a:r>
          </a:p>
        </p:txBody>
      </p:sp>
      <p:pic>
        <p:nvPicPr>
          <p:cNvPr id="4" name="Picture 3">
            <a:extLst>
              <a:ext uri="{FF2B5EF4-FFF2-40B4-BE49-F238E27FC236}">
                <a16:creationId xmlns:a16="http://schemas.microsoft.com/office/drawing/2014/main" id="{1059608A-5D93-4B25-A893-F4DD8669E9B1}"/>
              </a:ext>
            </a:extLst>
          </p:cNvPr>
          <p:cNvPicPr>
            <a:picLocks noChangeAspect="1"/>
          </p:cNvPicPr>
          <p:nvPr/>
        </p:nvPicPr>
        <p:blipFill>
          <a:blip r:embed="rId2"/>
          <a:stretch>
            <a:fillRect/>
          </a:stretch>
        </p:blipFill>
        <p:spPr>
          <a:xfrm>
            <a:off x="6698974" y="1046103"/>
            <a:ext cx="5218954" cy="4857739"/>
          </a:xfrm>
          <a:prstGeom prst="rect">
            <a:avLst/>
          </a:prstGeom>
        </p:spPr>
      </p:pic>
    </p:spTree>
    <p:extLst>
      <p:ext uri="{BB962C8B-B14F-4D97-AF65-F5344CB8AC3E}">
        <p14:creationId xmlns:p14="http://schemas.microsoft.com/office/powerpoint/2010/main" val="12381565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5E3C6-AF26-47BB-A727-D4C7AFF8B784}"/>
              </a:ext>
            </a:extLst>
          </p:cNvPr>
          <p:cNvSpPr>
            <a:spLocks noGrp="1"/>
          </p:cNvSpPr>
          <p:nvPr>
            <p:ph type="title"/>
          </p:nvPr>
        </p:nvSpPr>
        <p:spPr/>
        <p:txBody>
          <a:bodyPr/>
          <a:lstStyle/>
          <a:p>
            <a:r>
              <a:rPr lang="en-US" b="1" dirty="0"/>
              <a:t>Protocol Hierarchies</a:t>
            </a:r>
            <a:endParaRPr lang="en-US" dirty="0"/>
          </a:p>
        </p:txBody>
      </p:sp>
      <p:sp>
        <p:nvSpPr>
          <p:cNvPr id="3" name="Content Placeholder 2">
            <a:extLst>
              <a:ext uri="{FF2B5EF4-FFF2-40B4-BE49-F238E27FC236}">
                <a16:creationId xmlns:a16="http://schemas.microsoft.com/office/drawing/2014/main" id="{C51B1EC1-BFCF-4094-BC76-9CC6EC4603C0}"/>
              </a:ext>
            </a:extLst>
          </p:cNvPr>
          <p:cNvSpPr>
            <a:spLocks noGrp="1"/>
          </p:cNvSpPr>
          <p:nvPr>
            <p:ph idx="1"/>
          </p:nvPr>
        </p:nvSpPr>
        <p:spPr>
          <a:xfrm>
            <a:off x="1292239" y="1046104"/>
            <a:ext cx="4803761" cy="4420241"/>
          </a:xfrm>
        </p:spPr>
        <p:txBody>
          <a:bodyPr/>
          <a:lstStyle/>
          <a:p>
            <a:r>
              <a:rPr lang="en-US" dirty="0"/>
              <a:t> A set of layers and protocols is called a </a:t>
            </a:r>
            <a:r>
              <a:rPr lang="en-US" b="1" dirty="0"/>
              <a:t>network architecture</a:t>
            </a:r>
          </a:p>
          <a:p>
            <a:r>
              <a:rPr lang="en-US" b="1" dirty="0"/>
              <a:t> </a:t>
            </a:r>
            <a:r>
              <a:rPr lang="en-US" dirty="0"/>
              <a:t>A list of the protocols used by a certain system, one protocol per layer, is called a </a:t>
            </a:r>
            <a:r>
              <a:rPr lang="en-US" b="1" dirty="0"/>
              <a:t>protocol stack</a:t>
            </a:r>
          </a:p>
          <a:p>
            <a:r>
              <a:rPr lang="en-US" b="1" dirty="0"/>
              <a:t> T</a:t>
            </a:r>
            <a:r>
              <a:rPr lang="en-US" dirty="0"/>
              <a:t>he idea of multilayer communication as illustrated in Fig. beside</a:t>
            </a:r>
          </a:p>
          <a:p>
            <a:endParaRPr lang="en-US" b="1" dirty="0"/>
          </a:p>
        </p:txBody>
      </p:sp>
      <p:pic>
        <p:nvPicPr>
          <p:cNvPr id="4" name="Picture 3">
            <a:extLst>
              <a:ext uri="{FF2B5EF4-FFF2-40B4-BE49-F238E27FC236}">
                <a16:creationId xmlns:a16="http://schemas.microsoft.com/office/drawing/2014/main" id="{FC66FE01-F9DD-44BF-8023-4580091A6312}"/>
              </a:ext>
            </a:extLst>
          </p:cNvPr>
          <p:cNvPicPr>
            <a:picLocks noChangeAspect="1"/>
          </p:cNvPicPr>
          <p:nvPr/>
        </p:nvPicPr>
        <p:blipFill rotWithShape="1">
          <a:blip r:embed="rId2"/>
          <a:srcRect t="1599" r="3889" b="1493"/>
          <a:stretch/>
        </p:blipFill>
        <p:spPr>
          <a:xfrm>
            <a:off x="6096000" y="1046104"/>
            <a:ext cx="5273040" cy="5029576"/>
          </a:xfrm>
          <a:prstGeom prst="rect">
            <a:avLst/>
          </a:prstGeom>
        </p:spPr>
      </p:pic>
    </p:spTree>
    <p:extLst>
      <p:ext uri="{BB962C8B-B14F-4D97-AF65-F5344CB8AC3E}">
        <p14:creationId xmlns:p14="http://schemas.microsoft.com/office/powerpoint/2010/main" val="11169326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18E1A-B52C-46D1-B11D-A774ACF3AA16}"/>
              </a:ext>
            </a:extLst>
          </p:cNvPr>
          <p:cNvSpPr>
            <a:spLocks noGrp="1"/>
          </p:cNvSpPr>
          <p:nvPr>
            <p:ph type="title"/>
          </p:nvPr>
        </p:nvSpPr>
        <p:spPr/>
        <p:txBody>
          <a:bodyPr/>
          <a:lstStyle/>
          <a:p>
            <a:r>
              <a:rPr lang="en-US" dirty="0"/>
              <a:t>Data Communication</a:t>
            </a:r>
          </a:p>
        </p:txBody>
      </p:sp>
      <p:sp>
        <p:nvSpPr>
          <p:cNvPr id="7" name="Content Placeholder 6">
            <a:extLst>
              <a:ext uri="{FF2B5EF4-FFF2-40B4-BE49-F238E27FC236}">
                <a16:creationId xmlns:a16="http://schemas.microsoft.com/office/drawing/2014/main" id="{E7F30A30-E292-4846-86B0-5D463EC6588D}"/>
              </a:ext>
            </a:extLst>
          </p:cNvPr>
          <p:cNvSpPr>
            <a:spLocks noGrp="1"/>
          </p:cNvSpPr>
          <p:nvPr>
            <p:ph idx="1"/>
          </p:nvPr>
        </p:nvSpPr>
        <p:spPr>
          <a:xfrm>
            <a:off x="1191491" y="1071418"/>
            <a:ext cx="5153891" cy="4886037"/>
          </a:xfrm>
        </p:spPr>
        <p:txBody>
          <a:bodyPr/>
          <a:lstStyle/>
          <a:p>
            <a:pPr>
              <a:buFont typeface="Wingdings" panose="05000000000000000000" pitchFamily="2" charset="2"/>
              <a:buChar char="q"/>
            </a:pPr>
            <a:r>
              <a:rPr lang="en-US" dirty="0"/>
              <a:t> A data communications system has five components</a:t>
            </a:r>
          </a:p>
          <a:p>
            <a:pPr lvl="1">
              <a:buFont typeface="Wingdings" panose="05000000000000000000" pitchFamily="2" charset="2"/>
              <a:buChar char="q"/>
            </a:pPr>
            <a:r>
              <a:rPr lang="en-US" dirty="0"/>
              <a:t> Message</a:t>
            </a:r>
          </a:p>
          <a:p>
            <a:pPr lvl="1">
              <a:buFont typeface="Wingdings" panose="05000000000000000000" pitchFamily="2" charset="2"/>
              <a:buChar char="q"/>
            </a:pPr>
            <a:r>
              <a:rPr lang="en-US" dirty="0"/>
              <a:t> Sender</a:t>
            </a:r>
          </a:p>
          <a:p>
            <a:pPr lvl="1">
              <a:buFont typeface="Wingdings" panose="05000000000000000000" pitchFamily="2" charset="2"/>
              <a:buChar char="q"/>
            </a:pPr>
            <a:r>
              <a:rPr lang="en-US" dirty="0"/>
              <a:t> Receiver </a:t>
            </a:r>
          </a:p>
          <a:p>
            <a:pPr lvl="1">
              <a:buFont typeface="Wingdings" panose="05000000000000000000" pitchFamily="2" charset="2"/>
              <a:buChar char="q"/>
            </a:pPr>
            <a:r>
              <a:rPr lang="en-US" dirty="0"/>
              <a:t> Medium </a:t>
            </a:r>
          </a:p>
          <a:p>
            <a:pPr lvl="1">
              <a:buFont typeface="Wingdings" panose="05000000000000000000" pitchFamily="2" charset="2"/>
              <a:buChar char="q"/>
            </a:pPr>
            <a:r>
              <a:rPr lang="en-US" dirty="0"/>
              <a:t> Protocol</a:t>
            </a:r>
          </a:p>
        </p:txBody>
      </p:sp>
      <p:pic>
        <p:nvPicPr>
          <p:cNvPr id="8" name="Picture 7">
            <a:extLst>
              <a:ext uri="{FF2B5EF4-FFF2-40B4-BE49-F238E27FC236}">
                <a16:creationId xmlns:a16="http://schemas.microsoft.com/office/drawing/2014/main" id="{CE451B40-97DD-4068-A28F-4FBED2BEFD0C}"/>
              </a:ext>
            </a:extLst>
          </p:cNvPr>
          <p:cNvPicPr>
            <a:picLocks noChangeAspect="1"/>
          </p:cNvPicPr>
          <p:nvPr/>
        </p:nvPicPr>
        <p:blipFill>
          <a:blip r:embed="rId2"/>
          <a:stretch>
            <a:fillRect/>
          </a:stretch>
        </p:blipFill>
        <p:spPr>
          <a:xfrm>
            <a:off x="6428509" y="1294126"/>
            <a:ext cx="5541818" cy="1652275"/>
          </a:xfrm>
          <a:prstGeom prst="rect">
            <a:avLst/>
          </a:prstGeom>
        </p:spPr>
      </p:pic>
    </p:spTree>
    <p:extLst>
      <p:ext uri="{BB962C8B-B14F-4D97-AF65-F5344CB8AC3E}">
        <p14:creationId xmlns:p14="http://schemas.microsoft.com/office/powerpoint/2010/main" val="40128976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C5CF5-FBFF-4E80-BE24-07CAF1C7EACA}"/>
              </a:ext>
            </a:extLst>
          </p:cNvPr>
          <p:cNvSpPr>
            <a:spLocks noGrp="1"/>
          </p:cNvSpPr>
          <p:nvPr>
            <p:ph type="title"/>
          </p:nvPr>
        </p:nvSpPr>
        <p:spPr>
          <a:xfrm>
            <a:off x="1292239" y="287219"/>
            <a:ext cx="9603275" cy="758885"/>
          </a:xfrm>
        </p:spPr>
        <p:txBody>
          <a:bodyPr/>
          <a:lstStyle/>
          <a:p>
            <a:r>
              <a:rPr lang="en-US" b="1" dirty="0"/>
              <a:t>Protocol Hierarchies</a:t>
            </a:r>
            <a:endParaRPr lang="en-US" dirty="0"/>
          </a:p>
        </p:txBody>
      </p:sp>
      <p:pic>
        <p:nvPicPr>
          <p:cNvPr id="4" name="Content Placeholder 3">
            <a:extLst>
              <a:ext uri="{FF2B5EF4-FFF2-40B4-BE49-F238E27FC236}">
                <a16:creationId xmlns:a16="http://schemas.microsoft.com/office/drawing/2014/main" id="{51DD403C-FE6C-44DE-88AF-8916B3D80143}"/>
              </a:ext>
            </a:extLst>
          </p:cNvPr>
          <p:cNvPicPr>
            <a:picLocks noGrp="1" noChangeAspect="1"/>
          </p:cNvPicPr>
          <p:nvPr>
            <p:ph idx="1"/>
          </p:nvPr>
        </p:nvPicPr>
        <p:blipFill>
          <a:blip r:embed="rId2"/>
          <a:stretch>
            <a:fillRect/>
          </a:stretch>
        </p:blipFill>
        <p:spPr>
          <a:xfrm>
            <a:off x="1550504" y="1046162"/>
            <a:ext cx="8806070" cy="4897437"/>
          </a:xfrm>
          <a:prstGeom prst="rect">
            <a:avLst/>
          </a:prstGeom>
        </p:spPr>
      </p:pic>
    </p:spTree>
    <p:extLst>
      <p:ext uri="{BB962C8B-B14F-4D97-AF65-F5344CB8AC3E}">
        <p14:creationId xmlns:p14="http://schemas.microsoft.com/office/powerpoint/2010/main" val="2347861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C6992A-4532-4F07-B961-CF618B658250}"/>
              </a:ext>
            </a:extLst>
          </p:cNvPr>
          <p:cNvSpPr>
            <a:spLocks noGrp="1"/>
          </p:cNvSpPr>
          <p:nvPr>
            <p:ph type="title"/>
          </p:nvPr>
        </p:nvSpPr>
        <p:spPr>
          <a:xfrm>
            <a:off x="1292239" y="208349"/>
            <a:ext cx="9603275" cy="758885"/>
          </a:xfrm>
        </p:spPr>
        <p:txBody>
          <a:bodyPr/>
          <a:lstStyle/>
          <a:p>
            <a:r>
              <a:rPr lang="en-US" dirty="0"/>
              <a:t>Design Issues for the Layers</a:t>
            </a:r>
          </a:p>
        </p:txBody>
      </p:sp>
      <p:sp>
        <p:nvSpPr>
          <p:cNvPr id="3" name="Content Placeholder 2">
            <a:extLst>
              <a:ext uri="{FF2B5EF4-FFF2-40B4-BE49-F238E27FC236}">
                <a16:creationId xmlns:a16="http://schemas.microsoft.com/office/drawing/2014/main" id="{216F54D7-47B4-4B09-9E7F-FAC6FCCC00CD}"/>
              </a:ext>
            </a:extLst>
          </p:cNvPr>
          <p:cNvSpPr>
            <a:spLocks noGrp="1"/>
          </p:cNvSpPr>
          <p:nvPr>
            <p:ph idx="1"/>
          </p:nvPr>
        </p:nvSpPr>
        <p:spPr>
          <a:xfrm>
            <a:off x="586409" y="1046104"/>
            <a:ext cx="11171582" cy="4808044"/>
          </a:xfrm>
        </p:spPr>
        <p:txBody>
          <a:bodyPr>
            <a:normAutofit/>
          </a:bodyPr>
          <a:lstStyle/>
          <a:p>
            <a:r>
              <a:rPr lang="en-US" dirty="0"/>
              <a:t> </a:t>
            </a:r>
            <a:r>
              <a:rPr lang="en-US" b="1" dirty="0"/>
              <a:t>Reliability</a:t>
            </a:r>
            <a:r>
              <a:rPr lang="en-US" dirty="0"/>
              <a:t> is the design issue of making a network that operates correctly even though it is made up of a collection of components that are themselves unreliable</a:t>
            </a:r>
          </a:p>
          <a:p>
            <a:pPr marL="0" indent="0">
              <a:buNone/>
            </a:pPr>
            <a:r>
              <a:rPr lang="en-US" b="1" dirty="0"/>
              <a:t>1. Reliability Issues</a:t>
            </a:r>
          </a:p>
          <a:p>
            <a:pPr lvl="1"/>
            <a:r>
              <a:rPr lang="en-US" dirty="0"/>
              <a:t>Error detection and Error correction</a:t>
            </a:r>
          </a:p>
          <a:p>
            <a:pPr lvl="1"/>
            <a:r>
              <a:rPr lang="en-US" dirty="0"/>
              <a:t>Routing</a:t>
            </a:r>
          </a:p>
          <a:p>
            <a:pPr marL="0" indent="0">
              <a:buNone/>
            </a:pPr>
            <a:r>
              <a:rPr lang="en-US" b="1" dirty="0"/>
              <a:t>2. Evolution of the network</a:t>
            </a:r>
          </a:p>
          <a:p>
            <a:pPr lvl="1"/>
            <a:r>
              <a:rPr lang="en-US" dirty="0"/>
              <a:t>Protocol layering</a:t>
            </a:r>
          </a:p>
          <a:p>
            <a:pPr lvl="1"/>
            <a:r>
              <a:rPr lang="en-US" dirty="0"/>
              <a:t>Addressing or Naming</a:t>
            </a:r>
          </a:p>
          <a:p>
            <a:pPr lvl="1"/>
            <a:r>
              <a:rPr lang="en-US" dirty="0"/>
              <a:t>Internet working</a:t>
            </a:r>
          </a:p>
          <a:p>
            <a:pPr lvl="1"/>
            <a:r>
              <a:rPr lang="en-US" dirty="0"/>
              <a:t>Scalable</a:t>
            </a:r>
          </a:p>
          <a:p>
            <a:endParaRPr lang="en-US" b="1" dirty="0"/>
          </a:p>
        </p:txBody>
      </p:sp>
    </p:spTree>
    <p:extLst>
      <p:ext uri="{BB962C8B-B14F-4D97-AF65-F5344CB8AC3E}">
        <p14:creationId xmlns:p14="http://schemas.microsoft.com/office/powerpoint/2010/main" val="29268132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ACD6FB-1452-4A55-974A-5FDF82E4359B}"/>
              </a:ext>
            </a:extLst>
          </p:cNvPr>
          <p:cNvSpPr>
            <a:spLocks noGrp="1"/>
          </p:cNvSpPr>
          <p:nvPr>
            <p:ph type="title"/>
          </p:nvPr>
        </p:nvSpPr>
        <p:spPr/>
        <p:txBody>
          <a:bodyPr/>
          <a:lstStyle/>
          <a:p>
            <a:r>
              <a:rPr lang="en-US" dirty="0"/>
              <a:t>Design Issues for the Layers</a:t>
            </a:r>
          </a:p>
        </p:txBody>
      </p:sp>
      <p:sp>
        <p:nvSpPr>
          <p:cNvPr id="3" name="Content Placeholder 2">
            <a:extLst>
              <a:ext uri="{FF2B5EF4-FFF2-40B4-BE49-F238E27FC236}">
                <a16:creationId xmlns:a16="http://schemas.microsoft.com/office/drawing/2014/main" id="{46EA98D5-370C-43F7-BD44-468B6658EA44}"/>
              </a:ext>
            </a:extLst>
          </p:cNvPr>
          <p:cNvSpPr>
            <a:spLocks noGrp="1"/>
          </p:cNvSpPr>
          <p:nvPr>
            <p:ph idx="1"/>
          </p:nvPr>
        </p:nvSpPr>
        <p:spPr>
          <a:xfrm>
            <a:off x="646043" y="1046104"/>
            <a:ext cx="10408811" cy="4788166"/>
          </a:xfrm>
        </p:spPr>
        <p:txBody>
          <a:bodyPr/>
          <a:lstStyle/>
          <a:p>
            <a:pPr marL="0" indent="0">
              <a:buNone/>
            </a:pPr>
            <a:r>
              <a:rPr lang="en-US" b="1" dirty="0"/>
              <a:t>3. Resource Allocation</a:t>
            </a:r>
          </a:p>
          <a:p>
            <a:pPr lvl="1"/>
            <a:r>
              <a:rPr lang="en-US" b="1" dirty="0"/>
              <a:t> </a:t>
            </a:r>
            <a:r>
              <a:rPr lang="en-US" dirty="0"/>
              <a:t>Statistical multiplexing</a:t>
            </a:r>
          </a:p>
          <a:p>
            <a:pPr lvl="1"/>
            <a:r>
              <a:rPr lang="en-US" b="1" dirty="0"/>
              <a:t> </a:t>
            </a:r>
            <a:r>
              <a:rPr lang="en-US" dirty="0"/>
              <a:t>Flow control</a:t>
            </a:r>
          </a:p>
          <a:p>
            <a:pPr lvl="1"/>
            <a:r>
              <a:rPr lang="en-US" dirty="0"/>
              <a:t> Congestion</a:t>
            </a:r>
          </a:p>
          <a:p>
            <a:pPr lvl="1"/>
            <a:r>
              <a:rPr lang="en-US" dirty="0"/>
              <a:t> Real-Time</a:t>
            </a:r>
          </a:p>
          <a:p>
            <a:pPr lvl="1"/>
            <a:r>
              <a:rPr lang="en-US" dirty="0"/>
              <a:t>Quality of service</a:t>
            </a:r>
          </a:p>
          <a:p>
            <a:pPr marL="0" indent="0">
              <a:buNone/>
            </a:pPr>
            <a:r>
              <a:rPr lang="en-US" dirty="0"/>
              <a:t> </a:t>
            </a:r>
            <a:r>
              <a:rPr lang="en-US" b="1" dirty="0"/>
              <a:t>4. Security</a:t>
            </a:r>
          </a:p>
          <a:p>
            <a:r>
              <a:rPr lang="en-US" dirty="0"/>
              <a:t> Secure the network by defending it against different kinds of threats</a:t>
            </a:r>
          </a:p>
          <a:p>
            <a:pPr lvl="1"/>
            <a:r>
              <a:rPr lang="en-US" dirty="0"/>
              <a:t>Confidentiality</a:t>
            </a:r>
          </a:p>
          <a:p>
            <a:pPr lvl="1"/>
            <a:r>
              <a:rPr lang="en-US" dirty="0"/>
              <a:t>Authentication</a:t>
            </a:r>
          </a:p>
          <a:p>
            <a:pPr lvl="1"/>
            <a:r>
              <a:rPr lang="en-US" dirty="0"/>
              <a:t>Integrity</a:t>
            </a:r>
          </a:p>
        </p:txBody>
      </p:sp>
    </p:spTree>
    <p:extLst>
      <p:ext uri="{BB962C8B-B14F-4D97-AF65-F5344CB8AC3E}">
        <p14:creationId xmlns:p14="http://schemas.microsoft.com/office/powerpoint/2010/main" val="266699566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39475C-94AE-4F5A-A063-4DFCC9D4FDD2}"/>
              </a:ext>
            </a:extLst>
          </p:cNvPr>
          <p:cNvSpPr>
            <a:spLocks noGrp="1"/>
          </p:cNvSpPr>
          <p:nvPr>
            <p:ph type="title"/>
          </p:nvPr>
        </p:nvSpPr>
        <p:spPr>
          <a:xfrm>
            <a:off x="944218" y="198410"/>
            <a:ext cx="10833652" cy="758885"/>
          </a:xfrm>
        </p:spPr>
        <p:txBody>
          <a:bodyPr>
            <a:normAutofit fontScale="90000"/>
          </a:bodyPr>
          <a:lstStyle/>
          <a:p>
            <a:r>
              <a:rPr lang="en-US" b="1" dirty="0"/>
              <a:t>Connection-Oriented Versus Connectionless Service</a:t>
            </a:r>
            <a:endParaRPr lang="en-US" dirty="0"/>
          </a:p>
        </p:txBody>
      </p:sp>
      <p:sp>
        <p:nvSpPr>
          <p:cNvPr id="3" name="Content Placeholder 2">
            <a:extLst>
              <a:ext uri="{FF2B5EF4-FFF2-40B4-BE49-F238E27FC236}">
                <a16:creationId xmlns:a16="http://schemas.microsoft.com/office/drawing/2014/main" id="{D6E38416-992C-44E3-9AD0-438C62CD0F31}"/>
              </a:ext>
            </a:extLst>
          </p:cNvPr>
          <p:cNvSpPr>
            <a:spLocks noGrp="1"/>
          </p:cNvSpPr>
          <p:nvPr>
            <p:ph idx="1"/>
          </p:nvPr>
        </p:nvSpPr>
        <p:spPr>
          <a:xfrm>
            <a:off x="1292239" y="1046105"/>
            <a:ext cx="9762615" cy="2194052"/>
          </a:xfrm>
        </p:spPr>
        <p:txBody>
          <a:bodyPr>
            <a:normAutofit fontScale="92500" lnSpcReduction="20000"/>
          </a:bodyPr>
          <a:lstStyle/>
          <a:p>
            <a:r>
              <a:rPr lang="en-US" dirty="0"/>
              <a:t> Layers can offer two different types of service to the layers above them: </a:t>
            </a:r>
            <a:r>
              <a:rPr lang="en-US" b="1" dirty="0"/>
              <a:t>connection-oriented </a:t>
            </a:r>
            <a:r>
              <a:rPr lang="en-US" dirty="0"/>
              <a:t>and </a:t>
            </a:r>
            <a:r>
              <a:rPr lang="en-US" b="1" dirty="0"/>
              <a:t>connectionless</a:t>
            </a:r>
          </a:p>
          <a:p>
            <a:r>
              <a:rPr lang="en-US" b="1" dirty="0"/>
              <a:t> Connection-oriented</a:t>
            </a:r>
            <a:r>
              <a:rPr lang="en-US" dirty="0"/>
              <a:t> service involves the creation and termination of the connection for sending the data between two or more devices</a:t>
            </a:r>
          </a:p>
          <a:p>
            <a:r>
              <a:rPr lang="en-US" b="1" dirty="0"/>
              <a:t> Connectionless </a:t>
            </a:r>
            <a:r>
              <a:rPr lang="en-US" dirty="0"/>
              <a:t>service does not require establishing any connection and termination process for transferring the data over a network</a:t>
            </a:r>
            <a:endParaRPr lang="en-US" b="1" dirty="0"/>
          </a:p>
        </p:txBody>
      </p:sp>
      <p:pic>
        <p:nvPicPr>
          <p:cNvPr id="1026" name="Picture 2" descr="Connection-Oriented vs Connectionless Service">
            <a:extLst>
              <a:ext uri="{FF2B5EF4-FFF2-40B4-BE49-F238E27FC236}">
                <a16:creationId xmlns:a16="http://schemas.microsoft.com/office/drawing/2014/main" id="{29476E29-4867-44B7-BD0D-9AFC02905D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8790" y="3113849"/>
            <a:ext cx="3931920" cy="29227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Connection-Oriented vs Connectionless Service">
            <a:extLst>
              <a:ext uri="{FF2B5EF4-FFF2-40B4-BE49-F238E27FC236}">
                <a16:creationId xmlns:a16="http://schemas.microsoft.com/office/drawing/2014/main" id="{6DA20917-4B9C-43E7-BD26-7CE7BF9FD7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3546" y="2838013"/>
            <a:ext cx="4023360" cy="31985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93032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EB62F-BB06-4573-B992-3BDFA2A9A005}"/>
              </a:ext>
            </a:extLst>
          </p:cNvPr>
          <p:cNvSpPr>
            <a:spLocks noGrp="1"/>
          </p:cNvSpPr>
          <p:nvPr>
            <p:ph type="title"/>
          </p:nvPr>
        </p:nvSpPr>
        <p:spPr/>
        <p:txBody>
          <a:bodyPr>
            <a:normAutofit fontScale="90000"/>
          </a:bodyPr>
          <a:lstStyle/>
          <a:p>
            <a:r>
              <a:rPr lang="en-US" b="1" dirty="0"/>
              <a:t>Connection-Oriented Versus Connectionless Service</a:t>
            </a:r>
            <a:br>
              <a:rPr lang="en-US" dirty="0"/>
            </a:br>
            <a:endParaRPr lang="en-US" dirty="0"/>
          </a:p>
        </p:txBody>
      </p:sp>
      <p:graphicFrame>
        <p:nvGraphicFramePr>
          <p:cNvPr id="7" name="Table 7">
            <a:extLst>
              <a:ext uri="{FF2B5EF4-FFF2-40B4-BE49-F238E27FC236}">
                <a16:creationId xmlns:a16="http://schemas.microsoft.com/office/drawing/2014/main" id="{D6F5C32A-776D-487E-90D3-3858BA0C097C}"/>
              </a:ext>
            </a:extLst>
          </p:cNvPr>
          <p:cNvGraphicFramePr>
            <a:graphicFrameLocks noGrp="1"/>
          </p:cNvGraphicFramePr>
          <p:nvPr>
            <p:extLst>
              <p:ext uri="{D42A27DB-BD31-4B8C-83A1-F6EECF244321}">
                <p14:modId xmlns:p14="http://schemas.microsoft.com/office/powerpoint/2010/main" val="336695262"/>
              </p:ext>
            </p:extLst>
          </p:nvPr>
        </p:nvGraphicFramePr>
        <p:xfrm>
          <a:off x="594691" y="1077474"/>
          <a:ext cx="11123544" cy="4548070"/>
        </p:xfrm>
        <a:graphic>
          <a:graphicData uri="http://schemas.openxmlformats.org/drawingml/2006/table">
            <a:tbl>
              <a:tblPr firstRow="1" bandRow="1">
                <a:tableStyleId>{E8B1032C-EA38-4F05-BA0D-38AFFFC7BED3}</a:tableStyleId>
              </a:tblPr>
              <a:tblGrid>
                <a:gridCol w="831354">
                  <a:extLst>
                    <a:ext uri="{9D8B030D-6E8A-4147-A177-3AD203B41FA5}">
                      <a16:colId xmlns:a16="http://schemas.microsoft.com/office/drawing/2014/main" val="1625910819"/>
                    </a:ext>
                  </a:extLst>
                </a:gridCol>
                <a:gridCol w="3099233">
                  <a:extLst>
                    <a:ext uri="{9D8B030D-6E8A-4147-A177-3AD203B41FA5}">
                      <a16:colId xmlns:a16="http://schemas.microsoft.com/office/drawing/2014/main" val="1330029755"/>
                    </a:ext>
                  </a:extLst>
                </a:gridCol>
                <a:gridCol w="3808331">
                  <a:extLst>
                    <a:ext uri="{9D8B030D-6E8A-4147-A177-3AD203B41FA5}">
                      <a16:colId xmlns:a16="http://schemas.microsoft.com/office/drawing/2014/main" val="202074396"/>
                    </a:ext>
                  </a:extLst>
                </a:gridCol>
                <a:gridCol w="3384626">
                  <a:extLst>
                    <a:ext uri="{9D8B030D-6E8A-4147-A177-3AD203B41FA5}">
                      <a16:colId xmlns:a16="http://schemas.microsoft.com/office/drawing/2014/main" val="2669589852"/>
                    </a:ext>
                  </a:extLst>
                </a:gridCol>
              </a:tblGrid>
              <a:tr h="405879">
                <a:tc>
                  <a:txBody>
                    <a:bodyPr/>
                    <a:lstStyle/>
                    <a:p>
                      <a:r>
                        <a:rPr lang="en-US" dirty="0"/>
                        <a:t>S. No</a:t>
                      </a:r>
                    </a:p>
                  </a:txBody>
                  <a:tcPr/>
                </a:tc>
                <a:tc>
                  <a:txBody>
                    <a:bodyPr/>
                    <a:lstStyle/>
                    <a:p>
                      <a:r>
                        <a:rPr lang="en-US" dirty="0"/>
                        <a:t>Comparison Parameters</a:t>
                      </a:r>
                    </a:p>
                  </a:txBody>
                  <a:tcPr/>
                </a:tc>
                <a:tc>
                  <a:txBody>
                    <a:bodyPr/>
                    <a:lstStyle/>
                    <a:p>
                      <a:r>
                        <a:rPr lang="en-US" dirty="0"/>
                        <a:t>Connection Oriented </a:t>
                      </a:r>
                    </a:p>
                  </a:txBody>
                  <a:tcPr/>
                </a:tc>
                <a:tc>
                  <a:txBody>
                    <a:bodyPr/>
                    <a:lstStyle/>
                    <a:p>
                      <a:r>
                        <a:rPr lang="en-US" dirty="0"/>
                        <a:t>Connection Less</a:t>
                      </a:r>
                    </a:p>
                  </a:txBody>
                  <a:tcPr/>
                </a:tc>
                <a:extLst>
                  <a:ext uri="{0D108BD9-81ED-4DB2-BD59-A6C34878D82A}">
                    <a16:rowId xmlns:a16="http://schemas.microsoft.com/office/drawing/2014/main" val="1397248393"/>
                  </a:ext>
                </a:extLst>
              </a:tr>
              <a:tr h="405879">
                <a:tc>
                  <a:txBody>
                    <a:bodyPr/>
                    <a:lstStyle/>
                    <a:p>
                      <a:r>
                        <a:rPr lang="en-US" dirty="0"/>
                        <a:t>1</a:t>
                      </a:r>
                    </a:p>
                  </a:txBody>
                  <a:tcPr/>
                </a:tc>
                <a:tc>
                  <a:txBody>
                    <a:bodyPr/>
                    <a:lstStyle/>
                    <a:p>
                      <a:r>
                        <a:rPr lang="en-US" sz="1800" b="0" i="0" kern="1200" dirty="0">
                          <a:solidFill>
                            <a:schemeClr val="tx1"/>
                          </a:solidFill>
                          <a:effectLst/>
                          <a:latin typeface="+mn-lt"/>
                          <a:ea typeface="+mn-ea"/>
                          <a:cs typeface="+mn-cs"/>
                        </a:rPr>
                        <a:t>Related System</a:t>
                      </a:r>
                      <a:endParaRPr lang="en-US" dirty="0"/>
                    </a:p>
                  </a:txBody>
                  <a:tcPr/>
                </a:tc>
                <a:tc>
                  <a:txBody>
                    <a:bodyPr/>
                    <a:lstStyle/>
                    <a:p>
                      <a:r>
                        <a:rPr lang="en-US" dirty="0"/>
                        <a:t>Telephone</a:t>
                      </a:r>
                    </a:p>
                  </a:txBody>
                  <a:tcPr/>
                </a:tc>
                <a:tc>
                  <a:txBody>
                    <a:bodyPr/>
                    <a:lstStyle/>
                    <a:p>
                      <a:r>
                        <a:rPr lang="en-US" dirty="0"/>
                        <a:t>Postal </a:t>
                      </a:r>
                    </a:p>
                  </a:txBody>
                  <a:tcPr/>
                </a:tc>
                <a:extLst>
                  <a:ext uri="{0D108BD9-81ED-4DB2-BD59-A6C34878D82A}">
                    <a16:rowId xmlns:a16="http://schemas.microsoft.com/office/drawing/2014/main" val="2397628725"/>
                  </a:ext>
                </a:extLst>
              </a:tr>
              <a:tr h="405879">
                <a:tc>
                  <a:txBody>
                    <a:bodyPr/>
                    <a:lstStyle/>
                    <a:p>
                      <a:r>
                        <a:rPr lang="en-US" dirty="0"/>
                        <a:t>2</a:t>
                      </a:r>
                    </a:p>
                  </a:txBody>
                  <a:tcPr/>
                </a:tc>
                <a:tc>
                  <a:txBody>
                    <a:bodyPr/>
                    <a:lstStyle/>
                    <a:p>
                      <a:r>
                        <a:rPr lang="en-US" dirty="0"/>
                        <a:t>Virtual Path</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924679729"/>
                  </a:ext>
                </a:extLst>
              </a:tr>
              <a:tr h="405879">
                <a:tc>
                  <a:txBody>
                    <a:bodyPr/>
                    <a:lstStyle/>
                    <a:p>
                      <a:r>
                        <a:rPr lang="en-US" dirty="0"/>
                        <a:t>3</a:t>
                      </a:r>
                    </a:p>
                  </a:txBody>
                  <a:tcPr/>
                </a:tc>
                <a:tc>
                  <a:txBody>
                    <a:bodyPr/>
                    <a:lstStyle/>
                    <a:p>
                      <a:r>
                        <a:rPr lang="en-US" dirty="0"/>
                        <a:t>Authentication</a:t>
                      </a:r>
                    </a:p>
                  </a:txBody>
                  <a:tcPr/>
                </a:tc>
                <a:tc>
                  <a:txBody>
                    <a:bodyPr/>
                    <a:lstStyle/>
                    <a:p>
                      <a:r>
                        <a:rPr lang="en-US" dirty="0"/>
                        <a:t>Yes</a:t>
                      </a:r>
                    </a:p>
                  </a:txBody>
                  <a:tcPr/>
                </a:tc>
                <a:tc>
                  <a:txBody>
                    <a:bodyPr/>
                    <a:lstStyle/>
                    <a:p>
                      <a:r>
                        <a:rPr lang="en-US" dirty="0"/>
                        <a:t>No</a:t>
                      </a:r>
                    </a:p>
                  </a:txBody>
                  <a:tcPr/>
                </a:tc>
                <a:extLst>
                  <a:ext uri="{0D108BD9-81ED-4DB2-BD59-A6C34878D82A}">
                    <a16:rowId xmlns:a16="http://schemas.microsoft.com/office/drawing/2014/main" val="2895197679"/>
                  </a:ext>
                </a:extLst>
              </a:tr>
              <a:tr h="405879">
                <a:tc>
                  <a:txBody>
                    <a:bodyPr/>
                    <a:lstStyle/>
                    <a:p>
                      <a:r>
                        <a:rPr lang="en-US" dirty="0"/>
                        <a:t>4</a:t>
                      </a:r>
                    </a:p>
                  </a:txBody>
                  <a:tcPr/>
                </a:tc>
                <a:tc>
                  <a:txBody>
                    <a:bodyPr/>
                    <a:lstStyle/>
                    <a:p>
                      <a:r>
                        <a:rPr lang="en-US" dirty="0"/>
                        <a:t>Data Packets Path</a:t>
                      </a:r>
                    </a:p>
                  </a:txBody>
                  <a:tcPr/>
                </a:tc>
                <a:tc>
                  <a:txBody>
                    <a:bodyPr/>
                    <a:lstStyle/>
                    <a:p>
                      <a:r>
                        <a:rPr lang="en-US" dirty="0"/>
                        <a:t>Same order </a:t>
                      </a:r>
                    </a:p>
                  </a:txBody>
                  <a:tcPr/>
                </a:tc>
                <a:tc>
                  <a:txBody>
                    <a:bodyPr/>
                    <a:lstStyle/>
                    <a:p>
                      <a:r>
                        <a:rPr lang="en-US" dirty="0"/>
                        <a:t>Randomly</a:t>
                      </a:r>
                    </a:p>
                  </a:txBody>
                  <a:tcPr/>
                </a:tc>
                <a:extLst>
                  <a:ext uri="{0D108BD9-81ED-4DB2-BD59-A6C34878D82A}">
                    <a16:rowId xmlns:a16="http://schemas.microsoft.com/office/drawing/2014/main" val="1439414436"/>
                  </a:ext>
                </a:extLst>
              </a:tr>
              <a:tr h="405879">
                <a:tc>
                  <a:txBody>
                    <a:bodyPr/>
                    <a:lstStyle/>
                    <a:p>
                      <a:r>
                        <a:rPr lang="en-US" dirty="0"/>
                        <a:t>5</a:t>
                      </a:r>
                    </a:p>
                  </a:txBody>
                  <a:tcPr/>
                </a:tc>
                <a:tc>
                  <a:txBody>
                    <a:bodyPr/>
                    <a:lstStyle/>
                    <a:p>
                      <a:r>
                        <a:rPr lang="en-US" sz="1800" b="0" i="0" kern="1200" dirty="0">
                          <a:solidFill>
                            <a:schemeClr val="tx1"/>
                          </a:solidFill>
                          <a:effectLst/>
                          <a:latin typeface="+mn-lt"/>
                          <a:ea typeface="+mn-ea"/>
                          <a:cs typeface="+mn-cs"/>
                        </a:rPr>
                        <a:t>Bandwidth Requirement</a:t>
                      </a:r>
                      <a:endParaRPr lang="en-US" dirty="0"/>
                    </a:p>
                  </a:txBody>
                  <a:tcPr/>
                </a:tc>
                <a:tc>
                  <a:txBody>
                    <a:bodyPr/>
                    <a:lstStyle/>
                    <a:p>
                      <a:r>
                        <a:rPr lang="en-US" dirty="0"/>
                        <a:t>High </a:t>
                      </a:r>
                    </a:p>
                  </a:txBody>
                  <a:tcPr/>
                </a:tc>
                <a:tc>
                  <a:txBody>
                    <a:bodyPr/>
                    <a:lstStyle/>
                    <a:p>
                      <a:r>
                        <a:rPr lang="en-US" dirty="0"/>
                        <a:t>Low</a:t>
                      </a:r>
                    </a:p>
                  </a:txBody>
                  <a:tcPr/>
                </a:tc>
                <a:extLst>
                  <a:ext uri="{0D108BD9-81ED-4DB2-BD59-A6C34878D82A}">
                    <a16:rowId xmlns:a16="http://schemas.microsoft.com/office/drawing/2014/main" val="663484413"/>
                  </a:ext>
                </a:extLst>
              </a:tr>
              <a:tr h="405879">
                <a:tc>
                  <a:txBody>
                    <a:bodyPr/>
                    <a:lstStyle/>
                    <a:p>
                      <a:r>
                        <a:rPr lang="en-US" dirty="0"/>
                        <a:t>6</a:t>
                      </a:r>
                    </a:p>
                  </a:txBody>
                  <a:tcPr/>
                </a:tc>
                <a:tc>
                  <a:txBody>
                    <a:bodyPr/>
                    <a:lstStyle/>
                    <a:p>
                      <a:r>
                        <a:rPr lang="en-US" sz="1800" b="0" i="0" kern="1200" dirty="0">
                          <a:solidFill>
                            <a:schemeClr val="tx1"/>
                          </a:solidFill>
                          <a:effectLst/>
                          <a:latin typeface="+mn-lt"/>
                          <a:ea typeface="+mn-ea"/>
                          <a:cs typeface="+mn-cs"/>
                        </a:rPr>
                        <a:t>Data Reliability</a:t>
                      </a:r>
                      <a:endParaRPr lang="en-US" dirty="0"/>
                    </a:p>
                  </a:txBody>
                  <a:tcPr/>
                </a:tc>
                <a:tc>
                  <a:txBody>
                    <a:bodyPr/>
                    <a:lstStyle/>
                    <a:p>
                      <a:r>
                        <a:rPr lang="en-US" dirty="0"/>
                        <a:t>Reliable</a:t>
                      </a:r>
                    </a:p>
                  </a:txBody>
                  <a:tcPr/>
                </a:tc>
                <a:tc>
                  <a:txBody>
                    <a:bodyPr/>
                    <a:lstStyle/>
                    <a:p>
                      <a:r>
                        <a:rPr lang="en-US" dirty="0"/>
                        <a:t>Not reliable</a:t>
                      </a:r>
                    </a:p>
                  </a:txBody>
                  <a:tcPr/>
                </a:tc>
                <a:extLst>
                  <a:ext uri="{0D108BD9-81ED-4DB2-BD59-A6C34878D82A}">
                    <a16:rowId xmlns:a16="http://schemas.microsoft.com/office/drawing/2014/main" val="2039236427"/>
                  </a:ext>
                </a:extLst>
              </a:tr>
              <a:tr h="405879">
                <a:tc>
                  <a:txBody>
                    <a:bodyPr/>
                    <a:lstStyle/>
                    <a:p>
                      <a:r>
                        <a:rPr lang="en-US" dirty="0"/>
                        <a:t>7</a:t>
                      </a:r>
                    </a:p>
                  </a:txBody>
                  <a:tcPr/>
                </a:tc>
                <a:tc>
                  <a:txBody>
                    <a:bodyPr/>
                    <a:lstStyle/>
                    <a:p>
                      <a:r>
                        <a:rPr lang="en-US" dirty="0"/>
                        <a:t>Congestion</a:t>
                      </a:r>
                    </a:p>
                  </a:txBody>
                  <a:tcPr/>
                </a:tc>
                <a:tc>
                  <a:txBody>
                    <a:bodyPr/>
                    <a:lstStyle/>
                    <a:p>
                      <a:r>
                        <a:rPr lang="en-US" dirty="0"/>
                        <a:t>No</a:t>
                      </a:r>
                    </a:p>
                  </a:txBody>
                  <a:tcPr/>
                </a:tc>
                <a:tc>
                  <a:txBody>
                    <a:bodyPr/>
                    <a:lstStyle/>
                    <a:p>
                      <a:r>
                        <a:rPr lang="en-US" dirty="0"/>
                        <a:t>Yes</a:t>
                      </a:r>
                    </a:p>
                  </a:txBody>
                  <a:tcPr/>
                </a:tc>
                <a:extLst>
                  <a:ext uri="{0D108BD9-81ED-4DB2-BD59-A6C34878D82A}">
                    <a16:rowId xmlns:a16="http://schemas.microsoft.com/office/drawing/2014/main" val="1196749401"/>
                  </a:ext>
                </a:extLst>
              </a:tr>
              <a:tr h="1301038">
                <a:tc>
                  <a:txBody>
                    <a:bodyPr/>
                    <a:lstStyle/>
                    <a:p>
                      <a:r>
                        <a:rPr lang="en-US" dirty="0"/>
                        <a:t>8</a:t>
                      </a:r>
                    </a:p>
                  </a:txBody>
                  <a:tcPr/>
                </a:tc>
                <a:tc>
                  <a:txBody>
                    <a:bodyPr/>
                    <a:lstStyle/>
                    <a:p>
                      <a:r>
                        <a:rPr lang="en-US" sz="1800" b="0" i="0" kern="1200" dirty="0">
                          <a:solidFill>
                            <a:schemeClr val="tx1"/>
                          </a:solidFill>
                          <a:effectLst/>
                          <a:latin typeface="+mn-lt"/>
                          <a:ea typeface="+mn-ea"/>
                          <a:cs typeface="+mn-cs"/>
                        </a:rPr>
                        <a:t>Examples</a:t>
                      </a:r>
                      <a:endParaRPr lang="en-US" dirty="0"/>
                    </a:p>
                  </a:txBody>
                  <a:tcPr/>
                </a:tc>
                <a:tc>
                  <a:txBody>
                    <a:bodyPr/>
                    <a:lstStyle/>
                    <a:p>
                      <a:r>
                        <a:rPr lang="en-US" sz="1800" b="0" i="0" kern="1200" dirty="0">
                          <a:solidFill>
                            <a:schemeClr val="tx1"/>
                          </a:solidFill>
                          <a:effectLst/>
                          <a:latin typeface="+mn-lt"/>
                          <a:ea typeface="+mn-ea"/>
                          <a:cs typeface="+mn-cs"/>
                        </a:rPr>
                        <a:t>Transmission Control Protocol (TCP)</a:t>
                      </a:r>
                      <a:endParaRPr lang="en-US" dirty="0"/>
                    </a:p>
                  </a:txBody>
                  <a:tcPr/>
                </a:tc>
                <a:tc>
                  <a:txBody>
                    <a:bodyPr/>
                    <a:lstStyle/>
                    <a:p>
                      <a:r>
                        <a:rPr lang="en-US" sz="1800" b="0" i="0" kern="1200" dirty="0">
                          <a:solidFill>
                            <a:schemeClr val="tx1"/>
                          </a:solidFill>
                          <a:effectLst/>
                          <a:latin typeface="+mn-lt"/>
                          <a:ea typeface="+mn-ea"/>
                          <a:cs typeface="+mn-cs"/>
                        </a:rPr>
                        <a:t>User Datagram Protocol (UDP), Internet Protocol (IP), and Internet Control Message Protocol (ICMP)</a:t>
                      </a:r>
                      <a:endParaRPr lang="en-US" dirty="0"/>
                    </a:p>
                  </a:txBody>
                  <a:tcPr/>
                </a:tc>
                <a:extLst>
                  <a:ext uri="{0D108BD9-81ED-4DB2-BD59-A6C34878D82A}">
                    <a16:rowId xmlns:a16="http://schemas.microsoft.com/office/drawing/2014/main" val="2879405385"/>
                  </a:ext>
                </a:extLst>
              </a:tr>
            </a:tbl>
          </a:graphicData>
        </a:graphic>
      </p:graphicFrame>
    </p:spTree>
    <p:extLst>
      <p:ext uri="{BB962C8B-B14F-4D97-AF65-F5344CB8AC3E}">
        <p14:creationId xmlns:p14="http://schemas.microsoft.com/office/powerpoint/2010/main" val="31852117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2026-6B43-4887-8B95-A2CEBF431720}"/>
              </a:ext>
            </a:extLst>
          </p:cNvPr>
          <p:cNvSpPr>
            <a:spLocks noGrp="1"/>
          </p:cNvSpPr>
          <p:nvPr>
            <p:ph type="title"/>
          </p:nvPr>
        </p:nvSpPr>
        <p:spPr>
          <a:xfrm>
            <a:off x="1292238" y="198410"/>
            <a:ext cx="9762615" cy="758885"/>
          </a:xfrm>
        </p:spPr>
        <p:txBody>
          <a:bodyPr/>
          <a:lstStyle/>
          <a:p>
            <a:r>
              <a:rPr lang="en-US" dirty="0"/>
              <a:t>Service Primitives</a:t>
            </a:r>
          </a:p>
        </p:txBody>
      </p:sp>
      <p:sp>
        <p:nvSpPr>
          <p:cNvPr id="3" name="Content Placeholder 2">
            <a:extLst>
              <a:ext uri="{FF2B5EF4-FFF2-40B4-BE49-F238E27FC236}">
                <a16:creationId xmlns:a16="http://schemas.microsoft.com/office/drawing/2014/main" id="{CC1EB6CA-37AF-4CD2-B88B-F086F9793F5E}"/>
              </a:ext>
            </a:extLst>
          </p:cNvPr>
          <p:cNvSpPr>
            <a:spLocks noGrp="1"/>
          </p:cNvSpPr>
          <p:nvPr>
            <p:ph idx="1"/>
          </p:nvPr>
        </p:nvSpPr>
        <p:spPr>
          <a:xfrm>
            <a:off x="705679" y="1046104"/>
            <a:ext cx="10349176" cy="4768287"/>
          </a:xfrm>
        </p:spPr>
        <p:txBody>
          <a:bodyPr>
            <a:normAutofit/>
          </a:bodyPr>
          <a:lstStyle/>
          <a:p>
            <a:r>
              <a:rPr lang="en-US" dirty="0"/>
              <a:t> </a:t>
            </a:r>
            <a:r>
              <a:rPr lang="en-US" b="1" dirty="0"/>
              <a:t>Service</a:t>
            </a:r>
            <a:r>
              <a:rPr lang="en-US" dirty="0"/>
              <a:t> generally includes set of various primitives</a:t>
            </a:r>
          </a:p>
          <a:p>
            <a:r>
              <a:rPr lang="en-US" dirty="0"/>
              <a:t> A primitive simply means Operations</a:t>
            </a:r>
          </a:p>
          <a:p>
            <a:r>
              <a:rPr lang="en-US" dirty="0"/>
              <a:t> Types of Service Primitives</a:t>
            </a:r>
          </a:p>
          <a:p>
            <a:r>
              <a:rPr lang="en-US" dirty="0"/>
              <a:t>Generally service primitives are divided into four classes −</a:t>
            </a:r>
          </a:p>
          <a:p>
            <a:pPr lvl="1"/>
            <a:r>
              <a:rPr lang="en-US" b="1" dirty="0"/>
              <a:t>Request </a:t>
            </a:r>
            <a:r>
              <a:rPr lang="en-US" dirty="0"/>
              <a:t>− A service node wants some service from its adjacent layer to pass the parameters to mention the requested service.</a:t>
            </a:r>
          </a:p>
          <a:p>
            <a:pPr lvl="1"/>
            <a:r>
              <a:rPr lang="en-US" b="1" dirty="0"/>
              <a:t>Indication </a:t>
            </a:r>
            <a:r>
              <a:rPr lang="en-US" dirty="0"/>
              <a:t>− Another Service node or receiver node gets an indication that a procedure has been invoked by the adjacent service node.</a:t>
            </a:r>
          </a:p>
          <a:p>
            <a:pPr lvl="1"/>
            <a:r>
              <a:rPr lang="en-US" b="1" dirty="0"/>
              <a:t>Response </a:t>
            </a:r>
            <a:r>
              <a:rPr lang="en-US" dirty="0"/>
              <a:t>− A receiver service node acknowledges or completes some procedure.</a:t>
            </a:r>
          </a:p>
          <a:p>
            <a:pPr lvl="1"/>
            <a:r>
              <a:rPr lang="en-US" b="1" dirty="0"/>
              <a:t>Confirm </a:t>
            </a:r>
            <a:r>
              <a:rPr lang="en-US" dirty="0"/>
              <a:t>− service nodes acknowledge the permission to get connected or not.</a:t>
            </a:r>
          </a:p>
          <a:p>
            <a:endParaRPr lang="en-US" dirty="0"/>
          </a:p>
        </p:txBody>
      </p:sp>
    </p:spTree>
    <p:extLst>
      <p:ext uri="{BB962C8B-B14F-4D97-AF65-F5344CB8AC3E}">
        <p14:creationId xmlns:p14="http://schemas.microsoft.com/office/powerpoint/2010/main" val="156918306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32026-6B43-4887-8B95-A2CEBF431720}"/>
              </a:ext>
            </a:extLst>
          </p:cNvPr>
          <p:cNvSpPr>
            <a:spLocks noGrp="1"/>
          </p:cNvSpPr>
          <p:nvPr>
            <p:ph type="title"/>
          </p:nvPr>
        </p:nvSpPr>
        <p:spPr>
          <a:xfrm>
            <a:off x="1292238" y="198410"/>
            <a:ext cx="9762615" cy="758885"/>
          </a:xfrm>
        </p:spPr>
        <p:txBody>
          <a:bodyPr/>
          <a:lstStyle/>
          <a:p>
            <a:r>
              <a:rPr lang="en-US" dirty="0"/>
              <a:t>Service Primitives</a:t>
            </a:r>
          </a:p>
        </p:txBody>
      </p:sp>
      <p:sp>
        <p:nvSpPr>
          <p:cNvPr id="3" name="Content Placeholder 2">
            <a:extLst>
              <a:ext uri="{FF2B5EF4-FFF2-40B4-BE49-F238E27FC236}">
                <a16:creationId xmlns:a16="http://schemas.microsoft.com/office/drawing/2014/main" id="{CC1EB6CA-37AF-4CD2-B88B-F086F9793F5E}"/>
              </a:ext>
            </a:extLst>
          </p:cNvPr>
          <p:cNvSpPr>
            <a:spLocks noGrp="1"/>
          </p:cNvSpPr>
          <p:nvPr>
            <p:ph idx="1"/>
          </p:nvPr>
        </p:nvSpPr>
        <p:spPr>
          <a:xfrm>
            <a:off x="268357" y="1145495"/>
            <a:ext cx="6520069" cy="4857740"/>
          </a:xfrm>
        </p:spPr>
        <p:txBody>
          <a:bodyPr>
            <a:normAutofit fontScale="70000" lnSpcReduction="20000"/>
          </a:bodyPr>
          <a:lstStyle/>
          <a:p>
            <a:r>
              <a:rPr lang="en-US" dirty="0"/>
              <a:t> </a:t>
            </a:r>
            <a:r>
              <a:rPr lang="en-US" b="1" dirty="0"/>
              <a:t>Connection Oriented Service</a:t>
            </a:r>
          </a:p>
          <a:p>
            <a:r>
              <a:rPr lang="en-US" dirty="0"/>
              <a:t>The service primitives for the connection-oriented services are as follows −</a:t>
            </a:r>
          </a:p>
          <a:p>
            <a:pPr lvl="1"/>
            <a:r>
              <a:rPr lang="en-US" dirty="0"/>
              <a:t>CONNECT. request: Request a connection to be established.</a:t>
            </a:r>
          </a:p>
          <a:p>
            <a:pPr lvl="1"/>
            <a:r>
              <a:rPr lang="en-US" dirty="0"/>
              <a:t>CONNECT. indication: Signal the called party (phone ringing).</a:t>
            </a:r>
          </a:p>
          <a:p>
            <a:pPr lvl="1"/>
            <a:r>
              <a:rPr lang="en-US" dirty="0"/>
              <a:t>CONNECT. response: Accept / reject calls.</a:t>
            </a:r>
          </a:p>
          <a:p>
            <a:pPr lvl="1"/>
            <a:r>
              <a:rPr lang="en-US" dirty="0"/>
              <a:t>CONNECT. confirm: Tell the caller whether the call was accepted.</a:t>
            </a:r>
          </a:p>
          <a:p>
            <a:pPr lvl="1"/>
            <a:r>
              <a:rPr lang="en-US" dirty="0"/>
              <a:t>DATA. request: Request that data be sent.</a:t>
            </a:r>
          </a:p>
          <a:p>
            <a:pPr lvl="1"/>
            <a:r>
              <a:rPr lang="en-US" dirty="0"/>
              <a:t>DATA. indication: Signal the arrival of data.</a:t>
            </a:r>
          </a:p>
          <a:p>
            <a:pPr lvl="1"/>
            <a:r>
              <a:rPr lang="en-US" dirty="0"/>
              <a:t>DISCONNECT. request: Request that a connection be released.</a:t>
            </a:r>
          </a:p>
          <a:p>
            <a:pPr lvl="1"/>
            <a:r>
              <a:rPr lang="en-US" dirty="0"/>
              <a:t>DISCONNECT. indication: Signal the peer about the request.</a:t>
            </a:r>
          </a:p>
          <a:p>
            <a:pPr lvl="1"/>
            <a:r>
              <a:rPr lang="en-US" dirty="0"/>
              <a:t>Example: Modern Telephone and Internet Services</a:t>
            </a:r>
          </a:p>
          <a:p>
            <a:r>
              <a:rPr lang="en-US" b="1" dirty="0"/>
              <a:t>Connection less Service</a:t>
            </a:r>
          </a:p>
          <a:p>
            <a:r>
              <a:rPr lang="en-US" dirty="0"/>
              <a:t>The service primitives for the connection less services are as follows −</a:t>
            </a:r>
          </a:p>
          <a:p>
            <a:pPr lvl="1"/>
            <a:r>
              <a:rPr lang="en-US" dirty="0"/>
              <a:t>SENDING. data − Sender just sending data (traditional postal service).</a:t>
            </a:r>
          </a:p>
          <a:p>
            <a:pPr lvl="1"/>
            <a:r>
              <a:rPr lang="en-US" dirty="0"/>
              <a:t>REPORT. confirm − availability of reports the data reached at destination (registered post)</a:t>
            </a:r>
          </a:p>
          <a:p>
            <a:endParaRPr lang="en-US" dirty="0"/>
          </a:p>
        </p:txBody>
      </p:sp>
      <p:graphicFrame>
        <p:nvGraphicFramePr>
          <p:cNvPr id="6" name="Table 5">
            <a:extLst>
              <a:ext uri="{FF2B5EF4-FFF2-40B4-BE49-F238E27FC236}">
                <a16:creationId xmlns:a16="http://schemas.microsoft.com/office/drawing/2014/main" id="{D81212CA-9F30-4CDE-9081-A130281E086A}"/>
              </a:ext>
            </a:extLst>
          </p:cNvPr>
          <p:cNvGraphicFramePr>
            <a:graphicFrameLocks noGrp="1"/>
          </p:cNvGraphicFramePr>
          <p:nvPr>
            <p:extLst>
              <p:ext uri="{D42A27DB-BD31-4B8C-83A1-F6EECF244321}">
                <p14:modId xmlns:p14="http://schemas.microsoft.com/office/powerpoint/2010/main" val="18341248"/>
              </p:ext>
            </p:extLst>
          </p:nvPr>
        </p:nvGraphicFramePr>
        <p:xfrm>
          <a:off x="6788426" y="1919129"/>
          <a:ext cx="5403574" cy="2436432"/>
        </p:xfrm>
        <a:graphic>
          <a:graphicData uri="http://schemas.openxmlformats.org/drawingml/2006/table">
            <a:tbl>
              <a:tblPr firstRow="1" firstCol="1" bandRow="1">
                <a:tableStyleId>{5C22544A-7EE6-4342-B048-85BDC9FD1C3A}</a:tableStyleId>
              </a:tblPr>
              <a:tblGrid>
                <a:gridCol w="1627303">
                  <a:extLst>
                    <a:ext uri="{9D8B030D-6E8A-4147-A177-3AD203B41FA5}">
                      <a16:colId xmlns:a16="http://schemas.microsoft.com/office/drawing/2014/main" val="3160169121"/>
                    </a:ext>
                  </a:extLst>
                </a:gridCol>
                <a:gridCol w="3776271">
                  <a:extLst>
                    <a:ext uri="{9D8B030D-6E8A-4147-A177-3AD203B41FA5}">
                      <a16:colId xmlns:a16="http://schemas.microsoft.com/office/drawing/2014/main" val="118770617"/>
                    </a:ext>
                  </a:extLst>
                </a:gridCol>
              </a:tblGrid>
              <a:tr h="0">
                <a:tc>
                  <a:txBody>
                    <a:bodyPr/>
                    <a:lstStyle/>
                    <a:p>
                      <a:pPr marL="0" marR="0" algn="ctr">
                        <a:lnSpc>
                          <a:spcPct val="115000"/>
                        </a:lnSpc>
                        <a:spcBef>
                          <a:spcPts val="0"/>
                        </a:spcBef>
                        <a:spcAft>
                          <a:spcPts val="1000"/>
                        </a:spcAft>
                      </a:pPr>
                      <a:r>
                        <a:rPr lang="en-US" sz="1100">
                          <a:effectLst/>
                        </a:rPr>
                        <a:t>Primitive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gn="ctr">
                        <a:lnSpc>
                          <a:spcPct val="115000"/>
                        </a:lnSpc>
                        <a:spcBef>
                          <a:spcPts val="0"/>
                        </a:spcBef>
                        <a:spcAft>
                          <a:spcPts val="1000"/>
                        </a:spcAft>
                      </a:pPr>
                      <a:r>
                        <a:rPr lang="en-US" sz="1100">
                          <a:effectLst/>
                        </a:rPr>
                        <a:t>Explanation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597794816"/>
                  </a:ext>
                </a:extLst>
              </a:tr>
              <a:tr h="0">
                <a:tc>
                  <a:txBody>
                    <a:bodyPr/>
                    <a:lstStyle/>
                    <a:p>
                      <a:pPr marL="0" marR="0">
                        <a:lnSpc>
                          <a:spcPct val="115000"/>
                        </a:lnSpc>
                        <a:spcBef>
                          <a:spcPts val="0"/>
                        </a:spcBef>
                        <a:spcAft>
                          <a:spcPts val="1000"/>
                        </a:spcAft>
                      </a:pPr>
                      <a:r>
                        <a:rPr lang="en-US" sz="1100">
                          <a:effectLst/>
                        </a:rPr>
                        <a:t>Indication</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000"/>
                        </a:spcAft>
                      </a:pPr>
                      <a:r>
                        <a:rPr lang="en-US" sz="1100" dirty="0">
                          <a:effectLst/>
                        </a:rPr>
                        <a:t>Information given by an node of an event </a:t>
                      </a:r>
                      <a:br>
                        <a:rPr lang="en-US" sz="1100" dirty="0">
                          <a:effectLst/>
                        </a:rPr>
                      </a:br>
                      <a:r>
                        <a:rPr lang="en-US" sz="1100" dirty="0">
                          <a:effectLst/>
                        </a:rPr>
                        <a:t>Example − The receiver just received a connection request.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3923102904"/>
                  </a:ext>
                </a:extLst>
              </a:tr>
              <a:tr h="0">
                <a:tc>
                  <a:txBody>
                    <a:bodyPr/>
                    <a:lstStyle/>
                    <a:p>
                      <a:pPr marL="0" marR="0">
                        <a:lnSpc>
                          <a:spcPct val="115000"/>
                        </a:lnSpc>
                        <a:spcBef>
                          <a:spcPts val="0"/>
                        </a:spcBef>
                        <a:spcAft>
                          <a:spcPts val="1000"/>
                        </a:spcAft>
                      </a:pPr>
                      <a:r>
                        <a:rPr lang="en-US" sz="1100" dirty="0">
                          <a:effectLst/>
                        </a:rPr>
                        <a:t>Request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000"/>
                        </a:spcAft>
                      </a:pPr>
                      <a:r>
                        <a:rPr lang="en-US" sz="1100">
                          <a:effectLst/>
                        </a:rPr>
                        <a:t>Service is requested by the node. Example − Requesting for a connection to a remote computer.</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681286167"/>
                  </a:ext>
                </a:extLst>
              </a:tr>
              <a:tr h="0">
                <a:tc>
                  <a:txBody>
                    <a:bodyPr/>
                    <a:lstStyle/>
                    <a:p>
                      <a:pPr marL="0" marR="0">
                        <a:lnSpc>
                          <a:spcPct val="115000"/>
                        </a:lnSpc>
                        <a:spcBef>
                          <a:spcPts val="0"/>
                        </a:spcBef>
                        <a:spcAft>
                          <a:spcPts val="1000"/>
                        </a:spcAft>
                      </a:pPr>
                      <a:r>
                        <a:rPr lang="en-US" sz="1100">
                          <a:effectLst/>
                        </a:rPr>
                        <a:t>Response</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000"/>
                        </a:spcAft>
                      </a:pPr>
                      <a:r>
                        <a:rPr lang="en-US" sz="1100">
                          <a:effectLst/>
                        </a:rPr>
                        <a:t>Node is responding to an event. Example − the receiver sending the permission to connect.</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23975289"/>
                  </a:ext>
                </a:extLst>
              </a:tr>
              <a:tr h="0">
                <a:tc>
                  <a:txBody>
                    <a:bodyPr/>
                    <a:lstStyle/>
                    <a:p>
                      <a:pPr marL="0" marR="0">
                        <a:lnSpc>
                          <a:spcPct val="115000"/>
                        </a:lnSpc>
                        <a:spcBef>
                          <a:spcPts val="0"/>
                        </a:spcBef>
                        <a:spcAft>
                          <a:spcPts val="1000"/>
                        </a:spcAft>
                      </a:pPr>
                      <a:r>
                        <a:rPr lang="en-US" sz="1100">
                          <a:effectLst/>
                        </a:rPr>
                        <a:t>Confirm</a:t>
                      </a:r>
                      <a:endParaRPr lang="en-US" sz="110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tc>
                  <a:txBody>
                    <a:bodyPr/>
                    <a:lstStyle/>
                    <a:p>
                      <a:pPr marL="0" marR="0">
                        <a:lnSpc>
                          <a:spcPct val="115000"/>
                        </a:lnSpc>
                        <a:spcBef>
                          <a:spcPts val="0"/>
                        </a:spcBef>
                        <a:spcAft>
                          <a:spcPts val="1000"/>
                        </a:spcAft>
                      </a:pPr>
                      <a:r>
                        <a:rPr lang="en-US" sz="1100" dirty="0">
                          <a:effectLst/>
                        </a:rPr>
                        <a:t>A node acknowledges the response to its request. Example − receiver acknowledge after receiving the data from sender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76200" marR="76200" marT="76200" marB="76200"/>
                </a:tc>
                <a:extLst>
                  <a:ext uri="{0D108BD9-81ED-4DB2-BD59-A6C34878D82A}">
                    <a16:rowId xmlns:a16="http://schemas.microsoft.com/office/drawing/2014/main" val="1780106986"/>
                  </a:ext>
                </a:extLst>
              </a:tr>
            </a:tbl>
          </a:graphicData>
        </a:graphic>
      </p:graphicFrame>
    </p:spTree>
    <p:extLst>
      <p:ext uri="{BB962C8B-B14F-4D97-AF65-F5344CB8AC3E}">
        <p14:creationId xmlns:p14="http://schemas.microsoft.com/office/powerpoint/2010/main" val="145578788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5F1307-987C-40A8-A8FD-F560F5C6A999}"/>
              </a:ext>
            </a:extLst>
          </p:cNvPr>
          <p:cNvSpPr>
            <a:spLocks noGrp="1"/>
          </p:cNvSpPr>
          <p:nvPr>
            <p:ph type="title"/>
          </p:nvPr>
        </p:nvSpPr>
        <p:spPr>
          <a:xfrm>
            <a:off x="1172818" y="198410"/>
            <a:ext cx="9882036" cy="758885"/>
          </a:xfrm>
        </p:spPr>
        <p:txBody>
          <a:bodyPr>
            <a:normAutofit fontScale="90000"/>
          </a:bodyPr>
          <a:lstStyle/>
          <a:p>
            <a:r>
              <a:rPr lang="en-US" b="1" dirty="0"/>
              <a:t>The Relationship of Services to Protocols</a:t>
            </a:r>
            <a:endParaRPr lang="en-US" dirty="0"/>
          </a:p>
        </p:txBody>
      </p:sp>
      <p:sp>
        <p:nvSpPr>
          <p:cNvPr id="3" name="Content Placeholder 2">
            <a:extLst>
              <a:ext uri="{FF2B5EF4-FFF2-40B4-BE49-F238E27FC236}">
                <a16:creationId xmlns:a16="http://schemas.microsoft.com/office/drawing/2014/main" id="{FA5BC8E6-5AC9-480C-9672-6F05F21AC3B1}"/>
              </a:ext>
            </a:extLst>
          </p:cNvPr>
          <p:cNvSpPr>
            <a:spLocks noGrp="1"/>
          </p:cNvSpPr>
          <p:nvPr>
            <p:ph idx="1"/>
          </p:nvPr>
        </p:nvSpPr>
        <p:spPr>
          <a:xfrm>
            <a:off x="129362" y="1036165"/>
            <a:ext cx="7573464" cy="4420241"/>
          </a:xfrm>
        </p:spPr>
        <p:txBody>
          <a:bodyPr/>
          <a:lstStyle/>
          <a:p>
            <a:pPr algn="just"/>
            <a:r>
              <a:rPr lang="en-US" dirty="0"/>
              <a:t> A </a:t>
            </a:r>
            <a:r>
              <a:rPr lang="en-US" b="1" dirty="0"/>
              <a:t>service</a:t>
            </a:r>
            <a:r>
              <a:rPr lang="en-US" dirty="0"/>
              <a:t> is a set of primitives (operations) that a layer provides to the layer above it.</a:t>
            </a:r>
          </a:p>
          <a:p>
            <a:pPr algn="just"/>
            <a:r>
              <a:rPr lang="en-US" dirty="0"/>
              <a:t> Service relates to an interface between two layers, with the lower layer being the service provider and the upper layer being the service user.</a:t>
            </a:r>
          </a:p>
          <a:p>
            <a:pPr algn="just"/>
            <a:r>
              <a:rPr lang="en-US" dirty="0"/>
              <a:t> A </a:t>
            </a:r>
            <a:r>
              <a:rPr lang="en-US" b="1" dirty="0"/>
              <a:t>protocol</a:t>
            </a:r>
            <a:r>
              <a:rPr lang="en-US" dirty="0"/>
              <a:t>, in contrast, is a set of rules governing the format and meaning of the packets, or messages that are exchanged by the peer entities within a layer.</a:t>
            </a:r>
          </a:p>
          <a:p>
            <a:pPr algn="just"/>
            <a:r>
              <a:rPr lang="en-US" dirty="0"/>
              <a:t> Entities use </a:t>
            </a:r>
            <a:r>
              <a:rPr lang="en-US" b="1" dirty="0"/>
              <a:t>protocols</a:t>
            </a:r>
            <a:r>
              <a:rPr lang="en-US" dirty="0"/>
              <a:t> to implement their </a:t>
            </a:r>
            <a:r>
              <a:rPr lang="en-US" b="1" dirty="0"/>
              <a:t>service</a:t>
            </a:r>
            <a:r>
              <a:rPr lang="en-US" dirty="0"/>
              <a:t> definitions</a:t>
            </a:r>
          </a:p>
        </p:txBody>
      </p:sp>
      <p:pic>
        <p:nvPicPr>
          <p:cNvPr id="4" name="Picture 3">
            <a:extLst>
              <a:ext uri="{FF2B5EF4-FFF2-40B4-BE49-F238E27FC236}">
                <a16:creationId xmlns:a16="http://schemas.microsoft.com/office/drawing/2014/main" id="{76D4DECE-436E-4CC9-98D0-9B2DE01844A9}"/>
              </a:ext>
            </a:extLst>
          </p:cNvPr>
          <p:cNvPicPr>
            <a:picLocks noChangeAspect="1"/>
          </p:cNvPicPr>
          <p:nvPr/>
        </p:nvPicPr>
        <p:blipFill>
          <a:blip r:embed="rId2"/>
          <a:stretch>
            <a:fillRect/>
          </a:stretch>
        </p:blipFill>
        <p:spPr>
          <a:xfrm>
            <a:off x="7609908" y="1698256"/>
            <a:ext cx="4452730" cy="3096057"/>
          </a:xfrm>
          <a:prstGeom prst="rect">
            <a:avLst/>
          </a:prstGeom>
        </p:spPr>
      </p:pic>
    </p:spTree>
    <p:extLst>
      <p:ext uri="{BB962C8B-B14F-4D97-AF65-F5344CB8AC3E}">
        <p14:creationId xmlns:p14="http://schemas.microsoft.com/office/powerpoint/2010/main" val="36878549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4D36E-4EFE-40D5-A06B-62C7BAF689EB}"/>
              </a:ext>
            </a:extLst>
          </p:cNvPr>
          <p:cNvSpPr>
            <a:spLocks noGrp="1"/>
          </p:cNvSpPr>
          <p:nvPr>
            <p:ph type="title"/>
          </p:nvPr>
        </p:nvSpPr>
        <p:spPr>
          <a:xfrm>
            <a:off x="1292238" y="198410"/>
            <a:ext cx="9762615" cy="758885"/>
          </a:xfrm>
        </p:spPr>
        <p:txBody>
          <a:bodyPr/>
          <a:lstStyle/>
          <a:p>
            <a:r>
              <a:rPr lang="en-US" b="1" dirty="0"/>
              <a:t>REFERENCE MODELS</a:t>
            </a:r>
            <a:endParaRPr lang="en-US" dirty="0"/>
          </a:p>
        </p:txBody>
      </p:sp>
      <p:sp>
        <p:nvSpPr>
          <p:cNvPr id="3" name="Content Placeholder 2">
            <a:extLst>
              <a:ext uri="{FF2B5EF4-FFF2-40B4-BE49-F238E27FC236}">
                <a16:creationId xmlns:a16="http://schemas.microsoft.com/office/drawing/2014/main" id="{09E39133-42E5-4ECA-834A-ACE8AC8729B0}"/>
              </a:ext>
            </a:extLst>
          </p:cNvPr>
          <p:cNvSpPr>
            <a:spLocks noGrp="1"/>
          </p:cNvSpPr>
          <p:nvPr>
            <p:ph idx="1"/>
          </p:nvPr>
        </p:nvSpPr>
        <p:spPr/>
        <p:txBody>
          <a:bodyPr/>
          <a:lstStyle/>
          <a:p>
            <a:r>
              <a:rPr lang="en-US" dirty="0"/>
              <a:t> There are two important network architectures: </a:t>
            </a:r>
          </a:p>
          <a:p>
            <a:pPr lvl="1"/>
            <a:r>
              <a:rPr lang="en-US" dirty="0"/>
              <a:t>The OSI reference model and </a:t>
            </a:r>
          </a:p>
          <a:p>
            <a:pPr lvl="1"/>
            <a:r>
              <a:rPr lang="en-US" dirty="0"/>
              <a:t>The TCP/IP reference model</a:t>
            </a:r>
          </a:p>
          <a:p>
            <a:r>
              <a:rPr lang="en-US" dirty="0"/>
              <a:t> Although the protocols associated with the OSI model are not used any more, the model itself is actually quite general and still valid, and the features discussed at each layer are still very important.</a:t>
            </a:r>
          </a:p>
          <a:p>
            <a:r>
              <a:rPr lang="en-US" dirty="0"/>
              <a:t> The TCP/IP model has the opposite properties: the model itself is not of much use but the protocols are widely used.</a:t>
            </a:r>
          </a:p>
        </p:txBody>
      </p:sp>
    </p:spTree>
    <p:extLst>
      <p:ext uri="{BB962C8B-B14F-4D97-AF65-F5344CB8AC3E}">
        <p14:creationId xmlns:p14="http://schemas.microsoft.com/office/powerpoint/2010/main" val="112725668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2FE0C4-A444-43FB-B8A6-56D8F68D4B3A}"/>
              </a:ext>
            </a:extLst>
          </p:cNvPr>
          <p:cNvSpPr>
            <a:spLocks noGrp="1"/>
          </p:cNvSpPr>
          <p:nvPr>
            <p:ph type="title"/>
          </p:nvPr>
        </p:nvSpPr>
        <p:spPr>
          <a:xfrm>
            <a:off x="1292240" y="198410"/>
            <a:ext cx="9762614" cy="758885"/>
          </a:xfrm>
        </p:spPr>
        <p:txBody>
          <a:bodyPr>
            <a:normAutofit/>
          </a:bodyPr>
          <a:lstStyle/>
          <a:p>
            <a:r>
              <a:rPr lang="en-US" b="1" dirty="0"/>
              <a:t>The OSI Reference Model</a:t>
            </a:r>
            <a:endParaRPr lang="en-US" dirty="0"/>
          </a:p>
        </p:txBody>
      </p:sp>
      <p:sp>
        <p:nvSpPr>
          <p:cNvPr id="3" name="Content Placeholder 2">
            <a:extLst>
              <a:ext uri="{FF2B5EF4-FFF2-40B4-BE49-F238E27FC236}">
                <a16:creationId xmlns:a16="http://schemas.microsoft.com/office/drawing/2014/main" id="{4FE8719E-E156-4DFB-93C0-500994F6A89A}"/>
              </a:ext>
            </a:extLst>
          </p:cNvPr>
          <p:cNvSpPr>
            <a:spLocks noGrp="1"/>
          </p:cNvSpPr>
          <p:nvPr>
            <p:ph idx="1"/>
          </p:nvPr>
        </p:nvSpPr>
        <p:spPr>
          <a:xfrm>
            <a:off x="785191" y="1046104"/>
            <a:ext cx="10734261" cy="4897496"/>
          </a:xfrm>
        </p:spPr>
        <p:txBody>
          <a:bodyPr>
            <a:normAutofit/>
          </a:bodyPr>
          <a:lstStyle/>
          <a:p>
            <a:pPr algn="just">
              <a:lnSpc>
                <a:spcPct val="150000"/>
              </a:lnSpc>
            </a:pPr>
            <a:r>
              <a:rPr lang="en-US" dirty="0"/>
              <a:t> OSI stands for </a:t>
            </a:r>
            <a:r>
              <a:rPr lang="en-US" b="1" dirty="0"/>
              <a:t>Open System Interconnection </a:t>
            </a:r>
            <a:r>
              <a:rPr lang="en-US" dirty="0"/>
              <a:t>is a reference model that describes how information from a </a:t>
            </a:r>
            <a:r>
              <a:rPr lang="en-US" b="1" dirty="0"/>
              <a:t>software application </a:t>
            </a:r>
            <a:r>
              <a:rPr lang="en-US" dirty="0"/>
              <a:t>in </a:t>
            </a:r>
            <a:r>
              <a:rPr lang="en-US" b="1" dirty="0"/>
              <a:t>one computer</a:t>
            </a:r>
            <a:r>
              <a:rPr lang="en-US" dirty="0"/>
              <a:t> moves through a physical medium to the </a:t>
            </a:r>
            <a:r>
              <a:rPr lang="en-US" b="1" dirty="0"/>
              <a:t>software application </a:t>
            </a:r>
            <a:r>
              <a:rPr lang="en-US" dirty="0"/>
              <a:t>in </a:t>
            </a:r>
            <a:r>
              <a:rPr lang="en-US" b="1" dirty="0"/>
              <a:t>another computer</a:t>
            </a:r>
            <a:r>
              <a:rPr lang="en-US" dirty="0"/>
              <a:t>.</a:t>
            </a:r>
          </a:p>
          <a:p>
            <a:pPr algn="just">
              <a:lnSpc>
                <a:spcPct val="150000"/>
              </a:lnSpc>
            </a:pPr>
            <a:r>
              <a:rPr lang="en-US" dirty="0"/>
              <a:t> OSI model was developed by the </a:t>
            </a:r>
            <a:r>
              <a:rPr lang="en-US" b="1" dirty="0"/>
              <a:t>International Organization for Standardization (ISO) </a:t>
            </a:r>
            <a:r>
              <a:rPr lang="en-US" dirty="0"/>
              <a:t>in 1984, and it is now considered as an architectural model for the inter-computer communications. </a:t>
            </a:r>
          </a:p>
          <a:p>
            <a:pPr algn="just">
              <a:lnSpc>
                <a:spcPct val="150000"/>
              </a:lnSpc>
            </a:pPr>
            <a:r>
              <a:rPr lang="en-US" dirty="0"/>
              <a:t> OSI consists of seven layers, and each layer performs a particular network function </a:t>
            </a:r>
          </a:p>
          <a:p>
            <a:pPr algn="just">
              <a:lnSpc>
                <a:spcPct val="150000"/>
              </a:lnSpc>
            </a:pPr>
            <a:r>
              <a:rPr lang="en-US" dirty="0"/>
              <a:t> OSI model divides the whole task into seven smaller and manageable tasks. Each layer is assigned a particular task. </a:t>
            </a:r>
          </a:p>
          <a:p>
            <a:pPr algn="just">
              <a:lnSpc>
                <a:spcPct val="150000"/>
              </a:lnSpc>
            </a:pPr>
            <a:r>
              <a:rPr lang="en-US" dirty="0"/>
              <a:t>Each layer is self-contained, so that task assigned to each layer can be performed independently. </a:t>
            </a:r>
          </a:p>
        </p:txBody>
      </p:sp>
    </p:spTree>
    <p:extLst>
      <p:ext uri="{BB962C8B-B14F-4D97-AF65-F5344CB8AC3E}">
        <p14:creationId xmlns:p14="http://schemas.microsoft.com/office/powerpoint/2010/main" val="21346695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7EAA1B-BD63-478F-B6B8-FFED2C7A3F2A}"/>
              </a:ext>
            </a:extLst>
          </p:cNvPr>
          <p:cNvSpPr>
            <a:spLocks noGrp="1"/>
          </p:cNvSpPr>
          <p:nvPr>
            <p:ph type="title"/>
          </p:nvPr>
        </p:nvSpPr>
        <p:spPr/>
        <p:txBody>
          <a:bodyPr/>
          <a:lstStyle/>
          <a:p>
            <a:r>
              <a:rPr lang="en-US" b="1" dirty="0"/>
              <a:t>Data Flow</a:t>
            </a:r>
            <a:endParaRPr lang="en-US" dirty="0"/>
          </a:p>
        </p:txBody>
      </p:sp>
      <p:sp>
        <p:nvSpPr>
          <p:cNvPr id="3" name="Content Placeholder 2">
            <a:extLst>
              <a:ext uri="{FF2B5EF4-FFF2-40B4-BE49-F238E27FC236}">
                <a16:creationId xmlns:a16="http://schemas.microsoft.com/office/drawing/2014/main" id="{90804063-EBFA-4876-B71F-D52524F9B670}"/>
              </a:ext>
            </a:extLst>
          </p:cNvPr>
          <p:cNvSpPr>
            <a:spLocks noGrp="1"/>
          </p:cNvSpPr>
          <p:nvPr>
            <p:ph idx="1"/>
          </p:nvPr>
        </p:nvSpPr>
        <p:spPr>
          <a:xfrm>
            <a:off x="230909" y="1052946"/>
            <a:ext cx="4867563" cy="4404163"/>
          </a:xfrm>
        </p:spPr>
        <p:txBody>
          <a:bodyPr/>
          <a:lstStyle/>
          <a:p>
            <a:pPr algn="just">
              <a:buFont typeface="Wingdings" panose="05000000000000000000" pitchFamily="2" charset="2"/>
              <a:buChar char="q"/>
            </a:pPr>
            <a:r>
              <a:rPr lang="en-US" dirty="0"/>
              <a:t> Communication between two devices can be simplex, half-duplex, or full-duplex as shown in Figure.</a:t>
            </a:r>
          </a:p>
        </p:txBody>
      </p:sp>
      <p:pic>
        <p:nvPicPr>
          <p:cNvPr id="4" name="Picture 3">
            <a:extLst>
              <a:ext uri="{FF2B5EF4-FFF2-40B4-BE49-F238E27FC236}">
                <a16:creationId xmlns:a16="http://schemas.microsoft.com/office/drawing/2014/main" id="{5E8A8EB9-473F-41E2-86E1-ABF18E63098E}"/>
              </a:ext>
            </a:extLst>
          </p:cNvPr>
          <p:cNvPicPr>
            <a:picLocks noChangeAspect="1"/>
          </p:cNvPicPr>
          <p:nvPr/>
        </p:nvPicPr>
        <p:blipFill>
          <a:blip r:embed="rId2"/>
          <a:stretch>
            <a:fillRect/>
          </a:stretch>
        </p:blipFill>
        <p:spPr>
          <a:xfrm>
            <a:off x="5190836" y="1149144"/>
            <a:ext cx="6576291" cy="4404163"/>
          </a:xfrm>
          <a:prstGeom prst="rect">
            <a:avLst/>
          </a:prstGeom>
        </p:spPr>
      </p:pic>
    </p:spTree>
    <p:extLst>
      <p:ext uri="{BB962C8B-B14F-4D97-AF65-F5344CB8AC3E}">
        <p14:creationId xmlns:p14="http://schemas.microsoft.com/office/powerpoint/2010/main" val="371511074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2FCF-7A0D-4B33-88C4-D8270206A342}"/>
              </a:ext>
            </a:extLst>
          </p:cNvPr>
          <p:cNvSpPr>
            <a:spLocks noGrp="1"/>
          </p:cNvSpPr>
          <p:nvPr>
            <p:ph type="title"/>
          </p:nvPr>
        </p:nvSpPr>
        <p:spPr>
          <a:xfrm>
            <a:off x="1152940" y="198410"/>
            <a:ext cx="9901914" cy="758885"/>
          </a:xfrm>
        </p:spPr>
        <p:txBody>
          <a:bodyPr/>
          <a:lstStyle/>
          <a:p>
            <a:r>
              <a:rPr lang="en-US" b="1" dirty="0"/>
              <a:t>OSI Reference Model</a:t>
            </a:r>
            <a:endParaRPr lang="en-US" dirty="0"/>
          </a:p>
        </p:txBody>
      </p:sp>
      <p:sp>
        <p:nvSpPr>
          <p:cNvPr id="3" name="Content Placeholder 2">
            <a:extLst>
              <a:ext uri="{FF2B5EF4-FFF2-40B4-BE49-F238E27FC236}">
                <a16:creationId xmlns:a16="http://schemas.microsoft.com/office/drawing/2014/main" id="{60AA3D6E-E038-4663-A5AA-32439398EB14}"/>
              </a:ext>
            </a:extLst>
          </p:cNvPr>
          <p:cNvSpPr>
            <a:spLocks noGrp="1"/>
          </p:cNvSpPr>
          <p:nvPr>
            <p:ph idx="1"/>
          </p:nvPr>
        </p:nvSpPr>
        <p:spPr>
          <a:xfrm>
            <a:off x="467140" y="1218879"/>
            <a:ext cx="7613374" cy="4420241"/>
          </a:xfrm>
        </p:spPr>
        <p:txBody>
          <a:bodyPr/>
          <a:lstStyle/>
          <a:p>
            <a:r>
              <a:rPr lang="en-US" dirty="0"/>
              <a:t> </a:t>
            </a:r>
            <a:r>
              <a:rPr lang="en-US" b="1" dirty="0"/>
              <a:t>Characteristics of OSI Model:</a:t>
            </a:r>
          </a:p>
          <a:p>
            <a:pPr algn="just">
              <a:lnSpc>
                <a:spcPct val="150000"/>
              </a:lnSpc>
            </a:pPr>
            <a:r>
              <a:rPr lang="en-US" b="1" dirty="0"/>
              <a:t> </a:t>
            </a:r>
            <a:r>
              <a:rPr lang="en-US" dirty="0"/>
              <a:t>The OSI model is divided into two layers: upper layers and lower layers.</a:t>
            </a:r>
          </a:p>
          <a:p>
            <a:pPr algn="just">
              <a:lnSpc>
                <a:spcPct val="150000"/>
              </a:lnSpc>
            </a:pPr>
            <a:r>
              <a:rPr lang="en-US" dirty="0"/>
              <a:t> The upper layer of the OSI model mainly deals with the application related issues, and they are implemented only in the software.</a:t>
            </a:r>
          </a:p>
          <a:p>
            <a:pPr algn="just">
              <a:lnSpc>
                <a:spcPct val="150000"/>
              </a:lnSpc>
            </a:pPr>
            <a:r>
              <a:rPr lang="en-US" dirty="0"/>
              <a:t> The lower layer of the OSI model deals with the data transport issues. The data link layer and the physical layer are implemented in hardware and software.</a:t>
            </a:r>
          </a:p>
        </p:txBody>
      </p:sp>
      <p:pic>
        <p:nvPicPr>
          <p:cNvPr id="4" name="Picture 3" descr="OSI Model">
            <a:extLst>
              <a:ext uri="{FF2B5EF4-FFF2-40B4-BE49-F238E27FC236}">
                <a16:creationId xmlns:a16="http://schemas.microsoft.com/office/drawing/2014/main" id="{95120A3F-8E57-4010-9C4F-BED732E402F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8214691" y="1631176"/>
            <a:ext cx="3848100" cy="3289852"/>
          </a:xfrm>
          <a:prstGeom prst="rect">
            <a:avLst/>
          </a:prstGeom>
          <a:noFill/>
          <a:ln>
            <a:noFill/>
          </a:ln>
        </p:spPr>
      </p:pic>
    </p:spTree>
    <p:extLst>
      <p:ext uri="{BB962C8B-B14F-4D97-AF65-F5344CB8AC3E}">
        <p14:creationId xmlns:p14="http://schemas.microsoft.com/office/powerpoint/2010/main" val="15091234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D2FCF-7A0D-4B33-88C4-D8270206A342}"/>
              </a:ext>
            </a:extLst>
          </p:cNvPr>
          <p:cNvSpPr>
            <a:spLocks noGrp="1"/>
          </p:cNvSpPr>
          <p:nvPr>
            <p:ph type="title"/>
          </p:nvPr>
        </p:nvSpPr>
        <p:spPr>
          <a:xfrm>
            <a:off x="1152940" y="198410"/>
            <a:ext cx="9901914" cy="758885"/>
          </a:xfrm>
        </p:spPr>
        <p:txBody>
          <a:bodyPr/>
          <a:lstStyle/>
          <a:p>
            <a:r>
              <a:rPr lang="en-US" dirty="0"/>
              <a:t>Functions of the OSI Layers</a:t>
            </a:r>
            <a:endParaRPr lang="en-US" b="1" dirty="0"/>
          </a:p>
        </p:txBody>
      </p:sp>
      <p:sp>
        <p:nvSpPr>
          <p:cNvPr id="6" name="Content Placeholder 5">
            <a:extLst>
              <a:ext uri="{FF2B5EF4-FFF2-40B4-BE49-F238E27FC236}">
                <a16:creationId xmlns:a16="http://schemas.microsoft.com/office/drawing/2014/main" id="{85F02D8C-6C70-4E2B-9FC6-19BB01DDE926}"/>
              </a:ext>
            </a:extLst>
          </p:cNvPr>
          <p:cNvSpPr>
            <a:spLocks noGrp="1"/>
          </p:cNvSpPr>
          <p:nvPr>
            <p:ph idx="1"/>
          </p:nvPr>
        </p:nvSpPr>
        <p:spPr/>
        <p:txBody>
          <a:bodyPr/>
          <a:lstStyle/>
          <a:p>
            <a:r>
              <a:rPr lang="en-US" dirty="0"/>
              <a:t> There are the seven OSI layers. Each layer has different functions. </a:t>
            </a:r>
          </a:p>
          <a:p>
            <a:r>
              <a:rPr lang="en-US" dirty="0"/>
              <a:t> A list of seven layers are given below:</a:t>
            </a:r>
          </a:p>
          <a:p>
            <a:pPr lvl="1"/>
            <a:r>
              <a:rPr lang="en-US" dirty="0"/>
              <a:t>Physical Layer</a:t>
            </a:r>
          </a:p>
          <a:p>
            <a:pPr lvl="1"/>
            <a:r>
              <a:rPr lang="en-US" dirty="0"/>
              <a:t>Data-Link Layer</a:t>
            </a:r>
          </a:p>
          <a:p>
            <a:pPr lvl="1"/>
            <a:r>
              <a:rPr lang="en-US" dirty="0"/>
              <a:t>Network Layer</a:t>
            </a:r>
          </a:p>
          <a:p>
            <a:pPr lvl="1"/>
            <a:r>
              <a:rPr lang="en-US" dirty="0"/>
              <a:t>Transport Layer</a:t>
            </a:r>
          </a:p>
          <a:p>
            <a:pPr lvl="1"/>
            <a:r>
              <a:rPr lang="en-US" dirty="0"/>
              <a:t>Session Layer</a:t>
            </a:r>
          </a:p>
          <a:p>
            <a:pPr lvl="1"/>
            <a:r>
              <a:rPr lang="en-US" dirty="0"/>
              <a:t>Presentation Layer</a:t>
            </a:r>
          </a:p>
          <a:p>
            <a:pPr lvl="1"/>
            <a:r>
              <a:rPr lang="en-US" dirty="0"/>
              <a:t>Application Layer</a:t>
            </a:r>
          </a:p>
          <a:p>
            <a:endParaRPr lang="en-US" dirty="0"/>
          </a:p>
        </p:txBody>
      </p:sp>
      <p:pic>
        <p:nvPicPr>
          <p:cNvPr id="9" name="Picture 8" descr="OSI Model">
            <a:extLst>
              <a:ext uri="{FF2B5EF4-FFF2-40B4-BE49-F238E27FC236}">
                <a16:creationId xmlns:a16="http://schemas.microsoft.com/office/drawing/2014/main" id="{78812053-7343-4BA0-AF17-5083F134709D}"/>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6173546" y="1391655"/>
            <a:ext cx="5435358" cy="4611580"/>
          </a:xfrm>
          <a:prstGeom prst="rect">
            <a:avLst/>
          </a:prstGeom>
          <a:noFill/>
          <a:ln>
            <a:noFill/>
          </a:ln>
        </p:spPr>
      </p:pic>
    </p:spTree>
    <p:extLst>
      <p:ext uri="{BB962C8B-B14F-4D97-AF65-F5344CB8AC3E}">
        <p14:creationId xmlns:p14="http://schemas.microsoft.com/office/powerpoint/2010/main" val="10404084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FD6B4-EADA-4EF4-B5B2-EAAA61EA8548}"/>
              </a:ext>
            </a:extLst>
          </p:cNvPr>
          <p:cNvSpPr>
            <a:spLocks noGrp="1"/>
          </p:cNvSpPr>
          <p:nvPr>
            <p:ph type="title"/>
          </p:nvPr>
        </p:nvSpPr>
        <p:spPr>
          <a:xfrm>
            <a:off x="1292240" y="198410"/>
            <a:ext cx="9762614" cy="758885"/>
          </a:xfrm>
        </p:spPr>
        <p:txBody>
          <a:bodyPr/>
          <a:lstStyle/>
          <a:p>
            <a:r>
              <a:rPr lang="en-US" b="1" dirty="0"/>
              <a:t>Physical layer </a:t>
            </a:r>
            <a:endParaRPr lang="en-US" dirty="0"/>
          </a:p>
        </p:txBody>
      </p:sp>
      <p:sp>
        <p:nvSpPr>
          <p:cNvPr id="3" name="Content Placeholder 2">
            <a:extLst>
              <a:ext uri="{FF2B5EF4-FFF2-40B4-BE49-F238E27FC236}">
                <a16:creationId xmlns:a16="http://schemas.microsoft.com/office/drawing/2014/main" id="{293E8042-B18E-4988-8968-BF1B1B5DF0D9}"/>
              </a:ext>
            </a:extLst>
          </p:cNvPr>
          <p:cNvSpPr>
            <a:spLocks noGrp="1"/>
          </p:cNvSpPr>
          <p:nvPr>
            <p:ph idx="1"/>
          </p:nvPr>
        </p:nvSpPr>
        <p:spPr>
          <a:xfrm>
            <a:off x="397566" y="1046104"/>
            <a:ext cx="6152322" cy="4817983"/>
          </a:xfrm>
        </p:spPr>
        <p:txBody>
          <a:bodyPr>
            <a:normAutofit/>
          </a:bodyPr>
          <a:lstStyle/>
          <a:p>
            <a:r>
              <a:rPr lang="en-US" dirty="0"/>
              <a:t> </a:t>
            </a:r>
            <a:r>
              <a:rPr lang="en-US" b="1" dirty="0"/>
              <a:t>Functions of a Physical layer </a:t>
            </a:r>
          </a:p>
          <a:p>
            <a:pPr lvl="1"/>
            <a:r>
              <a:rPr lang="en-US" b="1" dirty="0"/>
              <a:t>Line Configuration: </a:t>
            </a:r>
            <a:r>
              <a:rPr lang="en-US" dirty="0"/>
              <a:t>It defines the way how two or more devices can be connected physically. </a:t>
            </a:r>
          </a:p>
          <a:p>
            <a:pPr lvl="1"/>
            <a:r>
              <a:rPr lang="en-US" b="1" dirty="0"/>
              <a:t>Data Transmission: </a:t>
            </a:r>
            <a:r>
              <a:rPr lang="en-US" dirty="0"/>
              <a:t>It defines the transmission mode whether it is simplex, half-duplex or full-duplex mode between the two devices on the network. </a:t>
            </a:r>
          </a:p>
          <a:p>
            <a:pPr lvl="1"/>
            <a:r>
              <a:rPr lang="en-US" b="1" dirty="0"/>
              <a:t>Topology</a:t>
            </a:r>
            <a:r>
              <a:rPr lang="en-US" dirty="0"/>
              <a:t>: It defines the way how network devices are arranged. </a:t>
            </a:r>
          </a:p>
          <a:p>
            <a:pPr lvl="1"/>
            <a:r>
              <a:rPr lang="en-US" b="1" dirty="0"/>
              <a:t>Signals: </a:t>
            </a:r>
            <a:r>
              <a:rPr lang="en-US" dirty="0"/>
              <a:t>It determines the type of the signal used for transmitting the information </a:t>
            </a:r>
          </a:p>
        </p:txBody>
      </p:sp>
      <p:pic>
        <p:nvPicPr>
          <p:cNvPr id="5" name="Picture 4">
            <a:extLst>
              <a:ext uri="{FF2B5EF4-FFF2-40B4-BE49-F238E27FC236}">
                <a16:creationId xmlns:a16="http://schemas.microsoft.com/office/drawing/2014/main" id="{264D04E9-9988-46C2-AFC6-54EFD0032385}"/>
              </a:ext>
            </a:extLst>
          </p:cNvPr>
          <p:cNvPicPr>
            <a:picLocks noChangeAspect="1"/>
          </p:cNvPicPr>
          <p:nvPr/>
        </p:nvPicPr>
        <p:blipFill>
          <a:blip r:embed="rId2"/>
          <a:stretch>
            <a:fillRect/>
          </a:stretch>
        </p:blipFill>
        <p:spPr>
          <a:xfrm>
            <a:off x="6380921" y="1340571"/>
            <a:ext cx="5675379" cy="3679902"/>
          </a:xfrm>
          <a:prstGeom prst="rect">
            <a:avLst/>
          </a:prstGeom>
        </p:spPr>
      </p:pic>
    </p:spTree>
    <p:extLst>
      <p:ext uri="{BB962C8B-B14F-4D97-AF65-F5344CB8AC3E}">
        <p14:creationId xmlns:p14="http://schemas.microsoft.com/office/powerpoint/2010/main" val="4279179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259EC-63B4-4AC2-AD72-C848204C9195}"/>
              </a:ext>
            </a:extLst>
          </p:cNvPr>
          <p:cNvSpPr>
            <a:spLocks noGrp="1"/>
          </p:cNvSpPr>
          <p:nvPr>
            <p:ph type="title"/>
          </p:nvPr>
        </p:nvSpPr>
        <p:spPr>
          <a:xfrm>
            <a:off x="1137146" y="287219"/>
            <a:ext cx="9603275" cy="758885"/>
          </a:xfrm>
        </p:spPr>
        <p:txBody>
          <a:bodyPr/>
          <a:lstStyle/>
          <a:p>
            <a:r>
              <a:rPr lang="en-US" b="1" dirty="0"/>
              <a:t>Data-Link Layer </a:t>
            </a:r>
            <a:endParaRPr lang="en-US" dirty="0"/>
          </a:p>
        </p:txBody>
      </p:sp>
      <p:sp>
        <p:nvSpPr>
          <p:cNvPr id="3" name="Content Placeholder 2">
            <a:extLst>
              <a:ext uri="{FF2B5EF4-FFF2-40B4-BE49-F238E27FC236}">
                <a16:creationId xmlns:a16="http://schemas.microsoft.com/office/drawing/2014/main" id="{DAB43D04-6496-4D3A-ACF6-3D803C4471C1}"/>
              </a:ext>
            </a:extLst>
          </p:cNvPr>
          <p:cNvSpPr>
            <a:spLocks noGrp="1"/>
          </p:cNvSpPr>
          <p:nvPr>
            <p:ph idx="1"/>
          </p:nvPr>
        </p:nvSpPr>
        <p:spPr>
          <a:xfrm>
            <a:off x="168966" y="1046104"/>
            <a:ext cx="6361044" cy="4420241"/>
          </a:xfrm>
        </p:spPr>
        <p:txBody>
          <a:bodyPr/>
          <a:lstStyle/>
          <a:p>
            <a:r>
              <a:rPr lang="en-US" dirty="0"/>
              <a:t> This layer is responsible for the error-free transfer of data frames. </a:t>
            </a:r>
          </a:p>
          <a:p>
            <a:r>
              <a:rPr lang="en-US" dirty="0"/>
              <a:t>It defines the format of the data on the network. </a:t>
            </a:r>
          </a:p>
          <a:p>
            <a:r>
              <a:rPr lang="en-US" dirty="0"/>
              <a:t>It provides a reliable and efficient communication between two or more devices. </a:t>
            </a:r>
          </a:p>
          <a:p>
            <a:r>
              <a:rPr lang="en-US" dirty="0"/>
              <a:t> It contains two sub-layers: </a:t>
            </a:r>
          </a:p>
          <a:p>
            <a:pPr lvl="1"/>
            <a:r>
              <a:rPr lang="en-US" b="1" dirty="0"/>
              <a:t>1. </a:t>
            </a:r>
            <a:r>
              <a:rPr lang="en-US" dirty="0"/>
              <a:t>Logical Link Control Layer</a:t>
            </a:r>
          </a:p>
          <a:p>
            <a:pPr lvl="1"/>
            <a:r>
              <a:rPr lang="en-US" b="1" dirty="0"/>
              <a:t>2. </a:t>
            </a:r>
            <a:r>
              <a:rPr lang="en-US" dirty="0"/>
              <a:t>Media Access Control Layer </a:t>
            </a:r>
          </a:p>
          <a:p>
            <a:endParaRPr lang="en-US" dirty="0"/>
          </a:p>
        </p:txBody>
      </p:sp>
      <p:pic>
        <p:nvPicPr>
          <p:cNvPr id="4" name="Picture 3" descr="OSI Model">
            <a:extLst>
              <a:ext uri="{FF2B5EF4-FFF2-40B4-BE49-F238E27FC236}">
                <a16:creationId xmlns:a16="http://schemas.microsoft.com/office/drawing/2014/main" id="{7F137B5A-08F1-4330-9F79-F8F9EEC1B55F}"/>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211957" y="1391655"/>
            <a:ext cx="5811077" cy="2981325"/>
          </a:xfrm>
          <a:prstGeom prst="rect">
            <a:avLst/>
          </a:prstGeom>
          <a:noFill/>
          <a:ln>
            <a:noFill/>
          </a:ln>
        </p:spPr>
      </p:pic>
    </p:spTree>
    <p:extLst>
      <p:ext uri="{BB962C8B-B14F-4D97-AF65-F5344CB8AC3E}">
        <p14:creationId xmlns:p14="http://schemas.microsoft.com/office/powerpoint/2010/main" val="66626049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4D3828-B9ED-4E1A-99C7-DAEFD55B0255}"/>
              </a:ext>
            </a:extLst>
          </p:cNvPr>
          <p:cNvSpPr>
            <a:spLocks noGrp="1"/>
          </p:cNvSpPr>
          <p:nvPr>
            <p:ph type="title"/>
          </p:nvPr>
        </p:nvSpPr>
        <p:spPr>
          <a:xfrm>
            <a:off x="974500" y="287219"/>
            <a:ext cx="9603275" cy="758885"/>
          </a:xfrm>
        </p:spPr>
        <p:txBody>
          <a:bodyPr>
            <a:normAutofit fontScale="90000"/>
          </a:bodyPr>
          <a:lstStyle/>
          <a:p>
            <a:r>
              <a:rPr lang="en-US" dirty="0"/>
              <a:t>Functions of the Data-link layer</a:t>
            </a:r>
            <a:br>
              <a:rPr lang="en-US" b="1" dirty="0"/>
            </a:br>
            <a:endParaRPr lang="en-US" dirty="0"/>
          </a:p>
        </p:txBody>
      </p:sp>
      <p:sp>
        <p:nvSpPr>
          <p:cNvPr id="3" name="Content Placeholder 2">
            <a:extLst>
              <a:ext uri="{FF2B5EF4-FFF2-40B4-BE49-F238E27FC236}">
                <a16:creationId xmlns:a16="http://schemas.microsoft.com/office/drawing/2014/main" id="{9867F8A6-B21B-4C62-B510-494EB89B59A0}"/>
              </a:ext>
            </a:extLst>
          </p:cNvPr>
          <p:cNvSpPr>
            <a:spLocks noGrp="1"/>
          </p:cNvSpPr>
          <p:nvPr>
            <p:ph idx="1"/>
          </p:nvPr>
        </p:nvSpPr>
        <p:spPr>
          <a:xfrm>
            <a:off x="516835" y="1046104"/>
            <a:ext cx="10538019" cy="4420241"/>
          </a:xfrm>
        </p:spPr>
        <p:txBody>
          <a:bodyPr/>
          <a:lstStyle/>
          <a:p>
            <a:r>
              <a:rPr lang="en-US" dirty="0"/>
              <a:t> </a:t>
            </a:r>
            <a:r>
              <a:rPr lang="en-US" b="1" dirty="0"/>
              <a:t>Framing</a:t>
            </a:r>
          </a:p>
          <a:p>
            <a:r>
              <a:rPr lang="en-US" b="1" dirty="0"/>
              <a:t> Physical Addressing</a:t>
            </a:r>
          </a:p>
          <a:p>
            <a:r>
              <a:rPr lang="en-US" b="1" dirty="0"/>
              <a:t> Flow Control</a:t>
            </a:r>
          </a:p>
          <a:p>
            <a:r>
              <a:rPr lang="en-US" b="1" dirty="0"/>
              <a:t> Error Control</a:t>
            </a:r>
          </a:p>
          <a:p>
            <a:r>
              <a:rPr lang="en-US" b="1" dirty="0"/>
              <a:t> Access Control</a:t>
            </a:r>
            <a:endParaRPr lang="en-US" dirty="0"/>
          </a:p>
        </p:txBody>
      </p:sp>
      <p:pic>
        <p:nvPicPr>
          <p:cNvPr id="6" name="Picture 5" descr="OSI Model">
            <a:extLst>
              <a:ext uri="{FF2B5EF4-FFF2-40B4-BE49-F238E27FC236}">
                <a16:creationId xmlns:a16="http://schemas.microsoft.com/office/drawing/2014/main" id="{45DAADA3-0BCE-4A9D-A710-2988B88673E2}"/>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4610735" y="1192900"/>
            <a:ext cx="2970530" cy="397510"/>
          </a:xfrm>
          <a:prstGeom prst="rect">
            <a:avLst/>
          </a:prstGeom>
          <a:noFill/>
          <a:ln>
            <a:noFill/>
          </a:ln>
        </p:spPr>
      </p:pic>
    </p:spTree>
    <p:extLst>
      <p:ext uri="{BB962C8B-B14F-4D97-AF65-F5344CB8AC3E}">
        <p14:creationId xmlns:p14="http://schemas.microsoft.com/office/powerpoint/2010/main" val="42637383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B66DD-0A02-4076-AAE8-53F4F39FD3E3}"/>
              </a:ext>
            </a:extLst>
          </p:cNvPr>
          <p:cNvSpPr>
            <a:spLocks noGrp="1"/>
          </p:cNvSpPr>
          <p:nvPr>
            <p:ph type="title"/>
          </p:nvPr>
        </p:nvSpPr>
        <p:spPr/>
        <p:txBody>
          <a:bodyPr/>
          <a:lstStyle/>
          <a:p>
            <a:r>
              <a:rPr lang="en-US" b="1" dirty="0"/>
              <a:t>Network Layer </a:t>
            </a:r>
            <a:endParaRPr lang="en-US" dirty="0"/>
          </a:p>
        </p:txBody>
      </p:sp>
      <p:sp>
        <p:nvSpPr>
          <p:cNvPr id="3" name="Content Placeholder 2">
            <a:extLst>
              <a:ext uri="{FF2B5EF4-FFF2-40B4-BE49-F238E27FC236}">
                <a16:creationId xmlns:a16="http://schemas.microsoft.com/office/drawing/2014/main" id="{F0DD6655-6C50-47CB-B627-1EFD7639760A}"/>
              </a:ext>
            </a:extLst>
          </p:cNvPr>
          <p:cNvSpPr>
            <a:spLocks noGrp="1"/>
          </p:cNvSpPr>
          <p:nvPr>
            <p:ph idx="1"/>
          </p:nvPr>
        </p:nvSpPr>
        <p:spPr>
          <a:xfrm>
            <a:off x="208723" y="1046103"/>
            <a:ext cx="7414590" cy="4977009"/>
          </a:xfrm>
        </p:spPr>
        <p:txBody>
          <a:bodyPr>
            <a:normAutofit fontScale="92500" lnSpcReduction="20000"/>
          </a:bodyPr>
          <a:lstStyle/>
          <a:p>
            <a:pPr lvl="0">
              <a:lnSpc>
                <a:spcPct val="150000"/>
              </a:lnSpc>
            </a:pPr>
            <a:r>
              <a:rPr lang="en-US" dirty="0"/>
              <a:t> It is a layer 3 that manages device addressing, tracks the location of devices on the network.</a:t>
            </a:r>
          </a:p>
          <a:p>
            <a:pPr lvl="0">
              <a:lnSpc>
                <a:spcPct val="150000"/>
              </a:lnSpc>
            </a:pPr>
            <a:r>
              <a:rPr lang="en-US" dirty="0"/>
              <a:t>It determines the best path to move data from source to the destination based on the network conditions, the priority of service, and other factors.</a:t>
            </a:r>
          </a:p>
          <a:p>
            <a:pPr lvl="0">
              <a:lnSpc>
                <a:spcPct val="150000"/>
              </a:lnSpc>
            </a:pPr>
            <a:r>
              <a:rPr lang="en-US" dirty="0"/>
              <a:t>The Data link layer is responsible for routing and forwarding the packets.</a:t>
            </a:r>
          </a:p>
          <a:p>
            <a:pPr lvl="0">
              <a:lnSpc>
                <a:spcPct val="150000"/>
              </a:lnSpc>
            </a:pPr>
            <a:r>
              <a:rPr lang="en-US" dirty="0"/>
              <a:t>Routers are the layer 3 devices, they are specified in this layer and used to provide the routing services within an internetwork.</a:t>
            </a:r>
          </a:p>
          <a:p>
            <a:pPr lvl="0">
              <a:lnSpc>
                <a:spcPct val="150000"/>
              </a:lnSpc>
            </a:pPr>
            <a:r>
              <a:rPr lang="en-US" dirty="0"/>
              <a:t>The protocols used to route the network traffic are known as Network layer protocols. Examples of protocols are IPv4 and IPv6.</a:t>
            </a:r>
          </a:p>
          <a:p>
            <a:endParaRPr lang="en-US" dirty="0"/>
          </a:p>
        </p:txBody>
      </p:sp>
      <p:pic>
        <p:nvPicPr>
          <p:cNvPr id="5" name="Picture 4" descr="OSI Model">
            <a:extLst>
              <a:ext uri="{FF2B5EF4-FFF2-40B4-BE49-F238E27FC236}">
                <a16:creationId xmlns:a16="http://schemas.microsoft.com/office/drawing/2014/main" id="{697A74BF-967B-4A09-A85A-59246476B487}"/>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220157" y="1351722"/>
            <a:ext cx="4848225" cy="3558208"/>
          </a:xfrm>
          <a:prstGeom prst="rect">
            <a:avLst/>
          </a:prstGeom>
          <a:noFill/>
          <a:ln>
            <a:noFill/>
          </a:ln>
        </p:spPr>
      </p:pic>
    </p:spTree>
    <p:extLst>
      <p:ext uri="{BB962C8B-B14F-4D97-AF65-F5344CB8AC3E}">
        <p14:creationId xmlns:p14="http://schemas.microsoft.com/office/powerpoint/2010/main" val="160947596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09D8A-D7F2-4AA8-BC40-B8A4DC5BACB4}"/>
              </a:ext>
            </a:extLst>
          </p:cNvPr>
          <p:cNvSpPr>
            <a:spLocks noGrp="1"/>
          </p:cNvSpPr>
          <p:nvPr>
            <p:ph type="title"/>
          </p:nvPr>
        </p:nvSpPr>
        <p:spPr>
          <a:xfrm>
            <a:off x="1192696" y="198410"/>
            <a:ext cx="9862157" cy="758885"/>
          </a:xfrm>
        </p:spPr>
        <p:txBody>
          <a:bodyPr/>
          <a:lstStyle/>
          <a:p>
            <a:r>
              <a:rPr lang="en-US" b="1" dirty="0"/>
              <a:t>Functions of Network Layer </a:t>
            </a:r>
            <a:endParaRPr lang="en-US" dirty="0"/>
          </a:p>
        </p:txBody>
      </p:sp>
      <p:sp>
        <p:nvSpPr>
          <p:cNvPr id="3" name="Content Placeholder 2">
            <a:extLst>
              <a:ext uri="{FF2B5EF4-FFF2-40B4-BE49-F238E27FC236}">
                <a16:creationId xmlns:a16="http://schemas.microsoft.com/office/drawing/2014/main" id="{11AA19FC-2343-4701-A020-D0D069545814}"/>
              </a:ext>
            </a:extLst>
          </p:cNvPr>
          <p:cNvSpPr>
            <a:spLocks noGrp="1"/>
          </p:cNvSpPr>
          <p:nvPr>
            <p:ph idx="1"/>
          </p:nvPr>
        </p:nvSpPr>
        <p:spPr>
          <a:xfrm>
            <a:off x="675861" y="1046104"/>
            <a:ext cx="10624930" cy="5046583"/>
          </a:xfrm>
        </p:spPr>
        <p:txBody>
          <a:bodyPr/>
          <a:lstStyle/>
          <a:p>
            <a:pPr algn="just">
              <a:lnSpc>
                <a:spcPct val="150000"/>
              </a:lnSpc>
            </a:pPr>
            <a:r>
              <a:rPr lang="en-US" dirty="0"/>
              <a:t> </a:t>
            </a:r>
            <a:r>
              <a:rPr lang="en-US" b="1" dirty="0"/>
              <a:t>Internetworking: </a:t>
            </a:r>
            <a:r>
              <a:rPr lang="en-US" dirty="0"/>
              <a:t>An internetworking is the main responsibility of the network layer. It provides a logical connection between different devices. </a:t>
            </a:r>
          </a:p>
          <a:p>
            <a:pPr algn="just">
              <a:lnSpc>
                <a:spcPct val="150000"/>
              </a:lnSpc>
            </a:pPr>
            <a:r>
              <a:rPr lang="en-US" b="1" dirty="0"/>
              <a:t> Addressing</a:t>
            </a:r>
            <a:r>
              <a:rPr lang="en-US" dirty="0"/>
              <a:t>: A Network layer adds the source and destination address to the header of the frame. Addressing is used to identify the device on the internet. </a:t>
            </a:r>
          </a:p>
          <a:p>
            <a:pPr algn="just">
              <a:lnSpc>
                <a:spcPct val="150000"/>
              </a:lnSpc>
            </a:pPr>
            <a:r>
              <a:rPr lang="en-US" b="1" dirty="0"/>
              <a:t> Routing</a:t>
            </a:r>
            <a:r>
              <a:rPr lang="en-US" dirty="0"/>
              <a:t>: Routing is the major component of the network layer, and it determines the best optimal path out of the multiple paths from source to the destination. </a:t>
            </a:r>
          </a:p>
          <a:p>
            <a:pPr algn="just">
              <a:lnSpc>
                <a:spcPct val="150000"/>
              </a:lnSpc>
            </a:pPr>
            <a:r>
              <a:rPr lang="en-US" b="1" dirty="0"/>
              <a:t> Packetizing: </a:t>
            </a:r>
            <a:r>
              <a:rPr lang="en-US" dirty="0"/>
              <a:t>A Network Layer receives the packets from the upper layer and converts them into packets. This process is known as Packetizing. It is achieved by internet protocol (IP). </a:t>
            </a:r>
          </a:p>
        </p:txBody>
      </p:sp>
    </p:spTree>
    <p:extLst>
      <p:ext uri="{BB962C8B-B14F-4D97-AF65-F5344CB8AC3E}">
        <p14:creationId xmlns:p14="http://schemas.microsoft.com/office/powerpoint/2010/main" val="307387461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26570D-6B10-4D4F-A566-A908EB79B724}"/>
              </a:ext>
            </a:extLst>
          </p:cNvPr>
          <p:cNvSpPr>
            <a:spLocks noGrp="1"/>
          </p:cNvSpPr>
          <p:nvPr>
            <p:ph type="title"/>
          </p:nvPr>
        </p:nvSpPr>
        <p:spPr>
          <a:xfrm>
            <a:off x="1292240" y="198410"/>
            <a:ext cx="9762614" cy="758885"/>
          </a:xfrm>
        </p:spPr>
        <p:txBody>
          <a:bodyPr>
            <a:normAutofit fontScale="90000"/>
          </a:bodyPr>
          <a:lstStyle/>
          <a:p>
            <a:r>
              <a:rPr lang="en-US" dirty="0"/>
              <a:t>Transport Layer</a:t>
            </a:r>
            <a:br>
              <a:rPr lang="en-US" b="1" dirty="0"/>
            </a:br>
            <a:endParaRPr lang="en-US" dirty="0"/>
          </a:p>
        </p:txBody>
      </p:sp>
      <p:sp>
        <p:nvSpPr>
          <p:cNvPr id="3" name="Content Placeholder 2">
            <a:extLst>
              <a:ext uri="{FF2B5EF4-FFF2-40B4-BE49-F238E27FC236}">
                <a16:creationId xmlns:a16="http://schemas.microsoft.com/office/drawing/2014/main" id="{C005ADF5-7EE6-4E5A-AA39-407C9D90D375}"/>
              </a:ext>
            </a:extLst>
          </p:cNvPr>
          <p:cNvSpPr>
            <a:spLocks noGrp="1"/>
          </p:cNvSpPr>
          <p:nvPr>
            <p:ph idx="1"/>
          </p:nvPr>
        </p:nvSpPr>
        <p:spPr>
          <a:xfrm>
            <a:off x="337931" y="1046104"/>
            <a:ext cx="6765814" cy="5145974"/>
          </a:xfrm>
        </p:spPr>
        <p:txBody>
          <a:bodyPr/>
          <a:lstStyle/>
          <a:p>
            <a:r>
              <a:rPr lang="en-US" dirty="0"/>
              <a:t> The Transport layer is a Layer 4 ensures that messages are transmitted in the order in which they are sent and there is no duplication of data.</a:t>
            </a:r>
          </a:p>
          <a:p>
            <a:r>
              <a:rPr lang="en-US" dirty="0"/>
              <a:t>The main responsibility of the transport layer is to transfer the data completely.</a:t>
            </a:r>
          </a:p>
          <a:p>
            <a:r>
              <a:rPr lang="en-US" dirty="0"/>
              <a:t>It receives the data from the upper layer and converts them into smaller units known as segments.</a:t>
            </a:r>
          </a:p>
          <a:p>
            <a:r>
              <a:rPr lang="en-US" dirty="0"/>
              <a:t>This layer can be termed as an end-to-end layer as it provides a point-to-point connection between source and destination to deliver the data reliably.</a:t>
            </a:r>
          </a:p>
          <a:p>
            <a:r>
              <a:rPr lang="en-US" dirty="0"/>
              <a:t> The two protocols used in this layer are TCP and UDP</a:t>
            </a:r>
          </a:p>
        </p:txBody>
      </p:sp>
      <p:pic>
        <p:nvPicPr>
          <p:cNvPr id="5" name="Picture 4" descr="OSI Model">
            <a:extLst>
              <a:ext uri="{FF2B5EF4-FFF2-40B4-BE49-F238E27FC236}">
                <a16:creationId xmlns:a16="http://schemas.microsoft.com/office/drawing/2014/main" id="{FA9DCF04-D8B4-4A4C-A8C0-C22BBBD3D0FE}"/>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103745" y="1770006"/>
            <a:ext cx="5088255" cy="2972435"/>
          </a:xfrm>
          <a:prstGeom prst="rect">
            <a:avLst/>
          </a:prstGeom>
          <a:noFill/>
          <a:ln>
            <a:noFill/>
          </a:ln>
        </p:spPr>
      </p:pic>
    </p:spTree>
    <p:extLst>
      <p:ext uri="{BB962C8B-B14F-4D97-AF65-F5344CB8AC3E}">
        <p14:creationId xmlns:p14="http://schemas.microsoft.com/office/powerpoint/2010/main" val="21488182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CB0D40-7171-4942-B0D5-5232DF6A1319}"/>
              </a:ext>
            </a:extLst>
          </p:cNvPr>
          <p:cNvSpPr>
            <a:spLocks noGrp="1"/>
          </p:cNvSpPr>
          <p:nvPr>
            <p:ph type="title"/>
          </p:nvPr>
        </p:nvSpPr>
        <p:spPr>
          <a:xfrm>
            <a:off x="1292240" y="198410"/>
            <a:ext cx="9762614" cy="758885"/>
          </a:xfrm>
        </p:spPr>
        <p:txBody>
          <a:bodyPr/>
          <a:lstStyle/>
          <a:p>
            <a:r>
              <a:rPr lang="en-US" b="1" dirty="0"/>
              <a:t>Functions of Transport Layer</a:t>
            </a:r>
            <a:endParaRPr lang="en-US" dirty="0"/>
          </a:p>
        </p:txBody>
      </p:sp>
      <p:sp>
        <p:nvSpPr>
          <p:cNvPr id="3" name="Content Placeholder 2">
            <a:extLst>
              <a:ext uri="{FF2B5EF4-FFF2-40B4-BE49-F238E27FC236}">
                <a16:creationId xmlns:a16="http://schemas.microsoft.com/office/drawing/2014/main" id="{525ED742-1400-4BA6-B419-B7B1069BF58D}"/>
              </a:ext>
            </a:extLst>
          </p:cNvPr>
          <p:cNvSpPr>
            <a:spLocks noGrp="1"/>
          </p:cNvSpPr>
          <p:nvPr>
            <p:ph idx="1"/>
          </p:nvPr>
        </p:nvSpPr>
        <p:spPr/>
        <p:txBody>
          <a:bodyPr/>
          <a:lstStyle/>
          <a:p>
            <a:r>
              <a:rPr lang="en-US" dirty="0"/>
              <a:t> </a:t>
            </a:r>
            <a:r>
              <a:rPr lang="en-US" b="1" dirty="0"/>
              <a:t>Service-point addressing</a:t>
            </a:r>
          </a:p>
          <a:p>
            <a:r>
              <a:rPr lang="en-US" b="1" dirty="0"/>
              <a:t> Segmentation and reassembly</a:t>
            </a:r>
          </a:p>
          <a:p>
            <a:r>
              <a:rPr lang="en-US" b="1" dirty="0"/>
              <a:t> Connection control</a:t>
            </a:r>
          </a:p>
          <a:p>
            <a:r>
              <a:rPr lang="en-US" b="1" dirty="0"/>
              <a:t> Flow control</a:t>
            </a:r>
          </a:p>
          <a:p>
            <a:r>
              <a:rPr lang="en-US" dirty="0"/>
              <a:t> </a:t>
            </a:r>
            <a:r>
              <a:rPr lang="en-US" b="1" dirty="0"/>
              <a:t>Error control</a:t>
            </a:r>
            <a:endParaRPr lang="en-US" dirty="0"/>
          </a:p>
        </p:txBody>
      </p:sp>
    </p:spTree>
    <p:extLst>
      <p:ext uri="{BB962C8B-B14F-4D97-AF65-F5344CB8AC3E}">
        <p14:creationId xmlns:p14="http://schemas.microsoft.com/office/powerpoint/2010/main" val="200173687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11D358-58C5-4375-A7DB-B8C6DADCDD25}"/>
              </a:ext>
            </a:extLst>
          </p:cNvPr>
          <p:cNvSpPr>
            <a:spLocks noGrp="1"/>
          </p:cNvSpPr>
          <p:nvPr>
            <p:ph type="title"/>
          </p:nvPr>
        </p:nvSpPr>
        <p:spPr/>
        <p:txBody>
          <a:bodyPr>
            <a:normAutofit/>
          </a:bodyPr>
          <a:lstStyle/>
          <a:p>
            <a:r>
              <a:rPr lang="en-US" dirty="0"/>
              <a:t>Session Layer</a:t>
            </a:r>
          </a:p>
        </p:txBody>
      </p:sp>
      <p:sp>
        <p:nvSpPr>
          <p:cNvPr id="3" name="Content Placeholder 2">
            <a:extLst>
              <a:ext uri="{FF2B5EF4-FFF2-40B4-BE49-F238E27FC236}">
                <a16:creationId xmlns:a16="http://schemas.microsoft.com/office/drawing/2014/main" id="{4E31ED4E-A596-40A9-8669-FBF7B29C9150}"/>
              </a:ext>
            </a:extLst>
          </p:cNvPr>
          <p:cNvSpPr>
            <a:spLocks noGrp="1"/>
          </p:cNvSpPr>
          <p:nvPr>
            <p:ph idx="1"/>
          </p:nvPr>
        </p:nvSpPr>
        <p:spPr/>
        <p:txBody>
          <a:bodyPr/>
          <a:lstStyle/>
          <a:p>
            <a:pPr lvl="0"/>
            <a:r>
              <a:rPr lang="en-US" dirty="0"/>
              <a:t> It is a layer 3 in the OSI model.</a:t>
            </a:r>
          </a:p>
          <a:p>
            <a:pPr lvl="0"/>
            <a:r>
              <a:rPr lang="en-US" dirty="0"/>
              <a:t>The Session layer is used to establish, maintain and synchronizes the interaction between communicating devices.</a:t>
            </a:r>
          </a:p>
          <a:p>
            <a:r>
              <a:rPr lang="en-US" dirty="0"/>
              <a:t> </a:t>
            </a:r>
            <a:r>
              <a:rPr lang="en-US" b="1" dirty="0"/>
              <a:t>Functions of Session layer </a:t>
            </a:r>
          </a:p>
          <a:p>
            <a:pPr lvl="1"/>
            <a:r>
              <a:rPr lang="en-US" dirty="0"/>
              <a:t>Dialog control</a:t>
            </a:r>
          </a:p>
          <a:p>
            <a:pPr lvl="1"/>
            <a:r>
              <a:rPr lang="en-US" dirty="0"/>
              <a:t>Synchronization</a:t>
            </a:r>
          </a:p>
        </p:txBody>
      </p:sp>
    </p:spTree>
    <p:extLst>
      <p:ext uri="{BB962C8B-B14F-4D97-AF65-F5344CB8AC3E}">
        <p14:creationId xmlns:p14="http://schemas.microsoft.com/office/powerpoint/2010/main" val="39624424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6851-8D7D-41D6-9989-D3FE6F968976}"/>
              </a:ext>
            </a:extLst>
          </p:cNvPr>
          <p:cNvSpPr>
            <a:spLocks noGrp="1"/>
          </p:cNvSpPr>
          <p:nvPr>
            <p:ph type="title"/>
          </p:nvPr>
        </p:nvSpPr>
        <p:spPr/>
        <p:txBody>
          <a:bodyPr>
            <a:normAutofit/>
          </a:bodyPr>
          <a:lstStyle/>
          <a:p>
            <a:r>
              <a:rPr lang="en-US" b="1" dirty="0"/>
              <a:t>Network Criteria </a:t>
            </a:r>
            <a:endParaRPr lang="en-US" dirty="0"/>
          </a:p>
        </p:txBody>
      </p:sp>
      <p:sp>
        <p:nvSpPr>
          <p:cNvPr id="3" name="Content Placeholder 2">
            <a:extLst>
              <a:ext uri="{FF2B5EF4-FFF2-40B4-BE49-F238E27FC236}">
                <a16:creationId xmlns:a16="http://schemas.microsoft.com/office/drawing/2014/main" id="{86E397CC-7A56-4A5E-AB35-64166E3D4830}"/>
              </a:ext>
            </a:extLst>
          </p:cNvPr>
          <p:cNvSpPr>
            <a:spLocks noGrp="1"/>
          </p:cNvSpPr>
          <p:nvPr>
            <p:ph idx="1"/>
          </p:nvPr>
        </p:nvSpPr>
        <p:spPr>
          <a:xfrm>
            <a:off x="969818" y="1052946"/>
            <a:ext cx="10363199" cy="4413400"/>
          </a:xfrm>
        </p:spPr>
        <p:txBody>
          <a:bodyPr/>
          <a:lstStyle/>
          <a:p>
            <a:pPr algn="just">
              <a:buFont typeface="Wingdings" panose="05000000000000000000" pitchFamily="2" charset="2"/>
              <a:buChar char="q"/>
            </a:pPr>
            <a:r>
              <a:rPr lang="en-US" dirty="0"/>
              <a:t>  A network must be able to meet a certain number of criteria. The most important of these    are  Performance,  Reliability, and Security.</a:t>
            </a:r>
          </a:p>
          <a:p>
            <a:pPr algn="just">
              <a:buFont typeface="Wingdings" panose="05000000000000000000" pitchFamily="2" charset="2"/>
              <a:buChar char="q"/>
            </a:pPr>
            <a:r>
              <a:rPr lang="en-US" dirty="0"/>
              <a:t> </a:t>
            </a:r>
            <a:r>
              <a:rPr lang="en-US" b="1" dirty="0"/>
              <a:t>Performance</a:t>
            </a:r>
          </a:p>
          <a:p>
            <a:pPr lvl="1" algn="just">
              <a:buFont typeface="Wingdings" panose="05000000000000000000" pitchFamily="2" charset="2"/>
              <a:buChar char="q"/>
            </a:pPr>
            <a:r>
              <a:rPr lang="en-US" dirty="0"/>
              <a:t>Performance can be measured in many ways, including transit time and response time. </a:t>
            </a:r>
          </a:p>
          <a:p>
            <a:pPr lvl="1" algn="just">
              <a:buFont typeface="Wingdings" panose="05000000000000000000" pitchFamily="2" charset="2"/>
              <a:buChar char="q"/>
            </a:pPr>
            <a:r>
              <a:rPr lang="en-US" dirty="0"/>
              <a:t>The performance of a network depends on a number of factors, including the number of users, the type of transmission medium</a:t>
            </a:r>
          </a:p>
          <a:p>
            <a:pPr lvl="1" algn="just">
              <a:buFont typeface="Wingdings" panose="05000000000000000000" pitchFamily="2" charset="2"/>
              <a:buChar char="q"/>
            </a:pPr>
            <a:r>
              <a:rPr lang="en-US" dirty="0"/>
              <a:t>Performance is often evaluated by two networking metrics: </a:t>
            </a:r>
            <a:r>
              <a:rPr lang="en-US" b="1" dirty="0"/>
              <a:t>throughput</a:t>
            </a:r>
            <a:r>
              <a:rPr lang="en-US" dirty="0"/>
              <a:t> and </a:t>
            </a:r>
            <a:r>
              <a:rPr lang="en-US" b="1" dirty="0"/>
              <a:t>delay</a:t>
            </a:r>
            <a:r>
              <a:rPr lang="en-US" dirty="0"/>
              <a:t>.</a:t>
            </a:r>
          </a:p>
          <a:p>
            <a:pPr algn="just">
              <a:buFont typeface="Wingdings" panose="05000000000000000000" pitchFamily="2" charset="2"/>
              <a:buChar char="q"/>
            </a:pPr>
            <a:r>
              <a:rPr lang="en-US" dirty="0"/>
              <a:t> </a:t>
            </a:r>
            <a:r>
              <a:rPr lang="en-US" b="1" dirty="0"/>
              <a:t>Reliability</a:t>
            </a:r>
          </a:p>
          <a:p>
            <a:pPr lvl="1" algn="just">
              <a:buFont typeface="Wingdings" panose="05000000000000000000" pitchFamily="2" charset="2"/>
              <a:buChar char="q"/>
            </a:pPr>
            <a:r>
              <a:rPr lang="en-US" dirty="0"/>
              <a:t> In addition to accuracy of delivery, network reliability is measured by the frequency of failure, the time it takes a link to recover from a failure</a:t>
            </a:r>
          </a:p>
        </p:txBody>
      </p:sp>
    </p:spTree>
    <p:extLst>
      <p:ext uri="{BB962C8B-B14F-4D97-AF65-F5344CB8AC3E}">
        <p14:creationId xmlns:p14="http://schemas.microsoft.com/office/powerpoint/2010/main" val="6638672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10198-81D5-46AB-B11B-0BE1FE26D022}"/>
              </a:ext>
            </a:extLst>
          </p:cNvPr>
          <p:cNvSpPr>
            <a:spLocks noGrp="1"/>
          </p:cNvSpPr>
          <p:nvPr>
            <p:ph type="title"/>
          </p:nvPr>
        </p:nvSpPr>
        <p:spPr>
          <a:xfrm>
            <a:off x="1381540" y="198410"/>
            <a:ext cx="9673314" cy="758885"/>
          </a:xfrm>
        </p:spPr>
        <p:txBody>
          <a:bodyPr>
            <a:normAutofit/>
          </a:bodyPr>
          <a:lstStyle/>
          <a:p>
            <a:r>
              <a:rPr lang="en-US" dirty="0"/>
              <a:t>Presentation Layer</a:t>
            </a:r>
          </a:p>
        </p:txBody>
      </p:sp>
      <p:sp>
        <p:nvSpPr>
          <p:cNvPr id="3" name="Content Placeholder 2">
            <a:extLst>
              <a:ext uri="{FF2B5EF4-FFF2-40B4-BE49-F238E27FC236}">
                <a16:creationId xmlns:a16="http://schemas.microsoft.com/office/drawing/2014/main" id="{CFC840B3-F5BA-47BD-8F7E-B3E441F89F57}"/>
              </a:ext>
            </a:extLst>
          </p:cNvPr>
          <p:cNvSpPr>
            <a:spLocks noGrp="1"/>
          </p:cNvSpPr>
          <p:nvPr>
            <p:ph idx="1"/>
          </p:nvPr>
        </p:nvSpPr>
        <p:spPr>
          <a:xfrm>
            <a:off x="288388" y="1105739"/>
            <a:ext cx="6611426" cy="4808044"/>
          </a:xfrm>
        </p:spPr>
        <p:txBody>
          <a:bodyPr/>
          <a:lstStyle/>
          <a:p>
            <a:pPr lvl="0"/>
            <a:r>
              <a:rPr lang="en-US" dirty="0"/>
              <a:t> A Presentation layer is mainly concerned with the syntax and semantics of the information exchanged between the two systems.</a:t>
            </a:r>
          </a:p>
          <a:p>
            <a:pPr lvl="0"/>
            <a:r>
              <a:rPr lang="en-US" dirty="0"/>
              <a:t>It acts as a data translator for a network.</a:t>
            </a:r>
          </a:p>
          <a:p>
            <a:pPr lvl="0"/>
            <a:r>
              <a:rPr lang="en-US" dirty="0"/>
              <a:t>This layer is a part of the operating system that converts the data from one presentation format to another format.</a:t>
            </a:r>
          </a:p>
          <a:p>
            <a:pPr lvl="0"/>
            <a:r>
              <a:rPr lang="en-US" dirty="0"/>
              <a:t>The Presentation layer is also known as the syntax layer.</a:t>
            </a:r>
          </a:p>
          <a:p>
            <a:r>
              <a:rPr lang="en-US" dirty="0"/>
              <a:t> </a:t>
            </a:r>
            <a:r>
              <a:rPr lang="en-US" b="1" dirty="0"/>
              <a:t>Functions of Presentation layer</a:t>
            </a:r>
          </a:p>
          <a:p>
            <a:pPr lvl="1"/>
            <a:r>
              <a:rPr lang="en-US" b="1" dirty="0"/>
              <a:t> </a:t>
            </a:r>
            <a:r>
              <a:rPr lang="en-US" dirty="0"/>
              <a:t>Translation</a:t>
            </a:r>
          </a:p>
          <a:p>
            <a:pPr lvl="1"/>
            <a:r>
              <a:rPr lang="en-US" dirty="0"/>
              <a:t>Encryption </a:t>
            </a:r>
          </a:p>
          <a:p>
            <a:pPr lvl="1"/>
            <a:r>
              <a:rPr lang="en-US" dirty="0"/>
              <a:t>Compression</a:t>
            </a:r>
          </a:p>
        </p:txBody>
      </p:sp>
      <p:pic>
        <p:nvPicPr>
          <p:cNvPr id="10" name="Picture 9" descr="OSI Model">
            <a:extLst>
              <a:ext uri="{FF2B5EF4-FFF2-40B4-BE49-F238E27FC236}">
                <a16:creationId xmlns:a16="http://schemas.microsoft.com/office/drawing/2014/main" id="{B8BF16E0-DA40-4B1C-8EBF-6E791E6745E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6899813" y="1411357"/>
            <a:ext cx="5116596" cy="3339547"/>
          </a:xfrm>
          <a:prstGeom prst="rect">
            <a:avLst/>
          </a:prstGeom>
          <a:noFill/>
          <a:ln>
            <a:noFill/>
          </a:ln>
        </p:spPr>
      </p:pic>
    </p:spTree>
    <p:extLst>
      <p:ext uri="{BB962C8B-B14F-4D97-AF65-F5344CB8AC3E}">
        <p14:creationId xmlns:p14="http://schemas.microsoft.com/office/powerpoint/2010/main" val="423612211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8938AA-238E-47DE-BBC4-9F6FC5F641A0}"/>
              </a:ext>
            </a:extLst>
          </p:cNvPr>
          <p:cNvSpPr>
            <a:spLocks noGrp="1"/>
          </p:cNvSpPr>
          <p:nvPr>
            <p:ph type="title"/>
          </p:nvPr>
        </p:nvSpPr>
        <p:spPr>
          <a:xfrm>
            <a:off x="983974" y="198410"/>
            <a:ext cx="10070879" cy="758885"/>
          </a:xfrm>
        </p:spPr>
        <p:txBody>
          <a:bodyPr>
            <a:normAutofit/>
          </a:bodyPr>
          <a:lstStyle/>
          <a:p>
            <a:r>
              <a:rPr lang="en-US" dirty="0"/>
              <a:t>Application Layer</a:t>
            </a:r>
          </a:p>
        </p:txBody>
      </p:sp>
      <p:sp>
        <p:nvSpPr>
          <p:cNvPr id="3" name="Content Placeholder 2">
            <a:extLst>
              <a:ext uri="{FF2B5EF4-FFF2-40B4-BE49-F238E27FC236}">
                <a16:creationId xmlns:a16="http://schemas.microsoft.com/office/drawing/2014/main" id="{F1226622-2E84-444C-B1F8-6AC106348E96}"/>
              </a:ext>
            </a:extLst>
          </p:cNvPr>
          <p:cNvSpPr>
            <a:spLocks noGrp="1"/>
          </p:cNvSpPr>
          <p:nvPr>
            <p:ph idx="1"/>
          </p:nvPr>
        </p:nvSpPr>
        <p:spPr>
          <a:xfrm>
            <a:off x="646043" y="1046104"/>
            <a:ext cx="6450496" cy="4420241"/>
          </a:xfrm>
        </p:spPr>
        <p:txBody>
          <a:bodyPr>
            <a:normAutofit/>
          </a:bodyPr>
          <a:lstStyle/>
          <a:p>
            <a:r>
              <a:rPr lang="en-US" dirty="0"/>
              <a:t> An application layer serves as a window for users and application processes to access network service. </a:t>
            </a:r>
          </a:p>
          <a:p>
            <a:r>
              <a:rPr lang="en-US" dirty="0"/>
              <a:t> It handles issues such as network transparency, resource allocation, etc. </a:t>
            </a:r>
          </a:p>
          <a:p>
            <a:r>
              <a:rPr lang="en-US" dirty="0"/>
              <a:t> An application layer is not an application, but it performs the application layer functions. </a:t>
            </a:r>
          </a:p>
          <a:p>
            <a:r>
              <a:rPr lang="en-US" dirty="0"/>
              <a:t> This layer provides the network services to the end-users. </a:t>
            </a:r>
          </a:p>
          <a:p>
            <a:r>
              <a:rPr lang="en-US" b="1" dirty="0"/>
              <a:t> Functions of Application layer </a:t>
            </a:r>
          </a:p>
          <a:p>
            <a:pPr lvl="1"/>
            <a:r>
              <a:rPr lang="en-US" dirty="0"/>
              <a:t>File transfer, access, and management (FTAM)</a:t>
            </a:r>
          </a:p>
          <a:p>
            <a:pPr lvl="1"/>
            <a:r>
              <a:rPr lang="en-US" dirty="0"/>
              <a:t>Mail services</a:t>
            </a:r>
          </a:p>
          <a:p>
            <a:endParaRPr lang="en-US" dirty="0"/>
          </a:p>
        </p:txBody>
      </p:sp>
      <p:pic>
        <p:nvPicPr>
          <p:cNvPr id="8" name="Picture 7" descr="OSI Model">
            <a:extLst>
              <a:ext uri="{FF2B5EF4-FFF2-40B4-BE49-F238E27FC236}">
                <a16:creationId xmlns:a16="http://schemas.microsoft.com/office/drawing/2014/main" id="{63D0DD93-384A-4095-B362-2DA784036496}"/>
              </a:ext>
            </a:extLst>
          </p:cNvPr>
          <p:cNvPicPr/>
          <p:nvPr/>
        </p:nvPicPr>
        <p:blipFill>
          <a:blip r:embed="rId2">
            <a:extLst>
              <a:ext uri="{28A0092B-C50C-407E-A947-70E740481C1C}">
                <a14:useLocalDpi xmlns:a14="http://schemas.microsoft.com/office/drawing/2010/main" val="0"/>
              </a:ext>
            </a:extLst>
          </a:blip>
          <a:srcRect/>
          <a:stretch>
            <a:fillRect/>
          </a:stretch>
        </p:blipFill>
        <p:spPr bwMode="auto">
          <a:xfrm>
            <a:off x="7096539" y="1851286"/>
            <a:ext cx="4739640" cy="2809875"/>
          </a:xfrm>
          <a:prstGeom prst="rect">
            <a:avLst/>
          </a:prstGeom>
          <a:noFill/>
          <a:ln>
            <a:noFill/>
          </a:ln>
        </p:spPr>
      </p:pic>
    </p:spTree>
    <p:extLst>
      <p:ext uri="{BB962C8B-B14F-4D97-AF65-F5344CB8AC3E}">
        <p14:creationId xmlns:p14="http://schemas.microsoft.com/office/powerpoint/2010/main" val="13170672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AC147B-6B32-4994-BDFE-DA7F6F626B10}"/>
              </a:ext>
            </a:extLst>
          </p:cNvPr>
          <p:cNvSpPr>
            <a:spLocks noGrp="1"/>
          </p:cNvSpPr>
          <p:nvPr>
            <p:ph type="title"/>
          </p:nvPr>
        </p:nvSpPr>
        <p:spPr>
          <a:xfrm>
            <a:off x="1292240" y="198410"/>
            <a:ext cx="9762614" cy="758885"/>
          </a:xfrm>
        </p:spPr>
        <p:txBody>
          <a:bodyPr/>
          <a:lstStyle/>
          <a:p>
            <a:r>
              <a:rPr lang="en-US" b="1" dirty="0"/>
              <a:t>TCP/IP model </a:t>
            </a:r>
            <a:endParaRPr lang="en-US" dirty="0"/>
          </a:p>
        </p:txBody>
      </p:sp>
      <p:sp>
        <p:nvSpPr>
          <p:cNvPr id="3" name="Content Placeholder 2">
            <a:extLst>
              <a:ext uri="{FF2B5EF4-FFF2-40B4-BE49-F238E27FC236}">
                <a16:creationId xmlns:a16="http://schemas.microsoft.com/office/drawing/2014/main" id="{36BEAED3-E5B1-4F20-B744-CF18BE81125F}"/>
              </a:ext>
            </a:extLst>
          </p:cNvPr>
          <p:cNvSpPr>
            <a:spLocks noGrp="1"/>
          </p:cNvSpPr>
          <p:nvPr>
            <p:ph idx="1"/>
          </p:nvPr>
        </p:nvSpPr>
        <p:spPr>
          <a:xfrm>
            <a:off x="1292240" y="1046104"/>
            <a:ext cx="9762614" cy="4420241"/>
          </a:xfrm>
        </p:spPr>
        <p:txBody>
          <a:bodyPr/>
          <a:lstStyle/>
          <a:p>
            <a:r>
              <a:rPr lang="en-US" dirty="0"/>
              <a:t> </a:t>
            </a:r>
          </a:p>
        </p:txBody>
      </p:sp>
    </p:spTree>
    <p:extLst>
      <p:ext uri="{BB962C8B-B14F-4D97-AF65-F5344CB8AC3E}">
        <p14:creationId xmlns:p14="http://schemas.microsoft.com/office/powerpoint/2010/main" val="28181387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7622F-53A8-4892-BB91-52F08E5CE197}"/>
              </a:ext>
            </a:extLst>
          </p:cNvPr>
          <p:cNvSpPr>
            <a:spLocks noGrp="1"/>
          </p:cNvSpPr>
          <p:nvPr>
            <p:ph type="title"/>
          </p:nvPr>
        </p:nvSpPr>
        <p:spPr/>
        <p:txBody>
          <a:bodyPr/>
          <a:lstStyle/>
          <a:p>
            <a:r>
              <a:rPr lang="en-US" b="1" dirty="0"/>
              <a:t>Network Criteria </a:t>
            </a:r>
            <a:endParaRPr lang="en-US" dirty="0"/>
          </a:p>
        </p:txBody>
      </p:sp>
      <p:sp>
        <p:nvSpPr>
          <p:cNvPr id="3" name="Content Placeholder 2">
            <a:extLst>
              <a:ext uri="{FF2B5EF4-FFF2-40B4-BE49-F238E27FC236}">
                <a16:creationId xmlns:a16="http://schemas.microsoft.com/office/drawing/2014/main" id="{6088F433-5CF5-4F5B-9819-6A7172A284BB}"/>
              </a:ext>
            </a:extLst>
          </p:cNvPr>
          <p:cNvSpPr>
            <a:spLocks noGrp="1"/>
          </p:cNvSpPr>
          <p:nvPr>
            <p:ph idx="1"/>
          </p:nvPr>
        </p:nvSpPr>
        <p:spPr>
          <a:xfrm>
            <a:off x="932873" y="1080656"/>
            <a:ext cx="10121981" cy="4385690"/>
          </a:xfrm>
        </p:spPr>
        <p:txBody>
          <a:bodyPr/>
          <a:lstStyle/>
          <a:p>
            <a:pPr>
              <a:buFont typeface="Wingdings" panose="05000000000000000000" pitchFamily="2" charset="2"/>
              <a:buChar char="q"/>
            </a:pPr>
            <a:r>
              <a:rPr lang="en-US" dirty="0"/>
              <a:t> </a:t>
            </a:r>
            <a:r>
              <a:rPr lang="en-US" b="1" dirty="0"/>
              <a:t>Security</a:t>
            </a:r>
          </a:p>
          <a:p>
            <a:pPr lvl="1">
              <a:buFont typeface="Wingdings" panose="05000000000000000000" pitchFamily="2" charset="2"/>
              <a:buChar char="q"/>
            </a:pPr>
            <a:r>
              <a:rPr lang="en-US" dirty="0"/>
              <a:t> Network security issues include protecting data from unauthorized access, protecting data from damage and development, and implementing policies and procedures for recovery from breaches and data losses</a:t>
            </a:r>
          </a:p>
        </p:txBody>
      </p:sp>
    </p:spTree>
    <p:extLst>
      <p:ext uri="{BB962C8B-B14F-4D97-AF65-F5344CB8AC3E}">
        <p14:creationId xmlns:p14="http://schemas.microsoft.com/office/powerpoint/2010/main" val="34357402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C95CF9-B602-4D45-AA4D-8C65145BC2DF}"/>
              </a:ext>
            </a:extLst>
          </p:cNvPr>
          <p:cNvSpPr>
            <a:spLocks noGrp="1"/>
          </p:cNvSpPr>
          <p:nvPr>
            <p:ph type="title"/>
          </p:nvPr>
        </p:nvSpPr>
        <p:spPr/>
        <p:txBody>
          <a:bodyPr/>
          <a:lstStyle/>
          <a:p>
            <a:r>
              <a:rPr lang="en-US" dirty="0"/>
              <a:t>Type of Network Connection</a:t>
            </a:r>
          </a:p>
        </p:txBody>
      </p:sp>
      <p:sp>
        <p:nvSpPr>
          <p:cNvPr id="3" name="Content Placeholder 2">
            <a:extLst>
              <a:ext uri="{FF2B5EF4-FFF2-40B4-BE49-F238E27FC236}">
                <a16:creationId xmlns:a16="http://schemas.microsoft.com/office/drawing/2014/main" id="{2351882A-E527-40E7-A298-BFA71C1A25FA}"/>
              </a:ext>
            </a:extLst>
          </p:cNvPr>
          <p:cNvSpPr>
            <a:spLocks noGrp="1"/>
          </p:cNvSpPr>
          <p:nvPr>
            <p:ph idx="1"/>
          </p:nvPr>
        </p:nvSpPr>
        <p:spPr>
          <a:xfrm>
            <a:off x="1080655" y="1089892"/>
            <a:ext cx="9974199" cy="1330035"/>
          </a:xfrm>
        </p:spPr>
        <p:txBody>
          <a:bodyPr/>
          <a:lstStyle/>
          <a:p>
            <a:r>
              <a:rPr lang="en-US" dirty="0"/>
              <a:t>A network is two or more devices connected through links. A link is a communications pathway that transfers data from one device to another.</a:t>
            </a:r>
          </a:p>
          <a:p>
            <a:r>
              <a:rPr lang="en-US" dirty="0"/>
              <a:t>There are two possible types of connections: </a:t>
            </a:r>
            <a:r>
              <a:rPr lang="en-US" b="1" dirty="0"/>
              <a:t>point-to-point</a:t>
            </a:r>
            <a:r>
              <a:rPr lang="en-US" dirty="0"/>
              <a:t> and </a:t>
            </a:r>
            <a:r>
              <a:rPr lang="en-US" b="1" dirty="0"/>
              <a:t>multipoint</a:t>
            </a:r>
          </a:p>
        </p:txBody>
      </p:sp>
      <p:pic>
        <p:nvPicPr>
          <p:cNvPr id="5" name="Picture 4">
            <a:extLst>
              <a:ext uri="{FF2B5EF4-FFF2-40B4-BE49-F238E27FC236}">
                <a16:creationId xmlns:a16="http://schemas.microsoft.com/office/drawing/2014/main" id="{0E984253-6F09-4DFD-AAFF-B3792C581F5F}"/>
              </a:ext>
            </a:extLst>
          </p:cNvPr>
          <p:cNvPicPr>
            <a:picLocks noChangeAspect="1"/>
          </p:cNvPicPr>
          <p:nvPr/>
        </p:nvPicPr>
        <p:blipFill>
          <a:blip r:embed="rId2"/>
          <a:stretch>
            <a:fillRect/>
          </a:stretch>
        </p:blipFill>
        <p:spPr>
          <a:xfrm>
            <a:off x="858981" y="2824996"/>
            <a:ext cx="9531929" cy="2943112"/>
          </a:xfrm>
          <a:prstGeom prst="rect">
            <a:avLst/>
          </a:prstGeom>
        </p:spPr>
      </p:pic>
    </p:spTree>
    <p:extLst>
      <p:ext uri="{BB962C8B-B14F-4D97-AF65-F5344CB8AC3E}">
        <p14:creationId xmlns:p14="http://schemas.microsoft.com/office/powerpoint/2010/main" val="40773517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87C08-7845-414A-A23A-B5D90EDAF900}"/>
              </a:ext>
            </a:extLst>
          </p:cNvPr>
          <p:cNvSpPr>
            <a:spLocks noGrp="1"/>
          </p:cNvSpPr>
          <p:nvPr>
            <p:ph type="title"/>
          </p:nvPr>
        </p:nvSpPr>
        <p:spPr>
          <a:xfrm>
            <a:off x="1441531" y="971039"/>
            <a:ext cx="8643154" cy="2317106"/>
          </a:xfrm>
        </p:spPr>
        <p:txBody>
          <a:bodyPr>
            <a:normAutofit/>
          </a:bodyPr>
          <a:lstStyle/>
          <a:p>
            <a:pPr algn="ctr">
              <a:lnSpc>
                <a:spcPct val="200000"/>
              </a:lnSpc>
            </a:pPr>
            <a:r>
              <a:rPr lang="en-US" dirty="0">
                <a:solidFill>
                  <a:schemeClr val="accent5">
                    <a:lumMod val="50000"/>
                  </a:schemeClr>
                </a:solidFill>
              </a:rPr>
              <a:t>Unit 1 </a:t>
            </a:r>
            <a:br>
              <a:rPr lang="en-US" dirty="0">
                <a:solidFill>
                  <a:schemeClr val="accent5">
                    <a:lumMod val="50000"/>
                  </a:schemeClr>
                </a:solidFill>
              </a:rPr>
            </a:br>
            <a:r>
              <a:rPr lang="en-US" dirty="0">
                <a:solidFill>
                  <a:schemeClr val="accent5">
                    <a:lumMod val="50000"/>
                  </a:schemeClr>
                </a:solidFill>
              </a:rPr>
              <a:t>part a: network hardware </a:t>
            </a:r>
          </a:p>
        </p:txBody>
      </p:sp>
    </p:spTree>
    <p:extLst>
      <p:ext uri="{BB962C8B-B14F-4D97-AF65-F5344CB8AC3E}">
        <p14:creationId xmlns:p14="http://schemas.microsoft.com/office/powerpoint/2010/main" val="41941355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158847-AC8B-4352-8B24-EEBCED7B28A3}"/>
              </a:ext>
            </a:extLst>
          </p:cNvPr>
          <p:cNvSpPr>
            <a:spLocks noGrp="1"/>
          </p:cNvSpPr>
          <p:nvPr>
            <p:ph type="title"/>
          </p:nvPr>
        </p:nvSpPr>
        <p:spPr/>
        <p:txBody>
          <a:bodyPr/>
          <a:lstStyle/>
          <a:p>
            <a:r>
              <a:rPr lang="en-US" dirty="0"/>
              <a:t>content</a:t>
            </a:r>
          </a:p>
        </p:txBody>
      </p:sp>
      <p:sp>
        <p:nvSpPr>
          <p:cNvPr id="3" name="Content Placeholder 2">
            <a:extLst>
              <a:ext uri="{FF2B5EF4-FFF2-40B4-BE49-F238E27FC236}">
                <a16:creationId xmlns:a16="http://schemas.microsoft.com/office/drawing/2014/main" id="{2DA43648-18B6-4E21-BC4D-A2627D8438CF}"/>
              </a:ext>
            </a:extLst>
          </p:cNvPr>
          <p:cNvSpPr>
            <a:spLocks noGrp="1"/>
          </p:cNvSpPr>
          <p:nvPr>
            <p:ph idx="1"/>
          </p:nvPr>
        </p:nvSpPr>
        <p:spPr>
          <a:xfrm>
            <a:off x="1246910" y="1154546"/>
            <a:ext cx="9807944" cy="4311800"/>
          </a:xfrm>
        </p:spPr>
        <p:txBody>
          <a:bodyPr/>
          <a:lstStyle/>
          <a:p>
            <a:pPr>
              <a:buFont typeface="Wingdings" panose="05000000000000000000" pitchFamily="2" charset="2"/>
              <a:buChar char="q"/>
            </a:pPr>
            <a:r>
              <a:rPr lang="en-US" dirty="0"/>
              <a:t> Network Hardware</a:t>
            </a:r>
          </a:p>
          <a:p>
            <a:pPr lvl="1">
              <a:buFont typeface="Wingdings" panose="05000000000000000000" pitchFamily="2" charset="2"/>
              <a:buChar char="q"/>
            </a:pPr>
            <a:r>
              <a:rPr lang="en-US" dirty="0"/>
              <a:t> Network Topologies</a:t>
            </a:r>
          </a:p>
          <a:p>
            <a:pPr lvl="1">
              <a:buFont typeface="Wingdings" panose="05000000000000000000" pitchFamily="2" charset="2"/>
              <a:buChar char="q"/>
            </a:pPr>
            <a:r>
              <a:rPr lang="en-US" dirty="0"/>
              <a:t> Network Categories</a:t>
            </a:r>
          </a:p>
          <a:p>
            <a:pPr>
              <a:buFont typeface="Wingdings" panose="05000000000000000000" pitchFamily="2" charset="2"/>
              <a:buChar char="q"/>
            </a:pPr>
            <a:r>
              <a:rPr lang="en-US" dirty="0"/>
              <a:t> Network Software</a:t>
            </a:r>
          </a:p>
          <a:p>
            <a:pPr>
              <a:buFont typeface="Wingdings" panose="05000000000000000000" pitchFamily="2" charset="2"/>
              <a:buChar char="q"/>
            </a:pPr>
            <a:r>
              <a:rPr lang="en-US" dirty="0"/>
              <a:t> Reference Models</a:t>
            </a:r>
          </a:p>
          <a:p>
            <a:pPr lvl="1">
              <a:buFont typeface="Wingdings" panose="05000000000000000000" pitchFamily="2" charset="2"/>
              <a:buChar char="q"/>
            </a:pPr>
            <a:r>
              <a:rPr lang="en-US" dirty="0"/>
              <a:t> OSI (Open System Interconnect) </a:t>
            </a:r>
          </a:p>
          <a:p>
            <a:pPr lvl="1">
              <a:buFont typeface="Wingdings" panose="05000000000000000000" pitchFamily="2" charset="2"/>
              <a:buChar char="q"/>
            </a:pPr>
            <a:r>
              <a:rPr lang="en-US" dirty="0"/>
              <a:t> TCP/IP</a:t>
            </a:r>
          </a:p>
          <a:p>
            <a:pPr>
              <a:buFont typeface="Wingdings" panose="05000000000000000000" pitchFamily="2" charset="2"/>
              <a:buChar char="q"/>
            </a:pPr>
            <a:r>
              <a:rPr lang="en-US" dirty="0"/>
              <a:t> Example Networks</a:t>
            </a:r>
          </a:p>
          <a:p>
            <a:pPr lvl="1">
              <a:buFont typeface="Wingdings" panose="05000000000000000000" pitchFamily="2" charset="2"/>
              <a:buChar char="q"/>
            </a:pPr>
            <a:r>
              <a:rPr lang="en-US" dirty="0"/>
              <a:t> ARPANET</a:t>
            </a:r>
          </a:p>
          <a:p>
            <a:pPr lvl="1">
              <a:buFont typeface="Wingdings" panose="05000000000000000000" pitchFamily="2" charset="2"/>
              <a:buChar char="q"/>
            </a:pPr>
            <a:r>
              <a:rPr lang="en-US" dirty="0"/>
              <a:t> INTERNET</a:t>
            </a:r>
          </a:p>
        </p:txBody>
      </p:sp>
    </p:spTree>
    <p:extLst>
      <p:ext uri="{BB962C8B-B14F-4D97-AF65-F5344CB8AC3E}">
        <p14:creationId xmlns:p14="http://schemas.microsoft.com/office/powerpoint/2010/main" val="3423632690"/>
      </p:ext>
    </p:extLst>
  </p:cSld>
  <p:clrMapOvr>
    <a:masterClrMapping/>
  </p:clrMapOvr>
</p:sld>
</file>

<file path=ppt/theme/theme1.xml><?xml version="1.0" encoding="utf-8"?>
<a:theme xmlns:a="http://schemas.openxmlformats.org/drawingml/2006/main" name="My theme2">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imes New Roman-Arial">
      <a:maj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My theme2" id="{D3FC7B97-C202-4C5A-BE76-9518AE80273B}" vid="{128B520C-A672-4B34-BDFB-B2BED0A97C47}"/>
    </a:ext>
  </a:extLst>
</a:theme>
</file>

<file path=ppt/theme/theme2.xml><?xml version="1.0" encoding="utf-8"?>
<a:theme xmlns:a="http://schemas.openxmlformats.org/drawingml/2006/main" name="Gallery">
  <a:themeElements>
    <a:clrScheme name="Custom 3">
      <a:dk1>
        <a:sysClr val="windowText" lastClr="000000"/>
      </a:dk1>
      <a:lt1>
        <a:srgbClr val="FFFFFF"/>
      </a:lt1>
      <a:dk2>
        <a:srgbClr val="454545"/>
      </a:dk2>
      <a:lt2>
        <a:srgbClr val="FFFFFF"/>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jyoshna theme</Template>
  <TotalTime>2069</TotalTime>
  <Words>3634</Words>
  <Application>Microsoft Office PowerPoint</Application>
  <PresentationFormat>Widescreen</PresentationFormat>
  <Paragraphs>358</Paragraphs>
  <Slides>52</Slides>
  <Notes>3</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52</vt:i4>
      </vt:variant>
    </vt:vector>
  </HeadingPairs>
  <TitlesOfParts>
    <vt:vector size="60" baseType="lpstr">
      <vt:lpstr>Arial</vt:lpstr>
      <vt:lpstr>Bahnschrift</vt:lpstr>
      <vt:lpstr>Calibri</vt:lpstr>
      <vt:lpstr>Gill Sans MT</vt:lpstr>
      <vt:lpstr>Times New Roman</vt:lpstr>
      <vt:lpstr>Wingdings</vt:lpstr>
      <vt:lpstr>My theme2</vt:lpstr>
      <vt:lpstr>Gallery</vt:lpstr>
      <vt:lpstr>PRINCIPLES OF COMMUNICATION AND COMPUTER NETWORKS</vt:lpstr>
      <vt:lpstr>Outline</vt:lpstr>
      <vt:lpstr>Data Communication</vt:lpstr>
      <vt:lpstr>Data Flow</vt:lpstr>
      <vt:lpstr>Network Criteria </vt:lpstr>
      <vt:lpstr>Network Criteria </vt:lpstr>
      <vt:lpstr>Type of Network Connection</vt:lpstr>
      <vt:lpstr>Unit 1  part a: network hardware </vt:lpstr>
      <vt:lpstr>content</vt:lpstr>
      <vt:lpstr>Network Topologies or Physical Topology</vt:lpstr>
      <vt:lpstr>Mesh topology</vt:lpstr>
      <vt:lpstr>Mesh topology</vt:lpstr>
      <vt:lpstr>star topology</vt:lpstr>
      <vt:lpstr>Star topology</vt:lpstr>
      <vt:lpstr>BUS Topology</vt:lpstr>
      <vt:lpstr> ring topology </vt:lpstr>
      <vt:lpstr>Ring topology</vt:lpstr>
      <vt:lpstr>Hybrid Topology </vt:lpstr>
      <vt:lpstr>Network categories or types</vt:lpstr>
      <vt:lpstr>Personal area networks (PAN)</vt:lpstr>
      <vt:lpstr>Local area network</vt:lpstr>
      <vt:lpstr>Local area network</vt:lpstr>
      <vt:lpstr>Metropolitan Area Networks</vt:lpstr>
      <vt:lpstr>Wide Area Networks</vt:lpstr>
      <vt:lpstr>Wide Area Networks</vt:lpstr>
      <vt:lpstr>Internetworks</vt:lpstr>
      <vt:lpstr>Network software</vt:lpstr>
      <vt:lpstr>Protocol Hierarchies </vt:lpstr>
      <vt:lpstr>Protocol Hierarchies</vt:lpstr>
      <vt:lpstr>Protocol Hierarchies</vt:lpstr>
      <vt:lpstr>Design Issues for the Layers</vt:lpstr>
      <vt:lpstr>Design Issues for the Layers</vt:lpstr>
      <vt:lpstr>Connection-Oriented Versus Connectionless Service</vt:lpstr>
      <vt:lpstr>Connection-Oriented Versus Connectionless Service </vt:lpstr>
      <vt:lpstr>Service Primitives</vt:lpstr>
      <vt:lpstr>Service Primitives</vt:lpstr>
      <vt:lpstr>The Relationship of Services to Protocols</vt:lpstr>
      <vt:lpstr>REFERENCE MODELS</vt:lpstr>
      <vt:lpstr>The OSI Reference Model</vt:lpstr>
      <vt:lpstr>OSI Reference Model</vt:lpstr>
      <vt:lpstr>Functions of the OSI Layers</vt:lpstr>
      <vt:lpstr>Physical layer </vt:lpstr>
      <vt:lpstr>Data-Link Layer </vt:lpstr>
      <vt:lpstr>Functions of the Data-link layer </vt:lpstr>
      <vt:lpstr>Network Layer </vt:lpstr>
      <vt:lpstr>Functions of Network Layer </vt:lpstr>
      <vt:lpstr>Transport Layer </vt:lpstr>
      <vt:lpstr>Functions of Transport Layer</vt:lpstr>
      <vt:lpstr>Session Layer</vt:lpstr>
      <vt:lpstr>Presentation Layer</vt:lpstr>
      <vt:lpstr>Application Layer</vt:lpstr>
      <vt:lpstr>TCP/IP model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PRINCIPLES OF COMMUNICATION AND COMPUTER NETWORKS</dc:title>
  <dc:creator>Ravindra Nath</dc:creator>
  <cp:lastModifiedBy>Vasagiri</cp:lastModifiedBy>
  <cp:revision>102</cp:revision>
  <dcterms:created xsi:type="dcterms:W3CDTF">2023-07-27T05:01:55Z</dcterms:created>
  <dcterms:modified xsi:type="dcterms:W3CDTF">2024-12-03T08:37:42Z</dcterms:modified>
</cp:coreProperties>
</file>