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6" r:id="rId7"/>
    <p:sldId id="268" r:id="rId8"/>
    <p:sldId id="26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rahmanyam K" userId="d7f9695045f78cfe" providerId="LiveId" clId="{5AE5699F-84F0-43DE-834A-CCD57FBD7BB9}"/>
    <pc:docChg chg="modSld">
      <pc:chgData name="Subrahmanyam K" userId="d7f9695045f78cfe" providerId="LiveId" clId="{5AE5699F-84F0-43DE-834A-CCD57FBD7BB9}" dt="2023-08-11T16:34:31.263" v="33" actId="20577"/>
      <pc:docMkLst>
        <pc:docMk/>
      </pc:docMkLst>
      <pc:sldChg chg="modSp mod">
        <pc:chgData name="Subrahmanyam K" userId="d7f9695045f78cfe" providerId="LiveId" clId="{5AE5699F-84F0-43DE-834A-CCD57FBD7BB9}" dt="2023-08-11T16:33:44.380" v="16" actId="20577"/>
        <pc:sldMkLst>
          <pc:docMk/>
          <pc:sldMk cId="3369819066" sldId="256"/>
        </pc:sldMkLst>
        <pc:spChg chg="mod">
          <ac:chgData name="Subrahmanyam K" userId="d7f9695045f78cfe" providerId="LiveId" clId="{5AE5699F-84F0-43DE-834A-CCD57FBD7BB9}" dt="2023-08-11T16:33:44.380" v="16" actId="20577"/>
          <ac:spMkLst>
            <pc:docMk/>
            <pc:sldMk cId="3369819066" sldId="256"/>
            <ac:spMk id="3" creationId="{00000000-0000-0000-0000-000000000000}"/>
          </ac:spMkLst>
        </pc:spChg>
      </pc:sldChg>
      <pc:sldChg chg="modSp mod">
        <pc:chgData name="Subrahmanyam K" userId="d7f9695045f78cfe" providerId="LiveId" clId="{5AE5699F-84F0-43DE-834A-CCD57FBD7BB9}" dt="2023-08-11T16:34:31.263" v="33" actId="20577"/>
        <pc:sldMkLst>
          <pc:docMk/>
          <pc:sldMk cId="2752003882" sldId="265"/>
        </pc:sldMkLst>
        <pc:spChg chg="mod">
          <ac:chgData name="Subrahmanyam K" userId="d7f9695045f78cfe" providerId="LiveId" clId="{5AE5699F-84F0-43DE-834A-CCD57FBD7BB9}" dt="2023-08-11T16:34:31.263" v="33" actId="20577"/>
          <ac:spMkLst>
            <pc:docMk/>
            <pc:sldMk cId="2752003882" sldId="265"/>
            <ac:spMk id="3" creationId="{DD78A2E3-7AB2-4A12-BBBB-235DC5F408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/>
              <a:t>Mathematical Foundations of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Subrahmanyam Kalyanasundaram</a:t>
            </a:r>
          </a:p>
          <a:p>
            <a:r>
              <a:rPr lang="en-IN" dirty="0"/>
              <a:t>ROGERS MATHEW</a:t>
            </a:r>
          </a:p>
        </p:txBody>
      </p:sp>
    </p:spTree>
    <p:extLst>
      <p:ext uri="{BB962C8B-B14F-4D97-AF65-F5344CB8AC3E}">
        <p14:creationId xmlns:p14="http://schemas.microsoft.com/office/powerpoint/2010/main" val="336981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consider our mobile 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Recommended news</a:t>
            </a:r>
          </a:p>
          <a:p>
            <a:r>
              <a:rPr lang="en-IN" dirty="0"/>
              <a:t>Weather alert</a:t>
            </a:r>
          </a:p>
          <a:p>
            <a:r>
              <a:rPr lang="en-IN" dirty="0"/>
              <a:t>Traffic</a:t>
            </a:r>
          </a:p>
          <a:p>
            <a:r>
              <a:rPr lang="en-IN" dirty="0" err="1"/>
              <a:t>Youtube</a:t>
            </a:r>
            <a:endParaRPr lang="en-IN" dirty="0"/>
          </a:p>
          <a:p>
            <a:endParaRPr lang="en-IN" dirty="0"/>
          </a:p>
          <a:p>
            <a:r>
              <a:rPr lang="en-IN" dirty="0"/>
              <a:t>Voice assistant</a:t>
            </a:r>
          </a:p>
          <a:p>
            <a:r>
              <a:rPr lang="en-IN" dirty="0"/>
              <a:t>Face recognition</a:t>
            </a:r>
          </a:p>
          <a:p>
            <a:r>
              <a:rPr lang="en-IN" dirty="0"/>
              <a:t>Fingerprint recognition</a:t>
            </a:r>
          </a:p>
        </p:txBody>
      </p:sp>
    </p:spTree>
    <p:extLst>
      <p:ext uri="{BB962C8B-B14F-4D97-AF65-F5344CB8AC3E}">
        <p14:creationId xmlns:p14="http://schemas.microsoft.com/office/powerpoint/2010/main" val="134645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are Mathematical </a:t>
            </a:r>
            <a:r>
              <a:rPr lang="en-IN" dirty="0" err="1"/>
              <a:t>Foudations</a:t>
            </a:r>
            <a:r>
              <a:rPr lang="en-IN" dirty="0"/>
              <a:t> critical for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live in a world where we are surrounded by sensors of various types</a:t>
            </a:r>
          </a:p>
          <a:p>
            <a:r>
              <a:rPr lang="en-IN" dirty="0"/>
              <a:t>We produce a huge amount of data every second</a:t>
            </a:r>
          </a:p>
          <a:p>
            <a:r>
              <a:rPr lang="en-IN" dirty="0"/>
              <a:t>As of May 2019, roughly 500 hours of content was being uploaded to YouTube every minute.</a:t>
            </a:r>
          </a:p>
          <a:p>
            <a:r>
              <a:rPr lang="en-IN" dirty="0"/>
              <a:t>There is a huge amount of transactions that are handled by Amazon.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data has to be analysed in an automated fashion. Probability theory lays one of the foundations necessary for this type of analysis.</a:t>
            </a:r>
          </a:p>
        </p:txBody>
      </p:sp>
    </p:spTree>
    <p:extLst>
      <p:ext uri="{BB962C8B-B14F-4D97-AF65-F5344CB8AC3E}">
        <p14:creationId xmlns:p14="http://schemas.microsoft.com/office/powerpoint/2010/main" val="177521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8B7B-90B4-487F-9101-8E109DC5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(tentative)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A2E3-7AB2-4A12-BBBB-235DC5F4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Assignments: 40% (a total of 3 assignments from both Linear Algebra and Probability)</a:t>
            </a:r>
          </a:p>
          <a:p>
            <a:r>
              <a:rPr lang="en-GB" dirty="0"/>
              <a:t>Quizzes: 60% (4 quizzes throughout the semester) </a:t>
            </a:r>
          </a:p>
          <a:p>
            <a:r>
              <a:rPr lang="en-GB" dirty="0"/>
              <a:t>Tentative date for Quiz 1: Aug 26 afternoon (will confirm)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0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D035-3051-47C8-B0E6-435D605A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(Probability)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0CB1-F724-457C-9A49-A5572854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Basics</a:t>
            </a:r>
          </a:p>
          <a:p>
            <a:r>
              <a:rPr lang="en-GB" dirty="0"/>
              <a:t>Conditional Probability</a:t>
            </a:r>
          </a:p>
          <a:p>
            <a:pPr lvl="1"/>
            <a:r>
              <a:rPr lang="en-GB" dirty="0"/>
              <a:t>Bayes Theorem, Independence</a:t>
            </a:r>
          </a:p>
          <a:p>
            <a:r>
              <a:rPr lang="en-GB" dirty="0"/>
              <a:t>Discrete Random Variables</a:t>
            </a:r>
          </a:p>
          <a:p>
            <a:pPr lvl="1"/>
            <a:r>
              <a:rPr lang="en-GB" dirty="0"/>
              <a:t>Probability Mass Function, Bernoulli, Binomial, Geometric, Poisson random variables.</a:t>
            </a:r>
          </a:p>
          <a:p>
            <a:r>
              <a:rPr lang="en-GB" dirty="0"/>
              <a:t>Continuous Random Variables</a:t>
            </a:r>
          </a:p>
          <a:p>
            <a:pPr lvl="1"/>
            <a:r>
              <a:rPr lang="en-GB" dirty="0"/>
              <a:t>Probability density function, CDF, Uniform, Exponential, Normal distributions</a:t>
            </a:r>
          </a:p>
          <a:p>
            <a:r>
              <a:rPr lang="en-GB" dirty="0"/>
              <a:t>Concentration Bounds – Markov, Chebyshev, Chernoff</a:t>
            </a:r>
          </a:p>
          <a:p>
            <a:r>
              <a:rPr lang="en-GB" dirty="0"/>
              <a:t>Markov Chains</a:t>
            </a:r>
          </a:p>
          <a:p>
            <a:pPr lvl="1"/>
            <a:r>
              <a:rPr lang="en-GB" dirty="0"/>
              <a:t>Examples, Stationary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8936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DA7A-94C2-4A79-942C-B057F946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(Probability)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238D-354F-4575-8CA0-94ADD41B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basics of probability can be found in many textbooks! Naming a few standard books below:</a:t>
            </a:r>
          </a:p>
          <a:p>
            <a:endParaRPr lang="en-GB" dirty="0"/>
          </a:p>
          <a:p>
            <a:r>
              <a:rPr lang="en-GB" dirty="0"/>
              <a:t>“A first course in Probability”, Sheldon Ross</a:t>
            </a:r>
          </a:p>
          <a:p>
            <a:r>
              <a:rPr lang="en-GB" dirty="0"/>
              <a:t>“Basic Probability Theory”, Robert B. Ash</a:t>
            </a:r>
          </a:p>
          <a:p>
            <a:r>
              <a:rPr lang="en-GB" dirty="0"/>
              <a:t>“Introduction to Probability”, Charles Grinstead and Laurie Snell</a:t>
            </a:r>
          </a:p>
          <a:p>
            <a:endParaRPr lang="en-GB" dirty="0"/>
          </a:p>
          <a:p>
            <a:r>
              <a:rPr lang="en-GB" dirty="0"/>
              <a:t>I will keep sharing any relevant additional source that </a:t>
            </a:r>
            <a:r>
              <a:rPr lang="en-GB"/>
              <a:t>is necessary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06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9190-1AEE-4E1D-A7C8-1D4D5E2A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(Linear Algebra)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1762-6A46-4517-8D5B-3D1033B4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and Basics</a:t>
            </a:r>
          </a:p>
          <a:p>
            <a:pPr lvl="1"/>
            <a:r>
              <a:rPr lang="en-GB" dirty="0"/>
              <a:t>System of Linear Equations, Vector Space, Linear Independence, Basis, Rank, Dimension</a:t>
            </a:r>
          </a:p>
          <a:p>
            <a:r>
              <a:rPr lang="en-GB" dirty="0"/>
              <a:t>Spaces and Distances</a:t>
            </a:r>
          </a:p>
          <a:p>
            <a:pPr lvl="1"/>
            <a:r>
              <a:rPr lang="en-GB" dirty="0"/>
              <a:t>Norms, Inner Product, Orthogonality, Matrix as Transformations</a:t>
            </a:r>
          </a:p>
          <a:p>
            <a:r>
              <a:rPr lang="en-GB" dirty="0"/>
              <a:t>Matrix Decompositions</a:t>
            </a:r>
          </a:p>
          <a:p>
            <a:pPr lvl="1"/>
            <a:r>
              <a:rPr lang="en-GB" dirty="0"/>
              <a:t>Eigenvalues and Eigenvectors, Eigenvalue decomposition, SVD</a:t>
            </a:r>
          </a:p>
          <a:p>
            <a:r>
              <a:rPr lang="en-GB" dirty="0"/>
              <a:t>Applications</a:t>
            </a:r>
          </a:p>
          <a:p>
            <a:pPr lvl="1"/>
            <a:r>
              <a:rPr lang="en-GB" dirty="0"/>
              <a:t>Linear and Ridge Regression, PCA</a:t>
            </a:r>
          </a:p>
        </p:txBody>
      </p:sp>
    </p:spTree>
    <p:extLst>
      <p:ext uri="{BB962C8B-B14F-4D97-AF65-F5344CB8AC3E}">
        <p14:creationId xmlns:p14="http://schemas.microsoft.com/office/powerpoint/2010/main" val="288832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4122-4B14-45F4-8673-31B3D91A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(Linear Algebra)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C8C3-7E5C-438E-90E5-055279FE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Noto Sans"/>
              </a:rPr>
              <a:t>Deisenroth</a:t>
            </a:r>
            <a:r>
              <a:rPr lang="en-GB" dirty="0">
                <a:effectLst/>
                <a:latin typeface="Noto Sans"/>
              </a:rPr>
              <a:t>, M., Faisal, A., &amp; Ong, C. (2020). </a:t>
            </a:r>
            <a:r>
              <a:rPr lang="en-GB" i="1" dirty="0">
                <a:effectLst/>
                <a:latin typeface="Noto Sans"/>
              </a:rPr>
              <a:t>Mathematics for Machine Learning</a:t>
            </a:r>
            <a:r>
              <a:rPr lang="en-GB" dirty="0">
                <a:effectLst/>
                <a:latin typeface="Noto Sans"/>
              </a:rPr>
              <a:t>. Cambridge: Cambridge University Press.</a:t>
            </a:r>
            <a:endParaRPr lang="en-GB" dirty="0">
              <a:effectLst/>
              <a:latin typeface="Helvetica" panose="020B0604020202020204" pitchFamily="34" charset="0"/>
            </a:endParaRPr>
          </a:p>
          <a:p>
            <a:r>
              <a:rPr lang="en-GB" dirty="0">
                <a:effectLst/>
                <a:latin typeface="Helvetica Neue"/>
              </a:rPr>
              <a:t>Strang, G. (2006). </a:t>
            </a:r>
            <a:r>
              <a:rPr lang="en-GB" i="1" dirty="0">
                <a:effectLst/>
                <a:latin typeface="Helvetica Neue"/>
              </a:rPr>
              <a:t>Linear algebra and its applications</a:t>
            </a:r>
            <a:r>
              <a:rPr lang="en-GB" dirty="0">
                <a:effectLst/>
                <a:latin typeface="Helvetica Neue"/>
              </a:rPr>
              <a:t>. Belmont, CA: Thomson, Brooks/Cole.</a:t>
            </a:r>
            <a:endParaRPr lang="en-GB" dirty="0">
              <a:effectLst/>
              <a:latin typeface="Helvetica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77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over to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over to slides by Dr. </a:t>
            </a:r>
            <a:r>
              <a:rPr lang="en-US" dirty="0" err="1"/>
              <a:t>Mārton</a:t>
            </a:r>
            <a:r>
              <a:rPr lang="en-US" dirty="0"/>
              <a:t> </a:t>
            </a:r>
            <a:r>
              <a:rPr lang="en-US" dirty="0" err="1"/>
              <a:t>Balāzs</a:t>
            </a:r>
            <a:endParaRPr lang="en-US" dirty="0"/>
          </a:p>
          <a:p>
            <a:r>
              <a:rPr lang="en-US" dirty="0"/>
              <a:t>More explanation will be provided whenever necessary</a:t>
            </a:r>
          </a:p>
          <a:p>
            <a:r>
              <a:rPr lang="en-US" dirty="0"/>
              <a:t>Keep asking questions!</a:t>
            </a:r>
          </a:p>
          <a:p>
            <a:r>
              <a:rPr lang="en-US" dirty="0"/>
              <a:t>Stop me whenever things become incomprehensible!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83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9AC78ABA1D6458F19B4EF8987AB1C" ma:contentTypeVersion="0" ma:contentTypeDescription="Create a new document." ma:contentTypeScope="" ma:versionID="6399c365a2592ac73491bec51d32fb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BBC821-35EA-4640-B924-E2E9F8F6A36D}"/>
</file>

<file path=customXml/itemProps2.xml><?xml version="1.0" encoding="utf-8"?>
<ds:datastoreItem xmlns:ds="http://schemas.openxmlformats.org/officeDocument/2006/customXml" ds:itemID="{07F724A4-1BE0-4133-B846-D589ECA7EB1A}"/>
</file>

<file path=customXml/itemProps3.xml><?xml version="1.0" encoding="utf-8"?>
<ds:datastoreItem xmlns:ds="http://schemas.openxmlformats.org/officeDocument/2006/customXml" ds:itemID="{C7B48541-1E68-46F3-A1AF-DD36C125D17F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8528</TotalTime>
  <Words>417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Helvetica</vt:lpstr>
      <vt:lpstr>Helvetica Neue</vt:lpstr>
      <vt:lpstr>Noto Sans</vt:lpstr>
      <vt:lpstr>Wingdings 3</vt:lpstr>
      <vt:lpstr>Ion Boardroom</vt:lpstr>
      <vt:lpstr>Mathematical Foundations of Data Science</vt:lpstr>
      <vt:lpstr>Let’s consider our mobile phone</vt:lpstr>
      <vt:lpstr>Why are Mathematical Foudations critical for Data Science?</vt:lpstr>
      <vt:lpstr>Assessment (tentative)</vt:lpstr>
      <vt:lpstr>Topics (Probability)</vt:lpstr>
      <vt:lpstr>References (Probability)</vt:lpstr>
      <vt:lpstr>Topics (Linear Algebra)</vt:lpstr>
      <vt:lpstr>References (Linear Algebra)</vt:lpstr>
      <vt:lpstr>Switching over to Probability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Theory</dc:title>
  <dc:creator>Naveen</dc:creator>
  <cp:lastModifiedBy>Subrahmanyam K</cp:lastModifiedBy>
  <cp:revision>30</cp:revision>
  <dcterms:created xsi:type="dcterms:W3CDTF">2020-06-15T06:21:01Z</dcterms:created>
  <dcterms:modified xsi:type="dcterms:W3CDTF">2023-08-11T16:34:37Z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0x0101001759AC78ABA1D6458F19B4EF8987AB1C</vt:lpwstr>
  </property>
</Properties>
</file>