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>
      <p:cViewPr varScale="1">
        <p:scale>
          <a:sx n="100" d="100"/>
          <a:sy n="100" d="100"/>
        </p:scale>
        <p:origin x="18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181" y="1722540"/>
            <a:ext cx="8780037" cy="502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526A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526A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526A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181" y="1722548"/>
            <a:ext cx="8780037" cy="602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526A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302" y="2440821"/>
            <a:ext cx="8539795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HkAClQgA-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pdf?id=H1meywxR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312" y="2295128"/>
            <a:ext cx="57562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/>
              <a:t>Reinforcement</a:t>
            </a:r>
            <a:r>
              <a:rPr sz="3100" spc="25" dirty="0"/>
              <a:t> </a:t>
            </a:r>
            <a:r>
              <a:rPr sz="3100" spc="15" dirty="0"/>
              <a:t>Learning</a:t>
            </a:r>
            <a:r>
              <a:rPr sz="3100" spc="20" dirty="0"/>
              <a:t> </a:t>
            </a:r>
            <a:r>
              <a:rPr sz="3100" spc="10" dirty="0"/>
              <a:t>for</a:t>
            </a:r>
            <a:r>
              <a:rPr sz="3100" spc="25" dirty="0"/>
              <a:t> </a:t>
            </a:r>
            <a:r>
              <a:rPr sz="3100" spc="20" dirty="0"/>
              <a:t>NLP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3905905" y="4228155"/>
            <a:ext cx="2255520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Arial MT"/>
                <a:cs typeface="Arial MT"/>
              </a:rPr>
              <a:t>Caiming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Xiong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 MT"/>
              <a:cs typeface="Arial MT"/>
            </a:endParaRPr>
          </a:p>
          <a:p>
            <a:pPr marL="12065" marR="5080" algn="ctr">
              <a:lnSpc>
                <a:spcPts val="2270"/>
              </a:lnSpc>
            </a:pPr>
            <a:r>
              <a:rPr sz="1900" spc="-10" dirty="0">
                <a:latin typeface="Arial MT"/>
                <a:cs typeface="Arial MT"/>
              </a:rPr>
              <a:t>Salesforce Research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CS224N/Ling284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21570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Approaches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692994"/>
            <a:ext cx="2908300" cy="119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Font typeface="Arial MT"/>
              <a:buChar char="●"/>
              <a:tabLst>
                <a:tab pos="372745" algn="l"/>
                <a:tab pos="373380" algn="l"/>
              </a:tabLst>
            </a:pP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Policy-based</a:t>
            </a:r>
            <a:r>
              <a:rPr sz="19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19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RL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 MT"/>
              <a:buChar char="●"/>
            </a:pPr>
            <a:endParaRPr sz="1900">
              <a:latin typeface="Arial"/>
              <a:cs typeface="Arial"/>
            </a:endParaRPr>
          </a:p>
          <a:p>
            <a:pPr marL="372745" indent="-36068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2745" algn="l"/>
                <a:tab pos="373380" algn="l"/>
              </a:tabLst>
            </a:pP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Value-based</a:t>
            </a:r>
            <a:r>
              <a:rPr sz="19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19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RL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02" y="4660270"/>
            <a:ext cx="27882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Model-based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RL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7350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Deep</a:t>
            </a:r>
            <a:r>
              <a:rPr sz="3100" spc="-10" dirty="0"/>
              <a:t> </a:t>
            </a:r>
            <a:r>
              <a:rPr sz="3100" spc="15" dirty="0"/>
              <a:t>Policy</a:t>
            </a:r>
            <a:r>
              <a:rPr sz="3100" dirty="0"/>
              <a:t> </a:t>
            </a:r>
            <a:r>
              <a:rPr sz="3100" spc="20" dirty="0"/>
              <a:t>Network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19539" y="327600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solidFill>
                  <a:srgbClr val="595959"/>
                </a:solidFill>
                <a:latin typeface="Cambria Math"/>
                <a:cs typeface="Cambria Math"/>
              </a:rPr>
              <a:t>C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602" y="2481438"/>
            <a:ext cx="5229860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4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85445" algn="l"/>
                <a:tab pos="3860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Represent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by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deep neural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1826895">
              <a:lnSpc>
                <a:spcPct val="100000"/>
              </a:lnSpc>
            </a:pPr>
            <a:r>
              <a:rPr sz="1900" spc="-5" dirty="0">
                <a:solidFill>
                  <a:srgbClr val="595959"/>
                </a:solidFill>
                <a:latin typeface="Cambria Math"/>
                <a:cs typeface="Cambria Math"/>
              </a:rPr>
              <a:t>m</a:t>
            </a:r>
            <a:r>
              <a:rPr sz="1900" spc="-10" dirty="0">
                <a:solidFill>
                  <a:srgbClr val="595959"/>
                </a:solidFill>
                <a:latin typeface="Cambria Math"/>
                <a:cs typeface="Cambria Math"/>
              </a:rPr>
              <a:t>a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x </a:t>
            </a:r>
            <a:r>
              <a:rPr sz="1900" spc="-110" dirty="0">
                <a:solidFill>
                  <a:srgbClr val="595959"/>
                </a:solidFill>
                <a:latin typeface="Cambria Math"/>
                <a:cs typeface="Cambria Math"/>
              </a:rPr>
              <a:t>𝐸</a:t>
            </a:r>
            <a:r>
              <a:rPr sz="2100" spc="292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r>
              <a:rPr sz="2100" spc="-22" baseline="-15873" dirty="0">
                <a:solidFill>
                  <a:srgbClr val="595959"/>
                </a:solidFill>
                <a:latin typeface="Cambria Math"/>
                <a:cs typeface="Cambria Math"/>
              </a:rPr>
              <a:t>~</a:t>
            </a:r>
            <a:r>
              <a:rPr sz="2100" spc="270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2100" spc="-7" baseline="-15873" dirty="0">
                <a:solidFill>
                  <a:srgbClr val="595959"/>
                </a:solidFill>
                <a:latin typeface="Cambria Math"/>
                <a:cs typeface="Cambria Math"/>
              </a:rPr>
              <a:t>(</a:t>
            </a:r>
            <a:r>
              <a:rPr sz="2100" spc="292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r>
              <a:rPr sz="2100" spc="-15" baseline="-15873" dirty="0">
                <a:solidFill>
                  <a:srgbClr val="595959"/>
                </a:solidFill>
                <a:latin typeface="Cambria Math"/>
                <a:cs typeface="Cambria Math"/>
              </a:rPr>
              <a:t>|</a:t>
            </a:r>
            <a:r>
              <a:rPr sz="2100" spc="187" baseline="-15873" dirty="0">
                <a:solidFill>
                  <a:srgbClr val="595959"/>
                </a:solidFill>
                <a:latin typeface="Cambria Math"/>
                <a:cs typeface="Cambria Math"/>
              </a:rPr>
              <a:t>C</a:t>
            </a:r>
            <a:r>
              <a:rPr sz="2100" baseline="-15873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2100" spc="127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2100" spc="112" baseline="-15873" dirty="0">
                <a:solidFill>
                  <a:srgbClr val="595959"/>
                </a:solidFill>
                <a:latin typeface="Cambria Math"/>
                <a:cs typeface="Cambria Math"/>
              </a:rPr>
              <a:t>)</a:t>
            </a:r>
            <a:r>
              <a:rPr sz="1900" spc="-10" dirty="0">
                <a:solidFill>
                  <a:srgbClr val="595959"/>
                </a:solidFill>
                <a:latin typeface="Cambria Math"/>
                <a:cs typeface="Cambria Math"/>
              </a:rPr>
              <a:t>[</a:t>
            </a:r>
            <a:r>
              <a:rPr sz="1900" spc="30" dirty="0">
                <a:solidFill>
                  <a:srgbClr val="595959"/>
                </a:solidFill>
                <a:latin typeface="Cambria Math"/>
                <a:cs typeface="Cambria Math"/>
              </a:rPr>
              <a:t>𝑟</a:t>
            </a:r>
            <a:r>
              <a:rPr sz="1900" spc="-5" dirty="0">
                <a:solidFill>
                  <a:srgbClr val="595959"/>
                </a:solidFill>
                <a:latin typeface="Cambria Math"/>
                <a:cs typeface="Cambria Math"/>
              </a:rPr>
              <a:t>(</a:t>
            </a:r>
            <a:r>
              <a:rPr sz="1900" spc="35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r>
              <a:rPr sz="1900" spc="-5" dirty="0">
                <a:solidFill>
                  <a:srgbClr val="595959"/>
                </a:solidFill>
                <a:latin typeface="Cambria Math"/>
                <a:cs typeface="Cambria Math"/>
              </a:rPr>
              <a:t>)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|</a:t>
            </a:r>
            <a:r>
              <a:rPr sz="1900" spc="50" dirty="0">
                <a:solidFill>
                  <a:srgbClr val="595959"/>
                </a:solidFill>
                <a:latin typeface="Cambria Math"/>
                <a:cs typeface="Cambria Math"/>
              </a:rPr>
              <a:t>𝜃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4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]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302" y="3612114"/>
            <a:ext cx="4860925" cy="89979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55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Ideas: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given 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bunch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trajectories,</a:t>
            </a:r>
            <a:endParaRPr sz="1900">
              <a:latin typeface="Arial MT"/>
              <a:cs typeface="Arial MT"/>
            </a:endParaRPr>
          </a:p>
          <a:p>
            <a:pPr marL="853440" lvl="1" indent="-334645">
              <a:lnSpc>
                <a:spcPct val="100000"/>
              </a:lnSpc>
              <a:spcBef>
                <a:spcPts val="370"/>
              </a:spcBef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Make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 good</a:t>
            </a:r>
            <a:r>
              <a:rPr sz="14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trajectories/action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 more</a:t>
            </a:r>
            <a:r>
              <a:rPr sz="14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probable</a:t>
            </a:r>
            <a:endParaRPr sz="1450">
              <a:latin typeface="Arial MT"/>
              <a:cs typeface="Arial MT"/>
            </a:endParaRPr>
          </a:p>
          <a:p>
            <a:pPr marL="853440" lvl="1" indent="-334645">
              <a:lnSpc>
                <a:spcPct val="100000"/>
              </a:lnSpc>
              <a:spcBef>
                <a:spcPts val="290"/>
              </a:spcBef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Push</a:t>
            </a:r>
            <a:r>
              <a:rPr sz="14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actions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 towards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actions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181" y="1722540"/>
            <a:ext cx="273558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solidFill>
                  <a:srgbClr val="2526AD"/>
                </a:solidFill>
                <a:latin typeface="Arial MT"/>
                <a:cs typeface="Arial MT"/>
              </a:rPr>
              <a:t>Policy</a:t>
            </a:r>
            <a:r>
              <a:rPr sz="3100" spc="-55" dirty="0">
                <a:solidFill>
                  <a:srgbClr val="2526AD"/>
                </a:solidFill>
                <a:latin typeface="Arial MT"/>
                <a:cs typeface="Arial MT"/>
              </a:rPr>
              <a:t> </a:t>
            </a:r>
            <a:r>
              <a:rPr sz="3100" spc="20" dirty="0">
                <a:solidFill>
                  <a:srgbClr val="2526AD"/>
                </a:solidFill>
                <a:latin typeface="Arial MT"/>
                <a:cs typeface="Arial MT"/>
              </a:rPr>
              <a:t>Gradient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181" y="2481438"/>
            <a:ext cx="4870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How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make high-reward actions more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likely: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779" y="3069304"/>
            <a:ext cx="4864237" cy="28190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682" y="4267535"/>
            <a:ext cx="297180" cy="223520"/>
          </a:xfrm>
          <a:custGeom>
            <a:avLst/>
            <a:gdLst/>
            <a:ahLst/>
            <a:cxnLst/>
            <a:rect l="l" t="t" r="r" b="b"/>
            <a:pathLst>
              <a:path w="297180" h="223520">
                <a:moveTo>
                  <a:pt x="225489" y="0"/>
                </a:moveTo>
                <a:lnTo>
                  <a:pt x="222309" y="9067"/>
                </a:lnTo>
                <a:lnTo>
                  <a:pt x="235247" y="14678"/>
                </a:lnTo>
                <a:lnTo>
                  <a:pt x="246374" y="22446"/>
                </a:lnTo>
                <a:lnTo>
                  <a:pt x="268966" y="58454"/>
                </a:lnTo>
                <a:lnTo>
                  <a:pt x="276390" y="110570"/>
                </a:lnTo>
                <a:lnTo>
                  <a:pt x="275561" y="130271"/>
                </a:lnTo>
                <a:lnTo>
                  <a:pt x="263135" y="178513"/>
                </a:lnTo>
                <a:lnTo>
                  <a:pt x="235398" y="208673"/>
                </a:lnTo>
                <a:lnTo>
                  <a:pt x="222662" y="214311"/>
                </a:lnTo>
                <a:lnTo>
                  <a:pt x="225489" y="223377"/>
                </a:lnTo>
                <a:lnTo>
                  <a:pt x="268193" y="198020"/>
                </a:lnTo>
                <a:lnTo>
                  <a:pt x="292177" y="151209"/>
                </a:lnTo>
                <a:lnTo>
                  <a:pt x="296772" y="111747"/>
                </a:lnTo>
                <a:lnTo>
                  <a:pt x="295620" y="91269"/>
                </a:lnTo>
                <a:lnTo>
                  <a:pt x="278333" y="39152"/>
                </a:lnTo>
                <a:lnTo>
                  <a:pt x="241694" y="5847"/>
                </a:lnTo>
                <a:lnTo>
                  <a:pt x="225489" y="0"/>
                </a:lnTo>
                <a:close/>
              </a:path>
              <a:path w="297180" h="223520">
                <a:moveTo>
                  <a:pt x="71281" y="0"/>
                </a:moveTo>
                <a:lnTo>
                  <a:pt x="28656" y="25423"/>
                </a:lnTo>
                <a:lnTo>
                  <a:pt x="4609" y="72344"/>
                </a:lnTo>
                <a:lnTo>
                  <a:pt x="0" y="111747"/>
                </a:lnTo>
                <a:lnTo>
                  <a:pt x="1148" y="132269"/>
                </a:lnTo>
                <a:lnTo>
                  <a:pt x="18379" y="184343"/>
                </a:lnTo>
                <a:lnTo>
                  <a:pt x="55029" y="217537"/>
                </a:lnTo>
                <a:lnTo>
                  <a:pt x="71281" y="223377"/>
                </a:lnTo>
                <a:lnTo>
                  <a:pt x="74109" y="214311"/>
                </a:lnTo>
                <a:lnTo>
                  <a:pt x="61373" y="208673"/>
                </a:lnTo>
                <a:lnTo>
                  <a:pt x="50382" y="200828"/>
                </a:lnTo>
                <a:lnTo>
                  <a:pt x="27838" y="164243"/>
                </a:lnTo>
                <a:lnTo>
                  <a:pt x="20382" y="110570"/>
                </a:lnTo>
                <a:lnTo>
                  <a:pt x="21210" y="91512"/>
                </a:lnTo>
                <a:lnTo>
                  <a:pt x="33637" y="44452"/>
                </a:lnTo>
                <a:lnTo>
                  <a:pt x="61572" y="14678"/>
                </a:lnTo>
                <a:lnTo>
                  <a:pt x="74462" y="9067"/>
                </a:lnTo>
                <a:lnTo>
                  <a:pt x="7128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123" y="4153552"/>
            <a:ext cx="8555355" cy="1016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415"/>
              </a:spcBef>
              <a:buChar char="●"/>
              <a:tabLst>
                <a:tab pos="372745" algn="l"/>
                <a:tab pos="373380" algn="l"/>
                <a:tab pos="1462405" algn="l"/>
                <a:tab pos="2436495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Let's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𝑟</a:t>
            </a:r>
            <a:r>
              <a:rPr sz="1900" spc="4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𝑎	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say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that	measures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sample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is.</a:t>
            </a:r>
            <a:endParaRPr sz="1900">
              <a:latin typeface="Arial MT"/>
              <a:cs typeface="Arial MT"/>
            </a:endParaRPr>
          </a:p>
          <a:p>
            <a:pPr marL="372745" marR="5080" indent="-360680">
              <a:lnSpc>
                <a:spcPct val="113999"/>
              </a:lnSpc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Moving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in the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direction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of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gradient pushes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up the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probability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of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sample,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900" spc="-509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proportion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how good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60" y="3571087"/>
            <a:ext cx="3884122" cy="4131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0905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Deep</a:t>
            </a:r>
            <a:r>
              <a:rPr sz="3100" spc="-25" dirty="0"/>
              <a:t> </a:t>
            </a:r>
            <a:r>
              <a:rPr sz="3100" spc="15" dirty="0"/>
              <a:t>Q-Learning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81438"/>
            <a:ext cx="4537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Represent value function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Q-network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495" y="2961247"/>
            <a:ext cx="3059527" cy="31797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0905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Deep</a:t>
            </a:r>
            <a:r>
              <a:rPr sz="3100" spc="-25" dirty="0"/>
              <a:t> </a:t>
            </a:r>
            <a:r>
              <a:rPr sz="3100" spc="15" dirty="0"/>
              <a:t>Q-Learning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81438"/>
            <a:ext cx="55238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Optimal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Q-values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obey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Bellman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equation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1833" y="4187859"/>
            <a:ext cx="997585" cy="223520"/>
          </a:xfrm>
          <a:custGeom>
            <a:avLst/>
            <a:gdLst/>
            <a:ahLst/>
            <a:cxnLst/>
            <a:rect l="l" t="t" r="r" b="b"/>
            <a:pathLst>
              <a:path w="997584" h="223520">
                <a:moveTo>
                  <a:pt x="926062" y="0"/>
                </a:moveTo>
                <a:lnTo>
                  <a:pt x="922881" y="9066"/>
                </a:lnTo>
                <a:lnTo>
                  <a:pt x="935819" y="14678"/>
                </a:lnTo>
                <a:lnTo>
                  <a:pt x="946945" y="22446"/>
                </a:lnTo>
                <a:lnTo>
                  <a:pt x="969538" y="58452"/>
                </a:lnTo>
                <a:lnTo>
                  <a:pt x="976961" y="110570"/>
                </a:lnTo>
                <a:lnTo>
                  <a:pt x="976133" y="130271"/>
                </a:lnTo>
                <a:lnTo>
                  <a:pt x="963706" y="178512"/>
                </a:lnTo>
                <a:lnTo>
                  <a:pt x="935969" y="208672"/>
                </a:lnTo>
                <a:lnTo>
                  <a:pt x="923234" y="214309"/>
                </a:lnTo>
                <a:lnTo>
                  <a:pt x="926062" y="223376"/>
                </a:lnTo>
                <a:lnTo>
                  <a:pt x="968764" y="198019"/>
                </a:lnTo>
                <a:lnTo>
                  <a:pt x="992749" y="151209"/>
                </a:lnTo>
                <a:lnTo>
                  <a:pt x="997344" y="111747"/>
                </a:lnTo>
                <a:lnTo>
                  <a:pt x="996192" y="91269"/>
                </a:lnTo>
                <a:lnTo>
                  <a:pt x="978905" y="39152"/>
                </a:lnTo>
                <a:lnTo>
                  <a:pt x="942266" y="5846"/>
                </a:lnTo>
                <a:lnTo>
                  <a:pt x="926062" y="0"/>
                </a:lnTo>
                <a:close/>
              </a:path>
              <a:path w="997584" h="223520">
                <a:moveTo>
                  <a:pt x="71282" y="0"/>
                </a:moveTo>
                <a:lnTo>
                  <a:pt x="28656" y="25423"/>
                </a:lnTo>
                <a:lnTo>
                  <a:pt x="4609" y="72344"/>
                </a:lnTo>
                <a:lnTo>
                  <a:pt x="0" y="111747"/>
                </a:lnTo>
                <a:lnTo>
                  <a:pt x="1148" y="132269"/>
                </a:lnTo>
                <a:lnTo>
                  <a:pt x="18379" y="184341"/>
                </a:lnTo>
                <a:lnTo>
                  <a:pt x="55030" y="217536"/>
                </a:lnTo>
                <a:lnTo>
                  <a:pt x="71282" y="223376"/>
                </a:lnTo>
                <a:lnTo>
                  <a:pt x="74109" y="214309"/>
                </a:lnTo>
                <a:lnTo>
                  <a:pt x="61373" y="208672"/>
                </a:lnTo>
                <a:lnTo>
                  <a:pt x="50383" y="200827"/>
                </a:lnTo>
                <a:lnTo>
                  <a:pt x="27838" y="164242"/>
                </a:lnTo>
                <a:lnTo>
                  <a:pt x="20382" y="110570"/>
                </a:lnTo>
                <a:lnTo>
                  <a:pt x="21210" y="91512"/>
                </a:lnTo>
                <a:lnTo>
                  <a:pt x="33637" y="44451"/>
                </a:lnTo>
                <a:lnTo>
                  <a:pt x="61572" y="14678"/>
                </a:lnTo>
                <a:lnTo>
                  <a:pt x="74462" y="9066"/>
                </a:lnTo>
                <a:lnTo>
                  <a:pt x="7128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3902" y="4073858"/>
            <a:ext cx="846645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3180" indent="-360680">
              <a:lnSpc>
                <a:spcPct val="113999"/>
              </a:lnSpc>
              <a:spcBef>
                <a:spcPts val="100"/>
              </a:spcBef>
              <a:buChar char="●"/>
              <a:tabLst>
                <a:tab pos="398145" algn="l"/>
                <a:tab pos="398780" algn="l"/>
                <a:tab pos="539623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Tr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ea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ri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ght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han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si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a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wo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rk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iv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n	</a:t>
            </a:r>
            <a:r>
              <a:rPr sz="1900" spc="4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30" dirty="0">
                <a:solidFill>
                  <a:srgbClr val="595959"/>
                </a:solidFill>
                <a:latin typeface="Cambria Math"/>
                <a:cs typeface="Cambria Math"/>
              </a:rPr>
              <a:t>𝑟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9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2100" spc="-825" baseline="27777" dirty="0">
                <a:solidFill>
                  <a:srgbClr val="595959"/>
                </a:solidFill>
                <a:latin typeface="Cambria Math"/>
                <a:cs typeface="Cambria Math"/>
              </a:rPr>
              <a:t>&lt;</a:t>
            </a:r>
            <a:r>
              <a:rPr sz="2100" baseline="27777" dirty="0">
                <a:solidFill>
                  <a:srgbClr val="595959"/>
                </a:solidFill>
                <a:latin typeface="Cambria Math"/>
                <a:cs typeface="Cambria Math"/>
              </a:rPr>
              <a:t>  </a:t>
            </a:r>
            <a:r>
              <a:rPr sz="2100" spc="-112" baseline="27777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op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ti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iz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MS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s 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via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SGD: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302" y="5536122"/>
            <a:ext cx="6513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Converges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to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optimal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Q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table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lookup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representation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494" y="3040452"/>
            <a:ext cx="4767725" cy="6459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059" y="4756517"/>
            <a:ext cx="4169749" cy="474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0905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Deep</a:t>
            </a:r>
            <a:r>
              <a:rPr sz="3100" spc="-25" dirty="0"/>
              <a:t> </a:t>
            </a:r>
            <a:r>
              <a:rPr sz="3100" spc="15" dirty="0"/>
              <a:t>Q-Learning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9181" y="2481438"/>
            <a:ext cx="4561205" cy="119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diverges using neural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networks due to: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559435" indent="-427355">
              <a:lnSpc>
                <a:spcPct val="10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Correlations</a:t>
            </a:r>
            <a:r>
              <a:rPr sz="19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samples</a:t>
            </a:r>
            <a:endParaRPr sz="1900">
              <a:latin typeface="Arial MT"/>
              <a:cs typeface="Arial MT"/>
            </a:endParaRPr>
          </a:p>
          <a:p>
            <a:pPr marL="559435" indent="-427355">
              <a:lnSpc>
                <a:spcPct val="100000"/>
              </a:lnSpc>
              <a:spcBef>
                <a:spcPts val="355"/>
              </a:spcBef>
              <a:buChar char="●"/>
              <a:tabLst>
                <a:tab pos="559435" algn="l"/>
                <a:tab pos="56007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Non-stationary</a:t>
            </a:r>
            <a:r>
              <a:rPr sz="19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targets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0905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Deep</a:t>
            </a:r>
            <a:r>
              <a:rPr sz="3100" spc="-25" dirty="0"/>
              <a:t> </a:t>
            </a:r>
            <a:r>
              <a:rPr sz="3100" spc="15" dirty="0"/>
              <a:t>Q-Learning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9181" y="2440821"/>
            <a:ext cx="774573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Replay: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remove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correlations,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build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data-set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from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agent's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own </a:t>
            </a:r>
            <a:r>
              <a:rPr sz="1900" spc="-5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02" y="4444496"/>
            <a:ext cx="60185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95"/>
              </a:spcBef>
              <a:buChar char="●"/>
              <a:tabLst>
                <a:tab pos="439420" algn="l"/>
                <a:tab pos="440055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Sample experiences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from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data-set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apply update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302" y="5536122"/>
            <a:ext cx="62318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deal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with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non-stationarity,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parameters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fixed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052" y="3062910"/>
            <a:ext cx="2900316" cy="13296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140" y="4792657"/>
            <a:ext cx="4211104" cy="7859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18459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RL</a:t>
            </a:r>
            <a:r>
              <a:rPr sz="3100" spc="-20" dirty="0"/>
              <a:t> </a:t>
            </a:r>
            <a:r>
              <a:rPr sz="3100" spc="10" dirty="0"/>
              <a:t>in</a:t>
            </a:r>
            <a:r>
              <a:rPr sz="3100" spc="-15" dirty="0"/>
              <a:t> </a:t>
            </a:r>
            <a:r>
              <a:rPr sz="3100" spc="20" dirty="0"/>
              <a:t>NLP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40821"/>
            <a:ext cx="2895600" cy="23444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415"/>
              </a:spcBef>
              <a:buFont typeface="Arial MT"/>
              <a:buChar char="●"/>
              <a:tabLst>
                <a:tab pos="372745" algn="l"/>
                <a:tab pos="373380" algn="l"/>
              </a:tabLst>
            </a:pP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Article</a:t>
            </a:r>
            <a:r>
              <a:rPr sz="19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summarization</a:t>
            </a:r>
            <a:endParaRPr sz="1900">
              <a:latin typeface="Arial"/>
              <a:cs typeface="Arial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Question</a:t>
            </a:r>
            <a:r>
              <a:rPr sz="19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answering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Dialogue</a:t>
            </a:r>
            <a:r>
              <a:rPr sz="19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generation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5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Dialogue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Knowledge-based</a:t>
            </a:r>
            <a:r>
              <a:rPr sz="19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QA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9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Translation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5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r>
              <a:rPr sz="19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generation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007745"/>
            <a:ext cx="103815" cy="1123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216643"/>
            <a:ext cx="103815" cy="1123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425542"/>
            <a:ext cx="103815" cy="1123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9141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/>
              <a:t>Article</a:t>
            </a:r>
            <a:r>
              <a:rPr sz="3100" spc="-40" dirty="0"/>
              <a:t> </a:t>
            </a:r>
            <a:r>
              <a:rPr sz="3100" spc="20" dirty="0"/>
              <a:t>Summarization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87075" y="2318834"/>
            <a:ext cx="8461375" cy="18592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80"/>
              </a:spcBef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Text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summarization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is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automatically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generating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natural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language </a:t>
            </a:r>
            <a:r>
              <a:rPr sz="1900" spc="-5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summaries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an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document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while retaining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important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points.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 MT"/>
              <a:cs typeface="Arial MT"/>
            </a:endParaRPr>
          </a:p>
          <a:p>
            <a:pPr marL="925194" indent="-300990">
              <a:lnSpc>
                <a:spcPct val="100000"/>
              </a:lnSpc>
              <a:buClr>
                <a:srgbClr val="000000"/>
              </a:buClr>
              <a:buChar char="•"/>
              <a:tabLst>
                <a:tab pos="924560" algn="l"/>
                <a:tab pos="92583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extractive</a:t>
            </a:r>
            <a:r>
              <a:rPr sz="19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summarization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925194" indent="-300990">
              <a:lnSpc>
                <a:spcPct val="100000"/>
              </a:lnSpc>
              <a:buClr>
                <a:srgbClr val="000000"/>
              </a:buClr>
              <a:buChar char="•"/>
              <a:tabLst>
                <a:tab pos="924560" algn="l"/>
                <a:tab pos="92583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abstractive</a:t>
            </a:r>
            <a:r>
              <a:rPr sz="19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summarization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129159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/>
              <a:t>Outline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9181" y="2481438"/>
            <a:ext cx="4175760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Introduction</a:t>
            </a:r>
            <a:r>
              <a:rPr sz="1900" spc="-1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 Reinforcement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Learning</a:t>
            </a:r>
            <a:endParaRPr sz="1900">
              <a:latin typeface="Arial MT"/>
              <a:cs typeface="Arial MT"/>
            </a:endParaRPr>
          </a:p>
          <a:p>
            <a:pPr marL="12700" marR="1578610">
              <a:lnSpc>
                <a:spcPts val="4300"/>
              </a:lnSpc>
              <a:spcBef>
                <a:spcPts val="245"/>
              </a:spcBef>
            </a:pP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Policy-based Deep RL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Value-based Deep RL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Examples</a:t>
            </a:r>
            <a:r>
              <a:rPr sz="1900" spc="-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sz="1900" spc="-2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RL</a:t>
            </a:r>
            <a:r>
              <a:rPr sz="1900" spc="-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2A2A2A"/>
                </a:solidFill>
                <a:latin typeface="Arial MT"/>
                <a:cs typeface="Arial MT"/>
              </a:rPr>
              <a:t>for</a:t>
            </a:r>
            <a:r>
              <a:rPr sz="1900" spc="-2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A2A2A"/>
                </a:solidFill>
                <a:latin typeface="Arial MT"/>
                <a:cs typeface="Arial MT"/>
              </a:rPr>
              <a:t>NLP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75"/>
            <a:ext cx="671322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dirty="0"/>
              <a:t>A Deep Reinforced</a:t>
            </a:r>
            <a:r>
              <a:rPr sz="2100" spc="5" dirty="0"/>
              <a:t> </a:t>
            </a:r>
            <a:r>
              <a:rPr sz="2100" spc="-5" dirty="0"/>
              <a:t>Model</a:t>
            </a:r>
            <a:r>
              <a:rPr sz="2100" spc="5" dirty="0"/>
              <a:t> </a:t>
            </a:r>
            <a:r>
              <a:rPr sz="2100" spc="-5" dirty="0"/>
              <a:t>for</a:t>
            </a:r>
            <a:r>
              <a:rPr sz="2100" dirty="0"/>
              <a:t> </a:t>
            </a:r>
            <a:r>
              <a:rPr sz="2100" spc="-5" dirty="0"/>
              <a:t>Abstractive</a:t>
            </a:r>
            <a:r>
              <a:rPr sz="2100" dirty="0"/>
              <a:t> </a:t>
            </a:r>
            <a:r>
              <a:rPr sz="2100" spc="-5" dirty="0"/>
              <a:t>Summarization</a:t>
            </a:r>
            <a:endParaRPr sz="21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311" y="3243850"/>
            <a:ext cx="5387805" cy="2842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71247" y="6284941"/>
            <a:ext cx="11029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5" dirty="0">
                <a:latin typeface="Arial"/>
                <a:cs typeface="Arial"/>
              </a:rPr>
              <a:t>Paulus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et.</a:t>
            </a:r>
            <a:r>
              <a:rPr sz="1450" i="1" spc="-30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555" y="2275244"/>
            <a:ext cx="8378825" cy="60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2275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x</a:t>
            </a:r>
            <a:r>
              <a:rPr sz="1900" spc="1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900" spc="1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10" dirty="0">
                <a:solidFill>
                  <a:srgbClr val="595959"/>
                </a:solidFill>
                <a:latin typeface="Cambria Math"/>
                <a:cs typeface="Cambria Math"/>
              </a:rPr>
              <a:t>{𝑥</a:t>
            </a:r>
            <a:r>
              <a:rPr sz="2100" spc="15" baseline="-15873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r>
              <a:rPr sz="1900" spc="1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16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180" dirty="0">
                <a:solidFill>
                  <a:srgbClr val="595959"/>
                </a:solidFill>
                <a:latin typeface="Cambria Math"/>
                <a:cs typeface="Cambria Math"/>
              </a:rPr>
              <a:t>𝑥</a:t>
            </a:r>
            <a:r>
              <a:rPr sz="2100" spc="-270" baseline="-15873" dirty="0">
                <a:solidFill>
                  <a:srgbClr val="595959"/>
                </a:solidFill>
                <a:latin typeface="Cambria Math"/>
                <a:cs typeface="Cambria Math"/>
              </a:rPr>
              <a:t>M</a:t>
            </a:r>
            <a:r>
              <a:rPr sz="2100" spc="-127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⋯</a:t>
            </a:r>
            <a:r>
              <a:rPr sz="1900" spc="-1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Cambria Math"/>
                <a:cs typeface="Cambria Math"/>
              </a:rPr>
              <a:t>𝑥</a:t>
            </a:r>
            <a:r>
              <a:rPr sz="2100" spc="82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𝑛</a:t>
            </a:r>
            <a:r>
              <a:rPr sz="1900" spc="55" dirty="0">
                <a:solidFill>
                  <a:srgbClr val="595959"/>
                </a:solidFill>
                <a:latin typeface="Cambria Math"/>
                <a:cs typeface="Cambria Math"/>
              </a:rPr>
              <a:t>}</a:t>
            </a:r>
            <a:r>
              <a:rPr sz="1900" spc="1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represents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the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sequence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of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(article)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tokens,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900" spc="14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endParaRPr sz="1900">
              <a:latin typeface="Cambria Math"/>
              <a:cs typeface="Cambria Math"/>
            </a:endParaRPr>
          </a:p>
          <a:p>
            <a:pPr marL="25400">
              <a:lnSpc>
                <a:spcPts val="2275"/>
              </a:lnSpc>
            </a:pP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{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2100" spc="179" baseline="-15873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60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2100" spc="-405" baseline="-15873" dirty="0">
                <a:solidFill>
                  <a:srgbClr val="595959"/>
                </a:solidFill>
                <a:latin typeface="Cambria Math"/>
                <a:cs typeface="Cambria Math"/>
              </a:rPr>
              <a:t>M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⋯</a:t>
            </a:r>
            <a:r>
              <a:rPr sz="1900" spc="-114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170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2100" spc="359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𝑚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}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equen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o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ou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pu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(s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umma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ry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k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2070" y="2990032"/>
            <a:ext cx="116395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5" dirty="0">
                <a:solidFill>
                  <a:srgbClr val="00B050"/>
                </a:solidFill>
                <a:latin typeface="Arial"/>
                <a:cs typeface="Arial"/>
              </a:rPr>
              <a:t>Coping</a:t>
            </a:r>
            <a:r>
              <a:rPr sz="145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00B050"/>
                </a:solidFill>
                <a:latin typeface="Arial"/>
                <a:cs typeface="Arial"/>
              </a:rPr>
              <a:t>word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6127" y="2974117"/>
            <a:ext cx="150558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5" dirty="0">
                <a:solidFill>
                  <a:srgbClr val="0070C0"/>
                </a:solidFill>
                <a:latin typeface="Arial"/>
                <a:cs typeface="Arial"/>
              </a:rPr>
              <a:t>Generating</a:t>
            </a:r>
            <a:r>
              <a:rPr sz="145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0070C0"/>
                </a:solidFill>
                <a:latin typeface="Arial"/>
                <a:cs typeface="Arial"/>
              </a:rPr>
              <a:t>word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9EBA1-1B58-2466-CB0D-9669DBE6D7C7}"/>
              </a:ext>
            </a:extLst>
          </p:cNvPr>
          <p:cNvSpPr txBox="1"/>
          <p:nvPr/>
        </p:nvSpPr>
        <p:spPr>
          <a:xfrm>
            <a:off x="459329" y="7010400"/>
            <a:ext cx="919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Paulus, Romain et al. “</a:t>
            </a:r>
            <a:r>
              <a:rPr lang="en-IN" i="1" dirty="0">
                <a:hlinkClick r:id="rId3"/>
              </a:rPr>
              <a:t>A Deep Reinforced Model for Abstractive Summarization</a:t>
            </a:r>
            <a:r>
              <a:rPr lang="en-IN" i="1" dirty="0"/>
              <a:t>.” ICLR 2018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28" y="2536378"/>
            <a:ext cx="45631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maximum-likelihood training objective: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132" y="3120334"/>
            <a:ext cx="4140517" cy="8129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328" y="4180723"/>
            <a:ext cx="416432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Training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teacher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forcing algorithm.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201" y="1882407"/>
            <a:ext cx="67100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dirty="0"/>
              <a:t>A Deep</a:t>
            </a:r>
            <a:r>
              <a:rPr sz="2100" spc="5" dirty="0"/>
              <a:t> </a:t>
            </a:r>
            <a:r>
              <a:rPr sz="2100" spc="-5" dirty="0"/>
              <a:t>Reinforced</a:t>
            </a:r>
            <a:r>
              <a:rPr sz="2100" spc="5" dirty="0"/>
              <a:t> </a:t>
            </a:r>
            <a:r>
              <a:rPr sz="2100" spc="-5" dirty="0"/>
              <a:t>Model</a:t>
            </a:r>
            <a:r>
              <a:rPr sz="2100" spc="10" dirty="0"/>
              <a:t> </a:t>
            </a:r>
            <a:r>
              <a:rPr sz="2100" spc="-5" dirty="0"/>
              <a:t>for</a:t>
            </a:r>
            <a:r>
              <a:rPr sz="2100" dirty="0"/>
              <a:t> </a:t>
            </a:r>
            <a:r>
              <a:rPr sz="2100" spc="-5" dirty="0"/>
              <a:t>Abstractive</a:t>
            </a:r>
            <a:r>
              <a:rPr sz="2100" spc="5" dirty="0"/>
              <a:t> </a:t>
            </a:r>
            <a:r>
              <a:rPr sz="2100" spc="-5" dirty="0"/>
              <a:t>Summarization</a:t>
            </a:r>
            <a:endParaRPr sz="2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6009" y="4706613"/>
            <a:ext cx="2811053" cy="16086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23569" y="6302574"/>
            <a:ext cx="110363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450" i="1" spc="5" dirty="0">
                <a:latin typeface="Arial"/>
                <a:cs typeface="Arial"/>
              </a:rPr>
              <a:t>Paulus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et.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23569" y="6302574"/>
            <a:ext cx="110363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450" i="1" spc="5" dirty="0">
                <a:latin typeface="Arial"/>
                <a:cs typeface="Arial"/>
              </a:rPr>
              <a:t>Paulus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et.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8100" y="2534022"/>
            <a:ext cx="7447280" cy="2051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discrepancy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and test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performance,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because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6985" indent="-300990">
              <a:lnSpc>
                <a:spcPct val="100000"/>
              </a:lnSpc>
              <a:buClr>
                <a:srgbClr val="000000"/>
              </a:buClr>
              <a:buChar char="•"/>
              <a:tabLst>
                <a:tab pos="1276985" algn="l"/>
                <a:tab pos="127762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exposure</a:t>
            </a:r>
            <a:r>
              <a:rPr sz="19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1276985" indent="-300990">
              <a:lnSpc>
                <a:spcPct val="100000"/>
              </a:lnSpc>
              <a:buClr>
                <a:srgbClr val="000000"/>
              </a:buClr>
              <a:buChar char="•"/>
              <a:tabLst>
                <a:tab pos="1276985" algn="l"/>
                <a:tab pos="127762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potentially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valid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summaries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1276985" indent="-300990">
              <a:lnSpc>
                <a:spcPct val="100000"/>
              </a:lnSpc>
              <a:buClr>
                <a:srgbClr val="000000"/>
              </a:buClr>
              <a:buChar char="•"/>
              <a:tabLst>
                <a:tab pos="1276985" algn="l"/>
                <a:tab pos="127762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metric</a:t>
            </a:r>
            <a:r>
              <a:rPr sz="19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difference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201" y="1882407"/>
            <a:ext cx="67100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dirty="0"/>
              <a:t>A Deep</a:t>
            </a:r>
            <a:r>
              <a:rPr sz="2100" spc="5" dirty="0"/>
              <a:t> </a:t>
            </a:r>
            <a:r>
              <a:rPr sz="2100" spc="-5" dirty="0"/>
              <a:t>Reinforced</a:t>
            </a:r>
            <a:r>
              <a:rPr sz="2100" spc="5" dirty="0"/>
              <a:t> </a:t>
            </a:r>
            <a:r>
              <a:rPr sz="2100" spc="-5" dirty="0"/>
              <a:t>Model</a:t>
            </a:r>
            <a:r>
              <a:rPr sz="2100" spc="10" dirty="0"/>
              <a:t> </a:t>
            </a:r>
            <a:r>
              <a:rPr sz="2100" spc="-5" dirty="0"/>
              <a:t>for</a:t>
            </a:r>
            <a:r>
              <a:rPr sz="2100" dirty="0"/>
              <a:t> </a:t>
            </a:r>
            <a:r>
              <a:rPr sz="2100" spc="-5" dirty="0"/>
              <a:t>Abstractive</a:t>
            </a:r>
            <a:r>
              <a:rPr sz="2100" spc="5" dirty="0"/>
              <a:t> </a:t>
            </a:r>
            <a:r>
              <a:rPr sz="2100" spc="-5" dirty="0"/>
              <a:t>Summarization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164" y="2435076"/>
            <a:ext cx="7701915" cy="602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80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reinforcement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framework,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learn 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19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9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maximizes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sz="1900" spc="-5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specific discrete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metric.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3118" y="3312159"/>
            <a:ext cx="40640" cy="173990"/>
          </a:xfrm>
          <a:custGeom>
            <a:avLst/>
            <a:gdLst/>
            <a:ahLst/>
            <a:cxnLst/>
            <a:rect l="l" t="t" r="r" b="b"/>
            <a:pathLst>
              <a:path w="40639" h="173989">
                <a:moveTo>
                  <a:pt x="40563" y="0"/>
                </a:moveTo>
                <a:lnTo>
                  <a:pt x="0" y="0"/>
                </a:lnTo>
                <a:lnTo>
                  <a:pt x="0" y="7620"/>
                </a:lnTo>
                <a:lnTo>
                  <a:pt x="25463" y="7620"/>
                </a:lnTo>
                <a:lnTo>
                  <a:pt x="25463" y="166370"/>
                </a:lnTo>
                <a:lnTo>
                  <a:pt x="0" y="166370"/>
                </a:lnTo>
                <a:lnTo>
                  <a:pt x="0" y="173990"/>
                </a:lnTo>
                <a:lnTo>
                  <a:pt x="40563" y="173990"/>
                </a:lnTo>
                <a:lnTo>
                  <a:pt x="40563" y="166370"/>
                </a:lnTo>
                <a:lnTo>
                  <a:pt x="40563" y="7620"/>
                </a:lnTo>
                <a:lnTo>
                  <a:pt x="4056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4830" y="3312159"/>
            <a:ext cx="40640" cy="173990"/>
          </a:xfrm>
          <a:custGeom>
            <a:avLst/>
            <a:gdLst/>
            <a:ahLst/>
            <a:cxnLst/>
            <a:rect l="l" t="t" r="r" b="b"/>
            <a:pathLst>
              <a:path w="40639" h="173989">
                <a:moveTo>
                  <a:pt x="40563" y="0"/>
                </a:moveTo>
                <a:lnTo>
                  <a:pt x="0" y="0"/>
                </a:lnTo>
                <a:lnTo>
                  <a:pt x="0" y="7620"/>
                </a:lnTo>
                <a:lnTo>
                  <a:pt x="0" y="166370"/>
                </a:lnTo>
                <a:lnTo>
                  <a:pt x="0" y="173990"/>
                </a:lnTo>
                <a:lnTo>
                  <a:pt x="40563" y="173990"/>
                </a:lnTo>
                <a:lnTo>
                  <a:pt x="40563" y="166370"/>
                </a:lnTo>
                <a:lnTo>
                  <a:pt x="15100" y="166370"/>
                </a:lnTo>
                <a:lnTo>
                  <a:pt x="15100" y="7620"/>
                </a:lnTo>
                <a:lnTo>
                  <a:pt x="40563" y="7620"/>
                </a:lnTo>
                <a:lnTo>
                  <a:pt x="4056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0554" y="3345187"/>
            <a:ext cx="8509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40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141" y="3253533"/>
            <a:ext cx="354711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Action: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595959"/>
                </a:solidFill>
                <a:latin typeface="Cambria Math"/>
                <a:cs typeface="Cambria Math"/>
              </a:rPr>
              <a:t>𝑢</a:t>
            </a:r>
            <a:r>
              <a:rPr sz="1575" spc="44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575" spc="390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∈</a:t>
            </a:r>
            <a:r>
              <a:rPr sz="1450" spc="28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𝑐𝑜𝑝𝑦,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mbria Math"/>
                <a:cs typeface="Cambria Math"/>
              </a:rPr>
              <a:t>𝑔𝑒𝑛𝑒𝑟𝑎𝑡𝑒 </a:t>
            </a:r>
            <a:r>
              <a:rPr sz="1450" spc="30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word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7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112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endParaRPr sz="1575" baseline="291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0241" y="3702002"/>
            <a:ext cx="4381500" cy="697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State: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hidden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states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encoder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previous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outputs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Reward:</a:t>
            </a:r>
            <a:r>
              <a:rPr sz="14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Arial MT"/>
                <a:cs typeface="Arial MT"/>
              </a:rPr>
              <a:t>ROUGH</a:t>
            </a:r>
            <a:r>
              <a:rPr sz="14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score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9201" y="1882407"/>
            <a:ext cx="67100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dirty="0"/>
              <a:t>A Deep</a:t>
            </a:r>
            <a:r>
              <a:rPr sz="2100" spc="5" dirty="0"/>
              <a:t> </a:t>
            </a:r>
            <a:r>
              <a:rPr sz="2100" spc="-5" dirty="0"/>
              <a:t>Reinforced</a:t>
            </a:r>
            <a:r>
              <a:rPr sz="2100" spc="5" dirty="0"/>
              <a:t> </a:t>
            </a:r>
            <a:r>
              <a:rPr sz="2100" spc="-5" dirty="0"/>
              <a:t>Model</a:t>
            </a:r>
            <a:r>
              <a:rPr sz="2100" spc="10" dirty="0"/>
              <a:t> </a:t>
            </a:r>
            <a:r>
              <a:rPr sz="2100" spc="-5" dirty="0"/>
              <a:t>for</a:t>
            </a:r>
            <a:r>
              <a:rPr sz="2100" dirty="0"/>
              <a:t> </a:t>
            </a:r>
            <a:r>
              <a:rPr sz="2100" spc="-5" dirty="0"/>
              <a:t>Abstractive</a:t>
            </a:r>
            <a:r>
              <a:rPr sz="2100" spc="5" dirty="0"/>
              <a:t> </a:t>
            </a:r>
            <a:r>
              <a:rPr sz="2100" spc="-5" dirty="0"/>
              <a:t>Summarization</a:t>
            </a:r>
            <a:endParaRPr sz="21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827" y="4635817"/>
            <a:ext cx="5454014" cy="81295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369611" y="5663072"/>
            <a:ext cx="1426845" cy="172720"/>
          </a:xfrm>
          <a:custGeom>
            <a:avLst/>
            <a:gdLst/>
            <a:ahLst/>
            <a:cxnLst/>
            <a:rect l="l" t="t" r="r" b="b"/>
            <a:pathLst>
              <a:path w="1426845" h="172720">
                <a:moveTo>
                  <a:pt x="293508" y="1606"/>
                </a:moveTo>
                <a:lnTo>
                  <a:pt x="279501" y="1606"/>
                </a:lnTo>
                <a:lnTo>
                  <a:pt x="279501" y="170765"/>
                </a:lnTo>
                <a:lnTo>
                  <a:pt x="293508" y="170765"/>
                </a:lnTo>
                <a:lnTo>
                  <a:pt x="293508" y="1606"/>
                </a:lnTo>
                <a:close/>
              </a:path>
              <a:path w="1426845" h="172720">
                <a:moveTo>
                  <a:pt x="1371396" y="0"/>
                </a:moveTo>
                <a:lnTo>
                  <a:pt x="1368940" y="6998"/>
                </a:lnTo>
                <a:lnTo>
                  <a:pt x="1378928" y="11330"/>
                </a:lnTo>
                <a:lnTo>
                  <a:pt x="1387517" y="17327"/>
                </a:lnTo>
                <a:lnTo>
                  <a:pt x="1408140" y="57231"/>
                </a:lnTo>
                <a:lnTo>
                  <a:pt x="1410686" y="85351"/>
                </a:lnTo>
                <a:lnTo>
                  <a:pt x="1410047" y="100560"/>
                </a:lnTo>
                <a:lnTo>
                  <a:pt x="1400455" y="137800"/>
                </a:lnTo>
                <a:lnTo>
                  <a:pt x="1369213" y="165432"/>
                </a:lnTo>
                <a:lnTo>
                  <a:pt x="1371396" y="172431"/>
                </a:lnTo>
                <a:lnTo>
                  <a:pt x="1404360" y="152857"/>
                </a:lnTo>
                <a:lnTo>
                  <a:pt x="1422874" y="116723"/>
                </a:lnTo>
                <a:lnTo>
                  <a:pt x="1426422" y="86260"/>
                </a:lnTo>
                <a:lnTo>
                  <a:pt x="1425532" y="70453"/>
                </a:lnTo>
                <a:lnTo>
                  <a:pt x="1412187" y="30223"/>
                </a:lnTo>
                <a:lnTo>
                  <a:pt x="1383905" y="4513"/>
                </a:lnTo>
                <a:lnTo>
                  <a:pt x="1371396" y="0"/>
                </a:lnTo>
                <a:close/>
              </a:path>
              <a:path w="1426845" h="172720">
                <a:moveTo>
                  <a:pt x="55024" y="0"/>
                </a:moveTo>
                <a:lnTo>
                  <a:pt x="22120" y="19625"/>
                </a:lnTo>
                <a:lnTo>
                  <a:pt x="3557" y="55844"/>
                </a:lnTo>
                <a:lnTo>
                  <a:pt x="0" y="86260"/>
                </a:lnTo>
                <a:lnTo>
                  <a:pt x="886" y="102102"/>
                </a:lnTo>
                <a:lnTo>
                  <a:pt x="14187" y="142299"/>
                </a:lnTo>
                <a:lnTo>
                  <a:pt x="42478" y="167923"/>
                </a:lnTo>
                <a:lnTo>
                  <a:pt x="55024" y="172431"/>
                </a:lnTo>
                <a:lnTo>
                  <a:pt x="57207" y="165432"/>
                </a:lnTo>
                <a:lnTo>
                  <a:pt x="47375" y="161081"/>
                </a:lnTo>
                <a:lnTo>
                  <a:pt x="38892" y="155024"/>
                </a:lnTo>
                <a:lnTo>
                  <a:pt x="18291" y="114371"/>
                </a:lnTo>
                <a:lnTo>
                  <a:pt x="15734" y="85351"/>
                </a:lnTo>
                <a:lnTo>
                  <a:pt x="16373" y="70640"/>
                </a:lnTo>
                <a:lnTo>
                  <a:pt x="31772" y="24988"/>
                </a:lnTo>
                <a:lnTo>
                  <a:pt x="57480" y="6998"/>
                </a:lnTo>
                <a:lnTo>
                  <a:pt x="5502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8697" y="5663072"/>
            <a:ext cx="942975" cy="172720"/>
          </a:xfrm>
          <a:custGeom>
            <a:avLst/>
            <a:gdLst/>
            <a:ahLst/>
            <a:cxnLst/>
            <a:rect l="l" t="t" r="r" b="b"/>
            <a:pathLst>
              <a:path w="942975" h="172720">
                <a:moveTo>
                  <a:pt x="887910" y="0"/>
                </a:moveTo>
                <a:lnTo>
                  <a:pt x="885455" y="6998"/>
                </a:lnTo>
                <a:lnTo>
                  <a:pt x="895443" y="11330"/>
                </a:lnTo>
                <a:lnTo>
                  <a:pt x="904032" y="17327"/>
                </a:lnTo>
                <a:lnTo>
                  <a:pt x="924654" y="57231"/>
                </a:lnTo>
                <a:lnTo>
                  <a:pt x="927201" y="85351"/>
                </a:lnTo>
                <a:lnTo>
                  <a:pt x="926562" y="100560"/>
                </a:lnTo>
                <a:lnTo>
                  <a:pt x="916969" y="137800"/>
                </a:lnTo>
                <a:lnTo>
                  <a:pt x="885728" y="165432"/>
                </a:lnTo>
                <a:lnTo>
                  <a:pt x="887910" y="172431"/>
                </a:lnTo>
                <a:lnTo>
                  <a:pt x="920874" y="152857"/>
                </a:lnTo>
                <a:lnTo>
                  <a:pt x="939388" y="116723"/>
                </a:lnTo>
                <a:lnTo>
                  <a:pt x="942935" y="86260"/>
                </a:lnTo>
                <a:lnTo>
                  <a:pt x="942046" y="70453"/>
                </a:lnTo>
                <a:lnTo>
                  <a:pt x="928702" y="30223"/>
                </a:lnTo>
                <a:lnTo>
                  <a:pt x="900419" y="4513"/>
                </a:lnTo>
                <a:lnTo>
                  <a:pt x="887910" y="0"/>
                </a:lnTo>
                <a:close/>
              </a:path>
              <a:path w="942975" h="172720">
                <a:moveTo>
                  <a:pt x="55025" y="0"/>
                </a:moveTo>
                <a:lnTo>
                  <a:pt x="22120" y="19625"/>
                </a:lnTo>
                <a:lnTo>
                  <a:pt x="3558" y="55844"/>
                </a:lnTo>
                <a:lnTo>
                  <a:pt x="0" y="86260"/>
                </a:lnTo>
                <a:lnTo>
                  <a:pt x="886" y="102102"/>
                </a:lnTo>
                <a:lnTo>
                  <a:pt x="14188" y="142299"/>
                </a:lnTo>
                <a:lnTo>
                  <a:pt x="42479" y="167923"/>
                </a:lnTo>
                <a:lnTo>
                  <a:pt x="55025" y="172431"/>
                </a:lnTo>
                <a:lnTo>
                  <a:pt x="57208" y="165432"/>
                </a:lnTo>
                <a:lnTo>
                  <a:pt x="47376" y="161081"/>
                </a:lnTo>
                <a:lnTo>
                  <a:pt x="38892" y="155024"/>
                </a:lnTo>
                <a:lnTo>
                  <a:pt x="18292" y="114371"/>
                </a:lnTo>
                <a:lnTo>
                  <a:pt x="15734" y="85351"/>
                </a:lnTo>
                <a:lnTo>
                  <a:pt x="16373" y="70640"/>
                </a:lnTo>
                <a:lnTo>
                  <a:pt x="31773" y="24988"/>
                </a:lnTo>
                <a:lnTo>
                  <a:pt x="57480" y="6998"/>
                </a:lnTo>
                <a:lnTo>
                  <a:pt x="5502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0318" y="5663072"/>
            <a:ext cx="2317115" cy="172720"/>
          </a:xfrm>
          <a:custGeom>
            <a:avLst/>
            <a:gdLst/>
            <a:ahLst/>
            <a:cxnLst/>
            <a:rect l="l" t="t" r="r" b="b"/>
            <a:pathLst>
              <a:path w="2317115" h="172720">
                <a:moveTo>
                  <a:pt x="293508" y="1606"/>
                </a:moveTo>
                <a:lnTo>
                  <a:pt x="279502" y="1606"/>
                </a:lnTo>
                <a:lnTo>
                  <a:pt x="279502" y="170765"/>
                </a:lnTo>
                <a:lnTo>
                  <a:pt x="293508" y="170765"/>
                </a:lnTo>
                <a:lnTo>
                  <a:pt x="293508" y="1606"/>
                </a:lnTo>
                <a:close/>
              </a:path>
              <a:path w="2317115" h="172720">
                <a:moveTo>
                  <a:pt x="2261759" y="0"/>
                </a:moveTo>
                <a:lnTo>
                  <a:pt x="2259304" y="6998"/>
                </a:lnTo>
                <a:lnTo>
                  <a:pt x="2269291" y="11330"/>
                </a:lnTo>
                <a:lnTo>
                  <a:pt x="2277880" y="17327"/>
                </a:lnTo>
                <a:lnTo>
                  <a:pt x="2298503" y="57231"/>
                </a:lnTo>
                <a:lnTo>
                  <a:pt x="2301050" y="85351"/>
                </a:lnTo>
                <a:lnTo>
                  <a:pt x="2300411" y="100560"/>
                </a:lnTo>
                <a:lnTo>
                  <a:pt x="2290818" y="137800"/>
                </a:lnTo>
                <a:lnTo>
                  <a:pt x="2259577" y="165432"/>
                </a:lnTo>
                <a:lnTo>
                  <a:pt x="2261759" y="172431"/>
                </a:lnTo>
                <a:lnTo>
                  <a:pt x="2294723" y="152857"/>
                </a:lnTo>
                <a:lnTo>
                  <a:pt x="2313237" y="116723"/>
                </a:lnTo>
                <a:lnTo>
                  <a:pt x="2316784" y="86260"/>
                </a:lnTo>
                <a:lnTo>
                  <a:pt x="2315895" y="70453"/>
                </a:lnTo>
                <a:lnTo>
                  <a:pt x="2302551" y="30223"/>
                </a:lnTo>
                <a:lnTo>
                  <a:pt x="2274268" y="4513"/>
                </a:lnTo>
                <a:lnTo>
                  <a:pt x="2261759" y="0"/>
                </a:lnTo>
                <a:close/>
              </a:path>
              <a:path w="2317115" h="172720">
                <a:moveTo>
                  <a:pt x="55025" y="0"/>
                </a:moveTo>
                <a:lnTo>
                  <a:pt x="22121" y="19625"/>
                </a:lnTo>
                <a:lnTo>
                  <a:pt x="3558" y="55844"/>
                </a:lnTo>
                <a:lnTo>
                  <a:pt x="0" y="86260"/>
                </a:lnTo>
                <a:lnTo>
                  <a:pt x="886" y="102102"/>
                </a:lnTo>
                <a:lnTo>
                  <a:pt x="14188" y="142299"/>
                </a:lnTo>
                <a:lnTo>
                  <a:pt x="42480" y="167923"/>
                </a:lnTo>
                <a:lnTo>
                  <a:pt x="55025" y="172431"/>
                </a:lnTo>
                <a:lnTo>
                  <a:pt x="57208" y="165432"/>
                </a:lnTo>
                <a:lnTo>
                  <a:pt x="47376" y="161081"/>
                </a:lnTo>
                <a:lnTo>
                  <a:pt x="38892" y="155024"/>
                </a:lnTo>
                <a:lnTo>
                  <a:pt x="18292" y="114371"/>
                </a:lnTo>
                <a:lnTo>
                  <a:pt x="15735" y="85351"/>
                </a:lnTo>
                <a:lnTo>
                  <a:pt x="16374" y="70640"/>
                </a:lnTo>
                <a:lnTo>
                  <a:pt x="31773" y="24988"/>
                </a:lnTo>
                <a:lnTo>
                  <a:pt x="57481" y="6998"/>
                </a:lnTo>
                <a:lnTo>
                  <a:pt x="5502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7518" y="5696418"/>
            <a:ext cx="3938270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2890" algn="l"/>
                <a:tab pos="793750" algn="l"/>
                <a:tab pos="2903220" algn="l"/>
                <a:tab pos="3153410" algn="l"/>
                <a:tab pos="3684270" algn="l"/>
              </a:tabLst>
            </a:pPr>
            <a:r>
              <a:rPr sz="1050" spc="140" dirty="0">
                <a:solidFill>
                  <a:srgbClr val="595959"/>
                </a:solidFill>
                <a:latin typeface="Cambria Math"/>
                <a:cs typeface="Cambria Math"/>
              </a:rPr>
              <a:t>𝑡	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	</a:t>
            </a:r>
            <a:r>
              <a:rPr sz="1050" spc="170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050" spc="400" dirty="0">
                <a:solidFill>
                  <a:srgbClr val="595959"/>
                </a:solidFill>
                <a:latin typeface="Cambria Math"/>
                <a:cs typeface="Cambria Math"/>
              </a:rPr>
              <a:t>[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r>
              <a:rPr sz="105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050" spc="140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05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r>
              <a:rPr sz="105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050" spc="170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050" spc="400" dirty="0">
                <a:solidFill>
                  <a:srgbClr val="595959"/>
                </a:solidFill>
                <a:latin typeface="Cambria Math"/>
                <a:cs typeface="Cambria Math"/>
              </a:rPr>
              <a:t>[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129" y="5603630"/>
            <a:ext cx="59797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963420" algn="l"/>
                <a:tab pos="2268220" algn="l"/>
                <a:tab pos="4853940" algn="l"/>
              </a:tabLst>
            </a:pPr>
            <a:r>
              <a:rPr sz="1450" spc="20" dirty="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her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-1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97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575" baseline="29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142" baseline="29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232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⋯</a:t>
            </a:r>
            <a:r>
              <a:rPr sz="1450" spc="-7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97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575" baseline="2910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𝑥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450" spc="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-1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𝑢</a:t>
            </a:r>
            <a:r>
              <a:rPr sz="1575" spc="209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575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52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450" spc="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𝑐𝑜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 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-1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97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575" baseline="29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142" baseline="29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232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⋯</a:t>
            </a:r>
            <a:r>
              <a:rPr sz="1450" spc="-7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97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575" baseline="2910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65" dirty="0">
                <a:solidFill>
                  <a:srgbClr val="595959"/>
                </a:solidFill>
                <a:latin typeface="Cambria Math"/>
                <a:cs typeface="Cambria Math"/>
              </a:rPr>
              <a:t>𝑥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𝑢</a:t>
            </a:r>
            <a:r>
              <a:rPr sz="1575" spc="209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575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52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450" spc="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𝑐𝑜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568" y="5887306"/>
            <a:ext cx="1316355" cy="172720"/>
          </a:xfrm>
          <a:custGeom>
            <a:avLst/>
            <a:gdLst/>
            <a:ahLst/>
            <a:cxnLst/>
            <a:rect l="l" t="t" r="r" b="b"/>
            <a:pathLst>
              <a:path w="1316354" h="172720">
                <a:moveTo>
                  <a:pt x="1260885" y="0"/>
                </a:moveTo>
                <a:lnTo>
                  <a:pt x="1258430" y="7000"/>
                </a:lnTo>
                <a:lnTo>
                  <a:pt x="1268417" y="11331"/>
                </a:lnTo>
                <a:lnTo>
                  <a:pt x="1277006" y="17328"/>
                </a:lnTo>
                <a:lnTo>
                  <a:pt x="1297629" y="57231"/>
                </a:lnTo>
                <a:lnTo>
                  <a:pt x="1300176" y="85352"/>
                </a:lnTo>
                <a:lnTo>
                  <a:pt x="1299536" y="100560"/>
                </a:lnTo>
                <a:lnTo>
                  <a:pt x="1289944" y="137800"/>
                </a:lnTo>
                <a:lnTo>
                  <a:pt x="1258703" y="165432"/>
                </a:lnTo>
                <a:lnTo>
                  <a:pt x="1260885" y="172431"/>
                </a:lnTo>
                <a:lnTo>
                  <a:pt x="1293849" y="152858"/>
                </a:lnTo>
                <a:lnTo>
                  <a:pt x="1312363" y="116724"/>
                </a:lnTo>
                <a:lnTo>
                  <a:pt x="1315910" y="86262"/>
                </a:lnTo>
                <a:lnTo>
                  <a:pt x="1315020" y="70454"/>
                </a:lnTo>
                <a:lnTo>
                  <a:pt x="1301676" y="30223"/>
                </a:lnTo>
                <a:lnTo>
                  <a:pt x="1273393" y="4513"/>
                </a:lnTo>
                <a:lnTo>
                  <a:pt x="1260885" y="0"/>
                </a:lnTo>
                <a:close/>
              </a:path>
              <a:path w="1316354" h="172720">
                <a:moveTo>
                  <a:pt x="55024" y="0"/>
                </a:moveTo>
                <a:lnTo>
                  <a:pt x="22120" y="19625"/>
                </a:lnTo>
                <a:lnTo>
                  <a:pt x="3557" y="55845"/>
                </a:lnTo>
                <a:lnTo>
                  <a:pt x="0" y="86262"/>
                </a:lnTo>
                <a:lnTo>
                  <a:pt x="886" y="102103"/>
                </a:lnTo>
                <a:lnTo>
                  <a:pt x="14187" y="142299"/>
                </a:lnTo>
                <a:lnTo>
                  <a:pt x="42478" y="167923"/>
                </a:lnTo>
                <a:lnTo>
                  <a:pt x="55024" y="172431"/>
                </a:lnTo>
                <a:lnTo>
                  <a:pt x="57207" y="165432"/>
                </a:lnTo>
                <a:lnTo>
                  <a:pt x="47375" y="161081"/>
                </a:lnTo>
                <a:lnTo>
                  <a:pt x="38892" y="155025"/>
                </a:lnTo>
                <a:lnTo>
                  <a:pt x="18291" y="114371"/>
                </a:lnTo>
                <a:lnTo>
                  <a:pt x="15734" y="85352"/>
                </a:lnTo>
                <a:lnTo>
                  <a:pt x="16373" y="70641"/>
                </a:lnTo>
                <a:lnTo>
                  <a:pt x="31772" y="24988"/>
                </a:lnTo>
                <a:lnTo>
                  <a:pt x="57480" y="7000"/>
                </a:lnTo>
                <a:lnTo>
                  <a:pt x="5502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88270" y="5920653"/>
            <a:ext cx="35369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2255" algn="l"/>
              </a:tabLst>
            </a:pPr>
            <a:r>
              <a:rPr sz="1050" spc="140" dirty="0">
                <a:solidFill>
                  <a:srgbClr val="595959"/>
                </a:solidFill>
                <a:latin typeface="Cambria Math"/>
                <a:cs typeface="Cambria Math"/>
              </a:rPr>
              <a:t>𝑡	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3569" y="6302574"/>
            <a:ext cx="110363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450" i="1" spc="5" dirty="0">
                <a:latin typeface="Arial"/>
                <a:cs typeface="Arial"/>
              </a:rPr>
              <a:t>Paulus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et.</a:t>
            </a:r>
            <a:r>
              <a:rPr sz="1450" i="1" spc="-2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8788" y="5920653"/>
            <a:ext cx="2660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70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050" spc="400" dirty="0">
                <a:solidFill>
                  <a:srgbClr val="595959"/>
                </a:solidFill>
                <a:latin typeface="Cambria Math"/>
                <a:cs typeface="Cambria Math"/>
              </a:rPr>
              <a:t>[</a:t>
            </a:r>
            <a:r>
              <a:rPr sz="1050" spc="50" dirty="0">
                <a:solidFill>
                  <a:srgbClr val="595959"/>
                </a:solidFill>
                <a:latin typeface="Cambria Math"/>
                <a:cs typeface="Cambria Math"/>
              </a:rPr>
              <a:t>L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6248" y="5827865"/>
            <a:ext cx="44977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943225" algn="l"/>
              </a:tabLst>
            </a:pP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+𝑝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-1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𝑢</a:t>
            </a:r>
            <a:r>
              <a:rPr sz="1575" spc="209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575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52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450" spc="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𝑔𝑒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𝑛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𝑒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𝑟𝑎𝑡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𝑒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595959"/>
                </a:solidFill>
                <a:latin typeface="Cambria Math"/>
                <a:cs typeface="Cambria Math"/>
              </a:rPr>
              <a:t>𝑝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(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232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|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232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⋯</a:t>
            </a:r>
            <a:r>
              <a:rPr sz="1450" spc="-7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25" dirty="0">
                <a:solidFill>
                  <a:srgbClr val="595959"/>
                </a:solidFill>
                <a:latin typeface="Cambria Math"/>
                <a:cs typeface="Cambria Math"/>
              </a:rPr>
              <a:t>𝑦</a:t>
            </a:r>
            <a:r>
              <a:rPr sz="1575" spc="97" baseline="2910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575" baseline="29100" dirty="0">
                <a:solidFill>
                  <a:srgbClr val="595959"/>
                </a:solidFill>
                <a:latin typeface="Cambria Math"/>
                <a:cs typeface="Cambria Math"/>
              </a:rPr>
              <a:t>	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65" dirty="0">
                <a:solidFill>
                  <a:srgbClr val="595959"/>
                </a:solidFill>
                <a:latin typeface="Cambria Math"/>
                <a:cs typeface="Cambria Math"/>
              </a:rPr>
              <a:t>𝑥</a:t>
            </a:r>
            <a:r>
              <a:rPr sz="145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𝑢</a:t>
            </a:r>
            <a:r>
              <a:rPr sz="1575" spc="209" baseline="-15873" dirty="0">
                <a:solidFill>
                  <a:srgbClr val="595959"/>
                </a:solidFill>
                <a:latin typeface="Cambria Math"/>
                <a:cs typeface="Cambria Math"/>
              </a:rPr>
              <a:t>𝑡</a:t>
            </a:r>
            <a:r>
              <a:rPr sz="1575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575" spc="52" baseline="-15873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450" spc="9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𝑔𝑒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𝑛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𝑒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𝑟𝑎𝑡</a:t>
            </a:r>
            <a:r>
              <a:rPr sz="1450" spc="55" dirty="0">
                <a:solidFill>
                  <a:srgbClr val="595959"/>
                </a:solidFill>
                <a:latin typeface="Cambria Math"/>
                <a:cs typeface="Cambria Math"/>
              </a:rPr>
              <a:t>𝑒</a:t>
            </a:r>
            <a:r>
              <a:rPr sz="1450" spc="5" dirty="0">
                <a:solidFill>
                  <a:srgbClr val="595959"/>
                </a:solidFill>
                <a:latin typeface="Cambria Math"/>
                <a:cs typeface="Cambria Math"/>
              </a:rPr>
              <a:t>)</a:t>
            </a:r>
            <a:endParaRPr sz="14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18459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RL</a:t>
            </a:r>
            <a:r>
              <a:rPr sz="3100" spc="-20" dirty="0"/>
              <a:t> </a:t>
            </a:r>
            <a:r>
              <a:rPr sz="3100" spc="10" dirty="0"/>
              <a:t>in</a:t>
            </a:r>
            <a:r>
              <a:rPr sz="3100" spc="-15" dirty="0"/>
              <a:t> </a:t>
            </a:r>
            <a:r>
              <a:rPr sz="3100" spc="20" dirty="0"/>
              <a:t>NLP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40821"/>
            <a:ext cx="2722245" cy="23444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41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Article</a:t>
            </a:r>
            <a:r>
              <a:rPr sz="19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summarization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72745" algn="l"/>
                <a:tab pos="373380" algn="l"/>
              </a:tabLst>
            </a:pP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Question</a:t>
            </a:r>
            <a:r>
              <a:rPr sz="19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95959"/>
                </a:solidFill>
                <a:latin typeface="Arial"/>
                <a:cs typeface="Arial"/>
              </a:rPr>
              <a:t>answering</a:t>
            </a:r>
            <a:endParaRPr sz="1900">
              <a:latin typeface="Arial"/>
              <a:cs typeface="Arial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Dialogue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generation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5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Dialogue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Knowledge-based</a:t>
            </a:r>
            <a:r>
              <a:rPr sz="19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QA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9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Translation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5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Text</a:t>
            </a:r>
            <a:r>
              <a:rPr sz="19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generation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007745"/>
            <a:ext cx="103815" cy="1123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216643"/>
            <a:ext cx="103815" cy="1123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600" y="5425542"/>
            <a:ext cx="103815" cy="1123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449262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Text</a:t>
            </a:r>
            <a:r>
              <a:rPr sz="3100" spc="-5" dirty="0"/>
              <a:t> </a:t>
            </a:r>
            <a:r>
              <a:rPr sz="3100" spc="20" dirty="0"/>
              <a:t>Question</a:t>
            </a:r>
            <a:r>
              <a:rPr sz="3100" spc="-15" dirty="0"/>
              <a:t> </a:t>
            </a:r>
            <a:r>
              <a:rPr sz="3100" spc="20" dirty="0"/>
              <a:t>Answering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635442" y="3267804"/>
            <a:ext cx="6734175" cy="1612900"/>
            <a:chOff x="1635442" y="3267804"/>
            <a:chExt cx="6734175" cy="1612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442" y="3267804"/>
              <a:ext cx="6734175" cy="16125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72467" y="3634508"/>
              <a:ext cx="949325" cy="218440"/>
            </a:xfrm>
            <a:custGeom>
              <a:avLst/>
              <a:gdLst/>
              <a:ahLst/>
              <a:cxnLst/>
              <a:rect l="l" t="t" r="r" b="b"/>
              <a:pathLst>
                <a:path w="949325" h="218439">
                  <a:moveTo>
                    <a:pt x="0" y="0"/>
                  </a:moveTo>
                  <a:lnTo>
                    <a:pt x="949209" y="0"/>
                  </a:lnTo>
                  <a:lnTo>
                    <a:pt x="949209" y="218079"/>
                  </a:lnTo>
                  <a:lnTo>
                    <a:pt x="0" y="218079"/>
                  </a:lnTo>
                  <a:lnTo>
                    <a:pt x="0" y="0"/>
                  </a:lnTo>
                  <a:close/>
                </a:path>
              </a:pathLst>
            </a:custGeom>
            <a:ln w="266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7965" y="4628996"/>
              <a:ext cx="949325" cy="218440"/>
            </a:xfrm>
            <a:custGeom>
              <a:avLst/>
              <a:gdLst/>
              <a:ahLst/>
              <a:cxnLst/>
              <a:rect l="l" t="t" r="r" b="b"/>
              <a:pathLst>
                <a:path w="949325" h="218439">
                  <a:moveTo>
                    <a:pt x="0" y="0"/>
                  </a:moveTo>
                  <a:lnTo>
                    <a:pt x="949209" y="0"/>
                  </a:lnTo>
                  <a:lnTo>
                    <a:pt x="949209" y="218079"/>
                  </a:lnTo>
                  <a:lnTo>
                    <a:pt x="0" y="218079"/>
                  </a:lnTo>
                  <a:lnTo>
                    <a:pt x="0" y="0"/>
                  </a:lnTo>
                  <a:close/>
                </a:path>
              </a:pathLst>
            </a:custGeom>
            <a:ln w="2665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96394" y="6258985"/>
            <a:ext cx="250126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450" i="1" spc="5" dirty="0">
                <a:latin typeface="Arial"/>
                <a:cs typeface="Arial"/>
              </a:rPr>
              <a:t>Example</a:t>
            </a:r>
            <a:r>
              <a:rPr sz="1450" i="1" spc="-5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from </a:t>
            </a:r>
            <a:r>
              <a:rPr sz="1450" i="1" spc="5" dirty="0">
                <a:latin typeface="Arial"/>
                <a:cs typeface="Arial"/>
              </a:rPr>
              <a:t>SQuaD </a:t>
            </a:r>
            <a:r>
              <a:rPr sz="1450" i="1" dirty="0">
                <a:latin typeface="Arial"/>
                <a:cs typeface="Arial"/>
              </a:rPr>
              <a:t>dataset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449262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Text</a:t>
            </a:r>
            <a:r>
              <a:rPr sz="3100" spc="-5" dirty="0"/>
              <a:t> </a:t>
            </a:r>
            <a:r>
              <a:rPr sz="3100" spc="20" dirty="0"/>
              <a:t>Question</a:t>
            </a:r>
            <a:r>
              <a:rPr sz="3100" spc="-15" dirty="0"/>
              <a:t> </a:t>
            </a:r>
            <a:r>
              <a:rPr sz="3100" spc="20" dirty="0"/>
              <a:t>Answering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3214093" y="4797454"/>
            <a:ext cx="12369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Encoder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Layer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0563" y="4086230"/>
            <a:ext cx="127825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Attention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Layer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3277" y="3375007"/>
            <a:ext cx="137223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Decoder</a:t>
            </a:r>
            <a:r>
              <a:rPr sz="1450" spc="-7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Pointer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442" y="4797453"/>
            <a:ext cx="12369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Encoder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Layer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820" y="2663783"/>
            <a:ext cx="157861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Loss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function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layer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6901" y="5364131"/>
            <a:ext cx="14986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10" dirty="0">
                <a:latin typeface="Arial MT"/>
                <a:cs typeface="Arial MT"/>
              </a:rPr>
              <a:t>P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219" y="5462211"/>
            <a:ext cx="17081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10" dirty="0">
                <a:latin typeface="Arial MT"/>
                <a:cs typeface="Arial MT"/>
              </a:rPr>
              <a:t>Q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0189" y="5095649"/>
            <a:ext cx="80010" cy="23989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52948" y="4370946"/>
            <a:ext cx="608965" cy="217170"/>
          </a:xfrm>
          <a:custGeom>
            <a:avLst/>
            <a:gdLst/>
            <a:ahLst/>
            <a:cxnLst/>
            <a:rect l="l" t="t" r="r" b="b"/>
            <a:pathLst>
              <a:path w="608964" h="217170">
                <a:moveTo>
                  <a:pt x="520414" y="0"/>
                </a:moveTo>
                <a:lnTo>
                  <a:pt x="531326" y="33240"/>
                </a:lnTo>
                <a:lnTo>
                  <a:pt x="0" y="207465"/>
                </a:lnTo>
                <a:lnTo>
                  <a:pt x="3117" y="216962"/>
                </a:lnTo>
                <a:lnTo>
                  <a:pt x="534443" y="42738"/>
                </a:lnTo>
                <a:lnTo>
                  <a:pt x="545357" y="75977"/>
                </a:lnTo>
                <a:lnTo>
                  <a:pt x="608907" y="13060"/>
                </a:lnTo>
                <a:lnTo>
                  <a:pt x="520414" y="0"/>
                </a:lnTo>
                <a:close/>
              </a:path>
            </a:pathLst>
          </a:custGeom>
          <a:solidFill>
            <a:srgbClr val="FEA8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0130" y="4371340"/>
            <a:ext cx="501650" cy="184150"/>
          </a:xfrm>
          <a:custGeom>
            <a:avLst/>
            <a:gdLst/>
            <a:ahLst/>
            <a:cxnLst/>
            <a:rect l="l" t="t" r="r" b="b"/>
            <a:pathLst>
              <a:path w="501650" h="184150">
                <a:moveTo>
                  <a:pt x="88552" y="0"/>
                </a:moveTo>
                <a:lnTo>
                  <a:pt x="0" y="12666"/>
                </a:lnTo>
                <a:lnTo>
                  <a:pt x="63270" y="75865"/>
                </a:lnTo>
                <a:lnTo>
                  <a:pt x="74330" y="42674"/>
                </a:lnTo>
                <a:lnTo>
                  <a:pt x="498482" y="183850"/>
                </a:lnTo>
                <a:lnTo>
                  <a:pt x="501642" y="174367"/>
                </a:lnTo>
                <a:lnTo>
                  <a:pt x="77491" y="33191"/>
                </a:lnTo>
                <a:lnTo>
                  <a:pt x="88552" y="0"/>
                </a:lnTo>
                <a:close/>
              </a:path>
            </a:pathLst>
          </a:custGeom>
          <a:solidFill>
            <a:srgbClr val="FEA8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4596" y="3672367"/>
            <a:ext cx="80010" cy="384810"/>
          </a:xfrm>
          <a:custGeom>
            <a:avLst/>
            <a:gdLst/>
            <a:ahLst/>
            <a:cxnLst/>
            <a:rect l="l" t="t" r="r" b="b"/>
            <a:pathLst>
              <a:path w="80010" h="384810">
                <a:moveTo>
                  <a:pt x="40005" y="0"/>
                </a:moveTo>
                <a:lnTo>
                  <a:pt x="0" y="79961"/>
                </a:lnTo>
                <a:lnTo>
                  <a:pt x="35003" y="79963"/>
                </a:lnTo>
                <a:lnTo>
                  <a:pt x="35003" y="384517"/>
                </a:lnTo>
                <a:lnTo>
                  <a:pt x="45004" y="384517"/>
                </a:lnTo>
                <a:lnTo>
                  <a:pt x="45004" y="79963"/>
                </a:lnTo>
                <a:lnTo>
                  <a:pt x="80010" y="79963"/>
                </a:lnTo>
                <a:lnTo>
                  <a:pt x="40005" y="0"/>
                </a:lnTo>
                <a:close/>
              </a:path>
            </a:pathLst>
          </a:custGeom>
          <a:solidFill>
            <a:srgbClr val="FEA8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4596" y="2956577"/>
            <a:ext cx="80010" cy="389255"/>
          </a:xfrm>
          <a:custGeom>
            <a:avLst/>
            <a:gdLst/>
            <a:ahLst/>
            <a:cxnLst/>
            <a:rect l="l" t="t" r="r" b="b"/>
            <a:pathLst>
              <a:path w="80010" h="389254">
                <a:moveTo>
                  <a:pt x="40005" y="0"/>
                </a:moveTo>
                <a:lnTo>
                  <a:pt x="0" y="79963"/>
                </a:lnTo>
                <a:lnTo>
                  <a:pt x="35003" y="79963"/>
                </a:lnTo>
                <a:lnTo>
                  <a:pt x="35003" y="388666"/>
                </a:lnTo>
                <a:lnTo>
                  <a:pt x="45004" y="388666"/>
                </a:lnTo>
                <a:lnTo>
                  <a:pt x="45004" y="79963"/>
                </a:lnTo>
                <a:lnTo>
                  <a:pt x="80010" y="79963"/>
                </a:lnTo>
                <a:lnTo>
                  <a:pt x="40005" y="0"/>
                </a:lnTo>
                <a:close/>
              </a:path>
            </a:pathLst>
          </a:custGeom>
          <a:solidFill>
            <a:srgbClr val="FEA8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504" y="5095650"/>
            <a:ext cx="80010" cy="2398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16423" y="4884636"/>
            <a:ext cx="574675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450" dirty="0">
                <a:latin typeface="Arial MT"/>
                <a:cs typeface="Arial MT"/>
              </a:rPr>
              <a:t>L</a:t>
            </a:r>
            <a:r>
              <a:rPr sz="1450" spc="15" dirty="0">
                <a:latin typeface="Arial MT"/>
                <a:cs typeface="Arial MT"/>
              </a:rPr>
              <a:t>S</a:t>
            </a:r>
            <a:r>
              <a:rPr sz="1450" spc="5" dirty="0">
                <a:latin typeface="Arial MT"/>
                <a:cs typeface="Arial MT"/>
              </a:rPr>
              <a:t>TM,  </a:t>
            </a:r>
            <a:r>
              <a:rPr sz="1450" spc="10" dirty="0">
                <a:latin typeface="Arial MT"/>
                <a:cs typeface="Arial MT"/>
              </a:rPr>
              <a:t>GRU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6423" y="3345348"/>
            <a:ext cx="1123315" cy="1299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160">
              <a:lnSpc>
                <a:spcPct val="101499"/>
              </a:lnSpc>
              <a:spcBef>
                <a:spcPts val="90"/>
              </a:spcBef>
            </a:pPr>
            <a:r>
              <a:rPr sz="1450" spc="5" dirty="0">
                <a:latin typeface="Arial MT"/>
                <a:cs typeface="Arial MT"/>
              </a:rPr>
              <a:t>LSTM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+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MLP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GRU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+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MLP</a:t>
            </a: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1499"/>
              </a:lnSpc>
              <a:spcBef>
                <a:spcPts val="1210"/>
              </a:spcBef>
            </a:pPr>
            <a:r>
              <a:rPr sz="1450" spc="15" dirty="0">
                <a:latin typeface="Arial MT"/>
                <a:cs typeface="Arial MT"/>
              </a:rPr>
              <a:t>S</a:t>
            </a:r>
            <a:r>
              <a:rPr sz="1450" dirty="0">
                <a:latin typeface="Arial MT"/>
                <a:cs typeface="Arial MT"/>
              </a:rPr>
              <a:t>elf-attention  biAttention 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Coattention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7333" y="2592537"/>
            <a:ext cx="120650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Cross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Entropy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80"/>
              </a:spcBef>
            </a:pPr>
            <a:r>
              <a:rPr spc="-10" dirty="0"/>
              <a:t>DCN+: MIXED</a:t>
            </a:r>
            <a:r>
              <a:rPr spc="-5" dirty="0"/>
              <a:t> </a:t>
            </a:r>
            <a:r>
              <a:rPr spc="-10" dirty="0"/>
              <a:t>OBJECTIVE AND</a:t>
            </a:r>
            <a:r>
              <a:rPr spc="-5" dirty="0"/>
              <a:t> </a:t>
            </a:r>
            <a:r>
              <a:rPr spc="-10" dirty="0"/>
              <a:t>DEEP RESIDUAL</a:t>
            </a:r>
            <a:r>
              <a:rPr spc="-5" dirty="0"/>
              <a:t> </a:t>
            </a:r>
            <a:r>
              <a:rPr spc="-10" dirty="0"/>
              <a:t>COATTENTION FOR </a:t>
            </a:r>
            <a:r>
              <a:rPr spc="-509" dirty="0"/>
              <a:t> </a:t>
            </a:r>
            <a:r>
              <a:rPr spc="-10" dirty="0"/>
              <a:t>QUESTION</a:t>
            </a:r>
            <a:r>
              <a:rPr spc="-15" dirty="0"/>
              <a:t> </a:t>
            </a:r>
            <a:r>
              <a:rPr spc="-10" dirty="0"/>
              <a:t>ANSWERING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598" y="2777146"/>
            <a:ext cx="6669405" cy="30365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566160">
              <a:lnSpc>
                <a:spcPts val="2270"/>
              </a:lnSpc>
              <a:spcBef>
                <a:spcPts val="180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Constraints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Cross-Entropy </a:t>
            </a:r>
            <a:r>
              <a:rPr sz="1900" spc="-5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loss:</a:t>
            </a:r>
            <a:endParaRPr sz="1900">
              <a:latin typeface="Arial MT"/>
              <a:cs typeface="Arial MT"/>
            </a:endParaRPr>
          </a:p>
          <a:p>
            <a:pPr marL="765175" marR="5080">
              <a:lnSpc>
                <a:spcPct val="101499"/>
              </a:lnSpc>
              <a:spcBef>
                <a:spcPts val="1425"/>
              </a:spcBef>
            </a:pPr>
            <a:r>
              <a:rPr sz="1450" spc="10" dirty="0">
                <a:latin typeface="Arial MT"/>
                <a:cs typeface="Arial MT"/>
              </a:rPr>
              <a:t>P: </a:t>
            </a:r>
            <a:r>
              <a:rPr sz="1450" spc="5" dirty="0">
                <a:latin typeface="Arial MT"/>
                <a:cs typeface="Arial MT"/>
              </a:rPr>
              <a:t>“Some believe </a:t>
            </a:r>
            <a:r>
              <a:rPr sz="1450" b="1" dirty="0">
                <a:latin typeface="Arial"/>
                <a:cs typeface="Arial"/>
              </a:rPr>
              <a:t>that </a:t>
            </a:r>
            <a:r>
              <a:rPr sz="1450" b="1" spc="5" dirty="0">
                <a:latin typeface="Arial"/>
                <a:cs typeface="Arial"/>
              </a:rPr>
              <a:t>the Golden State Warriors team of 2017 </a:t>
            </a:r>
            <a:r>
              <a:rPr sz="1450" spc="5" dirty="0">
                <a:latin typeface="Arial MT"/>
                <a:cs typeface="Arial MT"/>
              </a:rPr>
              <a:t>is one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of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the greatest </a:t>
            </a:r>
            <a:r>
              <a:rPr sz="1450" spc="5" dirty="0">
                <a:latin typeface="Arial MT"/>
                <a:cs typeface="Arial MT"/>
              </a:rPr>
              <a:t>teams in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NBA </a:t>
            </a:r>
            <a:r>
              <a:rPr sz="1450" spc="5" dirty="0">
                <a:latin typeface="Arial MT"/>
                <a:cs typeface="Arial MT"/>
              </a:rPr>
              <a:t>history,…”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 MT"/>
              <a:cs typeface="Arial MT"/>
            </a:endParaRPr>
          </a:p>
          <a:p>
            <a:pPr marL="765175" marR="232410">
              <a:lnSpc>
                <a:spcPct val="101499"/>
              </a:lnSpc>
              <a:spcBef>
                <a:spcPts val="5"/>
              </a:spcBef>
            </a:pPr>
            <a:r>
              <a:rPr sz="1450" spc="5" dirty="0">
                <a:latin typeface="Arial MT"/>
                <a:cs typeface="Arial MT"/>
              </a:rPr>
              <a:t>Q: “which team is considered </a:t>
            </a:r>
            <a:r>
              <a:rPr sz="1450" dirty="0">
                <a:latin typeface="Arial MT"/>
                <a:cs typeface="Arial MT"/>
              </a:rPr>
              <a:t>to </a:t>
            </a:r>
            <a:r>
              <a:rPr sz="1450" spc="5" dirty="0">
                <a:latin typeface="Arial MT"/>
                <a:cs typeface="Arial MT"/>
              </a:rPr>
              <a:t>be one </a:t>
            </a:r>
            <a:r>
              <a:rPr sz="1450" dirty="0">
                <a:latin typeface="Arial MT"/>
                <a:cs typeface="Arial MT"/>
              </a:rPr>
              <a:t>of the greatest </a:t>
            </a:r>
            <a:r>
              <a:rPr sz="1450" spc="5" dirty="0">
                <a:latin typeface="Arial MT"/>
                <a:cs typeface="Arial MT"/>
              </a:rPr>
              <a:t>teams in </a:t>
            </a:r>
            <a:r>
              <a:rPr sz="1450" spc="10" dirty="0">
                <a:latin typeface="Arial MT"/>
                <a:cs typeface="Arial MT"/>
              </a:rPr>
              <a:t>NBA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history”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765175">
              <a:lnSpc>
                <a:spcPct val="100000"/>
              </a:lnSpc>
            </a:pPr>
            <a:r>
              <a:rPr sz="1450" spc="5" dirty="0">
                <a:latin typeface="Arial MT"/>
                <a:cs typeface="Arial MT"/>
              </a:rPr>
              <a:t>GT: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b="1" spc="5" dirty="0">
                <a:latin typeface="Arial"/>
                <a:cs typeface="Arial"/>
              </a:rPr>
              <a:t>“the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Golden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State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Warriors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team of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2017”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765175" marR="4538980">
              <a:lnSpc>
                <a:spcPct val="101499"/>
              </a:lnSpc>
            </a:pPr>
            <a:r>
              <a:rPr sz="1450" spc="5" dirty="0">
                <a:latin typeface="Arial MT"/>
                <a:cs typeface="Arial MT"/>
              </a:rPr>
              <a:t>Ans1: </a:t>
            </a:r>
            <a:r>
              <a:rPr sz="1450" dirty="0">
                <a:solidFill>
                  <a:srgbClr val="FF0000"/>
                </a:solidFill>
                <a:latin typeface="Arial MT"/>
                <a:cs typeface="Arial MT"/>
              </a:rPr>
              <a:t>“Warriors” </a:t>
            </a:r>
            <a:r>
              <a:rPr sz="1450" spc="-3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Ans2: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00B050"/>
                </a:solidFill>
                <a:latin typeface="Arial MT"/>
                <a:cs typeface="Arial MT"/>
              </a:rPr>
              <a:t>“history”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0DF74-DB6C-1498-5DDA-719FA24A4DE6}"/>
              </a:ext>
            </a:extLst>
          </p:cNvPr>
          <p:cNvSpPr txBox="1"/>
          <p:nvPr/>
        </p:nvSpPr>
        <p:spPr>
          <a:xfrm>
            <a:off x="380999" y="6934200"/>
            <a:ext cx="929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Xiong, C., Zhong, V. and </a:t>
            </a:r>
            <a:r>
              <a:rPr lang="en-IN" dirty="0" err="1"/>
              <a:t>Socher</a:t>
            </a:r>
            <a:r>
              <a:rPr lang="en-IN" dirty="0"/>
              <a:t>, R. </a:t>
            </a:r>
            <a:r>
              <a:rPr lang="en-IN" dirty="0">
                <a:hlinkClick r:id="rId2"/>
              </a:rPr>
              <a:t>DCN+: Mixed Objective And Deep Residual Coattention for Question Answering</a:t>
            </a:r>
            <a:r>
              <a:rPr lang="en-IN" dirty="0"/>
              <a:t>. ICLR 2018.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201" y="1882380"/>
            <a:ext cx="8401050" cy="14973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96570">
              <a:lnSpc>
                <a:spcPts val="2270"/>
              </a:lnSpc>
              <a:spcBef>
                <a:spcPts val="180"/>
              </a:spcBef>
            </a:pPr>
            <a:r>
              <a:rPr sz="1900" spc="-10" dirty="0">
                <a:solidFill>
                  <a:srgbClr val="2526AD"/>
                </a:solidFill>
                <a:latin typeface="Arial MT"/>
                <a:cs typeface="Arial MT"/>
              </a:rPr>
              <a:t>DCN+:</a:t>
            </a:r>
            <a:r>
              <a:rPr sz="1900" spc="-5" dirty="0">
                <a:solidFill>
                  <a:srgbClr val="2526AD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526AD"/>
                </a:solidFill>
                <a:latin typeface="Arial MT"/>
                <a:cs typeface="Arial MT"/>
              </a:rPr>
              <a:t>MIXED OBJECTIVE AND DEEP RESIDUAL COATTENTION FOR </a:t>
            </a:r>
            <a:r>
              <a:rPr sz="1900" spc="-509" dirty="0">
                <a:solidFill>
                  <a:srgbClr val="2526AD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526AD"/>
                </a:solidFill>
                <a:latin typeface="Arial MT"/>
                <a:cs typeface="Arial MT"/>
              </a:rPr>
              <a:t>QUESTION</a:t>
            </a:r>
            <a:r>
              <a:rPr sz="1900" spc="-15" dirty="0">
                <a:solidFill>
                  <a:srgbClr val="2526AD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526AD"/>
                </a:solidFill>
                <a:latin typeface="Arial MT"/>
                <a:cs typeface="Arial MT"/>
              </a:rPr>
              <a:t>ANSWERING</a:t>
            </a: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Arial MT"/>
              <a:cs typeface="Arial MT"/>
            </a:endParaRPr>
          </a:p>
          <a:p>
            <a:pPr marL="659765" marR="5080">
              <a:lnSpc>
                <a:spcPts val="2270"/>
              </a:lnSpc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address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this, we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introduce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F1 score as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extra objective combining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with </a:t>
            </a:r>
            <a:r>
              <a:rPr sz="1900" spc="-5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traditional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cross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entropy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loss:</a:t>
            </a:r>
            <a:endParaRPr sz="19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3846914"/>
            <a:ext cx="5894070" cy="4464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2187" y="5025322"/>
            <a:ext cx="3307080" cy="5264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72144" y="5954520"/>
            <a:ext cx="36029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Not necessary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variable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length.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4663" y="6258985"/>
            <a:ext cx="101028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450" i="1" spc="5" dirty="0">
                <a:latin typeface="Arial"/>
                <a:cs typeface="Arial"/>
              </a:rPr>
              <a:t>Xiong</a:t>
            </a:r>
            <a:r>
              <a:rPr sz="1450" i="1" spc="-30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et.</a:t>
            </a:r>
            <a:r>
              <a:rPr sz="1450" i="1" spc="-30" dirty="0">
                <a:latin typeface="Arial"/>
                <a:cs typeface="Arial"/>
              </a:rPr>
              <a:t> </a:t>
            </a:r>
            <a:r>
              <a:rPr sz="1450" i="1" dirty="0">
                <a:latin typeface="Arial"/>
                <a:cs typeface="Arial"/>
              </a:rPr>
              <a:t>al.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220408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5" dirty="0"/>
              <a:t>What</a:t>
            </a:r>
            <a:r>
              <a:rPr sz="3100" spc="-15" dirty="0"/>
              <a:t> </a:t>
            </a:r>
            <a:r>
              <a:rPr sz="3100" spc="5" dirty="0"/>
              <a:t>is</a:t>
            </a:r>
            <a:r>
              <a:rPr sz="3100" spc="-10" dirty="0"/>
              <a:t> </a:t>
            </a:r>
            <a:r>
              <a:rPr sz="3100" spc="20" dirty="0"/>
              <a:t>RL?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40821"/>
            <a:ext cx="7446009" cy="1016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41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RL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a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general-purpose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framework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for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sequential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decision-making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Usually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describe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as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agent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interacting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with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unknown environment</a:t>
            </a:r>
            <a:endParaRPr sz="190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320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Goal: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select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maximize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a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future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cumulative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reward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5784" y="4181801"/>
            <a:ext cx="4034154" cy="1907539"/>
            <a:chOff x="2925784" y="4181801"/>
            <a:chExt cx="4034154" cy="19075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5784" y="4495518"/>
              <a:ext cx="1310190" cy="13094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72143" y="4181801"/>
              <a:ext cx="2013585" cy="527050"/>
            </a:xfrm>
            <a:custGeom>
              <a:avLst/>
              <a:gdLst/>
              <a:ahLst/>
              <a:cxnLst/>
              <a:rect l="l" t="t" r="r" b="b"/>
              <a:pathLst>
                <a:path w="2013585" h="527050">
                  <a:moveTo>
                    <a:pt x="1334762" y="39916"/>
                  </a:moveTo>
                  <a:lnTo>
                    <a:pt x="1141850" y="39916"/>
                  </a:lnTo>
                  <a:lnTo>
                    <a:pt x="1171933" y="41603"/>
                  </a:lnTo>
                  <a:lnTo>
                    <a:pt x="1202373" y="45398"/>
                  </a:lnTo>
                  <a:lnTo>
                    <a:pt x="1264107" y="58861"/>
                  </a:lnTo>
                  <a:lnTo>
                    <a:pt x="1326217" y="79241"/>
                  </a:lnTo>
                  <a:lnTo>
                    <a:pt x="1388985" y="105864"/>
                  </a:lnTo>
                  <a:lnTo>
                    <a:pt x="1451474" y="137581"/>
                  </a:lnTo>
                  <a:lnTo>
                    <a:pt x="1513207" y="173362"/>
                  </a:lnTo>
                  <a:lnTo>
                    <a:pt x="1573723" y="212171"/>
                  </a:lnTo>
                  <a:lnTo>
                    <a:pt x="1632568" y="252967"/>
                  </a:lnTo>
                  <a:lnTo>
                    <a:pt x="1689304" y="294708"/>
                  </a:lnTo>
                  <a:lnTo>
                    <a:pt x="1743499" y="336358"/>
                  </a:lnTo>
                  <a:lnTo>
                    <a:pt x="1886737" y="450460"/>
                  </a:lnTo>
                  <a:lnTo>
                    <a:pt x="1926636" y="481402"/>
                  </a:lnTo>
                  <a:lnTo>
                    <a:pt x="1945008" y="495044"/>
                  </a:lnTo>
                  <a:lnTo>
                    <a:pt x="1962283" y="507297"/>
                  </a:lnTo>
                  <a:lnTo>
                    <a:pt x="1978479" y="518053"/>
                  </a:lnTo>
                  <a:lnTo>
                    <a:pt x="1992608" y="526615"/>
                  </a:lnTo>
                  <a:lnTo>
                    <a:pt x="2013350" y="492427"/>
                  </a:lnTo>
                  <a:lnTo>
                    <a:pt x="1999220" y="483864"/>
                  </a:lnTo>
                  <a:lnTo>
                    <a:pt x="1984456" y="474018"/>
                  </a:lnTo>
                  <a:lnTo>
                    <a:pt x="1968174" y="462450"/>
                  </a:lnTo>
                  <a:lnTo>
                    <a:pt x="1950501" y="449314"/>
                  </a:lnTo>
                  <a:lnTo>
                    <a:pt x="1911264" y="418875"/>
                  </a:lnTo>
                  <a:lnTo>
                    <a:pt x="1768325" y="305005"/>
                  </a:lnTo>
                  <a:lnTo>
                    <a:pt x="1713691" y="263014"/>
                  </a:lnTo>
                  <a:lnTo>
                    <a:pt x="1656287" y="220770"/>
                  </a:lnTo>
                  <a:lnTo>
                    <a:pt x="1596527" y="179322"/>
                  </a:lnTo>
                  <a:lnTo>
                    <a:pt x="1534819" y="139716"/>
                  </a:lnTo>
                  <a:lnTo>
                    <a:pt x="1471554" y="103000"/>
                  </a:lnTo>
                  <a:lnTo>
                    <a:pt x="1407115" y="70224"/>
                  </a:lnTo>
                  <a:lnTo>
                    <a:pt x="1341871" y="42447"/>
                  </a:lnTo>
                  <a:lnTo>
                    <a:pt x="1334762" y="39916"/>
                  </a:lnTo>
                  <a:close/>
                </a:path>
                <a:path w="2013585" h="527050">
                  <a:moveTo>
                    <a:pt x="85125" y="362337"/>
                  </a:moveTo>
                  <a:lnTo>
                    <a:pt x="0" y="465998"/>
                  </a:lnTo>
                  <a:lnTo>
                    <a:pt x="134052" y="471862"/>
                  </a:lnTo>
                  <a:lnTo>
                    <a:pt x="93012" y="445982"/>
                  </a:lnTo>
                  <a:lnTo>
                    <a:pt x="98962" y="443118"/>
                  </a:lnTo>
                  <a:lnTo>
                    <a:pt x="166934" y="409235"/>
                  </a:lnTo>
                  <a:lnTo>
                    <a:pt x="77161" y="409235"/>
                  </a:lnTo>
                  <a:lnTo>
                    <a:pt x="85125" y="362337"/>
                  </a:lnTo>
                  <a:close/>
                </a:path>
                <a:path w="2013585" h="527050">
                  <a:moveTo>
                    <a:pt x="1144155" y="0"/>
                  </a:moveTo>
                  <a:lnTo>
                    <a:pt x="1075724" y="3025"/>
                  </a:lnTo>
                  <a:lnTo>
                    <a:pt x="1002356" y="14314"/>
                  </a:lnTo>
                  <a:lnTo>
                    <a:pt x="964093" y="22687"/>
                  </a:lnTo>
                  <a:lnTo>
                    <a:pt x="924924" y="32694"/>
                  </a:lnTo>
                  <a:lnTo>
                    <a:pt x="844566" y="57010"/>
                  </a:lnTo>
                  <a:lnTo>
                    <a:pt x="761660" y="86386"/>
                  </a:lnTo>
                  <a:lnTo>
                    <a:pt x="677506" y="119719"/>
                  </a:lnTo>
                  <a:lnTo>
                    <a:pt x="593096" y="155994"/>
                  </a:lnTo>
                  <a:lnTo>
                    <a:pt x="509440" y="194200"/>
                  </a:lnTo>
                  <a:lnTo>
                    <a:pt x="427560" y="233326"/>
                  </a:lnTo>
                  <a:lnTo>
                    <a:pt x="348489" y="272362"/>
                  </a:lnTo>
                  <a:lnTo>
                    <a:pt x="81266" y="407261"/>
                  </a:lnTo>
                  <a:lnTo>
                    <a:pt x="77161" y="409235"/>
                  </a:lnTo>
                  <a:lnTo>
                    <a:pt x="166934" y="409235"/>
                  </a:lnTo>
                  <a:lnTo>
                    <a:pt x="366207" y="308209"/>
                  </a:lnTo>
                  <a:lnTo>
                    <a:pt x="444818" y="269397"/>
                  </a:lnTo>
                  <a:lnTo>
                    <a:pt x="526069" y="230563"/>
                  </a:lnTo>
                  <a:lnTo>
                    <a:pt x="608902" y="192722"/>
                  </a:lnTo>
                  <a:lnTo>
                    <a:pt x="692251" y="156885"/>
                  </a:lnTo>
                  <a:lnTo>
                    <a:pt x="775039" y="124066"/>
                  </a:lnTo>
                  <a:lnTo>
                    <a:pt x="856166" y="95274"/>
                  </a:lnTo>
                  <a:lnTo>
                    <a:pt x="934844" y="71427"/>
                  </a:lnTo>
                  <a:lnTo>
                    <a:pt x="972666" y="61739"/>
                  </a:lnTo>
                  <a:lnTo>
                    <a:pt x="1044783" y="47357"/>
                  </a:lnTo>
                  <a:lnTo>
                    <a:pt x="1111163" y="40378"/>
                  </a:lnTo>
                  <a:lnTo>
                    <a:pt x="1141850" y="39916"/>
                  </a:lnTo>
                  <a:lnTo>
                    <a:pt x="1334762" y="39916"/>
                  </a:lnTo>
                  <a:lnTo>
                    <a:pt x="1308663" y="30624"/>
                  </a:lnTo>
                  <a:lnTo>
                    <a:pt x="1275732" y="20605"/>
                  </a:lnTo>
                  <a:lnTo>
                    <a:pt x="1242771" y="12388"/>
                  </a:lnTo>
                  <a:lnTo>
                    <a:pt x="1209822" y="6116"/>
                  </a:lnTo>
                  <a:lnTo>
                    <a:pt x="1176934" y="1936"/>
                  </a:lnTo>
                  <a:lnTo>
                    <a:pt x="114415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9718" y="4532131"/>
              <a:ext cx="670162" cy="10762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30992" y="5562164"/>
              <a:ext cx="2013585" cy="527050"/>
            </a:xfrm>
            <a:custGeom>
              <a:avLst/>
              <a:gdLst/>
              <a:ahLst/>
              <a:cxnLst/>
              <a:rect l="l" t="t" r="r" b="b"/>
              <a:pathLst>
                <a:path w="2013585" h="527050">
                  <a:moveTo>
                    <a:pt x="20741" y="0"/>
                  </a:moveTo>
                  <a:lnTo>
                    <a:pt x="0" y="34187"/>
                  </a:lnTo>
                  <a:lnTo>
                    <a:pt x="14130" y="42749"/>
                  </a:lnTo>
                  <a:lnTo>
                    <a:pt x="28895" y="52597"/>
                  </a:lnTo>
                  <a:lnTo>
                    <a:pt x="45175" y="64165"/>
                  </a:lnTo>
                  <a:lnTo>
                    <a:pt x="62848" y="77299"/>
                  </a:lnTo>
                  <a:lnTo>
                    <a:pt x="102086" y="107740"/>
                  </a:lnTo>
                  <a:lnTo>
                    <a:pt x="193586" y="180924"/>
                  </a:lnTo>
                  <a:lnTo>
                    <a:pt x="245024" y="221608"/>
                  </a:lnTo>
                  <a:lnTo>
                    <a:pt x="299659" y="263599"/>
                  </a:lnTo>
                  <a:lnTo>
                    <a:pt x="357063" y="305843"/>
                  </a:lnTo>
                  <a:lnTo>
                    <a:pt x="416822" y="347292"/>
                  </a:lnTo>
                  <a:lnTo>
                    <a:pt x="478532" y="386897"/>
                  </a:lnTo>
                  <a:lnTo>
                    <a:pt x="541795" y="423613"/>
                  </a:lnTo>
                  <a:lnTo>
                    <a:pt x="606234" y="456389"/>
                  </a:lnTo>
                  <a:lnTo>
                    <a:pt x="671478" y="484167"/>
                  </a:lnTo>
                  <a:lnTo>
                    <a:pt x="737617" y="506008"/>
                  </a:lnTo>
                  <a:lnTo>
                    <a:pt x="803527" y="520499"/>
                  </a:lnTo>
                  <a:lnTo>
                    <a:pt x="869195" y="526614"/>
                  </a:lnTo>
                  <a:lnTo>
                    <a:pt x="902724" y="526214"/>
                  </a:lnTo>
                  <a:lnTo>
                    <a:pt x="973749" y="518902"/>
                  </a:lnTo>
                  <a:lnTo>
                    <a:pt x="1049256" y="503928"/>
                  </a:lnTo>
                  <a:lnTo>
                    <a:pt x="1088425" y="493920"/>
                  </a:lnTo>
                  <a:lnTo>
                    <a:pt x="1112290" y="486699"/>
                  </a:lnTo>
                  <a:lnTo>
                    <a:pt x="871499" y="486699"/>
                  </a:lnTo>
                  <a:lnTo>
                    <a:pt x="841416" y="485010"/>
                  </a:lnTo>
                  <a:lnTo>
                    <a:pt x="780232" y="475425"/>
                  </a:lnTo>
                  <a:lnTo>
                    <a:pt x="718071" y="458313"/>
                  </a:lnTo>
                  <a:lnTo>
                    <a:pt x="624365" y="420751"/>
                  </a:lnTo>
                  <a:lnTo>
                    <a:pt x="561875" y="389034"/>
                  </a:lnTo>
                  <a:lnTo>
                    <a:pt x="500142" y="353253"/>
                  </a:lnTo>
                  <a:lnTo>
                    <a:pt x="439628" y="314443"/>
                  </a:lnTo>
                  <a:lnTo>
                    <a:pt x="380781" y="273648"/>
                  </a:lnTo>
                  <a:lnTo>
                    <a:pt x="324046" y="231905"/>
                  </a:lnTo>
                  <a:lnTo>
                    <a:pt x="269850" y="190257"/>
                  </a:lnTo>
                  <a:lnTo>
                    <a:pt x="218615" y="149734"/>
                  </a:lnTo>
                  <a:lnTo>
                    <a:pt x="126613" y="76155"/>
                  </a:lnTo>
                  <a:lnTo>
                    <a:pt x="86714" y="45213"/>
                  </a:lnTo>
                  <a:lnTo>
                    <a:pt x="68341" y="31569"/>
                  </a:lnTo>
                  <a:lnTo>
                    <a:pt x="51066" y="19317"/>
                  </a:lnTo>
                  <a:lnTo>
                    <a:pt x="34871" y="8562"/>
                  </a:lnTo>
                  <a:lnTo>
                    <a:pt x="20741" y="0"/>
                  </a:lnTo>
                  <a:close/>
                </a:path>
                <a:path w="2013585" h="527050">
                  <a:moveTo>
                    <a:pt x="1879297" y="54752"/>
                  </a:moveTo>
                  <a:lnTo>
                    <a:pt x="1920337" y="80632"/>
                  </a:lnTo>
                  <a:lnTo>
                    <a:pt x="1914387" y="83497"/>
                  </a:lnTo>
                  <a:lnTo>
                    <a:pt x="1886450" y="97269"/>
                  </a:lnTo>
                  <a:lnTo>
                    <a:pt x="1647143" y="218405"/>
                  </a:lnTo>
                  <a:lnTo>
                    <a:pt x="1568532" y="257218"/>
                  </a:lnTo>
                  <a:lnTo>
                    <a:pt x="1487280" y="296050"/>
                  </a:lnTo>
                  <a:lnTo>
                    <a:pt x="1404447" y="333891"/>
                  </a:lnTo>
                  <a:lnTo>
                    <a:pt x="1321098" y="369728"/>
                  </a:lnTo>
                  <a:lnTo>
                    <a:pt x="1238310" y="402549"/>
                  </a:lnTo>
                  <a:lnTo>
                    <a:pt x="1157183" y="431341"/>
                  </a:lnTo>
                  <a:lnTo>
                    <a:pt x="1078505" y="455187"/>
                  </a:lnTo>
                  <a:lnTo>
                    <a:pt x="1040683" y="464875"/>
                  </a:lnTo>
                  <a:lnTo>
                    <a:pt x="968566" y="479257"/>
                  </a:lnTo>
                  <a:lnTo>
                    <a:pt x="902186" y="486236"/>
                  </a:lnTo>
                  <a:lnTo>
                    <a:pt x="871499" y="486699"/>
                  </a:lnTo>
                  <a:lnTo>
                    <a:pt x="1112290" y="486699"/>
                  </a:lnTo>
                  <a:lnTo>
                    <a:pt x="1168784" y="469605"/>
                  </a:lnTo>
                  <a:lnTo>
                    <a:pt x="1251689" y="440228"/>
                  </a:lnTo>
                  <a:lnTo>
                    <a:pt x="1335843" y="406895"/>
                  </a:lnTo>
                  <a:lnTo>
                    <a:pt x="1420253" y="370620"/>
                  </a:lnTo>
                  <a:lnTo>
                    <a:pt x="1503909" y="332414"/>
                  </a:lnTo>
                  <a:lnTo>
                    <a:pt x="1585790" y="293287"/>
                  </a:lnTo>
                  <a:lnTo>
                    <a:pt x="1664860" y="254251"/>
                  </a:lnTo>
                  <a:lnTo>
                    <a:pt x="1904377" y="133012"/>
                  </a:lnTo>
                  <a:lnTo>
                    <a:pt x="1932084" y="119354"/>
                  </a:lnTo>
                  <a:lnTo>
                    <a:pt x="1936188" y="117378"/>
                  </a:lnTo>
                  <a:lnTo>
                    <a:pt x="1966738" y="117378"/>
                  </a:lnTo>
                  <a:lnTo>
                    <a:pt x="2013351" y="60617"/>
                  </a:lnTo>
                  <a:lnTo>
                    <a:pt x="1879297" y="54752"/>
                  </a:lnTo>
                  <a:close/>
                </a:path>
                <a:path w="2013585" h="527050">
                  <a:moveTo>
                    <a:pt x="1966738" y="117378"/>
                  </a:moveTo>
                  <a:lnTo>
                    <a:pt x="1936188" y="117378"/>
                  </a:lnTo>
                  <a:lnTo>
                    <a:pt x="1928225" y="164277"/>
                  </a:lnTo>
                  <a:lnTo>
                    <a:pt x="1966738" y="11737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60552" y="5634260"/>
            <a:ext cx="51244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15" dirty="0">
                <a:latin typeface="Arial MT"/>
                <a:cs typeface="Arial MT"/>
              </a:rPr>
              <a:t>A</a:t>
            </a:r>
            <a:r>
              <a:rPr sz="1450" dirty="0">
                <a:latin typeface="Arial MT"/>
                <a:cs typeface="Arial MT"/>
              </a:rPr>
              <a:t>gent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054" y="5801172"/>
            <a:ext cx="10718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Environment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211" y="4306183"/>
            <a:ext cx="69977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 MT"/>
                <a:cs typeface="Arial MT"/>
              </a:rPr>
              <a:t>Action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5" dirty="0">
                <a:latin typeface="Cambria Math"/>
                <a:cs typeface="Cambria Math"/>
              </a:rPr>
              <a:t>𝑎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3137" y="5394513"/>
            <a:ext cx="118110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1450" spc="5" dirty="0">
                <a:latin typeface="Arial MT"/>
                <a:cs typeface="Arial MT"/>
              </a:rPr>
              <a:t>Reward </a:t>
            </a:r>
            <a:r>
              <a:rPr sz="1450" spc="20" dirty="0">
                <a:latin typeface="Cambria Math"/>
                <a:cs typeface="Cambria Math"/>
              </a:rPr>
              <a:t>𝑟</a:t>
            </a:r>
            <a:r>
              <a:rPr sz="1450" spc="20" dirty="0">
                <a:latin typeface="Arial MT"/>
                <a:cs typeface="Arial MT"/>
              </a:rPr>
              <a:t>, </a:t>
            </a:r>
            <a:r>
              <a:rPr sz="1450" spc="2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Observation</a:t>
            </a:r>
            <a:r>
              <a:rPr sz="1450" spc="-85" dirty="0">
                <a:latin typeface="Arial MT"/>
                <a:cs typeface="Arial MT"/>
              </a:rPr>
              <a:t> </a:t>
            </a:r>
            <a:r>
              <a:rPr sz="1450" spc="5" dirty="0">
                <a:latin typeface="Cambria Math"/>
                <a:cs typeface="Cambria Math"/>
              </a:rPr>
              <a:t>𝑜</a:t>
            </a:r>
            <a:endParaRPr sz="14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95948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30" dirty="0"/>
              <a:t>S</a:t>
            </a:r>
            <a:r>
              <a:rPr sz="3100" spc="15" dirty="0"/>
              <a:t>tate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81438"/>
            <a:ext cx="67094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Experience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sequence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of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observations,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actions,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rewards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02" y="3568779"/>
            <a:ext cx="43903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summary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697" y="4205442"/>
            <a:ext cx="4035084" cy="315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169100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RL</a:t>
            </a:r>
            <a:r>
              <a:rPr sz="3100" spc="-45" dirty="0"/>
              <a:t> </a:t>
            </a:r>
            <a:r>
              <a:rPr sz="3100" spc="15" dirty="0"/>
              <a:t>Agent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9181" y="2481438"/>
            <a:ext cx="7336790" cy="152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Major</a:t>
            </a:r>
            <a:r>
              <a:rPr sz="19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components: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973455" indent="-361315">
              <a:lnSpc>
                <a:spcPct val="100000"/>
              </a:lnSpc>
              <a:buChar char="●"/>
              <a:tabLst>
                <a:tab pos="973455" algn="l"/>
                <a:tab pos="97409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Policy: agent’s behavior function</a:t>
            </a:r>
            <a:endParaRPr sz="1900">
              <a:latin typeface="Arial MT"/>
              <a:cs typeface="Arial MT"/>
            </a:endParaRPr>
          </a:p>
          <a:p>
            <a:pPr marL="973455" indent="-361315">
              <a:lnSpc>
                <a:spcPct val="100000"/>
              </a:lnSpc>
              <a:spcBef>
                <a:spcPts val="355"/>
              </a:spcBef>
              <a:buChar char="●"/>
              <a:tabLst>
                <a:tab pos="973455" algn="l"/>
                <a:tab pos="97409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Value function: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how good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would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each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state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and/or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endParaRPr sz="1900">
              <a:latin typeface="Arial MT"/>
              <a:cs typeface="Arial MT"/>
            </a:endParaRPr>
          </a:p>
          <a:p>
            <a:pPr marL="973455" indent="-361315">
              <a:lnSpc>
                <a:spcPct val="100000"/>
              </a:lnSpc>
              <a:spcBef>
                <a:spcPts val="315"/>
              </a:spcBef>
              <a:buChar char="●"/>
              <a:tabLst>
                <a:tab pos="973455" algn="l"/>
                <a:tab pos="97409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Model: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agent’s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prediction/representation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of the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environment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10902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30" dirty="0"/>
              <a:t>P</a:t>
            </a:r>
            <a:r>
              <a:rPr sz="3100" spc="20" dirty="0"/>
              <a:t>o</a:t>
            </a:r>
            <a:r>
              <a:rPr sz="3100" dirty="0"/>
              <a:t>li</a:t>
            </a:r>
            <a:r>
              <a:rPr sz="3100" spc="20" dirty="0"/>
              <a:t>c</a:t>
            </a:r>
            <a:r>
              <a:rPr sz="3100" spc="15" dirty="0"/>
              <a:t>y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39181" y="3032722"/>
            <a:ext cx="4388485" cy="85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that maps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action: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MT"/>
              <a:cs typeface="Arial MT"/>
            </a:endParaRPr>
          </a:p>
          <a:p>
            <a:pPr marL="973455" indent="-361315">
              <a:lnSpc>
                <a:spcPct val="100000"/>
              </a:lnSpc>
              <a:buChar char="●"/>
              <a:tabLst>
                <a:tab pos="973455" algn="l"/>
                <a:tab pos="97409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19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policy: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785" y="4665774"/>
            <a:ext cx="22415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19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policy: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14" y="4009098"/>
            <a:ext cx="986854" cy="2803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2034" y="5066588"/>
            <a:ext cx="1515874" cy="238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26911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Value</a:t>
            </a:r>
            <a:r>
              <a:rPr sz="3100" spc="-65" dirty="0"/>
              <a:t> </a:t>
            </a:r>
            <a:r>
              <a:rPr sz="3100" spc="20" dirty="0"/>
              <a:t>Function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352567"/>
            <a:ext cx="6231890" cy="24574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509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Q-value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gives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expected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future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total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reward</a:t>
            </a:r>
            <a:endParaRPr sz="1900">
              <a:latin typeface="Arial MT"/>
              <a:cs typeface="Arial MT"/>
            </a:endParaRPr>
          </a:p>
          <a:p>
            <a:pPr marL="904875" lvl="1" indent="-386080">
              <a:lnSpc>
                <a:spcPct val="100000"/>
              </a:lnSpc>
              <a:spcBef>
                <a:spcPts val="335"/>
              </a:spcBef>
              <a:buChar char="○"/>
              <a:tabLst>
                <a:tab pos="904875" algn="l"/>
                <a:tab pos="905510" algn="l"/>
              </a:tabLst>
            </a:pP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4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4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 action</a:t>
            </a:r>
            <a:r>
              <a:rPr sz="14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mbria Math"/>
                <a:cs typeface="Cambria Math"/>
              </a:rPr>
              <a:t>(𝑠,</a:t>
            </a:r>
            <a:r>
              <a:rPr sz="1450" spc="-8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595959"/>
                </a:solidFill>
                <a:latin typeface="Cambria Math"/>
                <a:cs typeface="Cambria Math"/>
              </a:rPr>
              <a:t>𝑎)</a:t>
            </a:r>
            <a:endParaRPr sz="1450">
              <a:latin typeface="Cambria Math"/>
              <a:cs typeface="Cambria Math"/>
            </a:endParaRPr>
          </a:p>
          <a:p>
            <a:pPr marL="904875" lvl="1" indent="-386080">
              <a:lnSpc>
                <a:spcPct val="100000"/>
              </a:lnSpc>
              <a:spcBef>
                <a:spcPts val="295"/>
              </a:spcBef>
              <a:buChar char="○"/>
              <a:tabLst>
                <a:tab pos="904875" algn="l"/>
                <a:tab pos="905510" algn="l"/>
              </a:tabLst>
            </a:pP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under</a:t>
            </a:r>
            <a:r>
              <a:rPr sz="14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14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mbria Math"/>
                <a:cs typeface="Cambria Math"/>
              </a:rPr>
              <a:t>𝜋</a:t>
            </a:r>
            <a:endParaRPr sz="1450">
              <a:latin typeface="Cambria Math"/>
              <a:cs typeface="Cambria Math"/>
            </a:endParaRPr>
          </a:p>
          <a:p>
            <a:pPr marL="904875" lvl="1" indent="-386080">
              <a:lnSpc>
                <a:spcPct val="100000"/>
              </a:lnSpc>
              <a:spcBef>
                <a:spcPts val="290"/>
              </a:spcBef>
              <a:buChar char="○"/>
              <a:tabLst>
                <a:tab pos="904875" algn="l"/>
                <a:tab pos="905510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discount</a:t>
            </a:r>
            <a:r>
              <a:rPr sz="14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factor</a:t>
            </a:r>
            <a:r>
              <a:rPr sz="14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mbria Math"/>
                <a:cs typeface="Cambria Math"/>
              </a:rPr>
              <a:t>𝛾</a:t>
            </a:r>
            <a:r>
              <a:rPr sz="1450" spc="12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595959"/>
                </a:solidFill>
                <a:latin typeface="Cambria Math"/>
                <a:cs typeface="Cambria Math"/>
              </a:rPr>
              <a:t>∈</a:t>
            </a:r>
            <a:r>
              <a:rPr sz="1450" spc="8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mbria Math"/>
                <a:cs typeface="Cambria Math"/>
              </a:rPr>
              <a:t>(0,1)</a:t>
            </a:r>
            <a:endParaRPr sz="145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 MT"/>
              <a:buChar char="○"/>
            </a:pPr>
            <a:endParaRPr sz="17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 MT"/>
              <a:buChar char="○"/>
            </a:pPr>
            <a:endParaRPr sz="2000">
              <a:latin typeface="Cambria Math"/>
              <a:cs typeface="Cambria Math"/>
            </a:endParaRPr>
          </a:p>
          <a:p>
            <a:pPr marL="853440" lvl="1" indent="-334645">
              <a:lnSpc>
                <a:spcPct val="100000"/>
              </a:lnSpc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Show</a:t>
            </a:r>
            <a:r>
              <a:rPr sz="14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4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sz="14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4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14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Arial MT"/>
              <a:buChar char="○"/>
            </a:pPr>
            <a:endParaRPr sz="165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Value functions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can be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defined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Bellman equation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821" y="3462115"/>
            <a:ext cx="5325941" cy="6009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3788" y="5052572"/>
            <a:ext cx="3768688" cy="2827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177539" y="1642096"/>
            <a:ext cx="390525" cy="172720"/>
          </a:xfrm>
          <a:custGeom>
            <a:avLst/>
            <a:gdLst/>
            <a:ahLst/>
            <a:cxnLst/>
            <a:rect l="l" t="t" r="r" b="b"/>
            <a:pathLst>
              <a:path w="390525" h="172719">
                <a:moveTo>
                  <a:pt x="335155" y="0"/>
                </a:moveTo>
                <a:lnTo>
                  <a:pt x="332699" y="6998"/>
                </a:lnTo>
                <a:lnTo>
                  <a:pt x="342687" y="11330"/>
                </a:lnTo>
                <a:lnTo>
                  <a:pt x="351276" y="17326"/>
                </a:lnTo>
                <a:lnTo>
                  <a:pt x="371899" y="57230"/>
                </a:lnTo>
                <a:lnTo>
                  <a:pt x="374446" y="85351"/>
                </a:lnTo>
                <a:lnTo>
                  <a:pt x="373807" y="100559"/>
                </a:lnTo>
                <a:lnTo>
                  <a:pt x="364214" y="137798"/>
                </a:lnTo>
                <a:lnTo>
                  <a:pt x="332972" y="165431"/>
                </a:lnTo>
                <a:lnTo>
                  <a:pt x="335155" y="172431"/>
                </a:lnTo>
                <a:lnTo>
                  <a:pt x="368119" y="152856"/>
                </a:lnTo>
                <a:lnTo>
                  <a:pt x="386633" y="116722"/>
                </a:lnTo>
                <a:lnTo>
                  <a:pt x="390180" y="86260"/>
                </a:lnTo>
                <a:lnTo>
                  <a:pt x="389291" y="70453"/>
                </a:lnTo>
                <a:lnTo>
                  <a:pt x="375946" y="30222"/>
                </a:lnTo>
                <a:lnTo>
                  <a:pt x="347664" y="4513"/>
                </a:lnTo>
                <a:lnTo>
                  <a:pt x="335155" y="0"/>
                </a:lnTo>
                <a:close/>
              </a:path>
              <a:path w="390525" h="172719">
                <a:moveTo>
                  <a:pt x="55025" y="0"/>
                </a:moveTo>
                <a:lnTo>
                  <a:pt x="22121" y="19624"/>
                </a:lnTo>
                <a:lnTo>
                  <a:pt x="3558" y="55844"/>
                </a:lnTo>
                <a:lnTo>
                  <a:pt x="0" y="86260"/>
                </a:lnTo>
                <a:lnTo>
                  <a:pt x="886" y="102102"/>
                </a:lnTo>
                <a:lnTo>
                  <a:pt x="14188" y="142298"/>
                </a:lnTo>
                <a:lnTo>
                  <a:pt x="42480" y="167923"/>
                </a:lnTo>
                <a:lnTo>
                  <a:pt x="55025" y="172431"/>
                </a:lnTo>
                <a:lnTo>
                  <a:pt x="57208" y="165431"/>
                </a:lnTo>
                <a:lnTo>
                  <a:pt x="47377" y="161079"/>
                </a:lnTo>
                <a:lnTo>
                  <a:pt x="38893" y="155024"/>
                </a:lnTo>
                <a:lnTo>
                  <a:pt x="18292" y="114370"/>
                </a:lnTo>
                <a:lnTo>
                  <a:pt x="15735" y="85351"/>
                </a:lnTo>
                <a:lnTo>
                  <a:pt x="16374" y="70640"/>
                </a:lnTo>
                <a:lnTo>
                  <a:pt x="31773" y="24987"/>
                </a:lnTo>
                <a:lnTo>
                  <a:pt x="57481" y="6998"/>
                </a:lnTo>
                <a:lnTo>
                  <a:pt x="55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8872" y="1582654"/>
            <a:ext cx="10648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87094" algn="l"/>
              </a:tabLst>
            </a:pPr>
            <a:r>
              <a:rPr sz="1450" spc="60" dirty="0">
                <a:latin typeface="Cambria Math"/>
                <a:cs typeface="Cambria Math"/>
              </a:rPr>
              <a:t>𝐵𝑄</a:t>
            </a:r>
            <a:r>
              <a:rPr sz="1575" spc="89" baseline="29100" dirty="0">
                <a:latin typeface="Cambria Math"/>
                <a:cs typeface="Cambria Math"/>
              </a:rPr>
              <a:t>𝜋 </a:t>
            </a:r>
            <a:r>
              <a:rPr sz="1575" spc="277" baseline="29100" dirty="0">
                <a:latin typeface="Cambria Math"/>
                <a:cs typeface="Cambria Math"/>
              </a:rPr>
              <a:t> </a:t>
            </a:r>
            <a:r>
              <a:rPr sz="1450" spc="20" dirty="0">
                <a:latin typeface="Cambria Math"/>
                <a:cs typeface="Cambria Math"/>
              </a:rPr>
              <a:t>𝑠,</a:t>
            </a:r>
            <a:r>
              <a:rPr sz="1450" spc="-75" dirty="0">
                <a:latin typeface="Cambria Math"/>
                <a:cs typeface="Cambria Math"/>
              </a:rPr>
              <a:t> </a:t>
            </a:r>
            <a:r>
              <a:rPr sz="1450" spc="5" dirty="0">
                <a:latin typeface="Cambria Math"/>
                <a:cs typeface="Cambria Math"/>
              </a:rPr>
              <a:t>𝑎	</a:t>
            </a:r>
            <a:r>
              <a:rPr sz="1450" spc="10" dirty="0"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0084" y="6027577"/>
            <a:ext cx="467995" cy="223520"/>
          </a:xfrm>
          <a:custGeom>
            <a:avLst/>
            <a:gdLst/>
            <a:ahLst/>
            <a:cxnLst/>
            <a:rect l="l" t="t" r="r" b="b"/>
            <a:pathLst>
              <a:path w="467994" h="223520">
                <a:moveTo>
                  <a:pt x="396462" y="0"/>
                </a:moveTo>
                <a:lnTo>
                  <a:pt x="393280" y="9067"/>
                </a:lnTo>
                <a:lnTo>
                  <a:pt x="406219" y="14678"/>
                </a:lnTo>
                <a:lnTo>
                  <a:pt x="417346" y="22446"/>
                </a:lnTo>
                <a:lnTo>
                  <a:pt x="439938" y="58454"/>
                </a:lnTo>
                <a:lnTo>
                  <a:pt x="447361" y="110570"/>
                </a:lnTo>
                <a:lnTo>
                  <a:pt x="446532" y="130271"/>
                </a:lnTo>
                <a:lnTo>
                  <a:pt x="434106" y="178513"/>
                </a:lnTo>
                <a:lnTo>
                  <a:pt x="406370" y="208673"/>
                </a:lnTo>
                <a:lnTo>
                  <a:pt x="393633" y="214311"/>
                </a:lnTo>
                <a:lnTo>
                  <a:pt x="396462" y="223377"/>
                </a:lnTo>
                <a:lnTo>
                  <a:pt x="439165" y="198020"/>
                </a:lnTo>
                <a:lnTo>
                  <a:pt x="463149" y="151209"/>
                </a:lnTo>
                <a:lnTo>
                  <a:pt x="467744" y="111747"/>
                </a:lnTo>
                <a:lnTo>
                  <a:pt x="466592" y="91269"/>
                </a:lnTo>
                <a:lnTo>
                  <a:pt x="449305" y="39152"/>
                </a:lnTo>
                <a:lnTo>
                  <a:pt x="412666" y="5847"/>
                </a:lnTo>
                <a:lnTo>
                  <a:pt x="396462" y="0"/>
                </a:lnTo>
                <a:close/>
              </a:path>
              <a:path w="467994" h="223520">
                <a:moveTo>
                  <a:pt x="71281" y="0"/>
                </a:moveTo>
                <a:lnTo>
                  <a:pt x="28656" y="25423"/>
                </a:lnTo>
                <a:lnTo>
                  <a:pt x="4609" y="72344"/>
                </a:lnTo>
                <a:lnTo>
                  <a:pt x="0" y="111747"/>
                </a:lnTo>
                <a:lnTo>
                  <a:pt x="1148" y="132269"/>
                </a:lnTo>
                <a:lnTo>
                  <a:pt x="18379" y="184343"/>
                </a:lnTo>
                <a:lnTo>
                  <a:pt x="55029" y="217537"/>
                </a:lnTo>
                <a:lnTo>
                  <a:pt x="71281" y="223377"/>
                </a:lnTo>
                <a:lnTo>
                  <a:pt x="74109" y="214311"/>
                </a:lnTo>
                <a:lnTo>
                  <a:pt x="61373" y="208673"/>
                </a:lnTo>
                <a:lnTo>
                  <a:pt x="50382" y="200827"/>
                </a:lnTo>
                <a:lnTo>
                  <a:pt x="27838" y="164243"/>
                </a:lnTo>
                <a:lnTo>
                  <a:pt x="20382" y="110570"/>
                </a:lnTo>
                <a:lnTo>
                  <a:pt x="21210" y="91512"/>
                </a:lnTo>
                <a:lnTo>
                  <a:pt x="33637" y="44452"/>
                </a:lnTo>
                <a:lnTo>
                  <a:pt x="61572" y="14678"/>
                </a:lnTo>
                <a:lnTo>
                  <a:pt x="74462" y="9067"/>
                </a:lnTo>
                <a:lnTo>
                  <a:pt x="71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902" y="5500110"/>
            <a:ext cx="4369435" cy="768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98145" indent="-360680">
              <a:lnSpc>
                <a:spcPct val="100000"/>
              </a:lnSpc>
              <a:spcBef>
                <a:spcPts val="745"/>
              </a:spcBef>
              <a:buChar char="●"/>
              <a:tabLst>
                <a:tab pos="398145" algn="l"/>
                <a:tab pos="3987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Bellman</a:t>
            </a:r>
            <a:r>
              <a:rPr sz="19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backup</a:t>
            </a:r>
            <a:r>
              <a:rPr sz="19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operator</a:t>
            </a:r>
            <a:endParaRPr sz="1900">
              <a:latin typeface="Arial MT"/>
              <a:cs typeface="Arial MT"/>
            </a:endParaRPr>
          </a:p>
          <a:p>
            <a:pPr marL="444500">
              <a:lnSpc>
                <a:spcPct val="100000"/>
              </a:lnSpc>
              <a:spcBef>
                <a:spcPts val="650"/>
              </a:spcBef>
              <a:tabLst>
                <a:tab pos="1461135" algn="l"/>
              </a:tabLst>
            </a:pPr>
            <a:r>
              <a:rPr sz="1900" spc="50" dirty="0">
                <a:latin typeface="Cambria Math"/>
                <a:cs typeface="Cambria Math"/>
              </a:rPr>
              <a:t>B</a:t>
            </a:r>
            <a:r>
              <a:rPr sz="2100" spc="367" baseline="27777" dirty="0">
                <a:latin typeface="Cambria Math"/>
                <a:cs typeface="Cambria Math"/>
              </a:rPr>
              <a:t>𝜋</a:t>
            </a:r>
            <a:r>
              <a:rPr sz="1900" dirty="0">
                <a:latin typeface="Cambria Math"/>
                <a:cs typeface="Cambria Math"/>
              </a:rPr>
              <a:t>Q </a:t>
            </a:r>
            <a:r>
              <a:rPr sz="1900" spc="-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a	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E</a:t>
            </a:r>
            <a:r>
              <a:rPr sz="2100" spc="-165" baseline="-19841" dirty="0">
                <a:latin typeface="Cambria Math"/>
                <a:cs typeface="Cambria Math"/>
              </a:rPr>
              <a:t>6</a:t>
            </a:r>
            <a:r>
              <a:rPr sz="1100" spc="-160" dirty="0">
                <a:latin typeface="Cambria Math"/>
                <a:cs typeface="Cambria Math"/>
              </a:rPr>
              <a:t>𝘍</a:t>
            </a:r>
            <a:r>
              <a:rPr sz="2100" baseline="-19841" dirty="0">
                <a:latin typeface="Cambria Math"/>
                <a:cs typeface="Cambria Math"/>
              </a:rPr>
              <a:t>,</a:t>
            </a:r>
            <a:r>
              <a:rPr sz="2100" spc="-30" baseline="-19841" dirty="0">
                <a:latin typeface="Cambria Math"/>
                <a:cs typeface="Cambria Math"/>
              </a:rPr>
              <a:t>8</a:t>
            </a:r>
            <a:r>
              <a:rPr sz="1100" spc="-220" dirty="0">
                <a:latin typeface="Cambria Math"/>
                <a:cs typeface="Cambria Math"/>
              </a:rPr>
              <a:t>𝘍</a:t>
            </a:r>
            <a:r>
              <a:rPr sz="1100" spc="-10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[</a:t>
            </a:r>
            <a:r>
              <a:rPr sz="1900" dirty="0">
                <a:latin typeface="Cambria Math"/>
                <a:cs typeface="Cambria Math"/>
              </a:rPr>
              <a:t>r + </a:t>
            </a:r>
            <a:r>
              <a:rPr sz="1900" spc="50" dirty="0">
                <a:latin typeface="Cambria Math"/>
                <a:cs typeface="Cambria Math"/>
              </a:rPr>
              <a:t>𝛾</a:t>
            </a:r>
            <a:r>
              <a:rPr sz="1900" spc="40" dirty="0">
                <a:latin typeface="Cambria Math"/>
                <a:cs typeface="Cambria Math"/>
              </a:rPr>
              <a:t>𝑄</a:t>
            </a:r>
            <a:r>
              <a:rPr sz="2100" spc="367" baseline="27777" dirty="0">
                <a:latin typeface="Cambria Math"/>
                <a:cs typeface="Cambria Math"/>
              </a:rPr>
              <a:t>𝜋</a:t>
            </a:r>
            <a:r>
              <a:rPr sz="1900" spc="-5" dirty="0">
                <a:latin typeface="Cambria Math"/>
                <a:cs typeface="Cambria Math"/>
              </a:rPr>
              <a:t>(</a:t>
            </a:r>
            <a:r>
              <a:rPr sz="1900" spc="90" dirty="0">
                <a:latin typeface="Cambria Math"/>
                <a:cs typeface="Cambria Math"/>
              </a:rPr>
              <a:t>𝑠</a:t>
            </a:r>
            <a:r>
              <a:rPr sz="2100" spc="-727" baseline="27777" dirty="0">
                <a:latin typeface="Cambria Math"/>
                <a:cs typeface="Cambria Math"/>
              </a:rPr>
              <a:t>&lt;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𝑎</a:t>
            </a:r>
            <a:r>
              <a:rPr sz="2100" spc="-727" baseline="27777" dirty="0">
                <a:latin typeface="Cambria Math"/>
                <a:cs typeface="Cambria Math"/>
              </a:rPr>
              <a:t>&lt;</a:t>
            </a:r>
            <a:r>
              <a:rPr sz="1900" spc="-5" dirty="0">
                <a:latin typeface="Cambria Math"/>
                <a:cs typeface="Cambria Math"/>
              </a:rPr>
              <a:t>)</a:t>
            </a:r>
            <a:r>
              <a:rPr sz="1900" dirty="0">
                <a:latin typeface="Cambria Math"/>
                <a:cs typeface="Cambria Math"/>
              </a:rPr>
              <a:t>|</a:t>
            </a:r>
            <a:r>
              <a:rPr sz="1900" spc="40" dirty="0">
                <a:latin typeface="Cambria Math"/>
                <a:cs typeface="Cambria Math"/>
              </a:rPr>
              <a:t>𝑠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𝑎</a:t>
            </a:r>
            <a:r>
              <a:rPr sz="1900" dirty="0">
                <a:latin typeface="Cambria Math"/>
                <a:cs typeface="Cambria Math"/>
              </a:rPr>
              <a:t>]</a:t>
            </a:r>
            <a:endParaRPr sz="190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5549" y="6004683"/>
            <a:ext cx="3485429" cy="248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269113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0" dirty="0"/>
              <a:t>Value</a:t>
            </a:r>
            <a:r>
              <a:rPr sz="3100" spc="-65" dirty="0"/>
              <a:t> </a:t>
            </a:r>
            <a:r>
              <a:rPr sz="3100" spc="20" dirty="0"/>
              <a:t>Function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564" y="3361608"/>
            <a:ext cx="3713641" cy="5816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00539" y="2516605"/>
            <a:ext cx="504190" cy="223520"/>
          </a:xfrm>
          <a:custGeom>
            <a:avLst/>
            <a:gdLst/>
            <a:ahLst/>
            <a:cxnLst/>
            <a:rect l="l" t="t" r="r" b="b"/>
            <a:pathLst>
              <a:path w="504189" h="223519">
                <a:moveTo>
                  <a:pt x="432297" y="0"/>
                </a:moveTo>
                <a:lnTo>
                  <a:pt x="429117" y="9066"/>
                </a:lnTo>
                <a:lnTo>
                  <a:pt x="442055" y="14678"/>
                </a:lnTo>
                <a:lnTo>
                  <a:pt x="453182" y="22446"/>
                </a:lnTo>
                <a:lnTo>
                  <a:pt x="475774" y="58452"/>
                </a:lnTo>
                <a:lnTo>
                  <a:pt x="483198" y="110570"/>
                </a:lnTo>
                <a:lnTo>
                  <a:pt x="482369" y="130271"/>
                </a:lnTo>
                <a:lnTo>
                  <a:pt x="469943" y="178513"/>
                </a:lnTo>
                <a:lnTo>
                  <a:pt x="442206" y="208672"/>
                </a:lnTo>
                <a:lnTo>
                  <a:pt x="429470" y="214309"/>
                </a:lnTo>
                <a:lnTo>
                  <a:pt x="432297" y="223377"/>
                </a:lnTo>
                <a:lnTo>
                  <a:pt x="475001" y="198019"/>
                </a:lnTo>
                <a:lnTo>
                  <a:pt x="498985" y="151209"/>
                </a:lnTo>
                <a:lnTo>
                  <a:pt x="503580" y="111747"/>
                </a:lnTo>
                <a:lnTo>
                  <a:pt x="502428" y="91269"/>
                </a:lnTo>
                <a:lnTo>
                  <a:pt x="485141" y="39152"/>
                </a:lnTo>
                <a:lnTo>
                  <a:pt x="448502" y="5846"/>
                </a:lnTo>
                <a:lnTo>
                  <a:pt x="432297" y="0"/>
                </a:lnTo>
                <a:close/>
              </a:path>
              <a:path w="504189" h="223519">
                <a:moveTo>
                  <a:pt x="71282" y="0"/>
                </a:moveTo>
                <a:lnTo>
                  <a:pt x="28656" y="25423"/>
                </a:lnTo>
                <a:lnTo>
                  <a:pt x="4609" y="72344"/>
                </a:lnTo>
                <a:lnTo>
                  <a:pt x="0" y="111747"/>
                </a:lnTo>
                <a:lnTo>
                  <a:pt x="1148" y="132269"/>
                </a:lnTo>
                <a:lnTo>
                  <a:pt x="18379" y="184341"/>
                </a:lnTo>
                <a:lnTo>
                  <a:pt x="55030" y="217537"/>
                </a:lnTo>
                <a:lnTo>
                  <a:pt x="71282" y="223377"/>
                </a:lnTo>
                <a:lnTo>
                  <a:pt x="74109" y="214309"/>
                </a:lnTo>
                <a:lnTo>
                  <a:pt x="61373" y="208672"/>
                </a:lnTo>
                <a:lnTo>
                  <a:pt x="50383" y="200827"/>
                </a:lnTo>
                <a:lnTo>
                  <a:pt x="27839" y="164243"/>
                </a:lnTo>
                <a:lnTo>
                  <a:pt x="20383" y="110570"/>
                </a:lnTo>
                <a:lnTo>
                  <a:pt x="21211" y="91512"/>
                </a:lnTo>
                <a:lnTo>
                  <a:pt x="33638" y="44451"/>
                </a:lnTo>
                <a:lnTo>
                  <a:pt x="61573" y="14678"/>
                </a:lnTo>
                <a:lnTo>
                  <a:pt x="74463" y="9066"/>
                </a:lnTo>
                <a:lnTo>
                  <a:pt x="7128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602" y="2443238"/>
            <a:ext cx="4199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445" indent="-360680">
              <a:lnSpc>
                <a:spcPct val="100000"/>
              </a:lnSpc>
              <a:spcBef>
                <a:spcPts val="95"/>
              </a:spcBef>
              <a:buChar char="●"/>
              <a:tabLst>
                <a:tab pos="385445" algn="l"/>
                <a:tab pos="3860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optimal Q-value function </a:t>
            </a:r>
            <a:r>
              <a:rPr sz="1900" spc="20" dirty="0">
                <a:solidFill>
                  <a:srgbClr val="595959"/>
                </a:solidFill>
                <a:latin typeface="Cambria Math"/>
                <a:cs typeface="Cambria Math"/>
              </a:rPr>
              <a:t>𝑄</a:t>
            </a:r>
            <a:r>
              <a:rPr sz="2100" spc="30" baseline="27777" dirty="0">
                <a:solidFill>
                  <a:srgbClr val="595959"/>
                </a:solidFill>
                <a:latin typeface="Cambria Math"/>
                <a:cs typeface="Cambria Math"/>
              </a:rPr>
              <a:t>∗ </a:t>
            </a:r>
            <a:r>
              <a:rPr sz="2100" spc="322" baseline="27777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20" dirty="0">
                <a:solidFill>
                  <a:srgbClr val="595959"/>
                </a:solidFill>
                <a:latin typeface="Cambria Math"/>
                <a:cs typeface="Cambria Math"/>
              </a:rPr>
              <a:t>𝑠,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3254" y="2653962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595959"/>
                </a:solidFill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3514" y="2443238"/>
            <a:ext cx="4093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=</a:t>
            </a:r>
            <a:r>
              <a:rPr sz="1900" spc="10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Cambria Math"/>
                <a:cs typeface="Cambria Math"/>
              </a:rPr>
              <a:t>m</a:t>
            </a:r>
            <a:r>
              <a:rPr sz="1900" spc="-10" dirty="0">
                <a:solidFill>
                  <a:srgbClr val="595959"/>
                </a:solidFill>
                <a:latin typeface="Cambria Math"/>
                <a:cs typeface="Cambria Math"/>
              </a:rPr>
              <a:t>a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x</a:t>
            </a:r>
            <a:r>
              <a:rPr sz="1900" spc="-10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40" dirty="0">
                <a:solidFill>
                  <a:srgbClr val="595959"/>
                </a:solidFill>
                <a:latin typeface="Cambria Math"/>
                <a:cs typeface="Cambria Math"/>
              </a:rPr>
              <a:t>𝑄</a:t>
            </a:r>
            <a:r>
              <a:rPr sz="2100" spc="367" baseline="27777" dirty="0">
                <a:solidFill>
                  <a:srgbClr val="595959"/>
                </a:solidFill>
                <a:latin typeface="Cambria Math"/>
                <a:cs typeface="Cambria Math"/>
              </a:rPr>
              <a:t>𝜋</a:t>
            </a:r>
            <a:r>
              <a:rPr sz="1900" spc="-5" dirty="0">
                <a:solidFill>
                  <a:srgbClr val="595959"/>
                </a:solidFill>
                <a:latin typeface="Cambria Math"/>
                <a:cs typeface="Cambria Math"/>
              </a:rPr>
              <a:t>(</a:t>
            </a:r>
            <a:r>
              <a:rPr sz="1900" spc="40" dirty="0">
                <a:solidFill>
                  <a:srgbClr val="595959"/>
                </a:solidFill>
                <a:latin typeface="Cambria Math"/>
                <a:cs typeface="Cambria Math"/>
              </a:rPr>
              <a:t>𝑠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-10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Cambria Math"/>
                <a:cs typeface="Cambria Math"/>
              </a:rPr>
              <a:t>𝑎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)</a:t>
            </a:r>
            <a:r>
              <a:rPr sz="1900" spc="-105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595959"/>
                </a:solidFill>
                <a:latin typeface="Cambria Math"/>
                <a:cs typeface="Cambria Math"/>
              </a:rPr>
              <a:t>,</a:t>
            </a:r>
            <a:r>
              <a:rPr sz="1900" spc="110" dirty="0">
                <a:solidFill>
                  <a:srgbClr val="595959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he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po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lic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un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cti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664" y="2836700"/>
            <a:ext cx="48723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deterministic,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 Bellman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equation becomes: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6440" y="4294854"/>
            <a:ext cx="467995" cy="223520"/>
          </a:xfrm>
          <a:custGeom>
            <a:avLst/>
            <a:gdLst/>
            <a:ahLst/>
            <a:cxnLst/>
            <a:rect l="l" t="t" r="r" b="b"/>
            <a:pathLst>
              <a:path w="467995" h="223520">
                <a:moveTo>
                  <a:pt x="396462" y="0"/>
                </a:moveTo>
                <a:lnTo>
                  <a:pt x="393282" y="9067"/>
                </a:lnTo>
                <a:lnTo>
                  <a:pt x="406220" y="14679"/>
                </a:lnTo>
                <a:lnTo>
                  <a:pt x="417346" y="22447"/>
                </a:lnTo>
                <a:lnTo>
                  <a:pt x="439939" y="58454"/>
                </a:lnTo>
                <a:lnTo>
                  <a:pt x="447362" y="110570"/>
                </a:lnTo>
                <a:lnTo>
                  <a:pt x="446534" y="130271"/>
                </a:lnTo>
                <a:lnTo>
                  <a:pt x="434107" y="178513"/>
                </a:lnTo>
                <a:lnTo>
                  <a:pt x="406371" y="208673"/>
                </a:lnTo>
                <a:lnTo>
                  <a:pt x="393635" y="214311"/>
                </a:lnTo>
                <a:lnTo>
                  <a:pt x="396462" y="223377"/>
                </a:lnTo>
                <a:lnTo>
                  <a:pt x="439165" y="198020"/>
                </a:lnTo>
                <a:lnTo>
                  <a:pt x="463149" y="151210"/>
                </a:lnTo>
                <a:lnTo>
                  <a:pt x="467744" y="111748"/>
                </a:lnTo>
                <a:lnTo>
                  <a:pt x="466592" y="91270"/>
                </a:lnTo>
                <a:lnTo>
                  <a:pt x="449305" y="39152"/>
                </a:lnTo>
                <a:lnTo>
                  <a:pt x="412666" y="5847"/>
                </a:lnTo>
                <a:lnTo>
                  <a:pt x="396462" y="0"/>
                </a:lnTo>
                <a:close/>
              </a:path>
              <a:path w="467995" h="223520">
                <a:moveTo>
                  <a:pt x="71282" y="0"/>
                </a:moveTo>
                <a:lnTo>
                  <a:pt x="28656" y="25423"/>
                </a:lnTo>
                <a:lnTo>
                  <a:pt x="4609" y="72345"/>
                </a:lnTo>
                <a:lnTo>
                  <a:pt x="0" y="111748"/>
                </a:lnTo>
                <a:lnTo>
                  <a:pt x="1148" y="132270"/>
                </a:lnTo>
                <a:lnTo>
                  <a:pt x="18380" y="184343"/>
                </a:lnTo>
                <a:lnTo>
                  <a:pt x="55030" y="217538"/>
                </a:lnTo>
                <a:lnTo>
                  <a:pt x="71282" y="223377"/>
                </a:lnTo>
                <a:lnTo>
                  <a:pt x="74109" y="214311"/>
                </a:lnTo>
                <a:lnTo>
                  <a:pt x="61373" y="208673"/>
                </a:lnTo>
                <a:lnTo>
                  <a:pt x="50383" y="200828"/>
                </a:lnTo>
                <a:lnTo>
                  <a:pt x="27839" y="164243"/>
                </a:lnTo>
                <a:lnTo>
                  <a:pt x="20383" y="110570"/>
                </a:lnTo>
                <a:lnTo>
                  <a:pt x="21211" y="91512"/>
                </a:lnTo>
                <a:lnTo>
                  <a:pt x="33638" y="44452"/>
                </a:lnTo>
                <a:lnTo>
                  <a:pt x="61573" y="14679"/>
                </a:lnTo>
                <a:lnTo>
                  <a:pt x="74463" y="9067"/>
                </a:lnTo>
                <a:lnTo>
                  <a:pt x="7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41971" y="4389327"/>
            <a:ext cx="252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" baseline="-15873" dirty="0">
                <a:latin typeface="Cambria Math"/>
                <a:cs typeface="Cambria Math"/>
              </a:rPr>
              <a:t>𝑎</a:t>
            </a:r>
            <a:r>
              <a:rPr sz="1100" spc="-5" dirty="0">
                <a:latin typeface="Cambria Math"/>
                <a:cs typeface="Cambria Math"/>
              </a:rPr>
              <a:t>𝘍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7089" y="4221487"/>
            <a:ext cx="42614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54100" algn="l"/>
              </a:tabLst>
            </a:pPr>
            <a:r>
              <a:rPr sz="1900" spc="50" dirty="0">
                <a:latin typeface="Cambria Math"/>
                <a:cs typeface="Cambria Math"/>
              </a:rPr>
              <a:t>B</a:t>
            </a:r>
            <a:r>
              <a:rPr sz="2100" spc="367" baseline="27777" dirty="0">
                <a:latin typeface="Cambria Math"/>
                <a:cs typeface="Cambria Math"/>
              </a:rPr>
              <a:t>𝜋</a:t>
            </a:r>
            <a:r>
              <a:rPr sz="1900" dirty="0">
                <a:latin typeface="Cambria Math"/>
                <a:cs typeface="Cambria Math"/>
              </a:rPr>
              <a:t>Q </a:t>
            </a:r>
            <a:r>
              <a:rPr sz="1900" spc="-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s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a	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E</a:t>
            </a:r>
            <a:r>
              <a:rPr sz="2100" spc="-165" baseline="-19841" dirty="0">
                <a:latin typeface="Cambria Math"/>
                <a:cs typeface="Cambria Math"/>
              </a:rPr>
              <a:t>6</a:t>
            </a:r>
            <a:r>
              <a:rPr sz="1100" spc="-220" dirty="0">
                <a:latin typeface="Cambria Math"/>
                <a:cs typeface="Cambria Math"/>
              </a:rPr>
              <a:t>𝘍</a:t>
            </a:r>
            <a:r>
              <a:rPr sz="1100" spc="-10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[</a:t>
            </a:r>
            <a:r>
              <a:rPr sz="1900" dirty="0">
                <a:latin typeface="Cambria Math"/>
                <a:cs typeface="Cambria Math"/>
              </a:rPr>
              <a:t>r + 𝛾</a:t>
            </a:r>
            <a:r>
              <a:rPr sz="1900" spc="-5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m</a:t>
            </a:r>
            <a:r>
              <a:rPr sz="1900" spc="-10" dirty="0">
                <a:latin typeface="Cambria Math"/>
                <a:cs typeface="Cambria Math"/>
              </a:rPr>
              <a:t>a</a:t>
            </a:r>
            <a:r>
              <a:rPr sz="1900" dirty="0">
                <a:latin typeface="Cambria Math"/>
                <a:cs typeface="Cambria Math"/>
              </a:rPr>
              <a:t>x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spc="40" dirty="0">
                <a:latin typeface="Cambria Math"/>
                <a:cs typeface="Cambria Math"/>
              </a:rPr>
              <a:t>𝑄</a:t>
            </a:r>
            <a:r>
              <a:rPr sz="2100" spc="367" baseline="27777" dirty="0">
                <a:latin typeface="Cambria Math"/>
                <a:cs typeface="Cambria Math"/>
              </a:rPr>
              <a:t>𝜋</a:t>
            </a:r>
            <a:r>
              <a:rPr sz="1900" spc="-5" dirty="0">
                <a:latin typeface="Cambria Math"/>
                <a:cs typeface="Cambria Math"/>
              </a:rPr>
              <a:t>(</a:t>
            </a:r>
            <a:r>
              <a:rPr sz="1900" spc="90" dirty="0">
                <a:latin typeface="Cambria Math"/>
                <a:cs typeface="Cambria Math"/>
              </a:rPr>
              <a:t>𝑠</a:t>
            </a:r>
            <a:r>
              <a:rPr sz="2100" spc="-727" baseline="27777" dirty="0">
                <a:latin typeface="Cambria Math"/>
                <a:cs typeface="Cambria Math"/>
              </a:rPr>
              <a:t>&lt;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𝑎</a:t>
            </a:r>
            <a:r>
              <a:rPr sz="2100" spc="-727" baseline="27777" dirty="0">
                <a:latin typeface="Cambria Math"/>
                <a:cs typeface="Cambria Math"/>
              </a:rPr>
              <a:t>&lt;</a:t>
            </a:r>
            <a:r>
              <a:rPr sz="1900" spc="-5" dirty="0">
                <a:latin typeface="Cambria Math"/>
                <a:cs typeface="Cambria Math"/>
              </a:rPr>
              <a:t>)</a:t>
            </a:r>
            <a:r>
              <a:rPr sz="1900" dirty="0">
                <a:latin typeface="Cambria Math"/>
                <a:cs typeface="Cambria Math"/>
              </a:rPr>
              <a:t>|</a:t>
            </a:r>
            <a:r>
              <a:rPr sz="1900" spc="40" dirty="0">
                <a:latin typeface="Cambria Math"/>
                <a:cs typeface="Cambria Math"/>
              </a:rPr>
              <a:t>𝑠</a:t>
            </a:r>
            <a:r>
              <a:rPr sz="1900" dirty="0">
                <a:latin typeface="Cambria Math"/>
                <a:cs typeface="Cambria Math"/>
              </a:rPr>
              <a:t>,</a:t>
            </a:r>
            <a:r>
              <a:rPr sz="1900" spc="-100" dirty="0">
                <a:latin typeface="Cambria Math"/>
                <a:cs typeface="Cambria Math"/>
              </a:rPr>
              <a:t> </a:t>
            </a:r>
            <a:r>
              <a:rPr sz="1900" spc="35" dirty="0">
                <a:latin typeface="Cambria Math"/>
                <a:cs typeface="Cambria Math"/>
              </a:rPr>
              <a:t>𝑎</a:t>
            </a:r>
            <a:r>
              <a:rPr sz="1900" dirty="0">
                <a:latin typeface="Cambria Math"/>
                <a:cs typeface="Cambria Math"/>
              </a:rPr>
              <a:t>]</a:t>
            </a:r>
            <a:endParaRPr sz="19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698" y="5167954"/>
            <a:ext cx="2543380" cy="2684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181" y="1722540"/>
            <a:ext cx="327025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5" dirty="0"/>
              <a:t>What</a:t>
            </a:r>
            <a:r>
              <a:rPr sz="3100" dirty="0"/>
              <a:t> </a:t>
            </a:r>
            <a:r>
              <a:rPr sz="3100" spc="5" dirty="0"/>
              <a:t>is </a:t>
            </a:r>
            <a:r>
              <a:rPr sz="3100" spc="20" dirty="0"/>
              <a:t>Deep</a:t>
            </a:r>
            <a:r>
              <a:rPr sz="3100" dirty="0"/>
              <a:t> </a:t>
            </a:r>
            <a:r>
              <a:rPr sz="3100" spc="20" dirty="0"/>
              <a:t>RL?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59302" y="2428850"/>
            <a:ext cx="4712335" cy="14719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509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neural network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 to</a:t>
            </a: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approximate</a:t>
            </a:r>
            <a:endParaRPr sz="1900">
              <a:latin typeface="Arial MT"/>
              <a:cs typeface="Arial MT"/>
            </a:endParaRPr>
          </a:p>
          <a:p>
            <a:pPr marL="853440" lvl="1" indent="-334645">
              <a:lnSpc>
                <a:spcPct val="100000"/>
              </a:lnSpc>
              <a:spcBef>
                <a:spcPts val="335"/>
              </a:spcBef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1450">
              <a:latin typeface="Arial MT"/>
              <a:cs typeface="Arial MT"/>
            </a:endParaRPr>
          </a:p>
          <a:p>
            <a:pPr marL="853440" lvl="1" indent="-334645">
              <a:lnSpc>
                <a:spcPct val="100000"/>
              </a:lnSpc>
              <a:spcBef>
                <a:spcPts val="295"/>
              </a:spcBef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145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450">
              <a:latin typeface="Arial MT"/>
              <a:cs typeface="Arial MT"/>
            </a:endParaRPr>
          </a:p>
          <a:p>
            <a:pPr marL="853440" lvl="1" indent="-334645">
              <a:lnSpc>
                <a:spcPct val="100000"/>
              </a:lnSpc>
              <a:spcBef>
                <a:spcPts val="290"/>
              </a:spcBef>
              <a:buChar char="○"/>
              <a:tabLst>
                <a:tab pos="853440" algn="l"/>
                <a:tab pos="854075" algn="l"/>
              </a:tabLst>
            </a:pPr>
            <a:r>
              <a:rPr sz="1450" spc="5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450">
              <a:latin typeface="Arial MT"/>
              <a:cs typeface="Arial MT"/>
            </a:endParaRPr>
          </a:p>
          <a:p>
            <a:pPr marL="372745" indent="-360680">
              <a:lnSpc>
                <a:spcPct val="100000"/>
              </a:lnSpc>
              <a:spcBef>
                <a:spcPts val="275"/>
              </a:spcBef>
              <a:buChar char="●"/>
              <a:tabLst>
                <a:tab pos="372745" algn="l"/>
                <a:tab pos="373380" algn="l"/>
              </a:tabLst>
            </a:pP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Optimized</a:t>
            </a:r>
            <a:r>
              <a:rPr sz="19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9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Arial MT"/>
                <a:cs typeface="Arial MT"/>
              </a:rPr>
              <a:t>SGD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14418D0D779498DB7AEF8A64E86E9" ma:contentTypeVersion="8" ma:contentTypeDescription="Create a new document." ma:contentTypeScope="" ma:versionID="4966c13dfbd54d439ce10dba3217586a">
  <xsd:schema xmlns:xsd="http://www.w3.org/2001/XMLSchema" xmlns:xs="http://www.w3.org/2001/XMLSchema" xmlns:p="http://schemas.microsoft.com/office/2006/metadata/properties" xmlns:ns2="27bdbc3c-6b61-4fdd-9861-434f89f627c6" targetNamespace="http://schemas.microsoft.com/office/2006/metadata/properties" ma:root="true" ma:fieldsID="044c55f3a23b9824eac6f2835224bccd" ns2:_="">
    <xsd:import namespace="27bdbc3c-6b61-4fdd-9861-434f89f627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dbc3c-6b61-4fdd-9861-434f89f62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7858F-511F-4D71-93B2-08CD9A854F6E}"/>
</file>

<file path=customXml/itemProps2.xml><?xml version="1.0" encoding="utf-8"?>
<ds:datastoreItem xmlns:ds="http://schemas.openxmlformats.org/officeDocument/2006/customXml" ds:itemID="{60F8EAD1-25C6-4094-8DDF-33EDD8EC8824}"/>
</file>

<file path=customXml/itemProps3.xml><?xml version="1.0" encoding="utf-8"?>
<ds:datastoreItem xmlns:ds="http://schemas.openxmlformats.org/officeDocument/2006/customXml" ds:itemID="{B6F4239C-8C9C-444F-8A91-D031819551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984</Words>
  <Application>Microsoft Macintosh PowerPoint</Application>
  <PresentationFormat>Custom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Cambria Math</vt:lpstr>
      <vt:lpstr>Office Theme</vt:lpstr>
      <vt:lpstr>Reinforcement Learning for NLP</vt:lpstr>
      <vt:lpstr>Outline</vt:lpstr>
      <vt:lpstr>What is RL?</vt:lpstr>
      <vt:lpstr>State</vt:lpstr>
      <vt:lpstr>RL Agent</vt:lpstr>
      <vt:lpstr>Policy</vt:lpstr>
      <vt:lpstr>Value Function</vt:lpstr>
      <vt:lpstr>Value Function</vt:lpstr>
      <vt:lpstr>What is Deep RL?</vt:lpstr>
      <vt:lpstr>Approaches</vt:lpstr>
      <vt:lpstr>Deep Policy Network</vt:lpstr>
      <vt:lpstr>PowerPoint Presentation</vt:lpstr>
      <vt:lpstr>PowerPoint Presentation</vt:lpstr>
      <vt:lpstr>Deep Q-Learning</vt:lpstr>
      <vt:lpstr>Deep Q-Learning</vt:lpstr>
      <vt:lpstr>Deep Q-Learning</vt:lpstr>
      <vt:lpstr>Deep Q-Learning</vt:lpstr>
      <vt:lpstr>RL in NLP</vt:lpstr>
      <vt:lpstr>Article Summarization</vt:lpstr>
      <vt:lpstr>A Deep Reinforced Model for Abstractive Summarization</vt:lpstr>
      <vt:lpstr>A Deep Reinforced Model for Abstractive Summarization</vt:lpstr>
      <vt:lpstr>A Deep Reinforced Model for Abstractive Summarization</vt:lpstr>
      <vt:lpstr>A Deep Reinforced Model for Abstractive Summarization</vt:lpstr>
      <vt:lpstr>RL in NLP</vt:lpstr>
      <vt:lpstr>Text Question Answering</vt:lpstr>
      <vt:lpstr>Text Question Answering</vt:lpstr>
      <vt:lpstr>DCN+: MIXED OBJECTIVE AND DEEP RESIDUAL COATTENTION FOR  QUESTION ANSWERING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Maunendra D</cp:lastModifiedBy>
  <cp:revision>2</cp:revision>
  <dcterms:created xsi:type="dcterms:W3CDTF">2024-11-16T01:49:00Z</dcterms:created>
  <dcterms:modified xsi:type="dcterms:W3CDTF">2024-11-16T18:20:21Z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0x0101008DB14418D0D779498DB7AEF8A64E86E9</vt:lpwstr>
  </property>
</Properties>
</file>