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02" r:id="rId1"/>
  </p:sldMasterIdLst>
  <p:notesMasterIdLst>
    <p:notesMasterId r:id="rId22"/>
  </p:notesMasterIdLst>
  <p:sldIdLst>
    <p:sldId id="256" r:id="rId2"/>
    <p:sldId id="271" r:id="rId3"/>
    <p:sldId id="257" r:id="rId4"/>
    <p:sldId id="276" r:id="rId5"/>
    <p:sldId id="278" r:id="rId6"/>
    <p:sldId id="270" r:id="rId7"/>
    <p:sldId id="264" r:id="rId8"/>
    <p:sldId id="275" r:id="rId9"/>
    <p:sldId id="258" r:id="rId10"/>
    <p:sldId id="272" r:id="rId11"/>
    <p:sldId id="279" r:id="rId12"/>
    <p:sldId id="259" r:id="rId13"/>
    <p:sldId id="260" r:id="rId14"/>
    <p:sldId id="262" r:id="rId15"/>
    <p:sldId id="273" r:id="rId16"/>
    <p:sldId id="269" r:id="rId17"/>
    <p:sldId id="274" r:id="rId18"/>
    <p:sldId id="261" r:id="rId19"/>
    <p:sldId id="277" r:id="rId20"/>
    <p:sldId id="280" r:id="rId21"/>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808F5E-E298-4B89-BEF4-C778CAA2D420}" v="1990" dt="2024-10-20T11:04:55.357"/>
    <p1510:client id="{34DE3091-843E-4F44-80AD-3B07D9F92F61}" v="95" dt="2024-10-20T08:45:38.919"/>
    <p1510:client id="{4D23045F-651A-7645-B70C-3B5209497B35}" v="911" dt="2024-10-20T10:24:54.610"/>
    <p1510:client id="{56E1FCB7-6FC6-4BDF-BC8D-B3507718778F}" v="375" dt="2024-10-20T08:41:10.935"/>
    <p1510:client id="{67C86AA9-6AD2-4E20-BF1C-425F7EFC29E6}" v="978" dt="2024-10-20T08:21:04.959"/>
    <p1510:client id="{A6FB47D3-7A9C-4DAE-91F8-3B8598161D97}" v="13" dt="2024-10-20T09:29:17.976"/>
    <p1510:client id="{BD21C052-1221-4B07-B13B-7FEA1D8BB4D4}" v="1" dt="2024-10-20T09:30:42.23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7"/>
    <p:restoredTop sz="94648"/>
  </p:normalViewPr>
  <p:slideViewPr>
    <p:cSldViewPr snapToGrid="0">
      <p:cViewPr varScale="1">
        <p:scale>
          <a:sx n="149" d="100"/>
          <a:sy n="149" d="100"/>
        </p:scale>
        <p:origin x="752" y="16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30ca08fb1e8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30ca08fb1e8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30ca08fb1e8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30ca08fb1e8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2042413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0EF6F5-F7BD-05CE-B361-6177E14C8CE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06DCF32-1879-0D7D-506C-9850688693CD}"/>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6C5F3EFF-425D-0478-B275-5C293AAFDE92}"/>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2347295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30ca08fb1e8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30ca08fb1e8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30ca08fb1e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30ca08fb1e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505847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459673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30ca975c72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30ca975c72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30ca08fb1e8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30ca08fb1e8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30ca08fb1e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30ca08fb1e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147142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30ca08fb1e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30ca08fb1e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30ca08fb1e8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30ca08fb1e8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508819" y="667365"/>
            <a:ext cx="7492181" cy="2698955"/>
          </a:xfrm>
        </p:spPr>
        <p:txBody>
          <a:bodyPr anchor="t">
            <a:normAutofit/>
          </a:bodyPr>
          <a:lstStyle>
            <a:lvl1pPr algn="l">
              <a:defRPr sz="9600"/>
            </a:lvl1pPr>
          </a:lstStyle>
          <a:p>
            <a:r>
              <a:rPr lang="en-US"/>
              <a:t>Click to edit Master title style</a:t>
            </a:r>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508820" y="3366319"/>
            <a:ext cx="5243832" cy="977081"/>
          </a:xfrm>
        </p:spPr>
        <p:txBody>
          <a:bodyPr anchor="b">
            <a:normAutofit/>
          </a:bodyPr>
          <a:lstStyle>
            <a:lvl1pPr marL="0" indent="0" algn="l">
              <a:buNone/>
              <a:defRPr sz="3556"/>
            </a:lvl1pPr>
            <a:lvl2pPr marL="812810" indent="0" algn="ctr">
              <a:buNone/>
              <a:defRPr sz="3556"/>
            </a:lvl2pPr>
            <a:lvl3pPr marL="1625620" indent="0" algn="ctr">
              <a:buNone/>
              <a:defRPr sz="3200"/>
            </a:lvl3pPr>
            <a:lvl4pPr marL="2438430" indent="0" algn="ctr">
              <a:buNone/>
              <a:defRPr sz="2844"/>
            </a:lvl4pPr>
            <a:lvl5pPr marL="3251241" indent="0" algn="ctr">
              <a:buNone/>
              <a:defRPr sz="2844"/>
            </a:lvl5pPr>
            <a:lvl6pPr marL="4064051" indent="0" algn="ctr">
              <a:buNone/>
              <a:defRPr sz="2844"/>
            </a:lvl6pPr>
            <a:lvl7pPr marL="4876861" indent="0" algn="ctr">
              <a:buNone/>
              <a:defRPr sz="2844"/>
            </a:lvl7pPr>
            <a:lvl8pPr marL="5689671" indent="0" algn="ctr">
              <a:buNone/>
              <a:defRPr sz="2844"/>
            </a:lvl8pPr>
            <a:lvl9pPr marL="6502481" indent="0" algn="ctr">
              <a:buNone/>
              <a:defRPr sz="2844"/>
            </a:lvl9pPr>
          </a:lstStyle>
          <a:p>
            <a:r>
              <a:rPr lang="en-US"/>
              <a:t>Click to edit Master subtitle style</a:t>
            </a:r>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12575099-B3AD-44D7-919B-BCB6DC3E7F21}" type="datetimeFigureOut">
              <a:rPr lang="en-US" dirty="0"/>
              <a:t>10/20/24</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E30AF5A0-43BB-4336-8627-9123B9144D80}" type="slidenum">
              <a:rPr lang="en-US" dirty="0"/>
              <a:t>‹#›</a:t>
            </a:fld>
            <a:endParaRPr lang="en-US"/>
          </a:p>
        </p:txBody>
      </p:sp>
    </p:spTree>
    <p:extLst>
      <p:ext uri="{BB962C8B-B14F-4D97-AF65-F5344CB8AC3E}">
        <p14:creationId xmlns:p14="http://schemas.microsoft.com/office/powerpoint/2010/main" val="1477168593"/>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F18115DA-6CBC-4AEF-A85F-371C66916CF8}" type="datetimeFigureOut">
              <a:rPr lang="en-US" dirty="0"/>
              <a:t>10/20/24</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E30AF5A0-43BB-4336-8627-9123B9144D80}" type="slidenum">
              <a:rPr lang="en-US" dirty="0"/>
              <a:t>‹#›</a:t>
            </a:fld>
            <a:endParaRPr lang="en-US"/>
          </a:p>
        </p:txBody>
      </p:sp>
    </p:spTree>
    <p:extLst>
      <p:ext uri="{BB962C8B-B14F-4D97-AF65-F5344CB8AC3E}">
        <p14:creationId xmlns:p14="http://schemas.microsoft.com/office/powerpoint/2010/main" val="3272893214"/>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6931742" y="748480"/>
            <a:ext cx="1761782" cy="3738717"/>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628650" y="748480"/>
            <a:ext cx="6303092" cy="37387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2A6007E4-95E8-4ABC-B20B-51235318A487}" type="datetimeFigureOut">
              <a:rPr lang="en-US" dirty="0"/>
              <a:t>10/20/24</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E30AF5A0-43BB-4336-8627-9123B9144D80}" type="slidenum">
              <a:rPr lang="en-US" dirty="0"/>
              <a:t>‹#›</a:t>
            </a:fld>
            <a:endParaRPr lang="en-US"/>
          </a:p>
        </p:txBody>
      </p:sp>
    </p:spTree>
    <p:extLst>
      <p:ext uri="{BB962C8B-B14F-4D97-AF65-F5344CB8AC3E}">
        <p14:creationId xmlns:p14="http://schemas.microsoft.com/office/powerpoint/2010/main" val="924028341"/>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019130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966784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2A4BF121-2723-4D35-ADA9-215CD054C4BC}" type="datetimeFigureOut">
              <a:rPr lang="en-US" dirty="0"/>
              <a:t>10/20/24</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E30AF5A0-43BB-4336-8627-9123B9144D80}" type="slidenum">
              <a:rPr lang="en-US" dirty="0"/>
              <a:t>‹#›</a:t>
            </a:fld>
            <a:endParaRPr lang="en-US"/>
          </a:p>
        </p:txBody>
      </p:sp>
    </p:spTree>
    <p:extLst>
      <p:ext uri="{BB962C8B-B14F-4D97-AF65-F5344CB8AC3E}">
        <p14:creationId xmlns:p14="http://schemas.microsoft.com/office/powerpoint/2010/main" val="2107357308"/>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536538" y="1282304"/>
            <a:ext cx="7974050" cy="2139553"/>
          </a:xfrm>
        </p:spPr>
        <p:txBody>
          <a:bodyPr anchor="b"/>
          <a:lstStyle>
            <a:lvl1pPr>
              <a:defRPr sz="10667"/>
            </a:lvl1pPr>
          </a:lstStyle>
          <a:p>
            <a:r>
              <a:rPr lang="en-US"/>
              <a:t>Click to edit Master title style</a:t>
            </a:r>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536538" y="3442098"/>
            <a:ext cx="7974050" cy="1125140"/>
          </a:xfrm>
        </p:spPr>
        <p:txBody>
          <a:bodyPr/>
          <a:lstStyle>
            <a:lvl1pPr marL="0" indent="0">
              <a:buNone/>
              <a:defRPr sz="4267">
                <a:solidFill>
                  <a:schemeClr val="tx1">
                    <a:tint val="75000"/>
                  </a:schemeClr>
                </a:solidFill>
              </a:defRPr>
            </a:lvl1pPr>
            <a:lvl2pPr marL="812810" indent="0">
              <a:buNone/>
              <a:defRPr sz="3556">
                <a:solidFill>
                  <a:schemeClr val="tx1">
                    <a:tint val="75000"/>
                  </a:schemeClr>
                </a:solidFill>
              </a:defRPr>
            </a:lvl2pPr>
            <a:lvl3pPr marL="1625620" indent="0">
              <a:buNone/>
              <a:defRPr sz="3200">
                <a:solidFill>
                  <a:schemeClr val="tx1">
                    <a:tint val="75000"/>
                  </a:schemeClr>
                </a:solidFill>
              </a:defRPr>
            </a:lvl3pPr>
            <a:lvl4pPr marL="2438430" indent="0">
              <a:buNone/>
              <a:defRPr sz="2844">
                <a:solidFill>
                  <a:schemeClr val="tx1">
                    <a:tint val="75000"/>
                  </a:schemeClr>
                </a:solidFill>
              </a:defRPr>
            </a:lvl4pPr>
            <a:lvl5pPr marL="3251241" indent="0">
              <a:buNone/>
              <a:defRPr sz="2844">
                <a:solidFill>
                  <a:schemeClr val="tx1">
                    <a:tint val="75000"/>
                  </a:schemeClr>
                </a:solidFill>
              </a:defRPr>
            </a:lvl5pPr>
            <a:lvl6pPr marL="4064051" indent="0">
              <a:buNone/>
              <a:defRPr sz="2844">
                <a:solidFill>
                  <a:schemeClr val="tx1">
                    <a:tint val="75000"/>
                  </a:schemeClr>
                </a:solidFill>
              </a:defRPr>
            </a:lvl6pPr>
            <a:lvl7pPr marL="4876861" indent="0">
              <a:buNone/>
              <a:defRPr sz="2844">
                <a:solidFill>
                  <a:schemeClr val="tx1">
                    <a:tint val="75000"/>
                  </a:schemeClr>
                </a:solidFill>
              </a:defRPr>
            </a:lvl7pPr>
            <a:lvl8pPr marL="5689671" indent="0">
              <a:buNone/>
              <a:defRPr sz="2844">
                <a:solidFill>
                  <a:schemeClr val="tx1">
                    <a:tint val="75000"/>
                  </a:schemeClr>
                </a:solidFill>
              </a:defRPr>
            </a:lvl8pPr>
            <a:lvl9pPr marL="6502481" indent="0">
              <a:buNone/>
              <a:defRPr sz="2844">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C54F54BA-4BC6-480F-839C-951A49B248A9}" type="datetimeFigureOut">
              <a:rPr lang="en-US" dirty="0"/>
              <a:t>10/20/24</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E30AF5A0-43BB-4336-8627-9123B9144D80}" type="slidenum">
              <a:rPr lang="en-US" dirty="0"/>
              <a:t>‹#›</a:t>
            </a:fld>
            <a:endParaRPr lang="en-US"/>
          </a:p>
        </p:txBody>
      </p:sp>
    </p:spTree>
    <p:extLst>
      <p:ext uri="{BB962C8B-B14F-4D97-AF65-F5344CB8AC3E}">
        <p14:creationId xmlns:p14="http://schemas.microsoft.com/office/powerpoint/2010/main" val="1499904988"/>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525477" y="691572"/>
            <a:ext cx="8018449" cy="845948"/>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536538" y="1596513"/>
            <a:ext cx="3978313" cy="28833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4629150" y="1596513"/>
            <a:ext cx="3914775" cy="28833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0F9DD0EA-4726-4440-BF9D-E88296FC3068}" type="datetimeFigureOut">
              <a:rPr lang="en-US" dirty="0"/>
              <a:t>10/20/24</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r>
              <a:rPr lang="en-US"/>
              <a:t>
              </a:t>
            </a:r>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E30AF5A0-43BB-4336-8627-9123B9144D80}" type="slidenum">
              <a:rPr lang="en-US" dirty="0"/>
              <a:t>‹#›</a:t>
            </a:fld>
            <a:endParaRPr lang="en-US"/>
          </a:p>
        </p:txBody>
      </p:sp>
    </p:spTree>
    <p:extLst>
      <p:ext uri="{BB962C8B-B14F-4D97-AF65-F5344CB8AC3E}">
        <p14:creationId xmlns:p14="http://schemas.microsoft.com/office/powerpoint/2010/main" val="45538615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514416" y="696861"/>
            <a:ext cx="7980004" cy="571155"/>
          </a:xfrm>
        </p:spPr>
        <p:txBody>
          <a:bodyPr/>
          <a:lstStyle/>
          <a:p>
            <a:r>
              <a:rPr lang="en-US"/>
              <a:t>Click to edit Master title style</a:t>
            </a:r>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536538" y="1260873"/>
            <a:ext cx="3961644" cy="492919"/>
          </a:xfrm>
        </p:spPr>
        <p:txBody>
          <a:bodyPr anchor="b">
            <a:normAutofit/>
          </a:bodyPr>
          <a:lstStyle>
            <a:lvl1pPr marL="0" indent="0">
              <a:buNone/>
              <a:defRPr sz="2844" b="1">
                <a:latin typeface="+mj-lt"/>
              </a:defRPr>
            </a:lvl1pPr>
            <a:lvl2pPr marL="812810" indent="0">
              <a:buNone/>
              <a:defRPr sz="2844" b="1"/>
            </a:lvl2pPr>
            <a:lvl3pPr marL="1625620" indent="0">
              <a:buNone/>
              <a:defRPr sz="2844" b="1"/>
            </a:lvl3pPr>
            <a:lvl4pPr marL="2438430" indent="0">
              <a:buNone/>
              <a:defRPr sz="2844" b="1"/>
            </a:lvl4pPr>
            <a:lvl5pPr marL="3251241" indent="0">
              <a:buNone/>
              <a:defRPr sz="2844" b="1"/>
            </a:lvl5pPr>
            <a:lvl6pPr marL="4064051" indent="0">
              <a:buNone/>
              <a:defRPr sz="2844" b="1"/>
            </a:lvl6pPr>
            <a:lvl7pPr marL="4876861" indent="0">
              <a:buNone/>
              <a:defRPr sz="2844" b="1"/>
            </a:lvl7pPr>
            <a:lvl8pPr marL="5689671" indent="0">
              <a:buNone/>
              <a:defRPr sz="2844" b="1"/>
            </a:lvl8pPr>
            <a:lvl9pPr marL="6502481" indent="0">
              <a:buNone/>
              <a:defRPr sz="2844" b="1"/>
            </a:lvl9pPr>
          </a:lstStyle>
          <a:p>
            <a:pPr lvl="0"/>
            <a:r>
              <a:rPr lang="en-US"/>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536538" y="1878807"/>
            <a:ext cx="3961644" cy="25678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4629150" y="1260873"/>
            <a:ext cx="3887391" cy="492919"/>
          </a:xfrm>
        </p:spPr>
        <p:txBody>
          <a:bodyPr anchor="b">
            <a:normAutofit/>
          </a:bodyPr>
          <a:lstStyle>
            <a:lvl1pPr marL="0" indent="0">
              <a:buNone/>
              <a:defRPr sz="2844" b="1">
                <a:latin typeface="+mj-lt"/>
              </a:defRPr>
            </a:lvl1pPr>
            <a:lvl2pPr marL="812810" indent="0">
              <a:buNone/>
              <a:defRPr sz="2844" b="1"/>
            </a:lvl2pPr>
            <a:lvl3pPr marL="1625620" indent="0">
              <a:buNone/>
              <a:defRPr sz="2844" b="1"/>
            </a:lvl3pPr>
            <a:lvl4pPr marL="2438430" indent="0">
              <a:buNone/>
              <a:defRPr sz="2844" b="1"/>
            </a:lvl4pPr>
            <a:lvl5pPr marL="3251241" indent="0">
              <a:buNone/>
              <a:defRPr sz="2844" b="1"/>
            </a:lvl5pPr>
            <a:lvl6pPr marL="4064051" indent="0">
              <a:buNone/>
              <a:defRPr sz="2844" b="1"/>
            </a:lvl6pPr>
            <a:lvl7pPr marL="4876861" indent="0">
              <a:buNone/>
              <a:defRPr sz="2844" b="1"/>
            </a:lvl7pPr>
            <a:lvl8pPr marL="5689671" indent="0">
              <a:buNone/>
              <a:defRPr sz="2844" b="1"/>
            </a:lvl8pPr>
            <a:lvl9pPr marL="6502481" indent="0">
              <a:buNone/>
              <a:defRPr sz="2844" b="1"/>
            </a:lvl9pPr>
          </a:lstStyle>
          <a:p>
            <a:pPr lvl="0"/>
            <a:r>
              <a:rPr lang="en-US"/>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4629150" y="1878807"/>
            <a:ext cx="3887391" cy="25678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19CAD10D-99D1-46B2-A85A-C16850FCF8CF}" type="datetimeFigureOut">
              <a:rPr lang="en-US" dirty="0"/>
              <a:t>10/20/24</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r>
              <a:rPr lang="en-US"/>
              <a:t>
              </a:t>
            </a:r>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E30AF5A0-43BB-4336-8627-9123B9144D80}" type="slidenum">
              <a:rPr lang="en-US" dirty="0"/>
              <a:t>‹#›</a:t>
            </a:fld>
            <a:endParaRPr lang="en-US"/>
          </a:p>
        </p:txBody>
      </p:sp>
    </p:spTree>
    <p:extLst>
      <p:ext uri="{BB962C8B-B14F-4D97-AF65-F5344CB8AC3E}">
        <p14:creationId xmlns:p14="http://schemas.microsoft.com/office/powerpoint/2010/main" val="2119239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48C67E51-34D6-4E3D-8F41-CC63EA446EDD}" type="datetimeFigureOut">
              <a:rPr lang="en-US" dirty="0"/>
              <a:t>10/20/24</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r>
              <a:rPr lang="en-US"/>
              <a:t>
              </a:t>
            </a:r>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E30AF5A0-43BB-4336-8627-9123B9144D80}" type="slidenum">
              <a:rPr lang="en-US" dirty="0"/>
              <a:t>‹#›</a:t>
            </a:fld>
            <a:endParaRPr lang="en-US"/>
          </a:p>
        </p:txBody>
      </p:sp>
    </p:spTree>
    <p:extLst>
      <p:ext uri="{BB962C8B-B14F-4D97-AF65-F5344CB8AC3E}">
        <p14:creationId xmlns:p14="http://schemas.microsoft.com/office/powerpoint/2010/main" val="17148089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8D49E550-CE3F-497F-B953-7DE0932F91C0}" type="datetimeFigureOut">
              <a:rPr lang="en-US" dirty="0"/>
              <a:t>10/20/24</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r>
              <a:rPr lang="en-US"/>
              <a:t>
              </a:t>
            </a:r>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E30AF5A0-43BB-4336-8627-9123B9144D80}" type="slidenum">
              <a:rPr lang="en-US" dirty="0"/>
              <a:t>‹#›</a:t>
            </a:fld>
            <a:endParaRPr lang="en-US"/>
          </a:p>
        </p:txBody>
      </p:sp>
    </p:spTree>
    <p:extLst>
      <p:ext uri="{BB962C8B-B14F-4D97-AF65-F5344CB8AC3E}">
        <p14:creationId xmlns:p14="http://schemas.microsoft.com/office/powerpoint/2010/main" val="2301457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508820" y="586249"/>
            <a:ext cx="3070199" cy="917589"/>
          </a:xfrm>
        </p:spPr>
        <p:txBody>
          <a:bodyPr anchor="b"/>
          <a:lstStyle>
            <a:lvl1pPr>
              <a:defRPr sz="5689"/>
            </a:lvl1pPr>
          </a:lstStyle>
          <a:p>
            <a:r>
              <a:rPr lang="en-US"/>
              <a:t>Click to edit Master title style</a:t>
            </a:r>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3887391" y="740569"/>
            <a:ext cx="4629150" cy="3655219"/>
          </a:xfrm>
        </p:spPr>
        <p:txBody>
          <a:bodyPr/>
          <a:lstStyle>
            <a:lvl1pPr>
              <a:defRPr sz="5689"/>
            </a:lvl1pPr>
            <a:lvl2pPr>
              <a:defRPr sz="4978"/>
            </a:lvl2pPr>
            <a:lvl3pPr>
              <a:defRPr sz="4267"/>
            </a:lvl3pPr>
            <a:lvl4pPr>
              <a:defRPr sz="3556"/>
            </a:lvl4pPr>
            <a:lvl5pPr>
              <a:defRPr sz="3556"/>
            </a:lvl5pPr>
            <a:lvl6pPr>
              <a:defRPr sz="3556"/>
            </a:lvl6pPr>
            <a:lvl7pPr>
              <a:defRPr sz="3556"/>
            </a:lvl7pPr>
            <a:lvl8pPr>
              <a:defRPr sz="3556"/>
            </a:lvl8pPr>
            <a:lvl9pPr>
              <a:defRPr sz="355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516194" y="1736623"/>
            <a:ext cx="3070199" cy="2665118"/>
          </a:xfrm>
        </p:spPr>
        <p:txBody>
          <a:bodyPr/>
          <a:lstStyle>
            <a:lvl1pPr marL="0" indent="0">
              <a:buNone/>
              <a:defRPr sz="2844"/>
            </a:lvl1pPr>
            <a:lvl2pPr marL="812810" indent="0">
              <a:buNone/>
              <a:defRPr sz="2489"/>
            </a:lvl2pPr>
            <a:lvl3pPr marL="1625620" indent="0">
              <a:buNone/>
              <a:defRPr sz="2133"/>
            </a:lvl3pPr>
            <a:lvl4pPr marL="2438430" indent="0">
              <a:buNone/>
              <a:defRPr sz="1778"/>
            </a:lvl4pPr>
            <a:lvl5pPr marL="3251241" indent="0">
              <a:buNone/>
              <a:defRPr sz="1778"/>
            </a:lvl5pPr>
            <a:lvl6pPr marL="4064051" indent="0">
              <a:buNone/>
              <a:defRPr sz="1778"/>
            </a:lvl6pPr>
            <a:lvl7pPr marL="4876861" indent="0">
              <a:buNone/>
              <a:defRPr sz="1778"/>
            </a:lvl7pPr>
            <a:lvl8pPr marL="5689671" indent="0">
              <a:buNone/>
              <a:defRPr sz="1778"/>
            </a:lvl8pPr>
            <a:lvl9pPr marL="6502481" indent="0">
              <a:buNone/>
              <a:defRPr sz="1778"/>
            </a:lvl9pPr>
          </a:lstStyle>
          <a:p>
            <a:pPr lvl="0"/>
            <a:r>
              <a:rPr lang="en-US"/>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217A0BF4-BAA0-4539-95F2-9C4277F97478}" type="datetimeFigureOut">
              <a:rPr lang="en-US" dirty="0"/>
              <a:t>10/20/24</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r>
              <a:rPr lang="en-US"/>
              <a:t>
              </a:t>
            </a:r>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E30AF5A0-43BB-4336-8627-9123B9144D80}" type="slidenum">
              <a:rPr lang="en-US" dirty="0"/>
              <a:t>‹#›</a:t>
            </a:fld>
            <a:endParaRPr lang="en-US"/>
          </a:p>
        </p:txBody>
      </p:sp>
    </p:spTree>
    <p:extLst>
      <p:ext uri="{BB962C8B-B14F-4D97-AF65-F5344CB8AC3E}">
        <p14:creationId xmlns:p14="http://schemas.microsoft.com/office/powerpoint/2010/main" val="2065467229"/>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512507" y="800101"/>
            <a:ext cx="3077573" cy="988142"/>
          </a:xfrm>
        </p:spPr>
        <p:txBody>
          <a:bodyPr anchor="b"/>
          <a:lstStyle>
            <a:lvl1pPr>
              <a:defRPr sz="5689"/>
            </a:lvl1pPr>
          </a:lstStyle>
          <a:p>
            <a:r>
              <a:rPr lang="en-US"/>
              <a:t>Click to edit Master title style</a:t>
            </a:r>
          </a:p>
        </p:txBody>
      </p:sp>
      <p:sp>
        <p:nvSpPr>
          <p:cNvPr id="3" name="Picture Placeholder 2">
            <a:extLst>
              <a:ext uri="{FF2B5EF4-FFF2-40B4-BE49-F238E27FC236}">
                <a16:creationId xmlns:a16="http://schemas.microsoft.com/office/drawing/2014/main" id="{3905F473-761A-4002-AF70-9FF878D0139E}"/>
              </a:ext>
            </a:extLst>
          </p:cNvPr>
          <p:cNvSpPr>
            <a:spLocks noGrp="1" noChangeAspect="1"/>
          </p:cNvSpPr>
          <p:nvPr>
            <p:ph type="pic" idx="1"/>
          </p:nvPr>
        </p:nvSpPr>
        <p:spPr>
          <a:xfrm>
            <a:off x="3887391" y="800100"/>
            <a:ext cx="4629150" cy="3595688"/>
          </a:xfrm>
        </p:spPr>
        <p:txBody>
          <a:bodyPr anchor="t"/>
          <a:lstStyle>
            <a:lvl1pPr marL="0" indent="0">
              <a:buNone/>
              <a:defRPr sz="5689"/>
            </a:lvl1pPr>
            <a:lvl2pPr marL="812810" indent="0">
              <a:buNone/>
              <a:defRPr sz="4978"/>
            </a:lvl2pPr>
            <a:lvl3pPr marL="1625620" indent="0">
              <a:buNone/>
              <a:defRPr sz="4267"/>
            </a:lvl3pPr>
            <a:lvl4pPr marL="2438430" indent="0">
              <a:buNone/>
              <a:defRPr sz="3556"/>
            </a:lvl4pPr>
            <a:lvl5pPr marL="3251241" indent="0">
              <a:buNone/>
              <a:defRPr sz="3556"/>
            </a:lvl5pPr>
            <a:lvl6pPr marL="4064051" indent="0">
              <a:buNone/>
              <a:defRPr sz="3556"/>
            </a:lvl6pPr>
            <a:lvl7pPr marL="4876861" indent="0">
              <a:buNone/>
              <a:defRPr sz="3556"/>
            </a:lvl7pPr>
            <a:lvl8pPr marL="5689671" indent="0">
              <a:buNone/>
              <a:defRPr sz="3556"/>
            </a:lvl8pPr>
            <a:lvl9pPr marL="6502481" indent="0">
              <a:buNone/>
              <a:defRPr sz="3556"/>
            </a:lvl9pPr>
          </a:lstStyle>
          <a:p>
            <a:endParaRPr lang="en-US"/>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512507" y="1914525"/>
            <a:ext cx="3077573" cy="2487216"/>
          </a:xfrm>
        </p:spPr>
        <p:txBody>
          <a:bodyPr/>
          <a:lstStyle>
            <a:lvl1pPr marL="0" indent="0">
              <a:buNone/>
              <a:defRPr sz="2844"/>
            </a:lvl1pPr>
            <a:lvl2pPr marL="812810" indent="0">
              <a:buNone/>
              <a:defRPr sz="2489"/>
            </a:lvl2pPr>
            <a:lvl3pPr marL="1625620" indent="0">
              <a:buNone/>
              <a:defRPr sz="2133"/>
            </a:lvl3pPr>
            <a:lvl4pPr marL="2438430" indent="0">
              <a:buNone/>
              <a:defRPr sz="1778"/>
            </a:lvl4pPr>
            <a:lvl5pPr marL="3251241" indent="0">
              <a:buNone/>
              <a:defRPr sz="1778"/>
            </a:lvl5pPr>
            <a:lvl6pPr marL="4064051" indent="0">
              <a:buNone/>
              <a:defRPr sz="1778"/>
            </a:lvl6pPr>
            <a:lvl7pPr marL="4876861" indent="0">
              <a:buNone/>
              <a:defRPr sz="1778"/>
            </a:lvl7pPr>
            <a:lvl8pPr marL="5689671" indent="0">
              <a:buNone/>
              <a:defRPr sz="1778"/>
            </a:lvl8pPr>
            <a:lvl9pPr marL="6502481" indent="0">
              <a:buNone/>
              <a:defRPr sz="1778"/>
            </a:lvl9pPr>
          </a:lstStyle>
          <a:p>
            <a:pPr lvl="0"/>
            <a:r>
              <a:rPr lang="en-US"/>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52E9884E-D945-496C-84BE-49C61F78F9EC}" type="datetimeFigureOut">
              <a:rPr lang="en-US" dirty="0"/>
              <a:t>10/20/24</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r>
              <a:rPr lang="en-US"/>
              <a:t>
              </a:t>
            </a:r>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E30AF5A0-43BB-4336-8627-9123B9144D80}" type="slidenum">
              <a:rPr lang="en-US" dirty="0"/>
              <a:t>‹#›</a:t>
            </a:fld>
            <a:endParaRPr lang="en-US"/>
          </a:p>
        </p:txBody>
      </p:sp>
    </p:spTree>
    <p:extLst>
      <p:ext uri="{BB962C8B-B14F-4D97-AF65-F5344CB8AC3E}">
        <p14:creationId xmlns:p14="http://schemas.microsoft.com/office/powerpoint/2010/main" val="1388492220"/>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525477" y="691572"/>
            <a:ext cx="8018449" cy="1028273"/>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525477" y="1719845"/>
            <a:ext cx="8018449" cy="272706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6277086" y="4767263"/>
            <a:ext cx="1944446" cy="273844"/>
          </a:xfrm>
          <a:prstGeom prst="rect">
            <a:avLst/>
          </a:prstGeom>
        </p:spPr>
        <p:txBody>
          <a:bodyPr vert="horz" lIns="91440" tIns="45720" rIns="91440" bIns="45720" rtlCol="0" anchor="ctr"/>
          <a:lstStyle>
            <a:lvl1pPr algn="r">
              <a:defRPr sz="1867">
                <a:solidFill>
                  <a:schemeClr val="tx1"/>
                </a:solidFill>
                <a:latin typeface="+mj-lt"/>
              </a:defRPr>
            </a:lvl1pPr>
          </a:lstStyle>
          <a:p>
            <a:fld id="{CD438618-DEE5-47CF-A8B2-A9E090D503CD}" type="datetimeFigureOut">
              <a:rPr lang="en-US" dirty="0"/>
              <a:t>10/20/24</a:t>
            </a:fld>
            <a:endParaRPr lang="en-US"/>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536538" y="4767263"/>
            <a:ext cx="3404795" cy="273844"/>
          </a:xfrm>
          <a:prstGeom prst="rect">
            <a:avLst/>
          </a:prstGeom>
        </p:spPr>
        <p:txBody>
          <a:bodyPr vert="horz" lIns="91440" tIns="45720" rIns="91440" bIns="45720" rtlCol="0" anchor="ctr"/>
          <a:lstStyle>
            <a:lvl1pPr algn="l">
              <a:defRPr sz="1867">
                <a:solidFill>
                  <a:schemeClr val="tx1"/>
                </a:solidFill>
                <a:latin typeface="+mj-lt"/>
              </a:defRPr>
            </a:lvl1pPr>
          </a:lstStyle>
          <a:p>
            <a:r>
              <a:rPr lang="en-US"/>
              <a:t>
              </a:t>
            </a:r>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8189259" y="4767263"/>
            <a:ext cx="504266" cy="273844"/>
          </a:xfrm>
          <a:prstGeom prst="rect">
            <a:avLst/>
          </a:prstGeom>
        </p:spPr>
        <p:txBody>
          <a:bodyPr vert="horz" lIns="91440" tIns="45720" rIns="91440" bIns="45720" rtlCol="0" anchor="ctr"/>
          <a:lstStyle>
            <a:lvl1pPr algn="r">
              <a:defRPr sz="3200">
                <a:solidFill>
                  <a:schemeClr val="tx1"/>
                </a:solidFill>
              </a:defRPr>
            </a:lvl1pPr>
          </a:lstStyle>
          <a:p>
            <a:fld id="{E30AF5A0-43BB-4336-8627-9123B9144D80}" type="slidenum">
              <a:rPr lang="en-US" dirty="0"/>
              <a:t>‹#›</a:t>
            </a:fld>
            <a:endParaRPr lang="en-US"/>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600075" y="542925"/>
            <a:ext cx="794385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600075" y="4607086"/>
            <a:ext cx="794385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8537718"/>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Lst>
  <p:hf hdr="0"/>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guide id="3" orient="horz" pos="504" userDrawn="1">
          <p15:clr>
            <a:srgbClr val="F26B43"/>
          </p15:clr>
        </p15:guide>
        <p15:guide id="4" orient="horz" pos="684" userDrawn="1">
          <p15:clr>
            <a:srgbClr val="F26B43"/>
          </p15:clr>
        </p15:guide>
        <p15:guide id="5" pos="5382" userDrawn="1">
          <p15:clr>
            <a:srgbClr val="F26B43"/>
          </p15:clr>
        </p15:guide>
        <p15:guide id="6" pos="378" userDrawn="1">
          <p15:clr>
            <a:srgbClr val="F26B43"/>
          </p15:clr>
        </p15:guide>
        <p15:guide id="7" orient="horz" pos="2898" userDrawn="1">
          <p15:clr>
            <a:srgbClr val="F26B43"/>
          </p15:clr>
        </p15:guide>
        <p15:guide id="8" orient="horz" pos="34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hyperlink" Target="https://aclanthology.org/2023.acl-long.552.pdf" TargetMode="External"/><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hyperlink" Target="https://aclanthology.org/2021.emnlp-main.630.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623077" y="296813"/>
            <a:ext cx="8520600" cy="2545273"/>
          </a:xfrm>
          <a:prstGeom prst="rect">
            <a:avLst/>
          </a:prstGeom>
        </p:spPr>
        <p:txBody>
          <a:bodyPr spcFirstLastPara="1" wrap="square" lIns="91425" tIns="91425" rIns="91425" bIns="91425" anchor="b" anchorCtr="0">
            <a:normAutofit/>
          </a:bodyPr>
          <a:lstStyle/>
          <a:p>
            <a:pPr>
              <a:spcBef>
                <a:spcPts val="0"/>
              </a:spcBef>
            </a:pPr>
            <a:r>
              <a:rPr lang="en-IN" sz="3600">
                <a:latin typeface="Calibri"/>
                <a:cs typeface="Calibri"/>
              </a:rPr>
              <a:t>Document-Level Text Simplification</a:t>
            </a:r>
            <a:br>
              <a:rPr lang="en-IN" sz="3600">
                <a:latin typeface="Calibri"/>
              </a:rPr>
            </a:br>
            <a:r>
              <a:rPr lang="en-IN" sz="3600">
                <a:latin typeface="Calibri"/>
                <a:cs typeface="Calibri"/>
              </a:rPr>
              <a:t>USING SIM2SUM APPROACH</a:t>
            </a:r>
            <a:endParaRPr lang="en-US" sz="3600">
              <a:latin typeface="Calibri"/>
              <a:cs typeface="Calibri"/>
            </a:endParaRPr>
          </a:p>
        </p:txBody>
      </p:sp>
      <p:sp>
        <p:nvSpPr>
          <p:cNvPr id="4" name="TextBox 3">
            <a:extLst>
              <a:ext uri="{FF2B5EF4-FFF2-40B4-BE49-F238E27FC236}">
                <a16:creationId xmlns:a16="http://schemas.microsoft.com/office/drawing/2014/main" id="{61ECE730-05B1-6295-6C87-112C6A2C2925}"/>
              </a:ext>
            </a:extLst>
          </p:cNvPr>
          <p:cNvSpPr txBox="1"/>
          <p:nvPr/>
        </p:nvSpPr>
        <p:spPr>
          <a:xfrm>
            <a:off x="5749957" y="3837723"/>
            <a:ext cx="3074469"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600" b="1">
                <a:latin typeface="Calibri"/>
                <a:cs typeface="Calibri"/>
              </a:rPr>
              <a:t>Team:</a:t>
            </a:r>
          </a:p>
          <a:p>
            <a:r>
              <a:rPr lang="en-GB" sz="1400">
                <a:latin typeface="Calibri Light"/>
                <a:cs typeface="Calibri"/>
              </a:rPr>
              <a:t>Abhinav Kumar Jha (cs23mtech15001)</a:t>
            </a:r>
            <a:endParaRPr lang="en-GB" sz="1400">
              <a:latin typeface="Calibri Light"/>
              <a:cs typeface="Calibri Light"/>
            </a:endParaRPr>
          </a:p>
          <a:p>
            <a:r>
              <a:rPr lang="en-GB" sz="1400">
                <a:latin typeface="Calibri Light"/>
                <a:cs typeface="Calibri"/>
              </a:rPr>
              <a:t>Shriram Pradeep </a:t>
            </a:r>
            <a:r>
              <a:rPr lang="en-GB" sz="1400">
                <a:latin typeface="Calibri Light"/>
                <a:cs typeface="Calibri Light"/>
              </a:rPr>
              <a:t>(cs23mtech15020)</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0592C73-A95C-C9EF-FEC1-A179A0886C58}"/>
              </a:ext>
            </a:extLst>
          </p:cNvPr>
          <p:cNvSpPr>
            <a:spLocks noGrp="1"/>
          </p:cNvSpPr>
          <p:nvPr>
            <p:ph type="body" idx="1"/>
          </p:nvPr>
        </p:nvSpPr>
        <p:spPr>
          <a:xfrm>
            <a:off x="405528" y="623624"/>
            <a:ext cx="8520600" cy="3416400"/>
          </a:xfrm>
        </p:spPr>
        <p:txBody>
          <a:bodyPr spcFirstLastPara="1" vert="horz" wrap="square" lIns="91425" tIns="91425" rIns="91425" bIns="91425" rtlCol="0" anchor="t" anchorCtr="0">
            <a:noAutofit/>
          </a:bodyPr>
          <a:lstStyle/>
          <a:p>
            <a:pPr marL="114300" indent="0">
              <a:buClr>
                <a:srgbClr val="000000"/>
              </a:buClr>
              <a:buSzPct val="100000"/>
              <a:buNone/>
            </a:pPr>
            <a:r>
              <a:rPr lang="en-IN" sz="1200">
                <a:solidFill>
                  <a:schemeClr val="dk1"/>
                </a:solidFill>
                <a:latin typeface="Calibri Light"/>
                <a:ea typeface="+mn-lt"/>
                <a:cs typeface="+mn-lt"/>
              </a:rPr>
              <a:t>Preprocessing is crucial in both datasets to ensure that the model learns from high quality data. The key preprocessing steps in SIMSUM involve filtering and re-alignment</a:t>
            </a:r>
            <a:endParaRPr lang="en-IN" sz="1200">
              <a:solidFill>
                <a:schemeClr val="dk1"/>
              </a:solidFill>
              <a:latin typeface="Calibri Light"/>
              <a:cs typeface="Calibri"/>
            </a:endParaRPr>
          </a:p>
          <a:p>
            <a:pPr marL="114300" indent="0">
              <a:buNone/>
            </a:pPr>
            <a:endParaRPr lang="en-IN" sz="1400">
              <a:solidFill>
                <a:schemeClr val="dk1"/>
              </a:solidFill>
              <a:latin typeface="Calibri Light"/>
              <a:ea typeface="+mn-lt"/>
              <a:cs typeface="+mn-lt"/>
            </a:endParaRPr>
          </a:p>
          <a:p>
            <a:pPr>
              <a:buClr>
                <a:srgbClr val="000000"/>
              </a:buClr>
              <a:buSzPct val="100000"/>
            </a:pPr>
            <a:r>
              <a:rPr lang="en-IN" sz="1400" b="1">
                <a:solidFill>
                  <a:schemeClr val="dk1"/>
                </a:solidFill>
                <a:latin typeface="Calibri"/>
                <a:ea typeface="+mn-lt"/>
                <a:cs typeface="+mn-lt"/>
              </a:rPr>
              <a:t>Filtering</a:t>
            </a:r>
          </a:p>
          <a:p>
            <a:pPr marL="114300" indent="0">
              <a:buClr>
                <a:srgbClr val="000000"/>
              </a:buClr>
              <a:buSzPct val="100000"/>
              <a:buNone/>
            </a:pPr>
            <a:endParaRPr lang="en-IN" sz="1400" b="1">
              <a:solidFill>
                <a:schemeClr val="dk1"/>
              </a:solidFill>
              <a:latin typeface="Calibri"/>
              <a:ea typeface="+mn-lt"/>
              <a:cs typeface="+mn-lt"/>
            </a:endParaRPr>
          </a:p>
          <a:p>
            <a:pPr lvl="1">
              <a:buClr>
                <a:srgbClr val="000000"/>
              </a:buClr>
              <a:buSzPct val="100000"/>
            </a:pPr>
            <a:r>
              <a:rPr lang="en-IN" sz="1200" b="1">
                <a:solidFill>
                  <a:schemeClr val="dk1"/>
                </a:solidFill>
                <a:latin typeface="Calibri"/>
                <a:ea typeface="+mn-lt"/>
                <a:cs typeface="+mn-lt"/>
              </a:rPr>
              <a:t>Purpose:</a:t>
            </a:r>
            <a:r>
              <a:rPr lang="en-IN" sz="1200">
                <a:solidFill>
                  <a:schemeClr val="dk1"/>
                </a:solidFill>
                <a:latin typeface="Calibri Light"/>
                <a:ea typeface="+mn-lt"/>
                <a:cs typeface="+mn-lt"/>
              </a:rPr>
              <a:t> To remove instances where the simplified text is longer than the complex text, as this contradicts the goal of simplification, which is to make the text shorter and simpler.</a:t>
            </a:r>
            <a:endParaRPr lang="en-IN" sz="1200">
              <a:solidFill>
                <a:schemeClr val="dk1"/>
              </a:solidFill>
              <a:latin typeface="Calibri Light"/>
              <a:cs typeface="Calibri"/>
            </a:endParaRPr>
          </a:p>
          <a:p>
            <a:pPr lvl="1">
              <a:buClr>
                <a:srgbClr val="000000"/>
              </a:buClr>
              <a:buSzPct val="100000"/>
            </a:pPr>
            <a:r>
              <a:rPr lang="en-IN" sz="1200" b="1">
                <a:solidFill>
                  <a:schemeClr val="dk1"/>
                </a:solidFill>
                <a:latin typeface="Calibri"/>
                <a:ea typeface="+mn-lt"/>
                <a:cs typeface="Calibri Light"/>
              </a:rPr>
              <a:t>Method</a:t>
            </a:r>
            <a:r>
              <a:rPr lang="en-IN" sz="1200" b="1">
                <a:solidFill>
                  <a:schemeClr val="dk1"/>
                </a:solidFill>
                <a:latin typeface="Calibri"/>
                <a:ea typeface="+mn-lt"/>
                <a:cs typeface="+mn-lt"/>
              </a:rPr>
              <a:t>:</a:t>
            </a:r>
            <a:r>
              <a:rPr lang="en-IN" sz="1200">
                <a:solidFill>
                  <a:schemeClr val="dk1"/>
                </a:solidFill>
                <a:latin typeface="Calibri Light"/>
                <a:ea typeface="+mn-lt"/>
                <a:cs typeface="+mn-lt"/>
              </a:rPr>
              <a:t> Any document pair where the simplified version is significantly longer than the complex version is filtered out.</a:t>
            </a:r>
            <a:r>
              <a:rPr lang="en-IN" sz="1400">
                <a:solidFill>
                  <a:schemeClr val="dk1"/>
                </a:solidFill>
                <a:latin typeface="Calibri Light"/>
                <a:ea typeface="+mn-lt"/>
                <a:cs typeface="+mn-lt"/>
              </a:rPr>
              <a:t> </a:t>
            </a:r>
            <a:endParaRPr lang="en-IN" sz="1400">
              <a:solidFill>
                <a:schemeClr val="dk1"/>
              </a:solidFill>
              <a:latin typeface="Calibri Light"/>
              <a:cs typeface="Calibri" panose="020F0502020204030204"/>
            </a:endParaRPr>
          </a:p>
          <a:p>
            <a:pPr marL="596900" lvl="1" indent="0">
              <a:buClr>
                <a:srgbClr val="000000"/>
              </a:buClr>
              <a:buSzPct val="100000"/>
              <a:buNone/>
            </a:pPr>
            <a:endParaRPr lang="en-IN" sz="1400">
              <a:solidFill>
                <a:schemeClr val="dk1"/>
              </a:solidFill>
              <a:latin typeface="Calibri Light"/>
              <a:ea typeface="+mn-lt"/>
              <a:cs typeface="+mn-lt"/>
            </a:endParaRPr>
          </a:p>
          <a:p>
            <a:pPr>
              <a:buClr>
                <a:srgbClr val="000000"/>
              </a:buClr>
              <a:buSzPct val="100000"/>
            </a:pPr>
            <a:r>
              <a:rPr lang="en-IN" sz="1400" b="1">
                <a:solidFill>
                  <a:schemeClr val="dk1"/>
                </a:solidFill>
                <a:latin typeface="Calibri"/>
                <a:ea typeface="+mn-lt"/>
                <a:cs typeface="+mn-lt"/>
              </a:rPr>
              <a:t>Realignment (Using Keyword Extraction)</a:t>
            </a:r>
            <a:endParaRPr lang="en-IN" sz="1200" b="1">
              <a:solidFill>
                <a:schemeClr val="dk1"/>
              </a:solidFill>
              <a:latin typeface="Calibri"/>
              <a:cs typeface="Calibri"/>
            </a:endParaRPr>
          </a:p>
          <a:p>
            <a:pPr marL="114300" indent="0">
              <a:buClr>
                <a:srgbClr val="000000"/>
              </a:buClr>
              <a:buSzPct val="100000"/>
              <a:buNone/>
            </a:pPr>
            <a:endParaRPr lang="en-IN" sz="1400" b="1">
              <a:solidFill>
                <a:schemeClr val="dk1"/>
              </a:solidFill>
              <a:latin typeface="Calibri"/>
              <a:ea typeface="+mn-lt"/>
              <a:cs typeface="+mn-lt"/>
            </a:endParaRPr>
          </a:p>
          <a:p>
            <a:pPr lvl="1">
              <a:buClr>
                <a:srgbClr val="000000"/>
              </a:buClr>
              <a:buSzPct val="100000"/>
            </a:pPr>
            <a:r>
              <a:rPr lang="en-IN" sz="1200" b="1">
                <a:solidFill>
                  <a:schemeClr val="dk1"/>
                </a:solidFill>
                <a:latin typeface="Calibri"/>
                <a:ea typeface="+mn-lt"/>
                <a:cs typeface="+mn-lt"/>
              </a:rPr>
              <a:t>Purpose:</a:t>
            </a:r>
            <a:r>
              <a:rPr lang="en-IN" sz="1200">
                <a:solidFill>
                  <a:schemeClr val="dk1"/>
                </a:solidFill>
                <a:latin typeface="Calibri Light"/>
                <a:ea typeface="+mn-lt"/>
                <a:cs typeface="+mn-lt"/>
              </a:rPr>
              <a:t> Ensuring that the complex and simplified text pairs are semantically aligned.</a:t>
            </a:r>
          </a:p>
          <a:p>
            <a:pPr lvl="1">
              <a:buClr>
                <a:srgbClr val="000000"/>
              </a:buClr>
              <a:buSzPct val="100000"/>
            </a:pPr>
            <a:r>
              <a:rPr lang="en-IN" sz="1200" b="1">
                <a:solidFill>
                  <a:schemeClr val="dk1"/>
                </a:solidFill>
                <a:latin typeface="Calibri"/>
                <a:ea typeface="+mn-lt"/>
                <a:cs typeface="+mn-lt"/>
              </a:rPr>
              <a:t>Method:</a:t>
            </a:r>
            <a:r>
              <a:rPr lang="en-IN" sz="1200">
                <a:solidFill>
                  <a:schemeClr val="dk1"/>
                </a:solidFill>
                <a:latin typeface="Calibri Light"/>
                <a:ea typeface="+mn-lt"/>
                <a:cs typeface="+mn-lt"/>
              </a:rPr>
              <a:t> </a:t>
            </a:r>
            <a:r>
              <a:rPr lang="en-IN" sz="1200" err="1">
                <a:solidFill>
                  <a:schemeClr val="dk1"/>
                </a:solidFill>
                <a:latin typeface="Calibri Light"/>
                <a:ea typeface="+mn-lt"/>
                <a:cs typeface="+mn-lt"/>
              </a:rPr>
              <a:t>KeyBERT</a:t>
            </a:r>
            <a:r>
              <a:rPr lang="en-IN" sz="1200">
                <a:solidFill>
                  <a:schemeClr val="dk1"/>
                </a:solidFill>
                <a:latin typeface="Calibri Light"/>
                <a:ea typeface="+mn-lt"/>
                <a:cs typeface="+mn-lt"/>
              </a:rPr>
              <a:t> is used to extract keywords from both the complex and simplified versions of the documents. If the keywords from the complex and simplified versions do not overlap sufficiently, the pair is considered misaligned and is removed from the dataset.</a:t>
            </a:r>
            <a:endParaRPr lang="en-IN" sz="1200">
              <a:solidFill>
                <a:schemeClr val="dk1"/>
              </a:solidFill>
              <a:latin typeface="Calibri Light"/>
              <a:cs typeface="Calibri" panose="020F0502020204030204"/>
            </a:endParaRPr>
          </a:p>
          <a:p>
            <a:pPr lvl="1">
              <a:buClr>
                <a:srgbClr val="000000"/>
              </a:buClr>
              <a:buSzPct val="100000"/>
            </a:pPr>
            <a:r>
              <a:rPr lang="en-IN" sz="1200" b="1">
                <a:solidFill>
                  <a:schemeClr val="dk1"/>
                </a:solidFill>
                <a:latin typeface="Calibri"/>
                <a:ea typeface="+mn-lt"/>
                <a:cs typeface="+mn-lt"/>
              </a:rPr>
              <a:t>Benefit:</a:t>
            </a:r>
            <a:r>
              <a:rPr lang="en-IN" sz="1200">
                <a:solidFill>
                  <a:schemeClr val="dk1"/>
                </a:solidFill>
                <a:latin typeface="Calibri Light"/>
                <a:ea typeface="+mn-lt"/>
                <a:cs typeface="+mn-lt"/>
              </a:rPr>
              <a:t> This process ensures that the simplified versions correspond to the same content as the complex versions, improving the quality of the training data.</a:t>
            </a:r>
          </a:p>
        </p:txBody>
      </p:sp>
      <p:sp>
        <p:nvSpPr>
          <p:cNvPr id="9" name="Title 1">
            <a:extLst>
              <a:ext uri="{FF2B5EF4-FFF2-40B4-BE49-F238E27FC236}">
                <a16:creationId xmlns:a16="http://schemas.microsoft.com/office/drawing/2014/main" id="{EF8A8B61-F07D-ED5D-9C8D-1E2C0E4784B0}"/>
              </a:ext>
            </a:extLst>
          </p:cNvPr>
          <p:cNvSpPr txBox="1">
            <a:spLocks/>
          </p:cNvSpPr>
          <p:nvPr/>
        </p:nvSpPr>
        <p:spPr>
          <a:xfrm>
            <a:off x="516416" y="66059"/>
            <a:ext cx="5134250" cy="517666"/>
          </a:xfrm>
          <a:prstGeom prst="rect">
            <a:avLst/>
          </a:prstGeom>
        </p:spPr>
        <p:txBody>
          <a:bodyPr spcFirstLastPara="1" vert="horz" wrap="square" lIns="91425" tIns="91425" rIns="91425" bIns="91425" rtlCol="0" anchor="t" anchorCtr="0">
            <a:normAutofit fontScale="90000" lnSpcReduction="10000"/>
          </a:bodyPr>
          <a:lstStyle>
            <a:lvl1pPr lvl="0" algn="l" defTabSz="914400" rtl="0" eaLnBrk="1" latinLnBrk="0" hangingPunct="1">
              <a:lnSpc>
                <a:spcPct val="100000"/>
              </a:lnSpc>
              <a:spcBef>
                <a:spcPts val="0"/>
              </a:spcBef>
              <a:spcAft>
                <a:spcPts val="0"/>
              </a:spcAft>
              <a:buSzPts val="2800"/>
              <a:buNone/>
              <a:defRPr sz="4000" kern="1200" cap="all" spc="30" baseline="0">
                <a:solidFill>
                  <a:schemeClr val="tx1"/>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sz="2400">
                <a:latin typeface="Calibri"/>
                <a:ea typeface="+mj-lt"/>
                <a:cs typeface="Calibri"/>
              </a:rPr>
              <a:t>Preprocessing techniques</a:t>
            </a:r>
            <a:endParaRPr lang="en-US"/>
          </a:p>
        </p:txBody>
      </p:sp>
    </p:spTree>
    <p:extLst>
      <p:ext uri="{BB962C8B-B14F-4D97-AF65-F5344CB8AC3E}">
        <p14:creationId xmlns:p14="http://schemas.microsoft.com/office/powerpoint/2010/main" val="12534902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3" name="Google Shape;73;p16"/>
          <p:cNvSpPr txBox="1">
            <a:spLocks noGrp="1"/>
          </p:cNvSpPr>
          <p:nvPr>
            <p:ph type="body" idx="1"/>
          </p:nvPr>
        </p:nvSpPr>
        <p:spPr>
          <a:xfrm>
            <a:off x="668378" y="1574069"/>
            <a:ext cx="3545719" cy="1671751"/>
          </a:xfrm>
          <a:prstGeom prst="rect">
            <a:avLst/>
          </a:prstGeom>
        </p:spPr>
        <p:txBody>
          <a:bodyPr spcFirstLastPara="1" wrap="square" lIns="91425" tIns="91425" rIns="91425" bIns="91425" anchor="t" anchorCtr="0">
            <a:normAutofit/>
          </a:bodyPr>
          <a:lstStyle/>
          <a:p>
            <a:pPr marL="0" indent="0">
              <a:lnSpc>
                <a:spcPct val="100000"/>
              </a:lnSpc>
              <a:spcBef>
                <a:spcPts val="1200"/>
              </a:spcBef>
              <a:buNone/>
            </a:pPr>
            <a:r>
              <a:rPr lang="en" sz="1200" b="1">
                <a:solidFill>
                  <a:schemeClr val="dk1"/>
                </a:solidFill>
                <a:latin typeface="Calibri"/>
                <a:cs typeface="Calibri Light"/>
              </a:rPr>
              <a:t>Text Simplification involves:</a:t>
            </a:r>
            <a:endParaRPr lang="en-US" sz="1200" b="1">
              <a:solidFill>
                <a:schemeClr val="dk1"/>
              </a:solidFill>
              <a:latin typeface="Calibri"/>
              <a:cs typeface="Calibri Light"/>
            </a:endParaRPr>
          </a:p>
          <a:p>
            <a:pPr indent="-292735">
              <a:lnSpc>
                <a:spcPct val="100000"/>
              </a:lnSpc>
              <a:spcBef>
                <a:spcPts val="1200"/>
              </a:spcBef>
              <a:buClr>
                <a:srgbClr val="000000"/>
              </a:buClr>
              <a:buSzPct val="100000"/>
            </a:pPr>
            <a:r>
              <a:rPr lang="en" sz="1200">
                <a:solidFill>
                  <a:schemeClr val="dk1"/>
                </a:solidFill>
                <a:latin typeface="Calibri Light"/>
                <a:cs typeface="Calibri Light"/>
              </a:rPr>
              <a:t>Replacing difficult words with simpler ones.</a:t>
            </a:r>
          </a:p>
          <a:p>
            <a:pPr indent="-292735">
              <a:lnSpc>
                <a:spcPct val="100000"/>
              </a:lnSpc>
              <a:buClr>
                <a:srgbClr val="000000"/>
              </a:buClr>
              <a:buSzPct val="100000"/>
            </a:pPr>
            <a:r>
              <a:rPr lang="en" sz="1200">
                <a:solidFill>
                  <a:schemeClr val="dk1"/>
                </a:solidFill>
                <a:latin typeface="Calibri Light"/>
                <a:cs typeface="Calibri Light"/>
              </a:rPr>
              <a:t>Shortening long and convoluted sentences.</a:t>
            </a:r>
          </a:p>
          <a:p>
            <a:pPr indent="-292735">
              <a:lnSpc>
                <a:spcPct val="100000"/>
              </a:lnSpc>
              <a:buClr>
                <a:srgbClr val="000000"/>
              </a:buClr>
              <a:buSzPct val="100000"/>
            </a:pPr>
            <a:r>
              <a:rPr lang="en" sz="1200">
                <a:solidFill>
                  <a:schemeClr val="dk1"/>
                </a:solidFill>
                <a:latin typeface="Calibri Light"/>
                <a:cs typeface="Calibri Light"/>
              </a:rPr>
              <a:t>Reducing the overall complexity of sentence structures.</a:t>
            </a:r>
          </a:p>
          <a:p>
            <a:pPr indent="-292735">
              <a:lnSpc>
                <a:spcPct val="100000"/>
              </a:lnSpc>
              <a:buClr>
                <a:srgbClr val="000000"/>
              </a:buClr>
              <a:buSzPct val="100000"/>
            </a:pPr>
            <a:r>
              <a:rPr lang="en" sz="1200">
                <a:solidFill>
                  <a:schemeClr val="dk1"/>
                </a:solidFill>
                <a:latin typeface="Calibri Light"/>
                <a:cs typeface="Calibri Light"/>
              </a:rPr>
              <a:t>Eliminating unnecessary jargon.</a:t>
            </a:r>
          </a:p>
          <a:p>
            <a:pPr marL="0" lvl="0" indent="0" algn="l">
              <a:lnSpc>
                <a:spcPct val="100000"/>
              </a:lnSpc>
              <a:spcBef>
                <a:spcPts val="1200"/>
              </a:spcBef>
              <a:spcAft>
                <a:spcPts val="1200"/>
              </a:spcAft>
              <a:buNone/>
            </a:pPr>
            <a:endParaRPr lang="en" sz="1200">
              <a:solidFill>
                <a:schemeClr val="dk1"/>
              </a:solidFill>
              <a:latin typeface="Calibri Light"/>
              <a:cs typeface="Calibri Light"/>
            </a:endParaRPr>
          </a:p>
        </p:txBody>
      </p:sp>
      <p:pic>
        <p:nvPicPr>
          <p:cNvPr id="74" name="Google Shape;74;p16"/>
          <p:cNvPicPr preferRelativeResize="0"/>
          <p:nvPr/>
        </p:nvPicPr>
        <p:blipFill>
          <a:blip r:embed="rId3">
            <a:alphaModFix/>
          </a:blip>
          <a:srcRect l="11747" t="4341" r="6034" b="2648"/>
          <a:stretch/>
        </p:blipFill>
        <p:spPr>
          <a:xfrm>
            <a:off x="4938608" y="1133092"/>
            <a:ext cx="3388867" cy="3096004"/>
          </a:xfrm>
          <a:prstGeom prst="rect">
            <a:avLst/>
          </a:prstGeom>
          <a:noFill/>
          <a:ln>
            <a:noFill/>
          </a:ln>
        </p:spPr>
      </p:pic>
      <p:sp>
        <p:nvSpPr>
          <p:cNvPr id="8" name="Title 1">
            <a:extLst>
              <a:ext uri="{FF2B5EF4-FFF2-40B4-BE49-F238E27FC236}">
                <a16:creationId xmlns:a16="http://schemas.microsoft.com/office/drawing/2014/main" id="{50216086-6426-C876-EEF0-75FFA5C34B9B}"/>
              </a:ext>
            </a:extLst>
          </p:cNvPr>
          <p:cNvSpPr txBox="1">
            <a:spLocks/>
          </p:cNvSpPr>
          <p:nvPr/>
        </p:nvSpPr>
        <p:spPr>
          <a:xfrm>
            <a:off x="516416" y="66059"/>
            <a:ext cx="8000279" cy="517666"/>
          </a:xfrm>
          <a:prstGeom prst="rect">
            <a:avLst/>
          </a:prstGeom>
        </p:spPr>
        <p:txBody>
          <a:bodyPr spcFirstLastPara="1" vert="horz" wrap="square" lIns="91425" tIns="91425" rIns="91425" bIns="91425" rtlCol="0" anchor="t" anchorCtr="0">
            <a:normAutofit fontScale="90000" lnSpcReduction="10000"/>
          </a:bodyPr>
          <a:lstStyle>
            <a:lvl1pPr lvl="0" algn="l" defTabSz="914400" rtl="0" eaLnBrk="1" latinLnBrk="0" hangingPunct="1">
              <a:lnSpc>
                <a:spcPct val="100000"/>
              </a:lnSpc>
              <a:spcBef>
                <a:spcPts val="0"/>
              </a:spcBef>
              <a:spcAft>
                <a:spcPts val="0"/>
              </a:spcAft>
              <a:buSzPts val="2800"/>
              <a:buNone/>
              <a:defRPr sz="4000" kern="1200" cap="all" spc="30" baseline="0">
                <a:solidFill>
                  <a:schemeClr val="tx1"/>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sz="2400">
                <a:latin typeface="Calibri"/>
                <a:ea typeface="+mj-lt"/>
                <a:cs typeface="+mj-lt"/>
              </a:rPr>
              <a:t>Simplification operations distribution in datasets </a:t>
            </a:r>
            <a:endParaRPr lang="en-US">
              <a:latin typeface="Calibri"/>
              <a:cs typeface="Calibri"/>
            </a:endParaRPr>
          </a:p>
        </p:txBody>
      </p:sp>
    </p:spTree>
    <p:extLst>
      <p:ext uri="{BB962C8B-B14F-4D97-AF65-F5344CB8AC3E}">
        <p14:creationId xmlns:p14="http://schemas.microsoft.com/office/powerpoint/2010/main" val="8743477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02A2FE8D-D8BB-9B95-EB95-80FE03F90F2B}"/>
              </a:ext>
            </a:extLst>
          </p:cNvPr>
          <p:cNvGraphicFramePr>
            <a:graphicFrameLocks noGrp="1"/>
          </p:cNvGraphicFramePr>
          <p:nvPr>
            <p:extLst>
              <p:ext uri="{D42A27DB-BD31-4B8C-83A1-F6EECF244321}">
                <p14:modId xmlns:p14="http://schemas.microsoft.com/office/powerpoint/2010/main" val="3567092156"/>
              </p:ext>
            </p:extLst>
          </p:nvPr>
        </p:nvGraphicFramePr>
        <p:xfrm>
          <a:off x="611678" y="730213"/>
          <a:ext cx="7943277" cy="3733800"/>
        </p:xfrm>
        <a:graphic>
          <a:graphicData uri="http://schemas.openxmlformats.org/drawingml/2006/table">
            <a:tbl>
              <a:tblPr firstRow="1" bandRow="1">
                <a:tableStyleId>{5C22544A-7EE6-4342-B048-85BDC9FD1C3A}</a:tableStyleId>
              </a:tblPr>
              <a:tblGrid>
                <a:gridCol w="2482186">
                  <a:extLst>
                    <a:ext uri="{9D8B030D-6E8A-4147-A177-3AD203B41FA5}">
                      <a16:colId xmlns:a16="http://schemas.microsoft.com/office/drawing/2014/main" val="172868773"/>
                    </a:ext>
                  </a:extLst>
                </a:gridCol>
                <a:gridCol w="2738081">
                  <a:extLst>
                    <a:ext uri="{9D8B030D-6E8A-4147-A177-3AD203B41FA5}">
                      <a16:colId xmlns:a16="http://schemas.microsoft.com/office/drawing/2014/main" val="1622348793"/>
                    </a:ext>
                  </a:extLst>
                </a:gridCol>
                <a:gridCol w="2723010">
                  <a:extLst>
                    <a:ext uri="{9D8B030D-6E8A-4147-A177-3AD203B41FA5}">
                      <a16:colId xmlns:a16="http://schemas.microsoft.com/office/drawing/2014/main" val="2455626484"/>
                    </a:ext>
                  </a:extLst>
                </a:gridCol>
              </a:tblGrid>
              <a:tr h="129835">
                <a:tc>
                  <a:txBody>
                    <a:bodyPr/>
                    <a:lstStyle/>
                    <a:p>
                      <a:pPr lvl="0" algn="ctr">
                        <a:buNone/>
                      </a:pPr>
                      <a:r>
                        <a:rPr lang="en-IN" sz="1400" b="1">
                          <a:solidFill>
                            <a:schemeClr val="tx1"/>
                          </a:solidFill>
                          <a:latin typeface="Calibri"/>
                        </a:rPr>
                        <a:t>Source</a:t>
                      </a:r>
                      <a:endParaRPr lang="en-US" sz="1400"/>
                    </a:p>
                  </a:txBody>
                  <a:tcPr marL="72000"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lvl="0" algn="ctr">
                        <a:buNone/>
                      </a:pPr>
                      <a:r>
                        <a:rPr lang="en-US" sz="1400" b="1">
                          <a:solidFill>
                            <a:schemeClr val="tx1"/>
                          </a:solidFill>
                          <a:latin typeface="Calibri"/>
                        </a:rPr>
                        <a:t>Simplified</a:t>
                      </a:r>
                      <a:endParaRPr lang="en-US" sz="1400"/>
                    </a:p>
                  </a:txBody>
                  <a:tcPr marL="72000"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lvl="0" algn="ctr">
                        <a:buNone/>
                      </a:pPr>
                      <a:r>
                        <a:rPr lang="en-US" sz="1400" b="1">
                          <a:solidFill>
                            <a:schemeClr val="tx1"/>
                          </a:solidFill>
                          <a:latin typeface="Calibri"/>
                        </a:rPr>
                        <a:t>Analysis</a:t>
                      </a:r>
                    </a:p>
                  </a:txBody>
                  <a:tcPr marL="72000" anchor="ct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4019383811"/>
                  </a:ext>
                </a:extLst>
              </a:tr>
              <a:tr h="483930">
                <a:tc>
                  <a:txBody>
                    <a:bodyPr/>
                    <a:lstStyle/>
                    <a:p>
                      <a:pPr lvl="0" algn="ctr">
                        <a:lnSpc>
                          <a:spcPct val="100000"/>
                        </a:lnSpc>
                        <a:spcBef>
                          <a:spcPts val="0"/>
                        </a:spcBef>
                        <a:spcAft>
                          <a:spcPts val="0"/>
                        </a:spcAft>
                        <a:buNone/>
                      </a:pPr>
                      <a:r>
                        <a:rPr lang="en-US" sz="900" b="0" i="1" u="none" strike="noStrike" noProof="0">
                          <a:solidFill>
                            <a:schemeClr val="tx1"/>
                          </a:solidFill>
                          <a:latin typeface="Calibri Light"/>
                        </a:rPr>
                        <a:t>andouille ( ; ; from vulgar latin</a:t>
                      </a:r>
                      <a:endParaRPr lang="en-US" sz="900">
                        <a:latin typeface="Calibri Light"/>
                      </a:endParaRPr>
                    </a:p>
                    <a:p>
                      <a:pPr lvl="0" algn="ctr">
                        <a:lnSpc>
                          <a:spcPct val="100000"/>
                        </a:lnSpc>
                        <a:spcBef>
                          <a:spcPts val="0"/>
                        </a:spcBef>
                        <a:spcAft>
                          <a:spcPts val="0"/>
                        </a:spcAft>
                        <a:buNone/>
                      </a:pPr>
                      <a:r>
                        <a:rPr lang="en-US" sz="900" b="0" i="1" u="none" strike="noStrike" noProof="0">
                          <a:solidFill>
                            <a:schemeClr val="tx1"/>
                          </a:solidFill>
                          <a:latin typeface="Calibri Light"/>
                        </a:rPr>
                        <a:t>verb “ inducere ” , meaning “ to lead in ” ) is a</a:t>
                      </a:r>
                      <a:endParaRPr lang="en-US" sz="900">
                        <a:latin typeface="Calibri Light"/>
                      </a:endParaRPr>
                    </a:p>
                    <a:p>
                      <a:pPr lvl="0" algn="ctr">
                        <a:lnSpc>
                          <a:spcPct val="100000"/>
                        </a:lnSpc>
                        <a:spcBef>
                          <a:spcPts val="0"/>
                        </a:spcBef>
                        <a:spcAft>
                          <a:spcPts val="0"/>
                        </a:spcAft>
                        <a:buNone/>
                      </a:pPr>
                      <a:r>
                        <a:rPr lang="en-US" sz="900" b="0" i="1" u="none" strike="noStrike" noProof="0">
                          <a:solidFill>
                            <a:schemeClr val="tx1"/>
                          </a:solidFill>
                          <a:latin typeface="Calibri Light"/>
                        </a:rPr>
                        <a:t>smoked sausage made using pork , originating in</a:t>
                      </a:r>
                      <a:endParaRPr lang="en-US" sz="900">
                        <a:latin typeface="Calibri Light"/>
                      </a:endParaRPr>
                    </a:p>
                    <a:p>
                      <a:pPr lvl="0" algn="ctr">
                        <a:lnSpc>
                          <a:spcPct val="100000"/>
                        </a:lnSpc>
                        <a:spcBef>
                          <a:spcPts val="0"/>
                        </a:spcBef>
                        <a:spcAft>
                          <a:spcPts val="0"/>
                        </a:spcAft>
                        <a:buNone/>
                      </a:pPr>
                      <a:r>
                        <a:rPr lang="en-US" sz="900" b="0" i="1" u="none" strike="noStrike" noProof="0">
                          <a:solidFill>
                            <a:schemeClr val="tx1"/>
                          </a:solidFill>
                          <a:latin typeface="Calibri Light"/>
                        </a:rPr>
                        <a:t>france .</a:t>
                      </a:r>
                      <a:endParaRPr lang="en-US" sz="900">
                        <a:latin typeface="Calibri Light"/>
                      </a:endParaRPr>
                    </a:p>
                  </a:txBody>
                  <a:tcPr marL="72000" anchor="ctr">
                    <a:lnL w="12700">
                      <a:solidFill>
                        <a:schemeClr val="tx1"/>
                      </a:solid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a:solidFill>
                        <a:schemeClr val="tx1"/>
                      </a:solidFill>
                    </a:lnB>
                    <a:noFill/>
                  </a:tcPr>
                </a:tc>
                <a:tc>
                  <a:txBody>
                    <a:bodyPr/>
                    <a:lstStyle/>
                    <a:p>
                      <a:pPr lvl="0" algn="ctr">
                        <a:lnSpc>
                          <a:spcPct val="100000"/>
                        </a:lnSpc>
                        <a:spcBef>
                          <a:spcPts val="0"/>
                        </a:spcBef>
                        <a:spcAft>
                          <a:spcPts val="0"/>
                        </a:spcAft>
                        <a:buNone/>
                      </a:pPr>
                      <a:r>
                        <a:rPr lang="en-IN" sz="900" b="0" i="1" u="none" strike="noStrike" noProof="0">
                          <a:solidFill>
                            <a:schemeClr val="tx1"/>
                          </a:solidFill>
                          <a:latin typeface="Calibri Light"/>
                        </a:rPr>
                        <a:t>andouille is a type of pork</a:t>
                      </a:r>
                      <a:endParaRPr lang="en-US" sz="900">
                        <a:latin typeface="Calibri Light"/>
                      </a:endParaRPr>
                    </a:p>
                    <a:p>
                      <a:pPr lvl="0" algn="ctr">
                        <a:lnSpc>
                          <a:spcPct val="100000"/>
                        </a:lnSpc>
                        <a:spcBef>
                          <a:spcPts val="0"/>
                        </a:spcBef>
                        <a:spcAft>
                          <a:spcPts val="0"/>
                        </a:spcAft>
                        <a:buNone/>
                      </a:pPr>
                      <a:r>
                        <a:rPr lang="en-IN" sz="900" b="0" i="1" u="none" strike="noStrike" noProof="0">
                          <a:solidFill>
                            <a:schemeClr val="tx1"/>
                          </a:solidFill>
                          <a:latin typeface="Calibri Light"/>
                        </a:rPr>
                        <a:t>sausage . it is spicy (hot in taste ) and smoked .</a:t>
                      </a:r>
                      <a:endParaRPr lang="en-IN" sz="900">
                        <a:latin typeface="Calibri Light"/>
                      </a:endParaRPr>
                    </a:p>
                    <a:p>
                      <a:pPr lvl="0" algn="ctr">
                        <a:lnSpc>
                          <a:spcPct val="100000"/>
                        </a:lnSpc>
                        <a:spcBef>
                          <a:spcPts val="0"/>
                        </a:spcBef>
                        <a:spcAft>
                          <a:spcPts val="0"/>
                        </a:spcAft>
                        <a:buNone/>
                      </a:pPr>
                      <a:r>
                        <a:rPr lang="en-IN" sz="900" b="0" i="1" u="none" strike="noStrike" noProof="0">
                          <a:solidFill>
                            <a:schemeClr val="tx1"/>
                          </a:solidFill>
                          <a:latin typeface="Calibri Light"/>
                        </a:rPr>
                        <a:t>there are different kinds , all with different combinations</a:t>
                      </a:r>
                      <a:endParaRPr lang="en-IN" sz="900">
                        <a:latin typeface="Calibri Light"/>
                      </a:endParaRPr>
                    </a:p>
                    <a:p>
                      <a:pPr lvl="0" algn="ctr">
                        <a:lnSpc>
                          <a:spcPct val="100000"/>
                        </a:lnSpc>
                        <a:spcBef>
                          <a:spcPts val="0"/>
                        </a:spcBef>
                        <a:spcAft>
                          <a:spcPts val="0"/>
                        </a:spcAft>
                        <a:buNone/>
                      </a:pPr>
                      <a:r>
                        <a:rPr lang="en-IN" sz="900" b="0" i="1" u="none" strike="noStrike" noProof="0">
                          <a:solidFill>
                            <a:schemeClr val="tx1"/>
                          </a:solidFill>
                          <a:latin typeface="Calibri Light"/>
                        </a:rPr>
                        <a:t>of pork meat , fat , intestines ( tubes going</a:t>
                      </a:r>
                      <a:endParaRPr lang="en-IN" sz="900">
                        <a:latin typeface="Calibri Light"/>
                      </a:endParaRPr>
                    </a:p>
                    <a:p>
                      <a:pPr lvl="0" algn="ctr">
                        <a:lnSpc>
                          <a:spcPct val="100000"/>
                        </a:lnSpc>
                        <a:spcBef>
                          <a:spcPts val="0"/>
                        </a:spcBef>
                        <a:spcAft>
                          <a:spcPts val="0"/>
                        </a:spcAft>
                        <a:buNone/>
                      </a:pPr>
                      <a:r>
                        <a:rPr lang="en-IN" sz="900" b="0" i="1" u="none" strike="noStrike" noProof="0">
                          <a:solidFill>
                            <a:schemeClr val="tx1"/>
                          </a:solidFill>
                          <a:latin typeface="Calibri Light"/>
                        </a:rPr>
                        <a:t>to the stomach ) , and tripe ( the wall of the stomach</a:t>
                      </a:r>
                      <a:endParaRPr lang="en-IN" sz="900">
                        <a:latin typeface="Calibri Light"/>
                      </a:endParaRPr>
                    </a:p>
                    <a:p>
                      <a:pPr lvl="0" algn="ctr">
                        <a:lnSpc>
                          <a:spcPct val="100000"/>
                        </a:lnSpc>
                        <a:spcBef>
                          <a:spcPts val="0"/>
                        </a:spcBef>
                        <a:spcAft>
                          <a:spcPts val="0"/>
                        </a:spcAft>
                        <a:buNone/>
                      </a:pPr>
                      <a:r>
                        <a:rPr lang="en-IN" sz="900" b="0" i="1" u="none" strike="noStrike" noProof="0">
                          <a:solidFill>
                            <a:schemeClr val="tx1"/>
                          </a:solidFill>
                          <a:latin typeface="Calibri Light"/>
                        </a:rPr>
                        <a:t>) . andouille sausage first came from france or</a:t>
                      </a:r>
                      <a:endParaRPr lang="en-IN" sz="900">
                        <a:latin typeface="Calibri Light"/>
                      </a:endParaRPr>
                    </a:p>
                    <a:p>
                      <a:pPr lvl="0" algn="ctr">
                        <a:lnSpc>
                          <a:spcPct val="100000"/>
                        </a:lnSpc>
                        <a:spcBef>
                          <a:spcPts val="0"/>
                        </a:spcBef>
                        <a:spcAft>
                          <a:spcPts val="0"/>
                        </a:spcAft>
                        <a:buNone/>
                      </a:pPr>
                      <a:r>
                        <a:rPr lang="en-IN" sz="900" b="0" i="1" u="none" strike="noStrike" noProof="0">
                          <a:solidFill>
                            <a:schemeClr val="tx1"/>
                          </a:solidFill>
                          <a:latin typeface="Calibri Light"/>
                        </a:rPr>
                        <a:t>germany ( no-one is sure )...</a:t>
                      </a:r>
                      <a:endParaRPr lang="en-IN" sz="900">
                        <a:latin typeface="Calibri Light"/>
                      </a:endParaRPr>
                    </a:p>
                    <a:p>
                      <a:pPr lvl="0" algn="ctr">
                        <a:buNone/>
                      </a:pPr>
                      <a:endParaRPr lang="en-IN" sz="900" b="0" i="1">
                        <a:solidFill>
                          <a:schemeClr val="tx1"/>
                        </a:solidFill>
                        <a:latin typeface="Calibri Light"/>
                      </a:endParaRPr>
                    </a:p>
                  </a:txBody>
                  <a:tcPr marL="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a:solidFill>
                        <a:schemeClr val="tx1"/>
                      </a:solidFill>
                    </a:lnB>
                    <a:noFill/>
                  </a:tcPr>
                </a:tc>
                <a:tc>
                  <a:txBody>
                    <a:bodyPr/>
                    <a:lstStyle/>
                    <a:p>
                      <a:pPr lvl="0" algn="ctr">
                        <a:lnSpc>
                          <a:spcPct val="100000"/>
                        </a:lnSpc>
                        <a:spcBef>
                          <a:spcPts val="0"/>
                        </a:spcBef>
                        <a:spcAft>
                          <a:spcPts val="0"/>
                        </a:spcAft>
                        <a:buNone/>
                      </a:pPr>
                      <a:r>
                        <a:rPr lang="en-IN" sz="900" b="0" i="1" u="none" strike="noStrike" noProof="0">
                          <a:solidFill>
                            <a:schemeClr val="tx1"/>
                          </a:solidFill>
                          <a:latin typeface="Calibri Light"/>
                        </a:rPr>
                        <a:t>In reference, it demonstrates the conceptual</a:t>
                      </a:r>
                      <a:endParaRPr lang="en-US" sz="900">
                        <a:latin typeface="Calibri Light"/>
                      </a:endParaRPr>
                    </a:p>
                    <a:p>
                      <a:pPr lvl="0" algn="ctr">
                        <a:lnSpc>
                          <a:spcPct val="100000"/>
                        </a:lnSpc>
                        <a:spcBef>
                          <a:spcPts val="0"/>
                        </a:spcBef>
                        <a:spcAft>
                          <a:spcPts val="0"/>
                        </a:spcAft>
                        <a:buNone/>
                      </a:pPr>
                      <a:r>
                        <a:rPr lang="en-IN" sz="900" b="0" i="1" u="none" strike="noStrike" noProof="0">
                          <a:solidFill>
                            <a:schemeClr val="tx1"/>
                          </a:solidFill>
                          <a:latin typeface="Calibri Light"/>
                        </a:rPr>
                        <a:t>simplification, which aims to help people</a:t>
                      </a:r>
                      <a:endParaRPr lang="en-IN" sz="900">
                        <a:latin typeface="Calibri Light"/>
                      </a:endParaRPr>
                    </a:p>
                    <a:p>
                      <a:pPr lvl="0" algn="ctr">
                        <a:lnSpc>
                          <a:spcPct val="100000"/>
                        </a:lnSpc>
                        <a:spcBef>
                          <a:spcPts val="0"/>
                        </a:spcBef>
                        <a:spcAft>
                          <a:spcPts val="0"/>
                        </a:spcAft>
                        <a:buNone/>
                      </a:pPr>
                      <a:r>
                        <a:rPr lang="en-IN" sz="900" b="0" i="1" u="none" strike="noStrike" noProof="0">
                          <a:solidFill>
                            <a:schemeClr val="tx1"/>
                          </a:solidFill>
                          <a:latin typeface="Calibri Light"/>
                        </a:rPr>
                        <a:t>understand easier. However, the simplified referenced</a:t>
                      </a:r>
                      <a:endParaRPr lang="en-IN" sz="900">
                        <a:latin typeface="Calibri Light"/>
                      </a:endParaRPr>
                    </a:p>
                    <a:p>
                      <a:pPr lvl="0" algn="ctr">
                        <a:lnSpc>
                          <a:spcPct val="100000"/>
                        </a:lnSpc>
                        <a:spcBef>
                          <a:spcPts val="0"/>
                        </a:spcBef>
                        <a:spcAft>
                          <a:spcPts val="0"/>
                        </a:spcAft>
                        <a:buNone/>
                      </a:pPr>
                      <a:r>
                        <a:rPr lang="en-IN" sz="900" b="0" i="1" u="none" strike="noStrike" noProof="0">
                          <a:solidFill>
                            <a:schemeClr val="tx1"/>
                          </a:solidFill>
                          <a:latin typeface="Calibri Light"/>
                        </a:rPr>
                        <a:t>article is much longer than the source article,</a:t>
                      </a:r>
                      <a:endParaRPr lang="en-IN" sz="900">
                        <a:latin typeface="Calibri Light"/>
                      </a:endParaRPr>
                    </a:p>
                    <a:p>
                      <a:pPr lvl="0" algn="ctr">
                        <a:lnSpc>
                          <a:spcPct val="100000"/>
                        </a:lnSpc>
                        <a:spcBef>
                          <a:spcPts val="0"/>
                        </a:spcBef>
                        <a:spcAft>
                          <a:spcPts val="0"/>
                        </a:spcAft>
                        <a:buNone/>
                      </a:pPr>
                      <a:r>
                        <a:rPr lang="en-IN" sz="900" b="0" i="1" u="none" strike="noStrike" noProof="0">
                          <a:solidFill>
                            <a:schemeClr val="tx1"/>
                          </a:solidFill>
                          <a:latin typeface="Calibri Light"/>
                        </a:rPr>
                        <a:t>and it also contains impossible deduced information.</a:t>
                      </a:r>
                      <a:endParaRPr lang="en-IN" sz="900" b="0" i="1" u="none" strike="noStrike" noProof="0">
                        <a:latin typeface="Calibri Light"/>
                      </a:endParaRPr>
                    </a:p>
                    <a:p>
                      <a:pPr lvl="0" algn="ctr">
                        <a:buNone/>
                      </a:pPr>
                      <a:endParaRPr lang="en-IN" sz="900" b="1">
                        <a:solidFill>
                          <a:schemeClr val="tx1"/>
                        </a:solidFill>
                        <a:latin typeface="Calibri Light"/>
                      </a:endParaRPr>
                    </a:p>
                  </a:txBody>
                  <a:tcPr marL="72000" anchor="ctr">
                    <a:lnL w="12700" cap="flat" cmpd="sng" algn="ctr">
                      <a:solidFill>
                        <a:schemeClr val="tx1"/>
                      </a:solidFill>
                      <a:prstDash val="solid"/>
                      <a:round/>
                      <a:headEnd type="none" w="med" len="med"/>
                      <a:tailEnd type="none" w="med" len="med"/>
                    </a:lnL>
                    <a:lnR w="12700">
                      <a:solidFill>
                        <a:schemeClr val="tx1"/>
                      </a:solidFill>
                    </a:lnR>
                    <a:lnT w="12700" cap="flat" cmpd="sng" algn="ctr">
                      <a:solidFill>
                        <a:schemeClr val="tx1"/>
                      </a:solidFill>
                      <a:prstDash val="solid"/>
                      <a:round/>
                      <a:headEnd type="none" w="med" len="med"/>
                      <a:tailEnd type="none" w="med" len="med"/>
                    </a:lnT>
                    <a:lnB w="12700">
                      <a:solidFill>
                        <a:schemeClr val="tx1"/>
                      </a:solidFill>
                    </a:lnB>
                    <a:noFill/>
                  </a:tcPr>
                </a:tc>
                <a:extLst>
                  <a:ext uri="{0D108BD9-81ED-4DB2-BD59-A6C34878D82A}">
                    <a16:rowId xmlns:a16="http://schemas.microsoft.com/office/drawing/2014/main" val="491213108"/>
                  </a:ext>
                </a:extLst>
              </a:tr>
              <a:tr h="373767">
                <a:tc>
                  <a:txBody>
                    <a:bodyPr/>
                    <a:lstStyle/>
                    <a:p>
                      <a:pPr lvl="0" algn="ctr">
                        <a:lnSpc>
                          <a:spcPct val="100000"/>
                        </a:lnSpc>
                        <a:spcBef>
                          <a:spcPts val="0"/>
                        </a:spcBef>
                        <a:spcAft>
                          <a:spcPts val="0"/>
                        </a:spcAft>
                        <a:buNone/>
                      </a:pPr>
                      <a:r>
                        <a:rPr lang="en-US" sz="900" b="0" i="1" u="none" strike="noStrike" noProof="0">
                          <a:solidFill>
                            <a:schemeClr val="tx1"/>
                          </a:solidFill>
                          <a:latin typeface="Calibri Light"/>
                        </a:rPr>
                        <a:t>sushun ’s reign spanned the</a:t>
                      </a:r>
                      <a:endParaRPr lang="en-US" sz="900">
                        <a:latin typeface="Calibri Light"/>
                      </a:endParaRPr>
                    </a:p>
                    <a:p>
                      <a:pPr lvl="0" algn="ctr">
                        <a:lnSpc>
                          <a:spcPct val="100000"/>
                        </a:lnSpc>
                        <a:spcBef>
                          <a:spcPts val="0"/>
                        </a:spcBef>
                        <a:spcAft>
                          <a:spcPts val="0"/>
                        </a:spcAft>
                        <a:buNone/>
                      </a:pPr>
                      <a:r>
                        <a:rPr lang="en-US" sz="900" b="0" i="1" u="none" strike="noStrike" noProof="0">
                          <a:solidFill>
                            <a:schemeClr val="tx1"/>
                          </a:solidFill>
                          <a:latin typeface="Calibri Light"/>
                        </a:rPr>
                        <a:t>years from 587 through 592 .</a:t>
                      </a:r>
                      <a:endParaRPr lang="en-US" sz="900">
                        <a:latin typeface="Calibri Light"/>
                      </a:endParaRPr>
                    </a:p>
                    <a:p>
                      <a:pPr lvl="0" algn="ctr">
                        <a:buNone/>
                      </a:pPr>
                      <a:endParaRPr lang="en-US" sz="900" b="1">
                        <a:solidFill>
                          <a:schemeClr val="tx1"/>
                        </a:solidFill>
                        <a:latin typeface="Calibri Light"/>
                      </a:endParaRPr>
                    </a:p>
                  </a:txBody>
                  <a:tcPr marL="72000" anchor="ct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noFill/>
                  </a:tcPr>
                </a:tc>
                <a:tc>
                  <a:txBody>
                    <a:bodyPr/>
                    <a:lstStyle/>
                    <a:p>
                      <a:pPr lvl="0" algn="ctr">
                        <a:lnSpc>
                          <a:spcPct val="100000"/>
                        </a:lnSpc>
                        <a:spcBef>
                          <a:spcPts val="0"/>
                        </a:spcBef>
                        <a:spcAft>
                          <a:spcPts val="0"/>
                        </a:spcAft>
                        <a:buNone/>
                      </a:pPr>
                      <a:r>
                        <a:rPr lang="en-IN" sz="900" b="0" i="1" u="none" strike="noStrike" noProof="0">
                          <a:solidFill>
                            <a:schemeClr val="tx1"/>
                          </a:solidFill>
                          <a:latin typeface="Calibri Light"/>
                        </a:rPr>
                        <a:t>the conventionally accepted</a:t>
                      </a:r>
                      <a:endParaRPr lang="en-US" sz="900">
                        <a:latin typeface="Calibri Light"/>
                      </a:endParaRPr>
                    </a:p>
                    <a:p>
                      <a:pPr lvl="0" algn="ctr">
                        <a:lnSpc>
                          <a:spcPct val="100000"/>
                        </a:lnSpc>
                        <a:spcBef>
                          <a:spcPts val="0"/>
                        </a:spcBef>
                        <a:spcAft>
                          <a:spcPts val="0"/>
                        </a:spcAft>
                        <a:buNone/>
                      </a:pPr>
                      <a:r>
                        <a:rPr lang="en-IN" sz="900" b="0" i="1" u="none" strike="noStrike" noProof="0">
                          <a:solidFill>
                            <a:schemeClr val="tx1"/>
                          </a:solidFill>
                          <a:latin typeface="Calibri Light"/>
                        </a:rPr>
                        <a:t>names and sequence of the early emperors</a:t>
                      </a:r>
                      <a:endParaRPr lang="en-IN" sz="900">
                        <a:latin typeface="Calibri Light"/>
                      </a:endParaRPr>
                    </a:p>
                    <a:p>
                      <a:pPr lvl="0" algn="ctr">
                        <a:lnSpc>
                          <a:spcPct val="100000"/>
                        </a:lnSpc>
                        <a:spcBef>
                          <a:spcPts val="0"/>
                        </a:spcBef>
                        <a:spcAft>
                          <a:spcPts val="0"/>
                        </a:spcAft>
                        <a:buNone/>
                      </a:pPr>
                      <a:r>
                        <a:rPr lang="en-IN" sz="900" b="0" i="1" u="none" strike="noStrike" noProof="0">
                          <a:solidFill>
                            <a:schemeClr val="tx1"/>
                          </a:solidFill>
                          <a:latin typeface="Calibri Light"/>
                        </a:rPr>
                        <a:t>were not to be confirmed as “ traditional ” until</a:t>
                      </a:r>
                      <a:endParaRPr lang="en-IN" sz="900">
                        <a:latin typeface="Calibri Light"/>
                      </a:endParaRPr>
                    </a:p>
                    <a:p>
                      <a:pPr lvl="0" algn="ctr">
                        <a:lnSpc>
                          <a:spcPct val="100000"/>
                        </a:lnSpc>
                        <a:spcBef>
                          <a:spcPts val="0"/>
                        </a:spcBef>
                        <a:spcAft>
                          <a:spcPts val="0"/>
                        </a:spcAft>
                        <a:buNone/>
                      </a:pPr>
                      <a:r>
                        <a:rPr lang="en-IN" sz="900" b="0" i="1" u="none" strike="noStrike" noProof="0">
                          <a:solidFill>
                            <a:schemeClr val="tx1"/>
                          </a:solidFill>
                          <a:latin typeface="Calibri Light"/>
                        </a:rPr>
                        <a:t>the reign of emperor kammu , who was the 50th</a:t>
                      </a:r>
                      <a:endParaRPr lang="en-IN" sz="900">
                        <a:latin typeface="Calibri Light"/>
                      </a:endParaRPr>
                    </a:p>
                    <a:p>
                      <a:pPr lvl="0" algn="ctr">
                        <a:lnSpc>
                          <a:spcPct val="100000"/>
                        </a:lnSpc>
                        <a:spcBef>
                          <a:spcPts val="0"/>
                        </a:spcBef>
                        <a:spcAft>
                          <a:spcPts val="0"/>
                        </a:spcAft>
                        <a:buNone/>
                      </a:pPr>
                      <a:r>
                        <a:rPr lang="en-IN" sz="900" b="0" i="1" u="none" strike="noStrike" noProof="0">
                          <a:solidFill>
                            <a:schemeClr val="tx1"/>
                          </a:solidFill>
                          <a:latin typeface="Calibri Light"/>
                        </a:rPr>
                        <a:t>monarch of the yamato dynasty .</a:t>
                      </a:r>
                      <a:endParaRPr lang="en-IN" sz="900">
                        <a:latin typeface="Calibri Light"/>
                      </a:endParaRPr>
                    </a:p>
                    <a:p>
                      <a:pPr lvl="0" algn="ctr">
                        <a:buNone/>
                      </a:pPr>
                      <a:endParaRPr lang="en-IN" sz="900" b="0" i="1">
                        <a:solidFill>
                          <a:schemeClr val="tx1"/>
                        </a:solidFill>
                        <a:latin typeface="Calibri Light"/>
                      </a:endParaRPr>
                    </a:p>
                  </a:txBody>
                  <a:tcPr marL="72000" anchor="ct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noFill/>
                  </a:tcPr>
                </a:tc>
                <a:tc>
                  <a:txBody>
                    <a:bodyPr/>
                    <a:lstStyle/>
                    <a:p>
                      <a:pPr lvl="0" algn="ctr">
                        <a:lnSpc>
                          <a:spcPct val="100000"/>
                        </a:lnSpc>
                        <a:spcBef>
                          <a:spcPts val="0"/>
                        </a:spcBef>
                        <a:spcAft>
                          <a:spcPts val="0"/>
                        </a:spcAft>
                        <a:buNone/>
                      </a:pPr>
                      <a:r>
                        <a:rPr lang="en-IN" sz="900" b="0" i="1" u="none" strike="noStrike" noProof="0">
                          <a:solidFill>
                            <a:schemeClr val="tx1"/>
                          </a:solidFill>
                          <a:latin typeface="Calibri Light"/>
                        </a:rPr>
                        <a:t>This is a miss-aligned pair and</a:t>
                      </a:r>
                      <a:endParaRPr lang="en-US" sz="900">
                        <a:latin typeface="Calibri Light"/>
                      </a:endParaRPr>
                    </a:p>
                    <a:p>
                      <a:pPr lvl="0" algn="ctr">
                        <a:lnSpc>
                          <a:spcPct val="100000"/>
                        </a:lnSpc>
                        <a:spcBef>
                          <a:spcPts val="0"/>
                        </a:spcBef>
                        <a:spcAft>
                          <a:spcPts val="0"/>
                        </a:spcAft>
                        <a:buNone/>
                      </a:pPr>
                      <a:r>
                        <a:rPr lang="en-IN" sz="900" b="0" i="1" u="none" strike="noStrike" noProof="0">
                          <a:solidFill>
                            <a:schemeClr val="tx1"/>
                          </a:solidFill>
                          <a:latin typeface="Calibri Light"/>
                        </a:rPr>
                        <a:t>should be removed from the dataset.</a:t>
                      </a:r>
                      <a:endParaRPr lang="en-IN" sz="900">
                        <a:latin typeface="Calibri Light"/>
                      </a:endParaRPr>
                    </a:p>
                    <a:p>
                      <a:pPr lvl="0" algn="ctr">
                        <a:buNone/>
                      </a:pPr>
                      <a:endParaRPr lang="en-IN" sz="900" b="1">
                        <a:solidFill>
                          <a:schemeClr val="tx1"/>
                        </a:solidFill>
                        <a:latin typeface="Calibri Light"/>
                      </a:endParaRPr>
                    </a:p>
                  </a:txBody>
                  <a:tcPr marL="72000" anchor="ct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73374559"/>
                  </a:ext>
                </a:extLst>
              </a:tr>
              <a:tr h="483930">
                <a:tc>
                  <a:txBody>
                    <a:bodyPr/>
                    <a:lstStyle/>
                    <a:p>
                      <a:pPr lvl="0" algn="ctr">
                        <a:lnSpc>
                          <a:spcPct val="100000"/>
                        </a:lnSpc>
                        <a:spcBef>
                          <a:spcPts val="0"/>
                        </a:spcBef>
                        <a:spcAft>
                          <a:spcPts val="0"/>
                        </a:spcAft>
                        <a:buNone/>
                      </a:pPr>
                      <a:r>
                        <a:rPr lang="en-US" sz="900" b="0" i="1" u="none" strike="noStrike" noProof="0">
                          <a:solidFill>
                            <a:schemeClr val="tx1"/>
                          </a:solidFill>
                          <a:latin typeface="Calibri Light"/>
                        </a:rPr>
                        <a:t>andradina is a municipality</a:t>
                      </a:r>
                      <a:endParaRPr lang="en-US" sz="900">
                        <a:latin typeface="Calibri Light"/>
                      </a:endParaRPr>
                    </a:p>
                    <a:p>
                      <a:pPr lvl="0" algn="ctr">
                        <a:lnSpc>
                          <a:spcPct val="100000"/>
                        </a:lnSpc>
                        <a:spcBef>
                          <a:spcPts val="0"/>
                        </a:spcBef>
                        <a:spcAft>
                          <a:spcPts val="0"/>
                        </a:spcAft>
                        <a:buNone/>
                      </a:pPr>
                      <a:r>
                        <a:rPr lang="en-US" sz="900" b="0" i="1" u="none" strike="noStrike" noProof="0">
                          <a:solidFill>
                            <a:schemeClr val="tx1"/>
                          </a:solidFill>
                          <a:latin typeface="Calibri Light"/>
                        </a:rPr>
                        <a:t>of the state of s.o paulo , brazil.the population is</a:t>
                      </a:r>
                      <a:endParaRPr lang="en-US" sz="900">
                        <a:latin typeface="Calibri Light"/>
                      </a:endParaRPr>
                    </a:p>
                    <a:p>
                      <a:pPr lvl="0" algn="ctr">
                        <a:lnSpc>
                          <a:spcPct val="100000"/>
                        </a:lnSpc>
                        <a:spcBef>
                          <a:spcPts val="0"/>
                        </a:spcBef>
                        <a:spcAft>
                          <a:spcPts val="0"/>
                        </a:spcAft>
                        <a:buNone/>
                      </a:pPr>
                      <a:r>
                        <a:rPr lang="en-US" sz="900" b="0" i="1" u="none" strike="noStrike" noProof="0">
                          <a:solidFill>
                            <a:schemeClr val="tx1"/>
                          </a:solidFill>
                          <a:latin typeface="Calibri Light"/>
                        </a:rPr>
                        <a:t>57,250 ( 2015 est . ) in an area of 964.23 km..the</a:t>
                      </a:r>
                      <a:endParaRPr lang="en-US" sz="900">
                        <a:latin typeface="Calibri Light"/>
                      </a:endParaRPr>
                    </a:p>
                    <a:p>
                      <a:pPr lvl="0" algn="ctr">
                        <a:lnSpc>
                          <a:spcPct val="100000"/>
                        </a:lnSpc>
                        <a:spcBef>
                          <a:spcPts val="0"/>
                        </a:spcBef>
                        <a:spcAft>
                          <a:spcPts val="0"/>
                        </a:spcAft>
                        <a:buNone/>
                      </a:pPr>
                      <a:r>
                        <a:rPr lang="en-US" sz="900" b="0" i="1" u="none" strike="noStrike" noProof="0">
                          <a:solidFill>
                            <a:schemeClr val="tx1"/>
                          </a:solidFill>
                          <a:latin typeface="Calibri Light"/>
                        </a:rPr>
                        <a:t>municipality contains the andradina biological reserve</a:t>
                      </a:r>
                      <a:endParaRPr lang="en-US" sz="900">
                        <a:latin typeface="Calibri Light"/>
                      </a:endParaRPr>
                    </a:p>
                    <a:p>
                      <a:pPr lvl="0" algn="ctr">
                        <a:lnSpc>
                          <a:spcPct val="100000"/>
                        </a:lnSpc>
                        <a:spcBef>
                          <a:spcPts val="0"/>
                        </a:spcBef>
                        <a:spcAft>
                          <a:spcPts val="0"/>
                        </a:spcAft>
                        <a:buNone/>
                      </a:pPr>
                      <a:r>
                        <a:rPr lang="en-US" sz="900" b="0" i="1" u="none" strike="noStrike" noProof="0">
                          <a:solidFill>
                            <a:schemeClr val="tx1"/>
                          </a:solidFill>
                          <a:latin typeface="Calibri Light"/>
                        </a:rPr>
                        <a:t>, a strictly protected area.the municipality can</a:t>
                      </a:r>
                      <a:endParaRPr lang="en-US" sz="900">
                        <a:latin typeface="Calibri Light"/>
                      </a:endParaRPr>
                    </a:p>
                    <a:p>
                      <a:pPr lvl="0" algn="ctr">
                        <a:lnSpc>
                          <a:spcPct val="100000"/>
                        </a:lnSpc>
                        <a:spcBef>
                          <a:spcPts val="0"/>
                        </a:spcBef>
                        <a:spcAft>
                          <a:spcPts val="0"/>
                        </a:spcAft>
                        <a:buNone/>
                      </a:pPr>
                      <a:r>
                        <a:rPr lang="en-US" sz="900" b="0" i="1" u="none" strike="noStrike" noProof="0">
                          <a:solidFill>
                            <a:schemeClr val="tx1"/>
                          </a:solidFill>
                          <a:latin typeface="Calibri Light"/>
                        </a:rPr>
                        <a:t>be accessed mainly by rodovia marechal c.ndido</a:t>
                      </a:r>
                      <a:endParaRPr lang="en-US" sz="900">
                        <a:latin typeface="Calibri Light"/>
                      </a:endParaRPr>
                    </a:p>
                    <a:p>
                      <a:pPr lvl="0" algn="ctr">
                        <a:lnSpc>
                          <a:spcPct val="100000"/>
                        </a:lnSpc>
                        <a:spcBef>
                          <a:spcPts val="0"/>
                        </a:spcBef>
                        <a:spcAft>
                          <a:spcPts val="0"/>
                        </a:spcAft>
                        <a:buNone/>
                      </a:pPr>
                      <a:r>
                        <a:rPr lang="en-US" sz="900" b="0" i="1" u="none" strike="noStrike" noProof="0">
                          <a:solidFill>
                            <a:schemeClr val="tx1"/>
                          </a:solidFill>
                          <a:latin typeface="Calibri Light"/>
                        </a:rPr>
                        <a:t>rondon/br-300 ( marechal rondon highway ) .</a:t>
                      </a:r>
                      <a:endParaRPr lang="en-US" sz="900">
                        <a:latin typeface="Calibri Light"/>
                      </a:endParaRPr>
                    </a:p>
                    <a:p>
                      <a:pPr lvl="0" algn="ctr">
                        <a:buNone/>
                      </a:pPr>
                      <a:endParaRPr lang="en-US" sz="900" b="1">
                        <a:solidFill>
                          <a:schemeClr val="tx1"/>
                        </a:solidFill>
                        <a:latin typeface="Calibri Light"/>
                      </a:endParaRPr>
                    </a:p>
                  </a:txBody>
                  <a:tcPr marL="72000"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lvl="0" algn="ctr">
                        <a:lnSpc>
                          <a:spcPct val="100000"/>
                        </a:lnSpc>
                        <a:spcBef>
                          <a:spcPts val="0"/>
                        </a:spcBef>
                        <a:spcAft>
                          <a:spcPts val="0"/>
                        </a:spcAft>
                        <a:buNone/>
                      </a:pPr>
                      <a:r>
                        <a:rPr lang="en-IN" sz="900" b="0" i="1" u="none" strike="noStrike" noProof="0">
                          <a:solidFill>
                            <a:schemeClr val="tx1"/>
                          </a:solidFill>
                          <a:latin typeface="Calibri Light"/>
                        </a:rPr>
                        <a:t>edi carlo dias mar.al (</a:t>
                      </a:r>
                      <a:endParaRPr lang="en-US" sz="900">
                        <a:latin typeface="Calibri Light"/>
                      </a:endParaRPr>
                    </a:p>
                    <a:p>
                      <a:pPr lvl="0" algn="ctr">
                        <a:lnSpc>
                          <a:spcPct val="100000"/>
                        </a:lnSpc>
                        <a:spcBef>
                          <a:spcPts val="0"/>
                        </a:spcBef>
                        <a:spcAft>
                          <a:spcPts val="0"/>
                        </a:spcAft>
                        <a:buNone/>
                      </a:pPr>
                      <a:r>
                        <a:rPr lang="en-IN" sz="900" b="0" i="1" u="none" strike="noStrike" noProof="0">
                          <a:solidFill>
                            <a:schemeClr val="tx1"/>
                          </a:solidFill>
                          <a:latin typeface="Calibri Light"/>
                        </a:rPr>
                        <a:t>born 13 september 1974 ) is a brazilian football</a:t>
                      </a:r>
                      <a:endParaRPr lang="en-IN" sz="900">
                        <a:latin typeface="Calibri Light"/>
                      </a:endParaRPr>
                    </a:p>
                    <a:p>
                      <a:pPr lvl="0" algn="ctr">
                        <a:lnSpc>
                          <a:spcPct val="100000"/>
                        </a:lnSpc>
                        <a:spcBef>
                          <a:spcPts val="0"/>
                        </a:spcBef>
                        <a:spcAft>
                          <a:spcPts val="0"/>
                        </a:spcAft>
                        <a:buNone/>
                      </a:pPr>
                      <a:r>
                        <a:rPr lang="en-IN" sz="900" b="0" i="1" u="none" strike="noStrike" noProof="0">
                          <a:solidFill>
                            <a:schemeClr val="tx1"/>
                          </a:solidFill>
                          <a:latin typeface="Calibri Light"/>
                        </a:rPr>
                        <a:t>player . he plays for korona kielce .</a:t>
                      </a:r>
                      <a:endParaRPr lang="en-IN" sz="900">
                        <a:latin typeface="Calibri Light"/>
                      </a:endParaRPr>
                    </a:p>
                    <a:p>
                      <a:pPr lvl="0" algn="ctr">
                        <a:buNone/>
                      </a:pPr>
                      <a:endParaRPr lang="en-IN" sz="900" b="0" i="1">
                        <a:solidFill>
                          <a:schemeClr val="tx1"/>
                        </a:solidFill>
                        <a:latin typeface="Calibri Light"/>
                      </a:endParaRPr>
                    </a:p>
                  </a:txBody>
                  <a:tcPr marL="72000"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lvl="0" algn="ctr">
                        <a:lnSpc>
                          <a:spcPct val="100000"/>
                        </a:lnSpc>
                        <a:spcBef>
                          <a:spcPts val="0"/>
                        </a:spcBef>
                        <a:spcAft>
                          <a:spcPts val="0"/>
                        </a:spcAft>
                        <a:buNone/>
                      </a:pPr>
                      <a:r>
                        <a:rPr lang="en-IN" sz="900" b="0" i="1" u="none" strike="noStrike" noProof="0">
                          <a:solidFill>
                            <a:schemeClr val="tx1"/>
                          </a:solidFill>
                          <a:latin typeface="Calibri Light"/>
                        </a:rPr>
                        <a:t>Source article is mainly about a state</a:t>
                      </a:r>
                      <a:endParaRPr lang="en-US" sz="900">
                        <a:latin typeface="Calibri Light"/>
                      </a:endParaRPr>
                    </a:p>
                    <a:p>
                      <a:pPr lvl="0" algn="ctr">
                        <a:lnSpc>
                          <a:spcPct val="100000"/>
                        </a:lnSpc>
                        <a:spcBef>
                          <a:spcPts val="0"/>
                        </a:spcBef>
                        <a:spcAft>
                          <a:spcPts val="0"/>
                        </a:spcAft>
                        <a:buNone/>
                      </a:pPr>
                      <a:r>
                        <a:rPr lang="en-IN" sz="900" b="0" i="1" u="none" strike="noStrike" noProof="0">
                          <a:solidFill>
                            <a:schemeClr val="tx1"/>
                          </a:solidFill>
                          <a:latin typeface="Calibri Light"/>
                        </a:rPr>
                        <a:t>named andradina, but the reference actually describes</a:t>
                      </a:r>
                      <a:endParaRPr lang="en-IN" sz="900">
                        <a:latin typeface="Calibri Light"/>
                      </a:endParaRPr>
                    </a:p>
                    <a:p>
                      <a:pPr lvl="0" algn="ctr">
                        <a:lnSpc>
                          <a:spcPct val="100000"/>
                        </a:lnSpc>
                        <a:spcBef>
                          <a:spcPts val="0"/>
                        </a:spcBef>
                        <a:spcAft>
                          <a:spcPts val="0"/>
                        </a:spcAft>
                        <a:buNone/>
                      </a:pPr>
                      <a:r>
                        <a:rPr lang="en-IN" sz="900" b="0" i="1" u="none" strike="noStrike" noProof="0">
                          <a:solidFill>
                            <a:schemeClr val="tx1"/>
                          </a:solidFill>
                          <a:latin typeface="Calibri Light"/>
                        </a:rPr>
                        <a:t>a Brazilian football player. This pair is</a:t>
                      </a:r>
                      <a:endParaRPr lang="en-IN" sz="900">
                        <a:latin typeface="Calibri Light"/>
                      </a:endParaRPr>
                    </a:p>
                    <a:p>
                      <a:pPr lvl="0" algn="ctr">
                        <a:lnSpc>
                          <a:spcPct val="100000"/>
                        </a:lnSpc>
                        <a:spcBef>
                          <a:spcPts val="0"/>
                        </a:spcBef>
                        <a:spcAft>
                          <a:spcPts val="0"/>
                        </a:spcAft>
                        <a:buNone/>
                      </a:pPr>
                      <a:r>
                        <a:rPr lang="en-IN" sz="900" b="0" i="1" u="none" strike="noStrike" noProof="0">
                          <a:solidFill>
                            <a:schemeClr val="tx1"/>
                          </a:solidFill>
                          <a:latin typeface="Calibri Light"/>
                        </a:rPr>
                        <a:t>definitely not aligned correctly.</a:t>
                      </a:r>
                      <a:endParaRPr lang="en-IN" sz="900">
                        <a:latin typeface="Calibri Light"/>
                      </a:endParaRPr>
                    </a:p>
                    <a:p>
                      <a:pPr lvl="0" algn="ctr">
                        <a:buNone/>
                      </a:pPr>
                      <a:endParaRPr lang="en-IN" sz="900" b="1">
                        <a:solidFill>
                          <a:schemeClr val="tx1"/>
                        </a:solidFill>
                        <a:latin typeface="Calibri Light"/>
                      </a:endParaRPr>
                    </a:p>
                  </a:txBody>
                  <a:tcPr marL="72000" anchor="ct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21698451"/>
                  </a:ext>
                </a:extLst>
              </a:tr>
            </a:tbl>
          </a:graphicData>
        </a:graphic>
      </p:graphicFrame>
      <p:sp>
        <p:nvSpPr>
          <p:cNvPr id="8" name="Title 1">
            <a:extLst>
              <a:ext uri="{FF2B5EF4-FFF2-40B4-BE49-F238E27FC236}">
                <a16:creationId xmlns:a16="http://schemas.microsoft.com/office/drawing/2014/main" id="{92617D28-95C3-FA78-6377-62484FD0270D}"/>
              </a:ext>
            </a:extLst>
          </p:cNvPr>
          <p:cNvSpPr txBox="1">
            <a:spLocks/>
          </p:cNvSpPr>
          <p:nvPr/>
        </p:nvSpPr>
        <p:spPr>
          <a:xfrm>
            <a:off x="516416" y="66059"/>
            <a:ext cx="8000279" cy="517666"/>
          </a:xfrm>
          <a:prstGeom prst="rect">
            <a:avLst/>
          </a:prstGeom>
        </p:spPr>
        <p:txBody>
          <a:bodyPr spcFirstLastPara="1" vert="horz" wrap="square" lIns="91425" tIns="91425" rIns="91425" bIns="91425" rtlCol="0" anchor="t" anchorCtr="0">
            <a:normAutofit fontScale="90000" lnSpcReduction="10000"/>
          </a:bodyPr>
          <a:lstStyle>
            <a:lvl1pPr lvl="0" algn="l" defTabSz="914400" rtl="0" eaLnBrk="1" latinLnBrk="0" hangingPunct="1">
              <a:lnSpc>
                <a:spcPct val="100000"/>
              </a:lnSpc>
              <a:spcBef>
                <a:spcPts val="0"/>
              </a:spcBef>
              <a:spcAft>
                <a:spcPts val="0"/>
              </a:spcAft>
              <a:buSzPts val="2800"/>
              <a:buNone/>
              <a:defRPr sz="4000" kern="1200" cap="all" spc="30" baseline="0">
                <a:solidFill>
                  <a:schemeClr val="tx1"/>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sz="2400">
                <a:latin typeface="Calibri"/>
                <a:ea typeface="+mj-lt"/>
                <a:cs typeface="+mj-lt"/>
              </a:rPr>
              <a:t>Examples (Training data issues) </a:t>
            </a:r>
            <a:endParaRPr lang="en-US">
              <a:latin typeface="Calibri"/>
              <a:ea typeface="+mj-lt"/>
              <a:cs typeface="+mj-l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pic>
        <p:nvPicPr>
          <p:cNvPr id="81" name="Google Shape;81;p17"/>
          <p:cNvPicPr preferRelativeResize="0"/>
          <p:nvPr/>
        </p:nvPicPr>
        <p:blipFill>
          <a:blip r:embed="rId3">
            <a:alphaModFix/>
          </a:blip>
          <a:srcRect l="11476" t="26490" r="12540" b="3409"/>
          <a:stretch/>
        </p:blipFill>
        <p:spPr>
          <a:xfrm>
            <a:off x="1670984" y="782189"/>
            <a:ext cx="5800999" cy="1858191"/>
          </a:xfrm>
          <a:prstGeom prst="rect">
            <a:avLst/>
          </a:prstGeom>
          <a:noFill/>
          <a:ln>
            <a:noFill/>
          </a:ln>
        </p:spPr>
      </p:pic>
      <p:sp>
        <p:nvSpPr>
          <p:cNvPr id="2" name="TextBox 1">
            <a:extLst>
              <a:ext uri="{FF2B5EF4-FFF2-40B4-BE49-F238E27FC236}">
                <a16:creationId xmlns:a16="http://schemas.microsoft.com/office/drawing/2014/main" id="{180C8CAA-5434-DAF0-20A9-FBB4ED2B0B12}"/>
              </a:ext>
            </a:extLst>
          </p:cNvPr>
          <p:cNvSpPr txBox="1"/>
          <p:nvPr/>
        </p:nvSpPr>
        <p:spPr>
          <a:xfrm>
            <a:off x="785901" y="2665554"/>
            <a:ext cx="7572993" cy="2031325"/>
          </a:xfrm>
          <a:prstGeom prst="rect">
            <a:avLst/>
          </a:prstGeom>
          <a:noFill/>
        </p:spPr>
        <p:txBody>
          <a:bodyPr wrap="square" lIns="91440" tIns="45720" rIns="91440" bIns="45720" rtlCol="0" anchor="t">
            <a:spAutoFit/>
          </a:bodyPr>
          <a:lstStyle/>
          <a:p>
            <a:pPr marL="171450" indent="-171450">
              <a:buFont typeface="Arial" panose="020B0604020202020204" pitchFamily="34" charset="0"/>
              <a:buChar char="•"/>
            </a:pPr>
            <a:r>
              <a:rPr lang="en-US" sz="1400" dirty="0">
                <a:latin typeface="Calibri Light"/>
                <a:cs typeface="Calibri Light"/>
              </a:rPr>
              <a:t>SIM2SUM is a two-stage process for doing simplification and includes a Summarizer transformer and a Simplifier transformer, which jointly aim to address the document level simplification task trained in an end-to-end fashion.</a:t>
            </a:r>
          </a:p>
          <a:p>
            <a:pPr marL="171450" indent="-171450">
              <a:buFont typeface="Arial" panose="020B0604020202020204" pitchFamily="34" charset="0"/>
              <a:buChar char="•"/>
            </a:pPr>
            <a:r>
              <a:rPr lang="en-US" sz="1400" dirty="0">
                <a:latin typeface="Calibri Light"/>
                <a:cs typeface="Calibri Light"/>
              </a:rPr>
              <a:t>The generated output of the Summarizer is fed to the Simplifier without tokenizer’s decoding</a:t>
            </a:r>
          </a:p>
          <a:p>
            <a:pPr marL="171450" indent="-171450">
              <a:buFont typeface="Arial" panose="020B0604020202020204" pitchFamily="34" charset="0"/>
              <a:buChar char="•"/>
            </a:pPr>
            <a:r>
              <a:rPr lang="en-US" sz="1400" dirty="0">
                <a:latin typeface="Calibri Light"/>
                <a:cs typeface="Calibri Light"/>
              </a:rPr>
              <a:t>We use pre-trained T5 and BART models for both the summarization and simplification stages in SIM2SUM. The simplification stage can be fine-tuned using the Wiki-Doc or Wiki Large datasets to enhance performance.</a:t>
            </a:r>
          </a:p>
          <a:p>
            <a:pPr marL="171450" indent="-171450">
              <a:buFont typeface="Arial" panose="020B0604020202020204" pitchFamily="34" charset="0"/>
              <a:buChar char="•"/>
            </a:pPr>
            <a:endParaRPr lang="en-US" sz="1400" dirty="0">
              <a:latin typeface="Calibri Light"/>
              <a:cs typeface="Calibri"/>
            </a:endParaRPr>
          </a:p>
          <a:p>
            <a:pPr marL="171450" indent="-171450">
              <a:buFont typeface="Arial" panose="020B0604020202020204" pitchFamily="34" charset="0"/>
              <a:buChar char="•"/>
            </a:pPr>
            <a:endParaRPr lang="en-US" sz="1400" dirty="0">
              <a:latin typeface="Calibri Light"/>
              <a:cs typeface="Calibri"/>
            </a:endParaRPr>
          </a:p>
        </p:txBody>
      </p:sp>
      <p:sp>
        <p:nvSpPr>
          <p:cNvPr id="8" name="Title 1">
            <a:extLst>
              <a:ext uri="{FF2B5EF4-FFF2-40B4-BE49-F238E27FC236}">
                <a16:creationId xmlns:a16="http://schemas.microsoft.com/office/drawing/2014/main" id="{39487992-B977-DD04-F877-996C3DA5B5BF}"/>
              </a:ext>
            </a:extLst>
          </p:cNvPr>
          <p:cNvSpPr txBox="1">
            <a:spLocks/>
          </p:cNvSpPr>
          <p:nvPr/>
        </p:nvSpPr>
        <p:spPr>
          <a:xfrm>
            <a:off x="516416" y="66059"/>
            <a:ext cx="8000279" cy="517666"/>
          </a:xfrm>
          <a:prstGeom prst="rect">
            <a:avLst/>
          </a:prstGeom>
        </p:spPr>
        <p:txBody>
          <a:bodyPr spcFirstLastPara="1" vert="horz" wrap="square" lIns="91425" tIns="91425" rIns="91425" bIns="91425" rtlCol="0" anchor="t" anchorCtr="0">
            <a:normAutofit fontScale="90000" lnSpcReduction="10000"/>
          </a:bodyPr>
          <a:lstStyle>
            <a:lvl1pPr lvl="0" algn="l" defTabSz="914400" rtl="0" eaLnBrk="1" latinLnBrk="0" hangingPunct="1">
              <a:lnSpc>
                <a:spcPct val="100000"/>
              </a:lnSpc>
              <a:spcBef>
                <a:spcPts val="0"/>
              </a:spcBef>
              <a:spcAft>
                <a:spcPts val="0"/>
              </a:spcAft>
              <a:buSzPts val="2800"/>
              <a:buNone/>
              <a:defRPr sz="4000" kern="1200" cap="all" spc="30" baseline="0">
                <a:solidFill>
                  <a:schemeClr val="tx1"/>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sz="2400" dirty="0">
                <a:latin typeface="Calibri"/>
                <a:ea typeface="+mj-lt"/>
                <a:cs typeface="+mj-lt"/>
              </a:rPr>
              <a:t>Approach -SIMSUM</a:t>
            </a:r>
            <a:endParaRPr lang="en-US" dirty="0">
              <a:latin typeface="Calibri"/>
              <a:ea typeface="+mj-lt"/>
              <a:cs typeface="+mj-l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3" name="Google Shape;93;p19"/>
          <p:cNvSpPr txBox="1">
            <a:spLocks noGrp="1"/>
          </p:cNvSpPr>
          <p:nvPr>
            <p:ph type="body" idx="1"/>
          </p:nvPr>
        </p:nvSpPr>
        <p:spPr>
          <a:xfrm>
            <a:off x="610244" y="564486"/>
            <a:ext cx="7923512" cy="1222048"/>
          </a:xfrm>
          <a:prstGeom prst="rect">
            <a:avLst/>
          </a:prstGeom>
        </p:spPr>
        <p:txBody>
          <a:bodyPr spcFirstLastPara="1" vert="horz" wrap="square" lIns="91425" tIns="91425" rIns="91425" bIns="91425" rtlCol="0" anchor="t" anchorCtr="0">
            <a:noAutofit/>
          </a:bodyPr>
          <a:lstStyle/>
          <a:p>
            <a:pPr marL="0" indent="0">
              <a:spcBef>
                <a:spcPts val="1200"/>
              </a:spcBef>
              <a:buClr>
                <a:schemeClr val="dk1"/>
              </a:buClr>
              <a:buSzPts val="1100"/>
              <a:buNone/>
            </a:pPr>
            <a:r>
              <a:rPr lang="en-IN" sz="1400">
                <a:solidFill>
                  <a:schemeClr val="dk1"/>
                </a:solidFill>
                <a:latin typeface="Calibri Light"/>
                <a:cs typeface="Calibri Light"/>
              </a:rPr>
              <a:t>Keyword Prompting is a technique used to guide the text simplification process by ensuring that the most important terms from the original text are preserved in the simplified version</a:t>
            </a:r>
            <a:endParaRPr lang="en" sz="1400">
              <a:solidFill>
                <a:schemeClr val="dk1"/>
              </a:solidFill>
              <a:latin typeface="Calibri Light"/>
              <a:cs typeface="Calibri Light"/>
            </a:endParaRPr>
          </a:p>
          <a:p>
            <a:pPr marL="0" indent="0">
              <a:spcBef>
                <a:spcPts val="1200"/>
              </a:spcBef>
              <a:buSzPts val="1100"/>
              <a:buFont typeface="Arial" panose="020B0604020202020204" pitchFamily="34" charset="0"/>
              <a:buNone/>
            </a:pPr>
            <a:r>
              <a:rPr lang="en" sz="1400">
                <a:solidFill>
                  <a:schemeClr val="dk1"/>
                </a:solidFill>
                <a:latin typeface="Calibri Light"/>
                <a:cs typeface="Calibri Light"/>
              </a:rPr>
              <a:t>We can extract important key phrases and their importance score which can be appended to the input sentence to produce better embedding to focus more on key phrases to simplify majorly. </a:t>
            </a:r>
            <a:r>
              <a:rPr lang="en-US" sz="1400">
                <a:solidFill>
                  <a:schemeClr val="dk1"/>
                </a:solidFill>
                <a:latin typeface="Calibri Light"/>
                <a:cs typeface="Calibri Light"/>
              </a:rPr>
              <a:t>It includes the following steps </a:t>
            </a:r>
            <a:endParaRPr lang="en">
              <a:solidFill>
                <a:schemeClr val="dk1"/>
              </a:solidFill>
            </a:endParaRPr>
          </a:p>
          <a:p>
            <a:pPr marL="0" lvl="0" indent="0" algn="l" rtl="0">
              <a:spcBef>
                <a:spcPts val="1200"/>
              </a:spcBef>
              <a:spcAft>
                <a:spcPts val="0"/>
              </a:spcAft>
              <a:buClr>
                <a:schemeClr val="dk1"/>
              </a:buClr>
              <a:buSzPts val="1100"/>
              <a:buFont typeface="Arial"/>
              <a:buNone/>
            </a:pPr>
            <a:endParaRPr sz="1400">
              <a:solidFill>
                <a:schemeClr val="dk1"/>
              </a:solidFill>
              <a:latin typeface="Calibri Light"/>
              <a:cs typeface="Calibri"/>
            </a:endParaRPr>
          </a:p>
        </p:txBody>
      </p:sp>
      <p:sp>
        <p:nvSpPr>
          <p:cNvPr id="2" name="TextBox 1">
            <a:extLst>
              <a:ext uri="{FF2B5EF4-FFF2-40B4-BE49-F238E27FC236}">
                <a16:creationId xmlns:a16="http://schemas.microsoft.com/office/drawing/2014/main" id="{002ED843-AA96-920F-271C-8F27FE7264FB}"/>
              </a:ext>
            </a:extLst>
          </p:cNvPr>
          <p:cNvSpPr txBox="1"/>
          <p:nvPr/>
        </p:nvSpPr>
        <p:spPr>
          <a:xfrm>
            <a:off x="605981" y="1863191"/>
            <a:ext cx="7913157" cy="2893100"/>
          </a:xfrm>
          <a:prstGeom prst="rect">
            <a:avLst/>
          </a:prstGeom>
          <a:noFill/>
        </p:spPr>
        <p:txBody>
          <a:bodyPr wrap="square" lIns="91440" tIns="45720" rIns="91440" bIns="45720" rtlCol="0" anchor="t">
            <a:spAutoFit/>
          </a:bodyPr>
          <a:lstStyle/>
          <a:p>
            <a:endParaRPr lang="en-US" sz="1400">
              <a:latin typeface="Calibri Light"/>
              <a:cs typeface="Calibri Light"/>
            </a:endParaRPr>
          </a:p>
          <a:p>
            <a:pPr marL="228600" indent="-228600">
              <a:buAutoNum type="arabicPeriod"/>
            </a:pPr>
            <a:r>
              <a:rPr lang="en-US" sz="1200" b="1">
                <a:latin typeface="Calibri"/>
                <a:cs typeface="Calibri Light"/>
              </a:rPr>
              <a:t>Extract Keywords:</a:t>
            </a:r>
            <a:r>
              <a:rPr lang="en-US" sz="1200" b="1">
                <a:latin typeface="Calibri Light"/>
                <a:cs typeface="Calibri Light"/>
              </a:rPr>
              <a:t> </a:t>
            </a:r>
            <a:r>
              <a:rPr lang="en-US" sz="1200">
                <a:latin typeface="Calibri Light"/>
                <a:cs typeface="Calibri Light"/>
              </a:rPr>
              <a:t>A keyword extraction tool (e.g., </a:t>
            </a:r>
            <a:r>
              <a:rPr lang="en-US" sz="1200" err="1">
                <a:latin typeface="Calibri Light"/>
                <a:cs typeface="Calibri Light"/>
              </a:rPr>
              <a:t>KeyBERT</a:t>
            </a:r>
            <a:r>
              <a:rPr lang="en-US" sz="1200">
                <a:latin typeface="Calibri Light"/>
                <a:cs typeface="Calibri Light"/>
              </a:rPr>
              <a:t>) is used to identify the most salient words or phrases from the original text.</a:t>
            </a:r>
            <a:endParaRPr lang="en-US" sz="1200" b="1">
              <a:latin typeface="Calibri Light"/>
              <a:cs typeface="Calibri Light"/>
            </a:endParaRPr>
          </a:p>
          <a:p>
            <a:pPr marL="228600" indent="-228600">
              <a:buAutoNum type="arabicPeriod"/>
            </a:pPr>
            <a:r>
              <a:rPr lang="en-US" sz="1200" b="1">
                <a:latin typeface="Calibri"/>
                <a:cs typeface="Calibri Light"/>
              </a:rPr>
              <a:t>Incorporate Keywords into the Input: </a:t>
            </a:r>
            <a:r>
              <a:rPr lang="en-US" sz="1200">
                <a:latin typeface="Calibri Light"/>
                <a:cs typeface="Calibri Light"/>
              </a:rPr>
              <a:t>The extracted keywords are added as prompts to the input text before feeding it into the simplification model.	 Two possible strategies:</a:t>
            </a:r>
          </a:p>
          <a:p>
            <a:pPr marL="685800" lvl="1" indent="-228600">
              <a:buFont typeface="Courier New"/>
              <a:buChar char="o"/>
            </a:pPr>
            <a:r>
              <a:rPr lang="en-US" sz="1200" b="1" err="1">
                <a:latin typeface="Calibri"/>
                <a:cs typeface="Calibri Light"/>
              </a:rPr>
              <a:t>kw_score</a:t>
            </a:r>
            <a:r>
              <a:rPr lang="en-US" sz="1200">
                <a:latin typeface="Calibri"/>
                <a:cs typeface="Calibri Light"/>
              </a:rPr>
              <a:t>:</a:t>
            </a:r>
            <a:r>
              <a:rPr lang="en-US" sz="1200">
                <a:latin typeface="Calibri Light"/>
                <a:cs typeface="Calibri Light"/>
              </a:rPr>
              <a:t> Keywords are extracted along with their salience scores and included before the input text.</a:t>
            </a:r>
          </a:p>
          <a:p>
            <a:pPr marL="685800" lvl="1" indent="-228600">
              <a:buFont typeface="Courier New"/>
              <a:buChar char="o"/>
            </a:pPr>
            <a:r>
              <a:rPr lang="en-US" sz="1200" b="1" err="1">
                <a:latin typeface="Calibri"/>
                <a:cs typeface="Calibri Light"/>
              </a:rPr>
              <a:t>kw_sep</a:t>
            </a:r>
            <a:r>
              <a:rPr lang="en-US" sz="1200" b="1">
                <a:latin typeface="Calibri"/>
                <a:cs typeface="Calibri Light"/>
              </a:rPr>
              <a:t>:</a:t>
            </a:r>
            <a:r>
              <a:rPr lang="en-US" sz="1200" b="1">
                <a:latin typeface="Calibri Light"/>
                <a:cs typeface="Calibri Light"/>
              </a:rPr>
              <a:t> </a:t>
            </a:r>
            <a:r>
              <a:rPr lang="en-US" sz="1200">
                <a:latin typeface="Calibri Light"/>
                <a:cs typeface="Calibri Light"/>
              </a:rPr>
              <a:t>Keywords are added separately, followed by an end-of-sequence (EOS) token to guide the model on which words to prioritize.</a:t>
            </a:r>
          </a:p>
          <a:p>
            <a:pPr marL="228600" indent="-228600">
              <a:buAutoNum type="arabicPeriod"/>
            </a:pPr>
            <a:r>
              <a:rPr lang="en-US" sz="1200" b="1">
                <a:latin typeface="Calibri"/>
                <a:cs typeface="Calibri Light"/>
              </a:rPr>
              <a:t>Simplification with Guided Attention:</a:t>
            </a:r>
          </a:p>
          <a:p>
            <a:pPr marL="685800" lvl="1" indent="-228600">
              <a:buFont typeface="Courier New"/>
              <a:buChar char="o"/>
            </a:pPr>
            <a:r>
              <a:rPr lang="en-US" sz="1200">
                <a:latin typeface="Calibri Light"/>
                <a:cs typeface="Calibri Light"/>
              </a:rPr>
              <a:t>The model is trained or fine-tuned to give higher attention to the keywords during simplification, ensuring that these critical words are either retained or replaced with simpler synonyms while maintaining the core meaning of the original text.</a:t>
            </a:r>
          </a:p>
          <a:p>
            <a:pPr marL="685800" lvl="1" indent="-228600">
              <a:buFont typeface="Courier New"/>
              <a:buChar char="o"/>
            </a:pPr>
            <a:r>
              <a:rPr lang="en-US" sz="1200" b="1">
                <a:latin typeface="Calibri"/>
                <a:cs typeface="Calibri Light"/>
              </a:rPr>
              <a:t>Example:</a:t>
            </a:r>
            <a:r>
              <a:rPr lang="en-US" sz="1200" b="1">
                <a:latin typeface="Calibri Light"/>
                <a:cs typeface="Calibri Light"/>
              </a:rPr>
              <a:t> </a:t>
            </a:r>
            <a:r>
              <a:rPr lang="en-US" sz="1200">
                <a:latin typeface="Calibri Light"/>
                <a:cs typeface="Calibri Light"/>
              </a:rPr>
              <a:t>For the sentence "The Phoenix Dwarf is a dwarf irregular galaxy discovered in 1976 by Hans-Emil Schuster," the keywords might be "Phoenix Dwarf", "galaxy", and "discovered in 1976."</a:t>
            </a:r>
          </a:p>
          <a:p>
            <a:endParaRPr lang="en-US" sz="1200">
              <a:latin typeface="Calibri Light"/>
              <a:cs typeface="Calibri"/>
            </a:endParaRPr>
          </a:p>
        </p:txBody>
      </p:sp>
      <p:sp>
        <p:nvSpPr>
          <p:cNvPr id="8" name="Title 1">
            <a:extLst>
              <a:ext uri="{FF2B5EF4-FFF2-40B4-BE49-F238E27FC236}">
                <a16:creationId xmlns:a16="http://schemas.microsoft.com/office/drawing/2014/main" id="{3C0C6379-CDB0-9F8A-3C78-CFEE82BDE46D}"/>
              </a:ext>
            </a:extLst>
          </p:cNvPr>
          <p:cNvSpPr txBox="1">
            <a:spLocks/>
          </p:cNvSpPr>
          <p:nvPr/>
        </p:nvSpPr>
        <p:spPr>
          <a:xfrm>
            <a:off x="516416" y="66059"/>
            <a:ext cx="8000279" cy="517666"/>
          </a:xfrm>
          <a:prstGeom prst="rect">
            <a:avLst/>
          </a:prstGeom>
        </p:spPr>
        <p:txBody>
          <a:bodyPr spcFirstLastPara="1" vert="horz" wrap="square" lIns="91425" tIns="91425" rIns="91425" bIns="91425" rtlCol="0" anchor="t" anchorCtr="0">
            <a:normAutofit fontScale="90000" lnSpcReduction="10000"/>
          </a:bodyPr>
          <a:lstStyle>
            <a:lvl1pPr lvl="0" algn="l" defTabSz="914400" rtl="0" eaLnBrk="1" latinLnBrk="0" hangingPunct="1">
              <a:lnSpc>
                <a:spcPct val="100000"/>
              </a:lnSpc>
              <a:spcBef>
                <a:spcPts val="0"/>
              </a:spcBef>
              <a:spcAft>
                <a:spcPts val="0"/>
              </a:spcAft>
              <a:buSzPts val="2800"/>
              <a:buNone/>
              <a:defRPr sz="4000" kern="1200" cap="all" spc="30" baseline="0">
                <a:solidFill>
                  <a:schemeClr val="tx1"/>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sz="2400">
                <a:latin typeface="Calibri"/>
                <a:ea typeface="+mj-lt"/>
                <a:cs typeface="+mj-lt"/>
              </a:rPr>
              <a:t>Keyword Prompting </a:t>
            </a:r>
            <a:endParaRPr lang="en-US">
              <a:latin typeface="Calibri"/>
              <a:ea typeface="+mj-lt"/>
              <a:cs typeface="+mj-l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459EA43-35A1-DA29-B769-2FA1B176C01E}"/>
              </a:ext>
            </a:extLst>
          </p:cNvPr>
          <p:cNvSpPr>
            <a:spLocks noGrp="1"/>
          </p:cNvSpPr>
          <p:nvPr>
            <p:ph type="body" idx="1"/>
          </p:nvPr>
        </p:nvSpPr>
        <p:spPr>
          <a:xfrm>
            <a:off x="516416" y="649214"/>
            <a:ext cx="8001089" cy="3842892"/>
          </a:xfrm>
        </p:spPr>
        <p:txBody>
          <a:bodyPr>
            <a:normAutofit/>
          </a:bodyPr>
          <a:lstStyle/>
          <a:p>
            <a:pPr marL="171450" indent="-171450">
              <a:spcBef>
                <a:spcPts val="1200"/>
              </a:spcBef>
            </a:pPr>
            <a:r>
              <a:rPr lang="en-IN" sz="1400">
                <a:latin typeface="Calibri Light"/>
                <a:cs typeface="Calibri"/>
              </a:rPr>
              <a:t>One of the most common approaches for training sequence-to-sequence Transformer models is the use of </a:t>
            </a:r>
            <a:r>
              <a:rPr lang="en-IN" sz="1400" b="1">
                <a:latin typeface="Calibri"/>
                <a:cs typeface="Calibri"/>
              </a:rPr>
              <a:t>standard maximum likelihood measures and the cross-entropy loss</a:t>
            </a:r>
          </a:p>
          <a:p>
            <a:pPr marL="171450" indent="-171450">
              <a:spcBef>
                <a:spcPts val="1200"/>
              </a:spcBef>
            </a:pPr>
            <a:r>
              <a:rPr lang="en-IN" sz="1400">
                <a:latin typeface="Calibri Light"/>
                <a:ea typeface="+mn-lt"/>
                <a:cs typeface="+mn-lt"/>
              </a:rPr>
              <a:t>This method can be improved with an </a:t>
            </a:r>
            <a:r>
              <a:rPr lang="en-IN" sz="1400" b="1">
                <a:latin typeface="Calibri"/>
                <a:ea typeface="+mn-lt"/>
                <a:cs typeface="+mn-lt"/>
              </a:rPr>
              <a:t>additional loss term that forces the model to generate texts more similar to targets.</a:t>
            </a:r>
            <a:endParaRPr lang="en-IN" sz="1400" b="1">
              <a:latin typeface="Calibri"/>
              <a:cs typeface="Calibri"/>
            </a:endParaRPr>
          </a:p>
          <a:p>
            <a:pPr marL="171450" indent="-171450">
              <a:spcBef>
                <a:spcPts val="1200"/>
              </a:spcBef>
            </a:pPr>
            <a:endParaRPr lang="en-IN" sz="1400">
              <a:latin typeface="Calibri Light"/>
              <a:cs typeface="Calibri"/>
            </a:endParaRPr>
          </a:p>
          <a:p>
            <a:pPr marL="171450" indent="-171450">
              <a:spcBef>
                <a:spcPts val="1200"/>
              </a:spcBef>
            </a:pPr>
            <a:endParaRPr lang="en-IN" sz="1400">
              <a:latin typeface="Calibri Light"/>
              <a:cs typeface="Calibri"/>
            </a:endParaRPr>
          </a:p>
          <a:p>
            <a:pPr lvl="1">
              <a:spcBef>
                <a:spcPts val="1200"/>
              </a:spcBef>
            </a:pPr>
            <a:r>
              <a:rPr lang="en-IN" sz="1200" b="1" i="1">
                <a:latin typeface="Calibri"/>
                <a:cs typeface="Calibri"/>
              </a:rPr>
              <a:t>L1</a:t>
            </a:r>
            <a:r>
              <a:rPr lang="en-IN" sz="1200">
                <a:latin typeface="Calibri Light"/>
                <a:cs typeface="Calibri"/>
              </a:rPr>
              <a:t> represents the cross entropy loss term</a:t>
            </a:r>
            <a:endParaRPr lang="en-IN" sz="1200">
              <a:cs typeface="Calibri"/>
            </a:endParaRPr>
          </a:p>
          <a:p>
            <a:pPr lvl="1">
              <a:spcBef>
                <a:spcPts val="1200"/>
              </a:spcBef>
            </a:pPr>
            <a:r>
              <a:rPr lang="en-IN" sz="1200" b="1" i="1" err="1">
                <a:latin typeface="Calibri"/>
                <a:cs typeface="Calibri"/>
              </a:rPr>
              <a:t>LCossim</a:t>
            </a:r>
            <a:r>
              <a:rPr lang="en-IN" sz="1200">
                <a:latin typeface="Calibri Light"/>
                <a:cs typeface="Calibri"/>
              </a:rPr>
              <a:t> is the additional term added to generate texts similar to targets</a:t>
            </a:r>
            <a:endParaRPr lang="en-IN" sz="1200">
              <a:cs typeface="Calibri"/>
            </a:endParaRPr>
          </a:p>
          <a:p>
            <a:pPr lvl="1">
              <a:spcBef>
                <a:spcPts val="1200"/>
              </a:spcBef>
            </a:pPr>
            <a:r>
              <a:rPr lang="en-IN" sz="1200" i="1">
                <a:latin typeface="Calibri"/>
                <a:cs typeface="Calibri"/>
              </a:rPr>
              <a:t>λ &gt; 0</a:t>
            </a:r>
            <a:r>
              <a:rPr lang="en-IN" sz="1200">
                <a:latin typeface="Calibri Light"/>
                <a:cs typeface="Calibri"/>
              </a:rPr>
              <a:t> is the hyperparameter for changing the degree of contribution of the additional term.</a:t>
            </a:r>
          </a:p>
          <a:p>
            <a:pPr marL="171450" indent="-171450">
              <a:spcBef>
                <a:spcPts val="1200"/>
              </a:spcBef>
            </a:pPr>
            <a:r>
              <a:rPr lang="en-IN" sz="1400" b="1">
                <a:latin typeface="Calibri"/>
                <a:cs typeface="Calibri"/>
              </a:rPr>
              <a:t>Activations functions used in the model is </a:t>
            </a:r>
            <a:r>
              <a:rPr lang="en-IN" sz="1400" b="1" err="1">
                <a:latin typeface="Calibri"/>
                <a:cs typeface="Calibri"/>
              </a:rPr>
              <a:t>ReLU</a:t>
            </a:r>
            <a:endParaRPr lang="en-IN" sz="1400" b="1">
              <a:latin typeface="Calibri"/>
              <a:cs typeface="Calibri"/>
            </a:endParaRPr>
          </a:p>
          <a:p>
            <a:endParaRPr lang="en-US" sz="1400">
              <a:latin typeface="Calibri Light"/>
              <a:cs typeface="Calibri"/>
            </a:endParaRPr>
          </a:p>
        </p:txBody>
      </p:sp>
      <p:pic>
        <p:nvPicPr>
          <p:cNvPr id="7" name="Picture 6">
            <a:extLst>
              <a:ext uri="{FF2B5EF4-FFF2-40B4-BE49-F238E27FC236}">
                <a16:creationId xmlns:a16="http://schemas.microsoft.com/office/drawing/2014/main" id="{F5F6DD21-AF8E-0ACE-0AEF-5A3D3BB4BD9C}"/>
              </a:ext>
            </a:extLst>
          </p:cNvPr>
          <p:cNvPicPr>
            <a:picLocks noChangeAspect="1"/>
          </p:cNvPicPr>
          <p:nvPr/>
        </p:nvPicPr>
        <p:blipFill>
          <a:blip r:embed="rId2"/>
          <a:stretch>
            <a:fillRect/>
          </a:stretch>
        </p:blipFill>
        <p:spPr>
          <a:xfrm>
            <a:off x="3594495" y="2075975"/>
            <a:ext cx="1952483" cy="377873"/>
          </a:xfrm>
          <a:prstGeom prst="rect">
            <a:avLst/>
          </a:prstGeom>
        </p:spPr>
      </p:pic>
      <p:sp>
        <p:nvSpPr>
          <p:cNvPr id="10" name="Title 1">
            <a:extLst>
              <a:ext uri="{FF2B5EF4-FFF2-40B4-BE49-F238E27FC236}">
                <a16:creationId xmlns:a16="http://schemas.microsoft.com/office/drawing/2014/main" id="{0E2ADF54-1DF5-EAF0-CE12-A18F5A2EA23E}"/>
              </a:ext>
            </a:extLst>
          </p:cNvPr>
          <p:cNvSpPr txBox="1">
            <a:spLocks/>
          </p:cNvSpPr>
          <p:nvPr/>
        </p:nvSpPr>
        <p:spPr>
          <a:xfrm>
            <a:off x="516416" y="66059"/>
            <a:ext cx="8000279" cy="517666"/>
          </a:xfrm>
          <a:prstGeom prst="rect">
            <a:avLst/>
          </a:prstGeom>
        </p:spPr>
        <p:txBody>
          <a:bodyPr spcFirstLastPara="1" vert="horz" wrap="square" lIns="91425" tIns="91425" rIns="91425" bIns="91425" rtlCol="0" anchor="t" anchorCtr="0">
            <a:normAutofit fontScale="90000" lnSpcReduction="10000"/>
          </a:bodyPr>
          <a:lstStyle>
            <a:lvl1pPr lvl="0" algn="l" defTabSz="914400" rtl="0" eaLnBrk="1" latinLnBrk="0" hangingPunct="1">
              <a:lnSpc>
                <a:spcPct val="100000"/>
              </a:lnSpc>
              <a:spcBef>
                <a:spcPts val="0"/>
              </a:spcBef>
              <a:spcAft>
                <a:spcPts val="0"/>
              </a:spcAft>
              <a:buSzPts val="2800"/>
              <a:buNone/>
              <a:defRPr sz="4000" kern="1200" cap="all" spc="30" baseline="0">
                <a:solidFill>
                  <a:schemeClr val="tx1"/>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sz="2400">
                <a:latin typeface="Calibri"/>
                <a:ea typeface="+mj-lt"/>
                <a:cs typeface="+mj-lt"/>
              </a:rPr>
              <a:t>Loss function</a:t>
            </a:r>
            <a:endParaRPr lang="en-US"/>
          </a:p>
        </p:txBody>
      </p:sp>
    </p:spTree>
    <p:extLst>
      <p:ext uri="{BB962C8B-B14F-4D97-AF65-F5344CB8AC3E}">
        <p14:creationId xmlns:p14="http://schemas.microsoft.com/office/powerpoint/2010/main" val="31327414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459EA43-35A1-DA29-B769-2FA1B176C01E}"/>
              </a:ext>
            </a:extLst>
          </p:cNvPr>
          <p:cNvSpPr>
            <a:spLocks noGrp="1"/>
          </p:cNvSpPr>
          <p:nvPr>
            <p:ph type="body" idx="1"/>
          </p:nvPr>
        </p:nvSpPr>
        <p:spPr>
          <a:xfrm>
            <a:off x="576125" y="708924"/>
            <a:ext cx="7975499" cy="3800242"/>
          </a:xfrm>
        </p:spPr>
        <p:txBody>
          <a:bodyPr>
            <a:normAutofit/>
          </a:bodyPr>
          <a:lstStyle/>
          <a:p>
            <a:pPr marL="171450" indent="-171450">
              <a:spcBef>
                <a:spcPts val="1200"/>
              </a:spcBef>
            </a:pPr>
            <a:r>
              <a:rPr lang="en-IN" sz="1400">
                <a:latin typeface="Calibri Light"/>
                <a:cs typeface="Calibri"/>
              </a:rPr>
              <a:t>Embedding similarity is introduced in SIMSUM to ensure that the simplified text generated by the Simplifier is semantically close to the summary generated by the Summarizer. </a:t>
            </a:r>
            <a:r>
              <a:rPr lang="en-IN" sz="1400" b="1">
                <a:latin typeface="Calibri"/>
                <a:cs typeface="Calibri"/>
              </a:rPr>
              <a:t>The goal is to preserve the meaning while simplifying and summarizing the content.</a:t>
            </a:r>
            <a:endParaRPr lang="en-US" sz="1400" b="1">
              <a:latin typeface="Calibri"/>
              <a:cs typeface="Calibri" panose="020F0502020204030204"/>
            </a:endParaRPr>
          </a:p>
          <a:p>
            <a:pPr marL="171450" indent="-171450">
              <a:spcBef>
                <a:spcPts val="1200"/>
              </a:spcBef>
            </a:pPr>
            <a:r>
              <a:rPr lang="en-IN" sz="1400">
                <a:latin typeface="Calibri Light"/>
                <a:cs typeface="Calibri"/>
              </a:rPr>
              <a:t>Steps Involved in calculating embedding Similarity: </a:t>
            </a:r>
            <a:endParaRPr lang="en-US" sz="1400">
              <a:latin typeface="Calibri Light"/>
              <a:cs typeface="Calibri"/>
            </a:endParaRPr>
          </a:p>
          <a:p>
            <a:pPr lvl="1">
              <a:spcBef>
                <a:spcPts val="1200"/>
              </a:spcBef>
            </a:pPr>
            <a:r>
              <a:rPr lang="en-IN" sz="1200" b="1" i="1">
                <a:latin typeface="Calibri"/>
                <a:ea typeface="+mn-lt"/>
                <a:cs typeface="+mn-lt"/>
              </a:rPr>
              <a:t>Summariser output:</a:t>
            </a:r>
            <a:r>
              <a:rPr lang="en-IN" sz="1200">
                <a:latin typeface="Calibri Light"/>
                <a:ea typeface="+mn-lt"/>
                <a:cs typeface="+mn-lt"/>
              </a:rPr>
              <a:t> After the summarizer generates a summary from the complex document, the hidden state embeddings for the generated summary are extracted. These embeddings capture the meaning and context of the summary. It is represented by </a:t>
            </a:r>
            <a:r>
              <a:rPr lang="en-IN" sz="1200" b="1" err="1">
                <a:latin typeface="Calibri"/>
                <a:ea typeface="+mn-lt"/>
                <a:cs typeface="+mn-lt"/>
              </a:rPr>
              <a:t>H</a:t>
            </a:r>
            <a:r>
              <a:rPr lang="en-IN" sz="800" b="1" err="1">
                <a:latin typeface="Calibri"/>
                <a:ea typeface="+mn-lt"/>
                <a:cs typeface="+mn-lt"/>
              </a:rPr>
              <a:t>sum</a:t>
            </a:r>
            <a:endParaRPr lang="en-IN" sz="800" b="1">
              <a:latin typeface="Calibri"/>
              <a:ea typeface="+mn-lt"/>
              <a:cs typeface="+mn-lt"/>
            </a:endParaRPr>
          </a:p>
          <a:p>
            <a:pPr lvl="1">
              <a:spcBef>
                <a:spcPts val="1200"/>
              </a:spcBef>
            </a:pPr>
            <a:r>
              <a:rPr lang="en-IN" sz="1200" b="1" i="1">
                <a:latin typeface="Calibri"/>
                <a:cs typeface="Calibri"/>
              </a:rPr>
              <a:t>Simplifier output:</a:t>
            </a:r>
            <a:r>
              <a:rPr lang="en-IN" sz="1200">
                <a:latin typeface="Calibri Light"/>
                <a:cs typeface="Calibri"/>
              </a:rPr>
              <a:t> </a:t>
            </a:r>
            <a:r>
              <a:rPr lang="en-IN" sz="1200">
                <a:latin typeface="Calibri Light"/>
                <a:ea typeface="+mn-lt"/>
                <a:cs typeface="+mn-lt"/>
              </a:rPr>
              <a:t>The target output is passed through the simplifier, and its hidden state embeddings are extracted. It is represented by </a:t>
            </a:r>
            <a:r>
              <a:rPr lang="en-IN" sz="1200" b="1" err="1">
                <a:latin typeface="Calibri"/>
                <a:ea typeface="+mn-lt"/>
                <a:cs typeface="+mn-lt"/>
              </a:rPr>
              <a:t>H</a:t>
            </a:r>
            <a:r>
              <a:rPr lang="en-IN" sz="800" b="1" err="1">
                <a:latin typeface="Calibri"/>
                <a:ea typeface="+mn-lt"/>
                <a:cs typeface="+mn-lt"/>
              </a:rPr>
              <a:t>tgt</a:t>
            </a:r>
            <a:endParaRPr lang="en-IN" sz="800" b="1">
              <a:latin typeface="Calibri"/>
              <a:ea typeface="+mn-lt"/>
              <a:cs typeface="+mn-lt"/>
            </a:endParaRPr>
          </a:p>
          <a:p>
            <a:pPr lvl="1">
              <a:spcBef>
                <a:spcPts val="1200"/>
              </a:spcBef>
            </a:pPr>
            <a:r>
              <a:rPr lang="en-IN" sz="1200" b="1" i="1">
                <a:latin typeface="Calibri"/>
                <a:ea typeface="+mn-lt"/>
                <a:cs typeface="+mn-lt"/>
              </a:rPr>
              <a:t>Cosine similarity:</a:t>
            </a:r>
            <a:r>
              <a:rPr lang="en-IN" sz="1200">
                <a:latin typeface="Calibri Light"/>
                <a:ea typeface="+mn-lt"/>
                <a:cs typeface="+mn-lt"/>
              </a:rPr>
              <a:t> Our idea is to increase the similarity between the final output’s embeddings and the target’s embeddings during training.</a:t>
            </a:r>
            <a:endParaRPr lang="en-IN" sz="1200">
              <a:latin typeface="Calibri Light"/>
              <a:cs typeface="Calibri"/>
            </a:endParaRPr>
          </a:p>
          <a:p>
            <a:pPr marL="1054100" lvl="2" indent="0">
              <a:spcBef>
                <a:spcPts val="1200"/>
              </a:spcBef>
              <a:buNone/>
            </a:pPr>
            <a:endParaRPr lang="en-IN" sz="1000">
              <a:latin typeface="Calibri Light"/>
              <a:cs typeface="Calibri"/>
            </a:endParaRPr>
          </a:p>
          <a:p>
            <a:pPr lvl="1">
              <a:spcBef>
                <a:spcPts val="1200"/>
              </a:spcBef>
            </a:pPr>
            <a:endParaRPr lang="en-IN" sz="1000">
              <a:latin typeface="Calibri Light"/>
              <a:cs typeface="Calibri"/>
            </a:endParaRPr>
          </a:p>
          <a:p>
            <a:pPr marL="171450" indent="-171450">
              <a:spcBef>
                <a:spcPts val="1200"/>
              </a:spcBef>
            </a:pPr>
            <a:endParaRPr lang="en-IN" sz="1400">
              <a:latin typeface="Calibri Light"/>
              <a:cs typeface="Calibri"/>
            </a:endParaRPr>
          </a:p>
          <a:p>
            <a:endParaRPr lang="en-US" sz="1400">
              <a:latin typeface="Calibri Light"/>
              <a:cs typeface="Calibri"/>
            </a:endParaRPr>
          </a:p>
        </p:txBody>
      </p:sp>
      <p:pic>
        <p:nvPicPr>
          <p:cNvPr id="4" name="Picture 3" descr="A close up of a logo&#10;&#10;Description automatically generated">
            <a:extLst>
              <a:ext uri="{FF2B5EF4-FFF2-40B4-BE49-F238E27FC236}">
                <a16:creationId xmlns:a16="http://schemas.microsoft.com/office/drawing/2014/main" id="{9E02D705-B4A9-961E-0515-BAA356C1FB52}"/>
              </a:ext>
            </a:extLst>
          </p:cNvPr>
          <p:cNvPicPr>
            <a:picLocks noChangeAspect="1"/>
          </p:cNvPicPr>
          <p:nvPr/>
        </p:nvPicPr>
        <p:blipFill>
          <a:blip r:embed="rId2"/>
          <a:stretch>
            <a:fillRect/>
          </a:stretch>
        </p:blipFill>
        <p:spPr>
          <a:xfrm>
            <a:off x="2844989" y="3930840"/>
            <a:ext cx="3454021" cy="369626"/>
          </a:xfrm>
          <a:prstGeom prst="rect">
            <a:avLst/>
          </a:prstGeom>
        </p:spPr>
      </p:pic>
      <p:sp>
        <p:nvSpPr>
          <p:cNvPr id="9" name="Title 1">
            <a:extLst>
              <a:ext uri="{FF2B5EF4-FFF2-40B4-BE49-F238E27FC236}">
                <a16:creationId xmlns:a16="http://schemas.microsoft.com/office/drawing/2014/main" id="{E571BCC1-EEFB-0D66-D182-B0498ADC94E0}"/>
              </a:ext>
            </a:extLst>
          </p:cNvPr>
          <p:cNvSpPr txBox="1">
            <a:spLocks/>
          </p:cNvSpPr>
          <p:nvPr/>
        </p:nvSpPr>
        <p:spPr>
          <a:xfrm>
            <a:off x="516416" y="66059"/>
            <a:ext cx="8000279" cy="517666"/>
          </a:xfrm>
          <a:prstGeom prst="rect">
            <a:avLst/>
          </a:prstGeom>
        </p:spPr>
        <p:txBody>
          <a:bodyPr spcFirstLastPara="1" vert="horz" wrap="square" lIns="91425" tIns="91425" rIns="91425" bIns="91425" rtlCol="0" anchor="t" anchorCtr="0">
            <a:normAutofit fontScale="90000" lnSpcReduction="10000"/>
          </a:bodyPr>
          <a:lstStyle>
            <a:lvl1pPr lvl="0" algn="l" defTabSz="914400" rtl="0" eaLnBrk="1" latinLnBrk="0" hangingPunct="1">
              <a:lnSpc>
                <a:spcPct val="100000"/>
              </a:lnSpc>
              <a:spcBef>
                <a:spcPts val="0"/>
              </a:spcBef>
              <a:spcAft>
                <a:spcPts val="0"/>
              </a:spcAft>
              <a:buSzPts val="2800"/>
              <a:buNone/>
              <a:defRPr sz="4000" kern="1200" cap="all" spc="30" baseline="0">
                <a:solidFill>
                  <a:schemeClr val="tx1"/>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sz="2400">
                <a:latin typeface="Calibri"/>
                <a:ea typeface="+mj-lt"/>
                <a:cs typeface="+mj-lt"/>
              </a:rPr>
              <a:t>Embedding similarity (Additional term) </a:t>
            </a:r>
            <a:endParaRPr lang="en-US">
              <a:latin typeface="Calibri"/>
              <a:cs typeface="Calibri"/>
            </a:endParaRPr>
          </a:p>
        </p:txBody>
      </p:sp>
    </p:spTree>
    <p:extLst>
      <p:ext uri="{BB962C8B-B14F-4D97-AF65-F5344CB8AC3E}">
        <p14:creationId xmlns:p14="http://schemas.microsoft.com/office/powerpoint/2010/main" val="31406906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alculation of LCosSim">
            <a:extLst>
              <a:ext uri="{FF2B5EF4-FFF2-40B4-BE49-F238E27FC236}">
                <a16:creationId xmlns:a16="http://schemas.microsoft.com/office/drawing/2014/main" id="{C536BE57-BF0C-39F5-6A11-9594E9AA8905}"/>
              </a:ext>
              <a:ext uri="{C183D7F6-B498-43B3-948B-1728B52AA6E4}">
                <adec:decorative xmlns:adec="http://schemas.microsoft.com/office/drawing/2017/decorative" val="0"/>
              </a:ext>
            </a:extLst>
          </p:cNvPr>
          <p:cNvPicPr>
            <a:picLocks noChangeAspect="1"/>
          </p:cNvPicPr>
          <p:nvPr/>
        </p:nvPicPr>
        <p:blipFill>
          <a:blip r:embed="rId2"/>
          <a:stretch>
            <a:fillRect/>
          </a:stretch>
        </p:blipFill>
        <p:spPr>
          <a:xfrm>
            <a:off x="3102319" y="2776466"/>
            <a:ext cx="2493527" cy="1543903"/>
          </a:xfrm>
          <a:prstGeom prst="rect">
            <a:avLst/>
          </a:prstGeom>
        </p:spPr>
      </p:pic>
      <p:sp>
        <p:nvSpPr>
          <p:cNvPr id="7" name="TextBox 6">
            <a:extLst>
              <a:ext uri="{FF2B5EF4-FFF2-40B4-BE49-F238E27FC236}">
                <a16:creationId xmlns:a16="http://schemas.microsoft.com/office/drawing/2014/main" id="{5429A201-3EA9-98B3-0A1A-8028367FC993}"/>
              </a:ext>
            </a:extLst>
          </p:cNvPr>
          <p:cNvSpPr txBox="1"/>
          <p:nvPr/>
        </p:nvSpPr>
        <p:spPr>
          <a:xfrm>
            <a:off x="3574008" y="2558956"/>
            <a:ext cx="1552434"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800">
                <a:latin typeface="Calibri Light"/>
                <a:cs typeface="Calibri"/>
              </a:rPr>
              <a:t>Figure 1: </a:t>
            </a:r>
            <a:r>
              <a:rPr lang="en-GB" sz="800" b="1" i="1" err="1">
                <a:latin typeface="Calibri Light"/>
                <a:cs typeface="Calibri"/>
              </a:rPr>
              <a:t>Simsum</a:t>
            </a:r>
            <a:r>
              <a:rPr lang="en-GB" sz="800" b="1" i="1">
                <a:latin typeface="Calibri Light"/>
                <a:cs typeface="Calibri"/>
              </a:rPr>
              <a:t> Architecture</a:t>
            </a:r>
          </a:p>
        </p:txBody>
      </p:sp>
      <p:pic>
        <p:nvPicPr>
          <p:cNvPr id="2" name="Picture 1">
            <a:extLst>
              <a:ext uri="{FF2B5EF4-FFF2-40B4-BE49-F238E27FC236}">
                <a16:creationId xmlns:a16="http://schemas.microsoft.com/office/drawing/2014/main" id="{9D227808-7892-B082-909E-1E507049DB35}"/>
              </a:ext>
            </a:extLst>
          </p:cNvPr>
          <p:cNvPicPr>
            <a:picLocks noChangeAspect="1"/>
          </p:cNvPicPr>
          <p:nvPr/>
        </p:nvPicPr>
        <p:blipFill>
          <a:blip r:embed="rId3"/>
          <a:stretch>
            <a:fillRect/>
          </a:stretch>
        </p:blipFill>
        <p:spPr>
          <a:xfrm>
            <a:off x="1322127" y="637348"/>
            <a:ext cx="6461363" cy="1860025"/>
          </a:xfrm>
          <a:prstGeom prst="rect">
            <a:avLst/>
          </a:prstGeom>
        </p:spPr>
      </p:pic>
      <p:sp>
        <p:nvSpPr>
          <p:cNvPr id="13" name="TextBox 12">
            <a:extLst>
              <a:ext uri="{FF2B5EF4-FFF2-40B4-BE49-F238E27FC236}">
                <a16:creationId xmlns:a16="http://schemas.microsoft.com/office/drawing/2014/main" id="{156C780C-3410-E84E-362D-F4AD86FD143E}"/>
              </a:ext>
            </a:extLst>
          </p:cNvPr>
          <p:cNvSpPr txBox="1"/>
          <p:nvPr/>
        </p:nvSpPr>
        <p:spPr>
          <a:xfrm>
            <a:off x="3170546" y="4322077"/>
            <a:ext cx="2517160"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800">
                <a:latin typeface="Calibri Light"/>
              </a:rPr>
              <a:t>Figure 2 : </a:t>
            </a:r>
            <a:r>
              <a:rPr lang="en-GB" sz="800" b="1" i="1">
                <a:latin typeface="Calibri Light"/>
                <a:ea typeface="+mn-lt"/>
                <a:cs typeface="+mn-lt"/>
              </a:rPr>
              <a:t>The embedding similarity computation process</a:t>
            </a:r>
            <a:endParaRPr lang="en-GB" sz="800" b="1">
              <a:latin typeface="Calibri Light"/>
              <a:cs typeface="Calibri" panose="020F0502020204030204"/>
            </a:endParaRPr>
          </a:p>
        </p:txBody>
      </p:sp>
      <p:sp>
        <p:nvSpPr>
          <p:cNvPr id="17" name="Title 1">
            <a:extLst>
              <a:ext uri="{FF2B5EF4-FFF2-40B4-BE49-F238E27FC236}">
                <a16:creationId xmlns:a16="http://schemas.microsoft.com/office/drawing/2014/main" id="{722ACB93-8C12-5C46-4496-53370E045CFF}"/>
              </a:ext>
            </a:extLst>
          </p:cNvPr>
          <p:cNvSpPr txBox="1">
            <a:spLocks/>
          </p:cNvSpPr>
          <p:nvPr/>
        </p:nvSpPr>
        <p:spPr>
          <a:xfrm>
            <a:off x="516416" y="66059"/>
            <a:ext cx="8000279" cy="517666"/>
          </a:xfrm>
          <a:prstGeom prst="rect">
            <a:avLst/>
          </a:prstGeom>
        </p:spPr>
        <p:txBody>
          <a:bodyPr spcFirstLastPara="1" vert="horz" wrap="square" lIns="91425" tIns="91425" rIns="91425" bIns="91425" rtlCol="0" anchor="t" anchorCtr="0">
            <a:normAutofit fontScale="90000" lnSpcReduction="10000"/>
          </a:bodyPr>
          <a:lstStyle>
            <a:lvl1pPr lvl="0" algn="l" defTabSz="914400" rtl="0" eaLnBrk="1" latinLnBrk="0" hangingPunct="1">
              <a:lnSpc>
                <a:spcPct val="100000"/>
              </a:lnSpc>
              <a:spcBef>
                <a:spcPts val="0"/>
              </a:spcBef>
              <a:spcAft>
                <a:spcPts val="0"/>
              </a:spcAft>
              <a:buSzPts val="2800"/>
              <a:buNone/>
              <a:defRPr sz="4000" kern="1200" cap="all" spc="30" baseline="0">
                <a:solidFill>
                  <a:schemeClr val="tx1"/>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sz="2400">
                <a:latin typeface="Calibri"/>
                <a:ea typeface="+mj-lt"/>
                <a:cs typeface="+mj-lt"/>
              </a:rPr>
              <a:t>architecture</a:t>
            </a:r>
            <a:endParaRPr lang="en-US"/>
          </a:p>
        </p:txBody>
      </p:sp>
    </p:spTree>
    <p:extLst>
      <p:ext uri="{BB962C8B-B14F-4D97-AF65-F5344CB8AC3E}">
        <p14:creationId xmlns:p14="http://schemas.microsoft.com/office/powerpoint/2010/main" val="25808359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7" name="Google Shape;87;p18"/>
          <p:cNvSpPr txBox="1">
            <a:spLocks noGrp="1"/>
          </p:cNvSpPr>
          <p:nvPr>
            <p:ph type="body" idx="1"/>
          </p:nvPr>
        </p:nvSpPr>
        <p:spPr>
          <a:xfrm>
            <a:off x="414058" y="535789"/>
            <a:ext cx="8094108" cy="1298683"/>
          </a:xfrm>
          <a:prstGeom prst="rect">
            <a:avLst/>
          </a:prstGeom>
        </p:spPr>
        <p:txBody>
          <a:bodyPr spcFirstLastPara="1" wrap="square" lIns="91425" tIns="91425" rIns="91425" bIns="91425" anchor="t" anchorCtr="0">
            <a:normAutofit fontScale="92500" lnSpcReduction="10000"/>
          </a:bodyPr>
          <a:lstStyle/>
          <a:p>
            <a:pPr>
              <a:buChar char="•"/>
            </a:pPr>
            <a:r>
              <a:rPr lang="en-IN" sz="1400" b="1">
                <a:latin typeface="Calibri"/>
                <a:cs typeface="Calibri Light"/>
              </a:rPr>
              <a:t>SARI:</a:t>
            </a:r>
            <a:r>
              <a:rPr lang="en-IN" sz="1400">
                <a:latin typeface="Calibri Light"/>
                <a:cs typeface="Calibri Light"/>
              </a:rPr>
              <a:t> </a:t>
            </a:r>
            <a:r>
              <a:rPr lang="en-IN" sz="1400">
                <a:solidFill>
                  <a:schemeClr val="dk1"/>
                </a:solidFill>
                <a:latin typeface="Calibri Light"/>
                <a:cs typeface="Calibri Light"/>
              </a:rPr>
              <a:t>Measures the quality of simplifications by comparing the system's output to both the original sentence (complex version) and the reference simplified sentences. </a:t>
            </a:r>
            <a:r>
              <a:rPr lang="en-IN" sz="1400">
                <a:latin typeface="Calibri Light"/>
                <a:cs typeface="Calibri Light"/>
              </a:rPr>
              <a:t>The SARI score is computed based on the precision and recall of the sentences that are kept, added, and deleted.</a:t>
            </a:r>
            <a:endParaRPr lang="en-IN" sz="1400">
              <a:solidFill>
                <a:schemeClr val="dk1"/>
              </a:solidFill>
              <a:latin typeface="Calibri Light"/>
              <a:cs typeface="Calibri Light"/>
            </a:endParaRPr>
          </a:p>
          <a:p>
            <a:pPr>
              <a:buSzPts val="1800"/>
              <a:buChar char="•"/>
            </a:pPr>
            <a:endParaRPr lang="en-IN" sz="1400">
              <a:latin typeface="Calibri Light"/>
              <a:cs typeface="Calibri Light"/>
            </a:endParaRPr>
          </a:p>
          <a:p>
            <a:pPr marL="571500" lvl="1" indent="0">
              <a:buSzPts val="1800"/>
              <a:buNone/>
            </a:pPr>
            <a:r>
              <a:rPr lang="en-IN" sz="1400" b="1">
                <a:latin typeface="Calibri"/>
                <a:cs typeface="Calibri Light"/>
              </a:rPr>
              <a:t>		</a:t>
            </a:r>
            <a:r>
              <a:rPr lang="en-IN" sz="1400" b="1">
                <a:solidFill>
                  <a:srgbClr val="000000"/>
                </a:solidFill>
                <a:latin typeface="Calibri"/>
                <a:cs typeface="Calibri Light"/>
              </a:rPr>
              <a:t>                          </a:t>
            </a:r>
            <a:r>
              <a:rPr lang="en-IN" sz="1400" b="1" i="0">
                <a:solidFill>
                  <a:srgbClr val="1F2328"/>
                </a:solidFill>
                <a:effectLst/>
                <a:latin typeface="Calibri"/>
                <a:cs typeface="Calibri Light"/>
              </a:rPr>
              <a:t>Sari = (F1_add + F1_keep + </a:t>
            </a:r>
            <a:r>
              <a:rPr lang="en-IN" sz="1400" b="1" i="0" err="1">
                <a:solidFill>
                  <a:srgbClr val="1F2328"/>
                </a:solidFill>
                <a:effectLst/>
                <a:latin typeface="Calibri"/>
                <a:cs typeface="Calibri Light"/>
              </a:rPr>
              <a:t>P_del</a:t>
            </a:r>
            <a:r>
              <a:rPr lang="en-IN" sz="1400" b="1" i="0">
                <a:solidFill>
                  <a:srgbClr val="1F2328"/>
                </a:solidFill>
                <a:effectLst/>
                <a:latin typeface="Calibri"/>
                <a:cs typeface="Calibri Light"/>
              </a:rPr>
              <a:t>) / 3 </a:t>
            </a:r>
          </a:p>
          <a:p>
            <a:pPr marL="571500" lvl="1" indent="0">
              <a:buSzPts val="1800"/>
              <a:buNone/>
            </a:pPr>
            <a:r>
              <a:rPr lang="en-IN" sz="900" b="0" i="1">
                <a:solidFill>
                  <a:srgbClr val="1F2328"/>
                </a:solidFill>
                <a:effectLst/>
                <a:latin typeface="Calibri Light"/>
                <a:cs typeface="Calibri Light"/>
              </a:rPr>
              <a:t>where F1_add: n-gram F1 score for add operation F1_keep: n-gram F1 score for keep operation </a:t>
            </a:r>
            <a:r>
              <a:rPr lang="en-IN" sz="900" b="0" i="1" err="1">
                <a:solidFill>
                  <a:srgbClr val="1F2328"/>
                </a:solidFill>
                <a:effectLst/>
                <a:latin typeface="Calibri Light"/>
                <a:cs typeface="Calibri Light"/>
              </a:rPr>
              <a:t>P_del</a:t>
            </a:r>
            <a:r>
              <a:rPr lang="en-IN" sz="900" b="0" i="1">
                <a:solidFill>
                  <a:srgbClr val="1F2328"/>
                </a:solidFill>
                <a:effectLst/>
                <a:latin typeface="Calibri Light"/>
                <a:cs typeface="Calibri Light"/>
              </a:rPr>
              <a:t>: n-gram precision score for delete operation n = 4</a:t>
            </a:r>
            <a:endParaRPr lang="en-IN" sz="900" i="1">
              <a:solidFill>
                <a:srgbClr val="1F2328"/>
              </a:solidFill>
              <a:latin typeface="Calibri Light"/>
              <a:cs typeface="Calibri Light"/>
            </a:endParaRPr>
          </a:p>
          <a:p>
            <a:pPr marL="114300" indent="0">
              <a:buNone/>
            </a:pPr>
            <a:endParaRPr lang="en-IN" sz="1200">
              <a:solidFill>
                <a:schemeClr val="dk1"/>
              </a:solidFill>
              <a:latin typeface="Calibri Light"/>
              <a:cs typeface="Calibri"/>
            </a:endParaRPr>
          </a:p>
          <a:p>
            <a:pPr marL="114300" indent="0">
              <a:buNone/>
            </a:pPr>
            <a:endParaRPr lang="en-IN" sz="1050">
              <a:solidFill>
                <a:schemeClr val="dk1"/>
              </a:solidFill>
              <a:latin typeface="Calibri Light"/>
              <a:cs typeface="Calibri"/>
            </a:endParaRPr>
          </a:p>
          <a:p>
            <a:pPr>
              <a:buChar char="•"/>
            </a:pPr>
            <a:endParaRPr lang="en-IN" sz="1200">
              <a:latin typeface="Calibri Light"/>
              <a:cs typeface="Calibri" panose="020F0502020204030204"/>
            </a:endParaRPr>
          </a:p>
          <a:p>
            <a:pPr marL="457200" lvl="0" indent="0" algn="l" rtl="0">
              <a:spcBef>
                <a:spcPts val="1200"/>
              </a:spcBef>
              <a:spcAft>
                <a:spcPts val="1200"/>
              </a:spcAft>
              <a:buSzPts val="1800"/>
              <a:buNone/>
            </a:pPr>
            <a:endParaRPr lang="en-IN">
              <a:solidFill>
                <a:schemeClr val="dk1"/>
              </a:solidFill>
              <a:latin typeface="Calibri Light"/>
              <a:cs typeface="Calibri" panose="020F0502020204030204"/>
            </a:endParaRPr>
          </a:p>
        </p:txBody>
      </p:sp>
      <p:sp>
        <p:nvSpPr>
          <p:cNvPr id="10" name="TextBox 9">
            <a:extLst>
              <a:ext uri="{FF2B5EF4-FFF2-40B4-BE49-F238E27FC236}">
                <a16:creationId xmlns:a16="http://schemas.microsoft.com/office/drawing/2014/main" id="{402E7DD2-0E2C-AE6E-C00D-B7DE2323220C}"/>
              </a:ext>
            </a:extLst>
          </p:cNvPr>
          <p:cNvSpPr txBox="1"/>
          <p:nvPr/>
        </p:nvSpPr>
        <p:spPr>
          <a:xfrm>
            <a:off x="496438" y="2675813"/>
            <a:ext cx="7929348" cy="14841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IN" sz="1300" b="1">
                <a:latin typeface="Calibri"/>
                <a:cs typeface="Segoe UI"/>
              </a:rPr>
              <a:t>Bleau Score: </a:t>
            </a:r>
            <a:r>
              <a:rPr lang="en-IN" sz="1300">
                <a:latin typeface="Calibri Light"/>
                <a:cs typeface="Segoe UI"/>
              </a:rPr>
              <a:t>Is a metric for evaluating the quality of machine-generated translations by comparing them to one or more reference translations.​</a:t>
            </a:r>
            <a:endParaRPr lang="en-US" sz="1300">
              <a:cs typeface="Calibri"/>
            </a:endParaRPr>
          </a:p>
          <a:p>
            <a:pPr marL="285750" indent="-285750">
              <a:buFont typeface="Arial"/>
              <a:buChar char="•"/>
            </a:pPr>
            <a:endParaRPr lang="en-IN" sz="1300">
              <a:latin typeface="Calibri Light"/>
              <a:cs typeface="Segoe UI"/>
            </a:endParaRPr>
          </a:p>
          <a:p>
            <a:pPr marL="285750" indent="-285750">
              <a:buFont typeface="Arial"/>
              <a:buChar char="•"/>
            </a:pPr>
            <a:r>
              <a:rPr lang="en-IN" sz="1300" b="1">
                <a:latin typeface="Calibri"/>
                <a:cs typeface="Segoe UI"/>
              </a:rPr>
              <a:t>FKGL Score:</a:t>
            </a:r>
            <a:r>
              <a:rPr lang="en-IN" sz="1300">
                <a:latin typeface="Calibri Light"/>
                <a:cs typeface="Segoe UI"/>
              </a:rPr>
              <a:t> The FKGL score is a readability test designed to indicate how difficult a passage is to understand based on sentence length and word complexity.​</a:t>
            </a:r>
            <a:br>
              <a:rPr lang="en-IN" sz="1300">
                <a:latin typeface="Calibri Light"/>
                <a:cs typeface="Segoe UI"/>
              </a:rPr>
            </a:br>
            <a:r>
              <a:rPr lang="en-IN" sz="1300">
                <a:latin typeface="Calibri Light"/>
                <a:cs typeface="Segoe UI"/>
              </a:rPr>
              <a:t>It estimates the U.S. school grade level required to comprehend a given text, based on sentence length and word complexity.​</a:t>
            </a:r>
          </a:p>
        </p:txBody>
      </p:sp>
      <p:sp>
        <p:nvSpPr>
          <p:cNvPr id="11" name="TextBox 10">
            <a:extLst>
              <a:ext uri="{FF2B5EF4-FFF2-40B4-BE49-F238E27FC236}">
                <a16:creationId xmlns:a16="http://schemas.microsoft.com/office/drawing/2014/main" id="{1A773447-334E-5303-E5E4-72AD36909E31}"/>
              </a:ext>
            </a:extLst>
          </p:cNvPr>
          <p:cNvSpPr txBox="1"/>
          <p:nvPr/>
        </p:nvSpPr>
        <p:spPr>
          <a:xfrm>
            <a:off x="522028" y="1839889"/>
            <a:ext cx="8453933" cy="8925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IN" sz="1300" b="1">
                <a:latin typeface="Calibri"/>
                <a:cs typeface="Segoe UI"/>
              </a:rPr>
              <a:t>D-SARI:</a:t>
            </a:r>
            <a:r>
              <a:rPr lang="en-IN" sz="1300">
                <a:latin typeface="Calibri Light"/>
                <a:cs typeface="Segoe UI"/>
              </a:rPr>
              <a:t> Introduces additional penalty factors for text length and helps account for structure beyond individual sentences. A modified version of SARI adapted for document level specification​</a:t>
            </a:r>
          </a:p>
          <a:p>
            <a:endParaRPr lang="en-IN" sz="1300" i="1">
              <a:latin typeface="Calibri Light"/>
              <a:cs typeface="Segoe UI"/>
            </a:endParaRPr>
          </a:p>
          <a:p>
            <a:r>
              <a:rPr lang="en-IN" sz="1300" i="1">
                <a:latin typeface="Calibri Light"/>
                <a:cs typeface="Segoe UI"/>
              </a:rPr>
              <a:t>                                                              </a:t>
            </a:r>
            <a:r>
              <a:rPr lang="en-IN" sz="1300" b="1">
                <a:latin typeface="Calibri"/>
                <a:cs typeface="Segoe UI"/>
              </a:rPr>
              <a:t>D-SARI = (</a:t>
            </a:r>
            <a:r>
              <a:rPr lang="en-IN" sz="1300" b="1" err="1">
                <a:latin typeface="Calibri"/>
                <a:cs typeface="Segoe UI"/>
              </a:rPr>
              <a:t>Dkeep</a:t>
            </a:r>
            <a:r>
              <a:rPr lang="en-IN" sz="1300" b="1">
                <a:latin typeface="Calibri"/>
                <a:cs typeface="Segoe UI"/>
              </a:rPr>
              <a:t> + </a:t>
            </a:r>
            <a:r>
              <a:rPr lang="en-IN" sz="1300" b="1" err="1">
                <a:latin typeface="Calibri"/>
                <a:cs typeface="Segoe UI"/>
              </a:rPr>
              <a:t>Ddel</a:t>
            </a:r>
            <a:r>
              <a:rPr lang="en-IN" sz="1300" b="1">
                <a:latin typeface="Calibri"/>
                <a:cs typeface="Segoe UI"/>
              </a:rPr>
              <a:t> + Dadd) /3</a:t>
            </a:r>
            <a:endParaRPr lang="en-IN"/>
          </a:p>
        </p:txBody>
      </p:sp>
      <p:pic>
        <p:nvPicPr>
          <p:cNvPr id="13" name="Picture 12">
            <a:extLst>
              <a:ext uri="{FF2B5EF4-FFF2-40B4-BE49-F238E27FC236}">
                <a16:creationId xmlns:a16="http://schemas.microsoft.com/office/drawing/2014/main" id="{66D2B800-1337-C918-C7B7-1E6B5C7E12D5}"/>
              </a:ext>
            </a:extLst>
          </p:cNvPr>
          <p:cNvPicPr>
            <a:picLocks noChangeAspect="1"/>
          </p:cNvPicPr>
          <p:nvPr/>
        </p:nvPicPr>
        <p:blipFill>
          <a:blip r:embed="rId3"/>
          <a:stretch>
            <a:fillRect/>
          </a:stretch>
        </p:blipFill>
        <p:spPr>
          <a:xfrm>
            <a:off x="2479343" y="4154464"/>
            <a:ext cx="3878239" cy="434169"/>
          </a:xfrm>
          <a:prstGeom prst="rect">
            <a:avLst/>
          </a:prstGeom>
        </p:spPr>
      </p:pic>
      <p:pic>
        <p:nvPicPr>
          <p:cNvPr id="14" name="Picture 13">
            <a:extLst>
              <a:ext uri="{FF2B5EF4-FFF2-40B4-BE49-F238E27FC236}">
                <a16:creationId xmlns:a16="http://schemas.microsoft.com/office/drawing/2014/main" id="{B6285770-2047-1AF5-67D2-C6B4E0757E3F}"/>
              </a:ext>
            </a:extLst>
          </p:cNvPr>
          <p:cNvPicPr>
            <a:picLocks noChangeAspect="1"/>
          </p:cNvPicPr>
          <p:nvPr/>
        </p:nvPicPr>
        <p:blipFill>
          <a:blip r:embed="rId4"/>
          <a:stretch>
            <a:fillRect/>
          </a:stretch>
        </p:blipFill>
        <p:spPr>
          <a:xfrm>
            <a:off x="3735932" y="4003201"/>
            <a:ext cx="972688" cy="169461"/>
          </a:xfrm>
          <a:prstGeom prst="rect">
            <a:avLst/>
          </a:prstGeom>
        </p:spPr>
      </p:pic>
      <p:sp>
        <p:nvSpPr>
          <p:cNvPr id="18" name="Title 1">
            <a:extLst>
              <a:ext uri="{FF2B5EF4-FFF2-40B4-BE49-F238E27FC236}">
                <a16:creationId xmlns:a16="http://schemas.microsoft.com/office/drawing/2014/main" id="{B7433EE4-4A06-5A14-ED9E-E32CB98BEE8B}"/>
              </a:ext>
            </a:extLst>
          </p:cNvPr>
          <p:cNvSpPr txBox="1">
            <a:spLocks/>
          </p:cNvSpPr>
          <p:nvPr/>
        </p:nvSpPr>
        <p:spPr>
          <a:xfrm>
            <a:off x="516416" y="66059"/>
            <a:ext cx="8000279" cy="517666"/>
          </a:xfrm>
          <a:prstGeom prst="rect">
            <a:avLst/>
          </a:prstGeom>
        </p:spPr>
        <p:txBody>
          <a:bodyPr spcFirstLastPara="1" vert="horz" wrap="square" lIns="91425" tIns="91425" rIns="91425" bIns="91425" rtlCol="0" anchor="t" anchorCtr="0">
            <a:normAutofit fontScale="90000" lnSpcReduction="10000"/>
          </a:bodyPr>
          <a:lstStyle>
            <a:lvl1pPr lvl="0" algn="l" defTabSz="914400" rtl="0" eaLnBrk="1" latinLnBrk="0" hangingPunct="1">
              <a:lnSpc>
                <a:spcPct val="100000"/>
              </a:lnSpc>
              <a:spcBef>
                <a:spcPts val="0"/>
              </a:spcBef>
              <a:spcAft>
                <a:spcPts val="0"/>
              </a:spcAft>
              <a:buSzPts val="2800"/>
              <a:buNone/>
              <a:defRPr sz="4000" kern="1200" cap="all" spc="30" baseline="0">
                <a:solidFill>
                  <a:schemeClr val="tx1"/>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sz="2400">
                <a:latin typeface="Calibri"/>
                <a:ea typeface="+mj-lt"/>
                <a:cs typeface="+mj-lt"/>
              </a:rPr>
              <a:t>Evaluation Metrics </a:t>
            </a:r>
            <a:endParaRPr lang="en-US">
              <a:latin typeface="Calibri"/>
              <a:cs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7C8AE60-AB5C-AEE6-536B-061F363574E0}"/>
              </a:ext>
            </a:extLst>
          </p:cNvPr>
          <p:cNvSpPr>
            <a:spLocks noGrp="1"/>
          </p:cNvSpPr>
          <p:nvPr>
            <p:ph type="body" idx="1"/>
          </p:nvPr>
        </p:nvSpPr>
        <p:spPr>
          <a:xfrm>
            <a:off x="499357" y="572445"/>
            <a:ext cx="8520600" cy="3416400"/>
          </a:xfrm>
        </p:spPr>
        <p:txBody>
          <a:bodyPr>
            <a:normAutofit/>
          </a:bodyPr>
          <a:lstStyle/>
          <a:p>
            <a:pPr>
              <a:lnSpc>
                <a:spcPct val="150000"/>
              </a:lnSpc>
            </a:pPr>
            <a:r>
              <a:rPr lang="en-US" sz="1400">
                <a:latin typeface="Calibri Light"/>
                <a:cs typeface="Calibri Light"/>
              </a:rPr>
              <a:t>Sim2Sum </a:t>
            </a:r>
            <a:r>
              <a:rPr lang="en-IN" sz="1400" i="0" u="none" strike="noStrike">
                <a:solidFill>
                  <a:srgbClr val="446E9B"/>
                </a:solidFill>
                <a:effectLst/>
                <a:latin typeface="Calibri Light"/>
                <a:cs typeface="Calibri"/>
                <a:hlinkClick r:id="rId3"/>
              </a:rPr>
              <a:t>SIMSUM: Document-level Text Simplification via Simultaneous Summarization</a:t>
            </a:r>
            <a:r>
              <a:rPr lang="en-IN" sz="1400" i="0" u="none" strike="noStrike">
                <a:solidFill>
                  <a:srgbClr val="446E9B"/>
                </a:solidFill>
                <a:effectLst/>
                <a:latin typeface="Calibri Light"/>
                <a:cs typeface="Calibri"/>
              </a:rPr>
              <a:t>(</a:t>
            </a:r>
            <a:r>
              <a:rPr lang="en-IN" sz="1400" i="0" u="none" strike="noStrike" err="1">
                <a:solidFill>
                  <a:srgbClr val="446E9B"/>
                </a:solidFill>
                <a:effectLst/>
                <a:latin typeface="Calibri Light"/>
                <a:cs typeface="Calibri"/>
              </a:rPr>
              <a:t>Sofira</a:t>
            </a:r>
            <a:r>
              <a:rPr lang="en-IN" sz="1400" i="0" u="none" strike="noStrike">
                <a:solidFill>
                  <a:srgbClr val="446E9B"/>
                </a:solidFill>
                <a:effectLst/>
                <a:latin typeface="Calibri Light"/>
                <a:cs typeface="Calibri"/>
              </a:rPr>
              <a:t> et al)</a:t>
            </a:r>
            <a:endParaRPr lang="en-IN" sz="1400">
              <a:solidFill>
                <a:srgbClr val="212529"/>
              </a:solidFill>
              <a:latin typeface="Calibri Light"/>
              <a:cs typeface="Calibri"/>
            </a:endParaRPr>
          </a:p>
          <a:p>
            <a:pPr>
              <a:lnSpc>
                <a:spcPct val="150000"/>
              </a:lnSpc>
            </a:pPr>
            <a:r>
              <a:rPr lang="en-IN" sz="1400">
                <a:solidFill>
                  <a:srgbClr val="446E9B"/>
                </a:solidFill>
                <a:latin typeface="Calibri Light"/>
                <a:cs typeface="Calibri Light"/>
                <a:hlinkClick r:id="rId4"/>
              </a:rPr>
              <a:t>Document-Level Text Simplification: Dataset, Criteria and Baseline</a:t>
            </a:r>
            <a:r>
              <a:rPr lang="en-IN" sz="1400">
                <a:solidFill>
                  <a:srgbClr val="446E9B"/>
                </a:solidFill>
                <a:latin typeface="Calibri Light"/>
                <a:cs typeface="Calibri Light"/>
              </a:rPr>
              <a:t>(</a:t>
            </a:r>
            <a:r>
              <a:rPr lang="en-IN" sz="1400" err="1">
                <a:solidFill>
                  <a:srgbClr val="446E9B"/>
                </a:solidFill>
                <a:latin typeface="Calibri Light"/>
                <a:cs typeface="Calibri Light"/>
              </a:rPr>
              <a:t>Sun,Wan</a:t>
            </a:r>
            <a:r>
              <a:rPr lang="en-IN" sz="1400">
                <a:solidFill>
                  <a:srgbClr val="446E9B"/>
                </a:solidFill>
                <a:latin typeface="Calibri Light"/>
                <a:cs typeface="Calibri Light"/>
              </a:rPr>
              <a:t>)</a:t>
            </a:r>
            <a:endParaRPr lang="en-IN" sz="1400">
              <a:solidFill>
                <a:srgbClr val="446E9B"/>
              </a:solidFill>
              <a:latin typeface="Calibri Light"/>
              <a:cs typeface="Calibri"/>
            </a:endParaRPr>
          </a:p>
          <a:p>
            <a:pPr>
              <a:lnSpc>
                <a:spcPct val="150000"/>
              </a:lnSpc>
            </a:pPr>
            <a:r>
              <a:rPr lang="en-IN" sz="1400">
                <a:latin typeface="Calibri Light"/>
                <a:cs typeface="Calibri Light"/>
              </a:rPr>
              <a:t>Evaluating Document Simplification: On the Importance of Separately Assessing Simplicity and Meaning Preservation (</a:t>
            </a:r>
            <a:r>
              <a:rPr lang="en-IN" sz="1400" err="1">
                <a:latin typeface="Calibri Light"/>
                <a:cs typeface="Calibri Light"/>
              </a:rPr>
              <a:t>CripWell</a:t>
            </a:r>
            <a:r>
              <a:rPr lang="en-IN" sz="1400">
                <a:latin typeface="Calibri Light"/>
                <a:cs typeface="Calibri Light"/>
              </a:rPr>
              <a:t> et al)</a:t>
            </a:r>
            <a:endParaRPr lang="en-IN" sz="1400">
              <a:solidFill>
                <a:srgbClr val="212529"/>
              </a:solidFill>
              <a:effectLst/>
              <a:latin typeface="Calibri Light"/>
              <a:cs typeface="Calibri Light"/>
            </a:endParaRPr>
          </a:p>
          <a:p>
            <a:pPr>
              <a:lnSpc>
                <a:spcPct val="150000"/>
              </a:lnSpc>
            </a:pPr>
            <a:r>
              <a:rPr lang="en-IN" sz="1400">
                <a:effectLst/>
                <a:latin typeface="Calibri Light"/>
                <a:cs typeface="Helvetica"/>
              </a:rPr>
              <a:t>Graph-based Model Using Text Simplification (</a:t>
            </a:r>
            <a:r>
              <a:rPr lang="en-IN" sz="1400" err="1">
                <a:effectLst/>
                <a:latin typeface="Calibri Light"/>
                <a:cs typeface="Helvetica"/>
              </a:rPr>
              <a:t>Xu,Pan</a:t>
            </a:r>
            <a:r>
              <a:rPr lang="en-IN" sz="1400">
                <a:effectLst/>
                <a:latin typeface="Calibri Light"/>
                <a:cs typeface="Helvetica"/>
              </a:rPr>
              <a:t> 2021)</a:t>
            </a:r>
          </a:p>
        </p:txBody>
      </p:sp>
      <p:sp>
        <p:nvSpPr>
          <p:cNvPr id="9" name="Title 1">
            <a:extLst>
              <a:ext uri="{FF2B5EF4-FFF2-40B4-BE49-F238E27FC236}">
                <a16:creationId xmlns:a16="http://schemas.microsoft.com/office/drawing/2014/main" id="{7EFE41B2-5AA3-F9C0-F139-C4AF56F0391C}"/>
              </a:ext>
            </a:extLst>
          </p:cNvPr>
          <p:cNvSpPr txBox="1">
            <a:spLocks/>
          </p:cNvSpPr>
          <p:nvPr/>
        </p:nvSpPr>
        <p:spPr>
          <a:xfrm>
            <a:off x="516416" y="66059"/>
            <a:ext cx="8000279" cy="517666"/>
          </a:xfrm>
          <a:prstGeom prst="rect">
            <a:avLst/>
          </a:prstGeom>
        </p:spPr>
        <p:txBody>
          <a:bodyPr spcFirstLastPara="1" vert="horz" wrap="square" lIns="91425" tIns="91425" rIns="91425" bIns="91425" rtlCol="0" anchor="t" anchorCtr="0">
            <a:normAutofit fontScale="90000" lnSpcReduction="10000"/>
          </a:bodyPr>
          <a:lstStyle>
            <a:lvl1pPr lvl="0" algn="l" defTabSz="914400" rtl="0" eaLnBrk="1" latinLnBrk="0" hangingPunct="1">
              <a:lnSpc>
                <a:spcPct val="100000"/>
              </a:lnSpc>
              <a:spcBef>
                <a:spcPts val="0"/>
              </a:spcBef>
              <a:spcAft>
                <a:spcPts val="0"/>
              </a:spcAft>
              <a:buSzPts val="2800"/>
              <a:buNone/>
              <a:defRPr sz="4000" kern="1200" cap="all" spc="30" baseline="0">
                <a:solidFill>
                  <a:schemeClr val="tx1"/>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sz="2400">
                <a:latin typeface="Calibri"/>
                <a:ea typeface="+mj-lt"/>
                <a:cs typeface="+mj-lt"/>
              </a:rPr>
              <a:t>references</a:t>
            </a:r>
            <a:endParaRPr lang="en-US"/>
          </a:p>
        </p:txBody>
      </p:sp>
    </p:spTree>
    <p:extLst>
      <p:ext uri="{BB962C8B-B14F-4D97-AF65-F5344CB8AC3E}">
        <p14:creationId xmlns:p14="http://schemas.microsoft.com/office/powerpoint/2010/main" val="6500274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E3EE7-50BF-EB8B-7E71-4B80A1C495E8}"/>
              </a:ext>
            </a:extLst>
          </p:cNvPr>
          <p:cNvSpPr>
            <a:spLocks noGrp="1"/>
          </p:cNvSpPr>
          <p:nvPr>
            <p:ph type="title"/>
          </p:nvPr>
        </p:nvSpPr>
        <p:spPr>
          <a:xfrm>
            <a:off x="516416" y="66059"/>
            <a:ext cx="5134250" cy="517666"/>
          </a:xfrm>
        </p:spPr>
        <p:txBody>
          <a:bodyPr>
            <a:normAutofit fontScale="90000"/>
          </a:bodyPr>
          <a:lstStyle/>
          <a:p>
            <a:pPr algn="l"/>
            <a:r>
              <a:rPr lang="en-US" sz="2400">
                <a:latin typeface="Calibri"/>
                <a:cs typeface="Calibri"/>
              </a:rPr>
              <a:t>Content</a:t>
            </a:r>
          </a:p>
        </p:txBody>
      </p:sp>
      <p:sp>
        <p:nvSpPr>
          <p:cNvPr id="3" name="TextBox 2">
            <a:extLst>
              <a:ext uri="{FF2B5EF4-FFF2-40B4-BE49-F238E27FC236}">
                <a16:creationId xmlns:a16="http://schemas.microsoft.com/office/drawing/2014/main" id="{D7134809-5636-7DB0-DB5B-579E6B9B77F7}"/>
              </a:ext>
            </a:extLst>
          </p:cNvPr>
          <p:cNvSpPr txBox="1"/>
          <p:nvPr/>
        </p:nvSpPr>
        <p:spPr>
          <a:xfrm>
            <a:off x="517745" y="586560"/>
            <a:ext cx="6588807" cy="2862322"/>
          </a:xfrm>
          <a:prstGeom prst="rect">
            <a:avLst/>
          </a:prstGeom>
          <a:noFill/>
        </p:spPr>
        <p:txBody>
          <a:bodyPr wrap="square" lIns="91440" tIns="45720" rIns="91440" bIns="45720" rtlCol="0" anchor="t">
            <a:spAutoFit/>
          </a:bodyPr>
          <a:lstStyle/>
          <a:p>
            <a:pPr marL="342900" indent="-342900">
              <a:buAutoNum type="arabicPeriod"/>
            </a:pPr>
            <a:r>
              <a:rPr lang="en-US" dirty="0">
                <a:latin typeface="Calibri Light"/>
                <a:cs typeface="Calibri Light"/>
              </a:rPr>
              <a:t>Problem statement</a:t>
            </a:r>
          </a:p>
          <a:p>
            <a:pPr marL="342900" indent="-342900">
              <a:buAutoNum type="arabicPeriod"/>
            </a:pPr>
            <a:r>
              <a:rPr lang="en-US" dirty="0">
                <a:latin typeface="Calibri Light"/>
                <a:cs typeface="Calibri Light"/>
              </a:rPr>
              <a:t>Related Works </a:t>
            </a:r>
          </a:p>
          <a:p>
            <a:pPr marL="342900" indent="-342900">
              <a:buAutoNum type="arabicPeriod"/>
            </a:pPr>
            <a:r>
              <a:rPr lang="en-US" dirty="0">
                <a:latin typeface="Calibri Light"/>
                <a:cs typeface="Calibri Light"/>
              </a:rPr>
              <a:t>Examples</a:t>
            </a:r>
          </a:p>
          <a:p>
            <a:pPr marL="342900" indent="-342900">
              <a:buAutoNum type="arabicPeriod"/>
            </a:pPr>
            <a:r>
              <a:rPr lang="en-US" dirty="0">
                <a:latin typeface="Calibri Light"/>
                <a:cs typeface="Calibri Light"/>
              </a:rPr>
              <a:t>Dataset Description </a:t>
            </a:r>
          </a:p>
          <a:p>
            <a:pPr marL="342900" indent="-342900">
              <a:buAutoNum type="arabicPeriod"/>
            </a:pPr>
            <a:r>
              <a:rPr lang="en-US" dirty="0">
                <a:latin typeface="Calibri Light"/>
                <a:cs typeface="Calibri Light"/>
              </a:rPr>
              <a:t>Methodology </a:t>
            </a:r>
          </a:p>
          <a:p>
            <a:pPr marL="342900" indent="-342900">
              <a:buAutoNum type="arabicPeriod"/>
            </a:pPr>
            <a:r>
              <a:rPr lang="en-US" dirty="0">
                <a:latin typeface="Calibri Light"/>
                <a:cs typeface="Calibri Light"/>
              </a:rPr>
              <a:t>Evaluation Metrics</a:t>
            </a:r>
          </a:p>
          <a:p>
            <a:pPr marL="342900" indent="-342900">
              <a:buAutoNum type="arabicPeriod"/>
            </a:pPr>
            <a:r>
              <a:rPr lang="en-US" dirty="0">
                <a:latin typeface="Calibri Light"/>
                <a:cs typeface="Calibri Light"/>
              </a:rPr>
              <a:t>References</a:t>
            </a:r>
          </a:p>
          <a:p>
            <a:pPr marL="342900" indent="-342900">
              <a:buAutoNum type="arabicPeriod"/>
            </a:pPr>
            <a:r>
              <a:rPr lang="en-US" dirty="0">
                <a:latin typeface="Calibri Light"/>
                <a:cs typeface="Calibri Light"/>
              </a:rPr>
              <a:t>Report Timeline</a:t>
            </a:r>
          </a:p>
          <a:p>
            <a:pPr marL="342900" indent="-342900">
              <a:buAutoNum type="arabicPeriod"/>
            </a:pPr>
            <a:endParaRPr lang="en-US" dirty="0">
              <a:latin typeface="Calibri Light"/>
              <a:cs typeface="Calibri Light"/>
            </a:endParaRPr>
          </a:p>
          <a:p>
            <a:pPr marL="342900" indent="-342900">
              <a:buAutoNum type="arabicPeriod"/>
            </a:pPr>
            <a:endParaRPr lang="en-US" dirty="0">
              <a:latin typeface="Calibri Light"/>
              <a:cs typeface="Calibri Light"/>
            </a:endParaRPr>
          </a:p>
        </p:txBody>
      </p:sp>
    </p:spTree>
    <p:extLst>
      <p:ext uri="{BB962C8B-B14F-4D97-AF65-F5344CB8AC3E}">
        <p14:creationId xmlns:p14="http://schemas.microsoft.com/office/powerpoint/2010/main" val="14819865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9161DA-E122-58E1-E144-84A1DE6AECAA}"/>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915A719D-3E95-0494-9599-9D30E369BC19}"/>
              </a:ext>
            </a:extLst>
          </p:cNvPr>
          <p:cNvSpPr>
            <a:spLocks noGrp="1"/>
          </p:cNvSpPr>
          <p:nvPr>
            <p:ph type="body" idx="1"/>
          </p:nvPr>
        </p:nvSpPr>
        <p:spPr>
          <a:xfrm>
            <a:off x="499357" y="572445"/>
            <a:ext cx="8520600" cy="3416400"/>
          </a:xfrm>
        </p:spPr>
        <p:txBody>
          <a:bodyPr>
            <a:normAutofit/>
          </a:bodyPr>
          <a:lstStyle/>
          <a:p>
            <a:pPr>
              <a:lnSpc>
                <a:spcPct val="150000"/>
              </a:lnSpc>
            </a:pPr>
            <a:r>
              <a:rPr lang="en-IN" sz="1400" dirty="0">
                <a:effectLst/>
                <a:latin typeface="Calibri Light"/>
                <a:cs typeface="Helvetica"/>
              </a:rPr>
              <a:t>14</a:t>
            </a:r>
            <a:r>
              <a:rPr lang="en-IN" sz="1400" baseline="30000" dirty="0">
                <a:effectLst/>
                <a:latin typeface="Calibri Light"/>
                <a:cs typeface="Helvetica"/>
              </a:rPr>
              <a:t>th</a:t>
            </a:r>
            <a:r>
              <a:rPr lang="en-IN" sz="1400" dirty="0">
                <a:effectLst/>
                <a:latin typeface="Calibri Light"/>
                <a:cs typeface="Helvetica"/>
              </a:rPr>
              <a:t> October</a:t>
            </a:r>
            <a:r>
              <a:rPr lang="en-IN" sz="1400" dirty="0">
                <a:latin typeface="Calibri Light"/>
                <a:cs typeface="Helvetica"/>
              </a:rPr>
              <a:t> – 25</a:t>
            </a:r>
            <a:r>
              <a:rPr lang="en-IN" sz="1400" baseline="30000" dirty="0">
                <a:latin typeface="Calibri Light"/>
                <a:cs typeface="Helvetica"/>
              </a:rPr>
              <a:t>th</a:t>
            </a:r>
            <a:r>
              <a:rPr lang="en-IN" sz="1400" dirty="0">
                <a:latin typeface="Calibri Light"/>
                <a:cs typeface="Helvetica"/>
              </a:rPr>
              <a:t> October </a:t>
            </a:r>
            <a:r>
              <a:rPr lang="en-IN" sz="1400">
                <a:latin typeface="Calibri Light"/>
                <a:cs typeface="Helvetica"/>
              </a:rPr>
              <a:t>: Dataset </a:t>
            </a:r>
            <a:r>
              <a:rPr lang="en-IN" sz="1400" dirty="0">
                <a:latin typeface="Calibri Light"/>
                <a:cs typeface="Helvetica"/>
              </a:rPr>
              <a:t>preparation</a:t>
            </a:r>
          </a:p>
          <a:p>
            <a:pPr>
              <a:lnSpc>
                <a:spcPct val="150000"/>
              </a:lnSpc>
            </a:pPr>
            <a:r>
              <a:rPr lang="en-IN" sz="1400" dirty="0">
                <a:effectLst/>
                <a:latin typeface="Calibri Light"/>
                <a:cs typeface="Helvetica"/>
              </a:rPr>
              <a:t>2</a:t>
            </a:r>
            <a:r>
              <a:rPr lang="en-IN" sz="1400" dirty="0">
                <a:latin typeface="Calibri Light"/>
                <a:cs typeface="Helvetica"/>
              </a:rPr>
              <a:t>6</a:t>
            </a:r>
            <a:r>
              <a:rPr lang="en-IN" sz="1400" baseline="30000" dirty="0">
                <a:latin typeface="Calibri Light"/>
                <a:cs typeface="Helvetica"/>
              </a:rPr>
              <a:t>th</a:t>
            </a:r>
            <a:r>
              <a:rPr lang="en-IN" sz="1400" dirty="0">
                <a:latin typeface="Calibri Light"/>
                <a:cs typeface="Helvetica"/>
              </a:rPr>
              <a:t> October – 3</a:t>
            </a:r>
            <a:r>
              <a:rPr lang="en-IN" sz="1400" baseline="30000" dirty="0">
                <a:latin typeface="Calibri Light"/>
                <a:cs typeface="Helvetica"/>
              </a:rPr>
              <a:t>rd</a:t>
            </a:r>
            <a:r>
              <a:rPr lang="en-IN" sz="1400" dirty="0">
                <a:latin typeface="Calibri Light"/>
                <a:cs typeface="Helvetica"/>
              </a:rPr>
              <a:t> November: Summarization and Simplification Code Implementation</a:t>
            </a:r>
          </a:p>
          <a:p>
            <a:pPr>
              <a:lnSpc>
                <a:spcPct val="150000"/>
              </a:lnSpc>
            </a:pPr>
            <a:r>
              <a:rPr lang="en-IN" sz="1400" dirty="0">
                <a:effectLst/>
                <a:latin typeface="Calibri Light"/>
                <a:cs typeface="Helvetica"/>
              </a:rPr>
              <a:t>4</a:t>
            </a:r>
            <a:r>
              <a:rPr lang="en-IN" sz="1400" baseline="30000" dirty="0">
                <a:effectLst/>
                <a:latin typeface="Calibri Light"/>
                <a:cs typeface="Helvetica"/>
              </a:rPr>
              <a:t>th</a:t>
            </a:r>
            <a:r>
              <a:rPr lang="en-IN" sz="1400" dirty="0">
                <a:effectLst/>
                <a:latin typeface="Calibri Light"/>
                <a:cs typeface="Helvetica"/>
              </a:rPr>
              <a:t> November – 10</a:t>
            </a:r>
            <a:r>
              <a:rPr lang="en-IN" sz="1400" baseline="30000" dirty="0">
                <a:effectLst/>
                <a:latin typeface="Calibri Light"/>
                <a:cs typeface="Helvetica"/>
              </a:rPr>
              <a:t>th</a:t>
            </a:r>
            <a:r>
              <a:rPr lang="en-IN" sz="1400" dirty="0">
                <a:effectLst/>
                <a:latin typeface="Calibri Light"/>
                <a:cs typeface="Helvetica"/>
              </a:rPr>
              <a:t> November: Model Training and Testing</a:t>
            </a:r>
          </a:p>
          <a:p>
            <a:pPr>
              <a:lnSpc>
                <a:spcPct val="150000"/>
              </a:lnSpc>
            </a:pPr>
            <a:r>
              <a:rPr lang="en-IN" sz="1400" dirty="0">
                <a:latin typeface="Calibri Light"/>
                <a:cs typeface="Helvetica"/>
              </a:rPr>
              <a:t>11</a:t>
            </a:r>
            <a:r>
              <a:rPr lang="en-IN" sz="1400" baseline="30000" dirty="0">
                <a:latin typeface="Calibri Light"/>
                <a:cs typeface="Helvetica"/>
              </a:rPr>
              <a:t>th</a:t>
            </a:r>
            <a:r>
              <a:rPr lang="en-IN" sz="1400" dirty="0">
                <a:latin typeface="Calibri Light"/>
                <a:cs typeface="Helvetica"/>
              </a:rPr>
              <a:t> November – 17</a:t>
            </a:r>
            <a:r>
              <a:rPr lang="en-IN" sz="1400" baseline="30000" dirty="0">
                <a:latin typeface="Calibri Light"/>
                <a:cs typeface="Helvetica"/>
              </a:rPr>
              <a:t>th</a:t>
            </a:r>
            <a:r>
              <a:rPr lang="en-IN" sz="1400" dirty="0">
                <a:latin typeface="Calibri Light"/>
                <a:cs typeface="Helvetica"/>
              </a:rPr>
              <a:t> November: Results Preparation </a:t>
            </a:r>
          </a:p>
          <a:p>
            <a:pPr>
              <a:lnSpc>
                <a:spcPct val="150000"/>
              </a:lnSpc>
            </a:pPr>
            <a:r>
              <a:rPr lang="en-IN" sz="1400" dirty="0">
                <a:effectLst/>
                <a:latin typeface="Calibri Light"/>
                <a:cs typeface="Helvetica"/>
              </a:rPr>
              <a:t>18</a:t>
            </a:r>
            <a:r>
              <a:rPr lang="en-IN" sz="1400" baseline="30000" dirty="0">
                <a:effectLst/>
                <a:latin typeface="Calibri Light"/>
                <a:cs typeface="Helvetica"/>
              </a:rPr>
              <a:t>th</a:t>
            </a:r>
            <a:r>
              <a:rPr lang="en-IN" sz="1400" dirty="0">
                <a:effectLst/>
                <a:latin typeface="Calibri Light"/>
                <a:cs typeface="Helvetica"/>
              </a:rPr>
              <a:t> November-24</a:t>
            </a:r>
            <a:r>
              <a:rPr lang="en-IN" sz="1400" baseline="30000" dirty="0">
                <a:effectLst/>
                <a:latin typeface="Calibri Light"/>
                <a:cs typeface="Helvetica"/>
              </a:rPr>
              <a:t>th</a:t>
            </a:r>
            <a:r>
              <a:rPr lang="en-IN" sz="1400" dirty="0">
                <a:effectLst/>
                <a:latin typeface="Calibri Light"/>
                <a:cs typeface="Helvetica"/>
              </a:rPr>
              <a:t> November: Report Prepa</a:t>
            </a:r>
            <a:r>
              <a:rPr lang="en-IN" sz="1400" dirty="0">
                <a:latin typeface="Calibri Light"/>
                <a:cs typeface="Helvetica"/>
              </a:rPr>
              <a:t>ration and Buffer Week for adjustments</a:t>
            </a:r>
            <a:endParaRPr lang="en-IN" sz="1400" dirty="0">
              <a:effectLst/>
              <a:latin typeface="Calibri Light"/>
              <a:cs typeface="Helvetica"/>
            </a:endParaRPr>
          </a:p>
        </p:txBody>
      </p:sp>
      <p:sp>
        <p:nvSpPr>
          <p:cNvPr id="9" name="Title 1">
            <a:extLst>
              <a:ext uri="{FF2B5EF4-FFF2-40B4-BE49-F238E27FC236}">
                <a16:creationId xmlns:a16="http://schemas.microsoft.com/office/drawing/2014/main" id="{4E1864A5-91B5-E1E8-F591-5B6205752257}"/>
              </a:ext>
            </a:extLst>
          </p:cNvPr>
          <p:cNvSpPr txBox="1">
            <a:spLocks/>
          </p:cNvSpPr>
          <p:nvPr/>
        </p:nvSpPr>
        <p:spPr>
          <a:xfrm>
            <a:off x="516416" y="66059"/>
            <a:ext cx="8000279" cy="517666"/>
          </a:xfrm>
          <a:prstGeom prst="rect">
            <a:avLst/>
          </a:prstGeom>
        </p:spPr>
        <p:txBody>
          <a:bodyPr spcFirstLastPara="1" vert="horz" wrap="square" lIns="91425" tIns="91425" rIns="91425" bIns="91425" rtlCol="0" anchor="t" anchorCtr="0">
            <a:normAutofit fontScale="67500" lnSpcReduction="20000"/>
          </a:bodyPr>
          <a:lstStyle>
            <a:lvl1pPr lvl="0" algn="l" defTabSz="914400" rtl="0" eaLnBrk="1" latinLnBrk="0" hangingPunct="1">
              <a:lnSpc>
                <a:spcPct val="100000"/>
              </a:lnSpc>
              <a:spcBef>
                <a:spcPts val="0"/>
              </a:spcBef>
              <a:spcAft>
                <a:spcPts val="0"/>
              </a:spcAft>
              <a:buSzPts val="2800"/>
              <a:buNone/>
              <a:defRPr sz="4000" kern="1200" cap="all" spc="30" baseline="0">
                <a:solidFill>
                  <a:schemeClr val="tx1"/>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dirty="0"/>
              <a:t>Report Timelines</a:t>
            </a:r>
          </a:p>
        </p:txBody>
      </p:sp>
    </p:spTree>
    <p:extLst>
      <p:ext uri="{BB962C8B-B14F-4D97-AF65-F5344CB8AC3E}">
        <p14:creationId xmlns:p14="http://schemas.microsoft.com/office/powerpoint/2010/main" val="6112115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1" name="Google Shape;61;p14"/>
          <p:cNvSpPr txBox="1">
            <a:spLocks noGrp="1"/>
          </p:cNvSpPr>
          <p:nvPr>
            <p:ph type="body" idx="1"/>
          </p:nvPr>
        </p:nvSpPr>
        <p:spPr>
          <a:xfrm>
            <a:off x="516652" y="583682"/>
            <a:ext cx="7992456" cy="3974637"/>
          </a:xfrm>
          <a:prstGeom prst="rect">
            <a:avLst/>
          </a:prstGeom>
        </p:spPr>
        <p:txBody>
          <a:bodyPr spcFirstLastPara="1" wrap="square" lIns="91425" tIns="91425" rIns="91425" bIns="91425" anchor="t" anchorCtr="0">
            <a:normAutofit fontScale="92500" lnSpcReduction="10000"/>
          </a:bodyPr>
          <a:lstStyle/>
          <a:p>
            <a:pPr marL="0" indent="0">
              <a:spcBef>
                <a:spcPts val="1200"/>
              </a:spcBef>
              <a:buNone/>
            </a:pPr>
            <a:r>
              <a:rPr lang="en" sz="1400">
                <a:solidFill>
                  <a:schemeClr val="dk1"/>
                </a:solidFill>
                <a:latin typeface="Calibri Light"/>
                <a:cs typeface="Calibri"/>
              </a:rPr>
              <a:t>Develop an approach for Document Level Simplification which involves simplifying documents consisting of several sentences by rewriting them into fewer or more sentences. </a:t>
            </a:r>
            <a:endParaRPr lang="en-US">
              <a:solidFill>
                <a:schemeClr val="dk1"/>
              </a:solidFill>
              <a:latin typeface="Calisto MT" panose="02040603050505030304"/>
              <a:cs typeface="Calibri"/>
            </a:endParaRPr>
          </a:p>
          <a:p>
            <a:pPr marL="0" indent="0">
              <a:spcBef>
                <a:spcPts val="1200"/>
              </a:spcBef>
              <a:buNone/>
            </a:pPr>
            <a:r>
              <a:rPr lang="en-IN" sz="1400">
                <a:solidFill>
                  <a:schemeClr val="dk1"/>
                </a:solidFill>
                <a:latin typeface="Calibri Light"/>
                <a:cs typeface="Calibri"/>
              </a:rPr>
              <a:t>Text simplification is an important technique that aims to simplify a document to make it more understandable and accessible for people at different educational reading levels, while still retaining the content of the original text.</a:t>
            </a:r>
            <a:endParaRPr lang="en-US">
              <a:solidFill>
                <a:schemeClr val="dk1"/>
              </a:solidFill>
            </a:endParaRPr>
          </a:p>
          <a:p>
            <a:pPr marL="457200" lvl="0" indent="-298450" algn="l" rtl="0">
              <a:spcBef>
                <a:spcPts val="1200"/>
              </a:spcBef>
              <a:spcAft>
                <a:spcPts val="0"/>
              </a:spcAft>
              <a:buClr>
                <a:schemeClr val="dk1"/>
              </a:buClr>
              <a:buSzPts val="1100"/>
              <a:buChar char="●"/>
            </a:pPr>
            <a:r>
              <a:rPr lang="en" sz="1100" b="1">
                <a:solidFill>
                  <a:schemeClr val="dk1"/>
                </a:solidFill>
                <a:latin typeface="Calibri"/>
                <a:cs typeface="Calibri"/>
              </a:rPr>
              <a:t>Challenges</a:t>
            </a:r>
            <a:r>
              <a:rPr lang="en" sz="1100">
                <a:solidFill>
                  <a:schemeClr val="dk1"/>
                </a:solidFill>
                <a:latin typeface="Calibri"/>
                <a:cs typeface="Calibri"/>
              </a:rPr>
              <a:t>:</a:t>
            </a:r>
            <a:endParaRPr sz="1100">
              <a:solidFill>
                <a:schemeClr val="dk1"/>
              </a:solidFill>
              <a:latin typeface="Calibri"/>
              <a:cs typeface="Calibri"/>
            </a:endParaRPr>
          </a:p>
          <a:p>
            <a:pPr marL="914400" lvl="1" indent="-298450" algn="l" rtl="0">
              <a:spcBef>
                <a:spcPts val="0"/>
              </a:spcBef>
              <a:spcAft>
                <a:spcPts val="0"/>
              </a:spcAft>
              <a:buClr>
                <a:schemeClr val="dk1"/>
              </a:buClr>
              <a:buSzPts val="1100"/>
              <a:buChar char="○"/>
            </a:pPr>
            <a:r>
              <a:rPr lang="en-IN" sz="1100">
                <a:latin typeface="Calibri Light"/>
                <a:cs typeface="Calibri"/>
              </a:rPr>
              <a:t>Simplification must address </a:t>
            </a:r>
            <a:r>
              <a:rPr lang="en-IN" sz="1100" b="1">
                <a:latin typeface="Calibri"/>
                <a:cs typeface="Calibri"/>
              </a:rPr>
              <a:t>complex vocabulary</a:t>
            </a:r>
            <a:r>
              <a:rPr lang="en-IN" sz="1100">
                <a:latin typeface="Calibri Light"/>
                <a:cs typeface="Calibri"/>
              </a:rPr>
              <a:t> and </a:t>
            </a:r>
            <a:r>
              <a:rPr lang="en-IN" sz="1100" b="1">
                <a:latin typeface="Calibri"/>
                <a:cs typeface="Calibri"/>
              </a:rPr>
              <a:t>sentence structure</a:t>
            </a:r>
            <a:r>
              <a:rPr lang="en-IN" sz="1100">
                <a:latin typeface="Calibri Light"/>
                <a:cs typeface="Calibri"/>
              </a:rPr>
              <a:t>, while also </a:t>
            </a:r>
            <a:r>
              <a:rPr lang="en-IN" sz="1100" b="1">
                <a:latin typeface="Calibri"/>
                <a:cs typeface="Calibri"/>
              </a:rPr>
              <a:t>condensing information</a:t>
            </a:r>
            <a:r>
              <a:rPr lang="en-IN" sz="1100">
                <a:latin typeface="Calibri Light"/>
                <a:cs typeface="Calibri"/>
              </a:rPr>
              <a:t> across multiple sentences or paragraphs.</a:t>
            </a:r>
          </a:p>
          <a:p>
            <a:pPr marL="914400" lvl="1" indent="-298450" algn="l" rtl="0">
              <a:spcBef>
                <a:spcPts val="0"/>
              </a:spcBef>
              <a:spcAft>
                <a:spcPts val="0"/>
              </a:spcAft>
              <a:buClr>
                <a:schemeClr val="dk1"/>
              </a:buClr>
              <a:buSzPts val="1100"/>
              <a:buChar char="○"/>
            </a:pPr>
            <a:r>
              <a:rPr lang="en-IN" sz="1100">
                <a:latin typeface="Calibri Light"/>
                <a:cs typeface="Calibri"/>
              </a:rPr>
              <a:t>The system should not only simplify individual sentences but also </a:t>
            </a:r>
            <a:r>
              <a:rPr lang="en-IN" sz="1100" b="1">
                <a:latin typeface="Calibri Light"/>
                <a:cs typeface="Calibri"/>
              </a:rPr>
              <a:t>summarize entire documents</a:t>
            </a:r>
            <a:r>
              <a:rPr lang="en-IN" sz="1100">
                <a:latin typeface="Calibri Light"/>
                <a:cs typeface="Calibri"/>
              </a:rPr>
              <a:t>, ensuring that key information is retained and </a:t>
            </a:r>
            <a:r>
              <a:rPr lang="en-IN" sz="1100" b="1">
                <a:latin typeface="Calibri"/>
                <a:cs typeface="Calibri"/>
              </a:rPr>
              <a:t>readability</a:t>
            </a:r>
            <a:r>
              <a:rPr lang="en-IN" sz="1100">
                <a:latin typeface="Calibri"/>
                <a:cs typeface="Calibri"/>
              </a:rPr>
              <a:t> </a:t>
            </a:r>
            <a:r>
              <a:rPr lang="en-IN" sz="1100">
                <a:latin typeface="Calibri Light"/>
                <a:cs typeface="Calibri"/>
              </a:rPr>
              <a:t>is improved.</a:t>
            </a:r>
          </a:p>
          <a:p>
            <a:pPr marL="914400" lvl="1" indent="-298450" algn="l" rtl="0">
              <a:spcBef>
                <a:spcPts val="0"/>
              </a:spcBef>
              <a:spcAft>
                <a:spcPts val="0"/>
              </a:spcAft>
              <a:buClr>
                <a:schemeClr val="dk1"/>
              </a:buClr>
              <a:buSzPts val="1100"/>
              <a:buChar char="○"/>
            </a:pPr>
            <a:r>
              <a:rPr lang="en-IN" sz="1100">
                <a:solidFill>
                  <a:schemeClr val="dk1"/>
                </a:solidFill>
                <a:latin typeface="Calibri Light"/>
                <a:cs typeface="Calibri"/>
              </a:rPr>
              <a:t>Currently, text simplification research has been more focused on sentence simplification. However, various applications in the real world require </a:t>
            </a:r>
            <a:r>
              <a:rPr lang="en-IN" sz="1100" b="1">
                <a:solidFill>
                  <a:schemeClr val="dk1"/>
                </a:solidFill>
                <a:latin typeface="Calibri"/>
                <a:cs typeface="Calibri"/>
              </a:rPr>
              <a:t>document level simplification</a:t>
            </a:r>
            <a:r>
              <a:rPr lang="en-IN" sz="1100" b="1">
                <a:solidFill>
                  <a:schemeClr val="dk1"/>
                </a:solidFill>
                <a:latin typeface="Calibri Light"/>
                <a:cs typeface="Calibri"/>
              </a:rPr>
              <a:t> </a:t>
            </a:r>
            <a:r>
              <a:rPr lang="en-IN" sz="1100">
                <a:solidFill>
                  <a:schemeClr val="dk1"/>
                </a:solidFill>
                <a:latin typeface="Calibri Light"/>
                <a:cs typeface="Calibri"/>
              </a:rPr>
              <a:t>rather than sentence level processing</a:t>
            </a:r>
            <a:endParaRPr sz="1100">
              <a:solidFill>
                <a:schemeClr val="dk1"/>
              </a:solidFill>
              <a:latin typeface="Calibri Light"/>
              <a:cs typeface="Calibri"/>
            </a:endParaRPr>
          </a:p>
          <a:p>
            <a:pPr marL="457200" lvl="0" indent="-298450" algn="l" rtl="0">
              <a:spcBef>
                <a:spcPts val="0"/>
              </a:spcBef>
              <a:spcAft>
                <a:spcPts val="0"/>
              </a:spcAft>
              <a:buClr>
                <a:schemeClr val="dk1"/>
              </a:buClr>
              <a:buSzPts val="1100"/>
              <a:buChar char="●"/>
            </a:pPr>
            <a:r>
              <a:rPr lang="en" sz="1100" b="1">
                <a:solidFill>
                  <a:schemeClr val="dk1"/>
                </a:solidFill>
                <a:latin typeface="Calibri"/>
                <a:cs typeface="Calibri"/>
              </a:rPr>
              <a:t>Usage</a:t>
            </a:r>
            <a:r>
              <a:rPr lang="en" sz="1100">
                <a:solidFill>
                  <a:schemeClr val="dk1"/>
                </a:solidFill>
                <a:latin typeface="Calibri"/>
                <a:cs typeface="Calibri"/>
              </a:rPr>
              <a:t>:</a:t>
            </a:r>
          </a:p>
          <a:p>
            <a:pPr lvl="1">
              <a:buFont typeface="Arial" panose="020B0604020202020204" pitchFamily="34" charset="0"/>
              <a:buChar char="•"/>
            </a:pPr>
            <a:r>
              <a:rPr lang="en-IN" sz="1100">
                <a:latin typeface="Calibri Light"/>
                <a:cs typeface="Calibri"/>
              </a:rPr>
              <a:t>Simplification is essential for aiding </a:t>
            </a:r>
            <a:r>
              <a:rPr lang="en-IN" sz="1100" b="1">
                <a:latin typeface="Calibri"/>
                <a:cs typeface="Calibri"/>
              </a:rPr>
              <a:t>non-native speakers</a:t>
            </a:r>
            <a:r>
              <a:rPr lang="en-IN" sz="1100">
                <a:latin typeface="Calibri Light"/>
                <a:cs typeface="Calibri"/>
              </a:rPr>
              <a:t>, individuals with </a:t>
            </a:r>
            <a:r>
              <a:rPr lang="en-IN" sz="1100" b="1">
                <a:latin typeface="Calibri"/>
                <a:cs typeface="Calibri"/>
              </a:rPr>
              <a:t>reading difficulties</a:t>
            </a:r>
            <a:r>
              <a:rPr lang="en-IN" sz="1100">
                <a:latin typeface="Calibri Light"/>
                <a:cs typeface="Calibri"/>
              </a:rPr>
              <a:t> (e.g., dyslexia), and in </a:t>
            </a:r>
            <a:r>
              <a:rPr lang="en-IN" sz="1100" b="1">
                <a:latin typeface="Calibri"/>
                <a:cs typeface="Calibri"/>
              </a:rPr>
              <a:t>educational purposes</a:t>
            </a:r>
            <a:r>
              <a:rPr lang="en-IN" sz="1100">
                <a:latin typeface="Calibri Light"/>
                <a:cs typeface="Calibri"/>
              </a:rPr>
              <a:t>.</a:t>
            </a:r>
          </a:p>
          <a:p>
            <a:pPr lvl="1">
              <a:buFont typeface="Arial" panose="020B0604020202020204" pitchFamily="34" charset="0"/>
              <a:buChar char="•"/>
            </a:pPr>
            <a:r>
              <a:rPr lang="en-IN" sz="1100">
                <a:latin typeface="Calibri Light"/>
                <a:cs typeface="Calibri"/>
              </a:rPr>
              <a:t>It can also serve as a </a:t>
            </a:r>
            <a:r>
              <a:rPr lang="en-IN" sz="1100" b="1">
                <a:latin typeface="Calibri"/>
                <a:cs typeface="Calibri"/>
              </a:rPr>
              <a:t>pre-processing step</a:t>
            </a:r>
            <a:r>
              <a:rPr lang="en-IN" sz="1100">
                <a:latin typeface="Calibri Light"/>
                <a:cs typeface="Calibri"/>
              </a:rPr>
              <a:t> for other </a:t>
            </a:r>
            <a:r>
              <a:rPr lang="en-IN" sz="1100" b="1">
                <a:latin typeface="Calibri"/>
                <a:cs typeface="Calibri"/>
              </a:rPr>
              <a:t>NLP tasks</a:t>
            </a:r>
            <a:r>
              <a:rPr lang="en-IN" sz="1100">
                <a:latin typeface="Calibri Light"/>
                <a:cs typeface="Calibri"/>
              </a:rPr>
              <a:t> like:</a:t>
            </a:r>
          </a:p>
          <a:p>
            <a:pPr lvl="2">
              <a:buFont typeface="Arial" panose="020B0604020202020204" pitchFamily="34" charset="0"/>
              <a:buChar char="•"/>
            </a:pPr>
            <a:r>
              <a:rPr lang="en-IN" sz="1100" b="1">
                <a:latin typeface="Calibri"/>
                <a:cs typeface="Calibri"/>
              </a:rPr>
              <a:t>Parsing</a:t>
            </a:r>
            <a:endParaRPr lang="en-IN" sz="1100">
              <a:latin typeface="Calibri"/>
              <a:cs typeface="Calibri"/>
            </a:endParaRPr>
          </a:p>
          <a:p>
            <a:pPr lvl="2">
              <a:buFont typeface="Arial" panose="020B0604020202020204" pitchFamily="34" charset="0"/>
              <a:buChar char="•"/>
            </a:pPr>
            <a:r>
              <a:rPr lang="en-IN" sz="1100" b="1">
                <a:latin typeface="Calibri"/>
                <a:cs typeface="Calibri"/>
              </a:rPr>
              <a:t>Information Extraction</a:t>
            </a:r>
            <a:endParaRPr lang="en-IN" sz="1100">
              <a:latin typeface="Calibri"/>
              <a:cs typeface="Calibri"/>
            </a:endParaRPr>
          </a:p>
          <a:p>
            <a:pPr lvl="2">
              <a:buFont typeface="Arial" panose="020B0604020202020204" pitchFamily="34" charset="0"/>
              <a:buChar char="•"/>
            </a:pPr>
            <a:r>
              <a:rPr lang="en-IN" sz="1100" b="1">
                <a:latin typeface="Calibri"/>
                <a:cs typeface="Calibri"/>
              </a:rPr>
              <a:t>Text Summarization</a:t>
            </a:r>
            <a:endParaRPr lang="en-IN" sz="1100">
              <a:latin typeface="Calibri"/>
              <a:cs typeface="Calibri"/>
            </a:endParaRPr>
          </a:p>
          <a:p>
            <a:pPr lvl="2">
              <a:buFont typeface="Arial" panose="020B0604020202020204" pitchFamily="34" charset="0"/>
              <a:buChar char="•"/>
            </a:pPr>
            <a:r>
              <a:rPr lang="en-IN" sz="1100" b="1">
                <a:latin typeface="Calibri"/>
                <a:cs typeface="Calibri"/>
              </a:rPr>
              <a:t>Machine Translation</a:t>
            </a:r>
            <a:endParaRPr lang="en-IN" sz="1100">
              <a:latin typeface="Calibri"/>
              <a:cs typeface="Calibri"/>
            </a:endParaRPr>
          </a:p>
          <a:p>
            <a:pPr marL="914400" lvl="1" indent="-298450" algn="l" rtl="0">
              <a:spcBef>
                <a:spcPts val="0"/>
              </a:spcBef>
              <a:spcAft>
                <a:spcPts val="0"/>
              </a:spcAft>
              <a:buClr>
                <a:schemeClr val="dk1"/>
              </a:buClr>
              <a:buSzPts val="1100"/>
              <a:buChar char="○"/>
            </a:pPr>
            <a:endParaRPr lang="en-IN" sz="1100">
              <a:solidFill>
                <a:schemeClr val="dk1"/>
              </a:solidFill>
              <a:latin typeface="Calibri"/>
              <a:cs typeface="Calibri"/>
            </a:endParaRPr>
          </a:p>
          <a:p>
            <a:pPr marL="0" lvl="0" indent="0" algn="l" rtl="0">
              <a:spcBef>
                <a:spcPts val="1200"/>
              </a:spcBef>
              <a:spcAft>
                <a:spcPts val="1200"/>
              </a:spcAft>
              <a:buNone/>
            </a:pPr>
            <a:endParaRPr lang="en-IN" sz="1100" b="1">
              <a:solidFill>
                <a:schemeClr val="dk1"/>
              </a:solidFill>
              <a:latin typeface="Calibri"/>
              <a:cs typeface="Calibri"/>
            </a:endParaRPr>
          </a:p>
        </p:txBody>
      </p:sp>
      <p:sp>
        <p:nvSpPr>
          <p:cNvPr id="3" name="Title 1">
            <a:extLst>
              <a:ext uri="{FF2B5EF4-FFF2-40B4-BE49-F238E27FC236}">
                <a16:creationId xmlns:a16="http://schemas.microsoft.com/office/drawing/2014/main" id="{240763B1-AD6A-340B-18AF-FAD426D714DC}"/>
              </a:ext>
            </a:extLst>
          </p:cNvPr>
          <p:cNvSpPr txBox="1">
            <a:spLocks/>
          </p:cNvSpPr>
          <p:nvPr/>
        </p:nvSpPr>
        <p:spPr>
          <a:xfrm>
            <a:off x="516416" y="66059"/>
            <a:ext cx="5134250" cy="517666"/>
          </a:xfrm>
          <a:prstGeom prst="rect">
            <a:avLst/>
          </a:prstGeom>
        </p:spPr>
        <p:txBody>
          <a:bodyPr spcFirstLastPara="1" vert="horz" wrap="square" lIns="91425" tIns="91425" rIns="91425" bIns="91425" rtlCol="0" anchor="t" anchorCtr="0">
            <a:normAutofit fontScale="90000" lnSpcReduction="10000"/>
          </a:bodyPr>
          <a:lstStyle>
            <a:lvl1pPr lvl="0" algn="l" defTabSz="914400" rtl="0" eaLnBrk="1" latinLnBrk="0" hangingPunct="1">
              <a:lnSpc>
                <a:spcPct val="100000"/>
              </a:lnSpc>
              <a:spcBef>
                <a:spcPts val="0"/>
              </a:spcBef>
              <a:spcAft>
                <a:spcPts val="0"/>
              </a:spcAft>
              <a:buSzPts val="2800"/>
              <a:buNone/>
              <a:defRPr sz="4000" kern="1200" cap="all" spc="30" baseline="0">
                <a:solidFill>
                  <a:schemeClr val="tx1"/>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sz="2400">
                <a:latin typeface="Calibri"/>
                <a:cs typeface="Calibri"/>
              </a:rPr>
              <a:t>PROBLEM STATEMENT</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diagram of a structure&#10;&#10;Description automatically generated">
            <a:extLst>
              <a:ext uri="{FF2B5EF4-FFF2-40B4-BE49-F238E27FC236}">
                <a16:creationId xmlns:a16="http://schemas.microsoft.com/office/drawing/2014/main" id="{C2D53385-4286-D57C-D9AC-EA2D17EF06E8}"/>
              </a:ext>
            </a:extLst>
          </p:cNvPr>
          <p:cNvPicPr>
            <a:picLocks noChangeAspect="1"/>
          </p:cNvPicPr>
          <p:nvPr/>
        </p:nvPicPr>
        <p:blipFill>
          <a:blip r:embed="rId2"/>
          <a:stretch>
            <a:fillRect/>
          </a:stretch>
        </p:blipFill>
        <p:spPr>
          <a:xfrm>
            <a:off x="1226386" y="825203"/>
            <a:ext cx="6689111" cy="3606070"/>
          </a:xfrm>
          <a:prstGeom prst="rect">
            <a:avLst/>
          </a:prstGeom>
        </p:spPr>
      </p:pic>
      <p:sp>
        <p:nvSpPr>
          <p:cNvPr id="11" name="Title 1">
            <a:extLst>
              <a:ext uri="{FF2B5EF4-FFF2-40B4-BE49-F238E27FC236}">
                <a16:creationId xmlns:a16="http://schemas.microsoft.com/office/drawing/2014/main" id="{2C3FDFE1-774A-A711-F332-01DD15F8AA56}"/>
              </a:ext>
            </a:extLst>
          </p:cNvPr>
          <p:cNvSpPr txBox="1">
            <a:spLocks/>
          </p:cNvSpPr>
          <p:nvPr/>
        </p:nvSpPr>
        <p:spPr>
          <a:xfrm>
            <a:off x="516416" y="66059"/>
            <a:ext cx="5134250" cy="517666"/>
          </a:xfrm>
          <a:prstGeom prst="rect">
            <a:avLst/>
          </a:prstGeom>
        </p:spPr>
        <p:txBody>
          <a:bodyPr spcFirstLastPara="1" vert="horz" wrap="square" lIns="91425" tIns="91425" rIns="91425" bIns="91425" rtlCol="0" anchor="t" anchorCtr="0">
            <a:normAutofit fontScale="90000" lnSpcReduction="10000"/>
          </a:bodyPr>
          <a:lstStyle>
            <a:lvl1pPr lvl="0" algn="l" defTabSz="914400" rtl="0" eaLnBrk="1" latinLnBrk="0" hangingPunct="1">
              <a:lnSpc>
                <a:spcPct val="100000"/>
              </a:lnSpc>
              <a:spcBef>
                <a:spcPts val="0"/>
              </a:spcBef>
              <a:spcAft>
                <a:spcPts val="0"/>
              </a:spcAft>
              <a:buSzPts val="2800"/>
              <a:buNone/>
              <a:defRPr sz="4000" kern="1200" cap="all" spc="30" baseline="0">
                <a:solidFill>
                  <a:schemeClr val="tx1"/>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sz="2400">
                <a:latin typeface="Calibri"/>
                <a:cs typeface="Calibri"/>
              </a:rPr>
              <a:t>EXAMPLE</a:t>
            </a:r>
            <a:endParaRPr lang="en-US"/>
          </a:p>
        </p:txBody>
      </p:sp>
    </p:spTree>
    <p:extLst>
      <p:ext uri="{BB962C8B-B14F-4D97-AF65-F5344CB8AC3E}">
        <p14:creationId xmlns:p14="http://schemas.microsoft.com/office/powerpoint/2010/main" val="12130461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02A2FE8D-D8BB-9B95-EB95-80FE03F90F2B}"/>
              </a:ext>
            </a:extLst>
          </p:cNvPr>
          <p:cNvGraphicFramePr>
            <a:graphicFrameLocks noGrp="1"/>
          </p:cNvGraphicFramePr>
          <p:nvPr>
            <p:extLst>
              <p:ext uri="{D42A27DB-BD31-4B8C-83A1-F6EECF244321}">
                <p14:modId xmlns:p14="http://schemas.microsoft.com/office/powerpoint/2010/main" val="2094977372"/>
              </p:ext>
            </p:extLst>
          </p:nvPr>
        </p:nvGraphicFramePr>
        <p:xfrm>
          <a:off x="679916" y="849102"/>
          <a:ext cx="7782333" cy="3488713"/>
        </p:xfrm>
        <a:graphic>
          <a:graphicData uri="http://schemas.openxmlformats.org/drawingml/2006/table">
            <a:tbl>
              <a:tblPr firstRow="1" bandRow="1">
                <a:tableStyleId>{5C22544A-7EE6-4342-B048-85BDC9FD1C3A}</a:tableStyleId>
              </a:tblPr>
              <a:tblGrid>
                <a:gridCol w="1588939">
                  <a:extLst>
                    <a:ext uri="{9D8B030D-6E8A-4147-A177-3AD203B41FA5}">
                      <a16:colId xmlns:a16="http://schemas.microsoft.com/office/drawing/2014/main" val="172868773"/>
                    </a:ext>
                  </a:extLst>
                </a:gridCol>
                <a:gridCol w="3599284">
                  <a:extLst>
                    <a:ext uri="{9D8B030D-6E8A-4147-A177-3AD203B41FA5}">
                      <a16:colId xmlns:a16="http://schemas.microsoft.com/office/drawing/2014/main" val="1622348793"/>
                    </a:ext>
                  </a:extLst>
                </a:gridCol>
                <a:gridCol w="2594110">
                  <a:extLst>
                    <a:ext uri="{9D8B030D-6E8A-4147-A177-3AD203B41FA5}">
                      <a16:colId xmlns:a16="http://schemas.microsoft.com/office/drawing/2014/main" val="2455626484"/>
                    </a:ext>
                  </a:extLst>
                </a:gridCol>
              </a:tblGrid>
              <a:tr h="689234">
                <a:tc>
                  <a:txBody>
                    <a:bodyPr/>
                    <a:lstStyle/>
                    <a:p>
                      <a:pPr algn="ctr"/>
                      <a:r>
                        <a:rPr lang="en-IN" sz="1400" b="1">
                          <a:solidFill>
                            <a:schemeClr val="tx1"/>
                          </a:solidFill>
                          <a:latin typeface="Calibri"/>
                        </a:rPr>
                        <a:t>Example</a:t>
                      </a:r>
                    </a:p>
                  </a:txBody>
                  <a:tcPr marL="72000"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lvl="0" algn="ctr">
                        <a:buNone/>
                      </a:pPr>
                      <a:r>
                        <a:rPr lang="en-US" sz="1400" b="1">
                          <a:solidFill>
                            <a:schemeClr val="tx1"/>
                          </a:solidFill>
                          <a:latin typeface="Calibri"/>
                        </a:rPr>
                        <a:t>Original Text</a:t>
                      </a:r>
                      <a:endParaRPr lang="en-US" b="1">
                        <a:latin typeface="Calibri"/>
                      </a:endParaRPr>
                    </a:p>
                  </a:txBody>
                  <a:tcPr marL="72000"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algn="ctr"/>
                      <a:r>
                        <a:rPr lang="en-US" sz="1400" b="1">
                          <a:solidFill>
                            <a:schemeClr val="tx1"/>
                          </a:solidFill>
                          <a:latin typeface="Calibri"/>
                        </a:rPr>
                        <a:t>Simplified Text</a:t>
                      </a:r>
                    </a:p>
                  </a:txBody>
                  <a:tcPr marL="72000" anchor="ct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4019383811"/>
                  </a:ext>
                </a:extLst>
              </a:tr>
              <a:tr h="1540141">
                <a:tc>
                  <a:txBody>
                    <a:bodyPr/>
                    <a:lstStyle/>
                    <a:p>
                      <a:pPr algn="ctr"/>
                      <a:r>
                        <a:rPr lang="en-US" sz="1400" b="1">
                          <a:solidFill>
                            <a:schemeClr val="tx1"/>
                          </a:solidFill>
                          <a:latin typeface="Calibri"/>
                        </a:rPr>
                        <a:t>Example 1</a:t>
                      </a:r>
                    </a:p>
                  </a:txBody>
                  <a:tcPr marL="72000"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algn="ctr"/>
                      <a:r>
                        <a:rPr lang="en-IN" sz="1400" b="0" i="1">
                          <a:solidFill>
                            <a:schemeClr val="tx1"/>
                          </a:solidFill>
                          <a:latin typeface="Calibri Light"/>
                        </a:rPr>
                        <a:t>"Marsupial moles are highly specialized marsupial mammals, known from two species found in the Australian interior."</a:t>
                      </a:r>
                      <a:endParaRPr lang="en-US" sz="1400" b="0" i="1">
                        <a:solidFill>
                          <a:schemeClr val="tx1"/>
                        </a:solidFill>
                        <a:latin typeface="Calibri Light"/>
                      </a:endParaRPr>
                    </a:p>
                  </a:txBody>
                  <a:tcPr marL="72000">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algn="ctr"/>
                      <a:r>
                        <a:rPr lang="en-IN" sz="1400" b="1">
                          <a:solidFill>
                            <a:schemeClr val="tx1"/>
                          </a:solidFill>
                          <a:latin typeface="Calibri Light"/>
                        </a:rPr>
                        <a:t>"Marsupial moles are mammals found in Australia.</a:t>
                      </a:r>
                      <a:endParaRPr lang="en-US" sz="1400" b="1">
                        <a:solidFill>
                          <a:schemeClr val="tx1"/>
                        </a:solidFill>
                        <a:latin typeface="Calibri Light"/>
                      </a:endParaRPr>
                    </a:p>
                  </a:txBody>
                  <a:tcPr marL="72000">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491213108"/>
                  </a:ext>
                </a:extLst>
              </a:tr>
              <a:tr h="1259338">
                <a:tc>
                  <a:txBody>
                    <a:bodyPr/>
                    <a:lstStyle/>
                    <a:p>
                      <a:pPr algn="ctr"/>
                      <a:r>
                        <a:rPr lang="en-US" sz="1400" b="1">
                          <a:solidFill>
                            <a:schemeClr val="tx1"/>
                          </a:solidFill>
                          <a:latin typeface="Calibri"/>
                        </a:rPr>
                        <a:t>Example 2</a:t>
                      </a:r>
                    </a:p>
                  </a:txBody>
                  <a:tcPr marL="72000"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algn="ctr"/>
                      <a:r>
                        <a:rPr lang="en-IN" sz="1400" b="0" i="1">
                          <a:solidFill>
                            <a:schemeClr val="tx1"/>
                          </a:solidFill>
                          <a:latin typeface="Calibri Light"/>
                        </a:rPr>
                        <a:t>"The Phoenix Dwarf is a dwarf irregular galaxy discovered in 1976 by Hans-Emil Schuster."</a:t>
                      </a:r>
                      <a:endParaRPr lang="en-US" sz="1400" b="0" i="1">
                        <a:solidFill>
                          <a:schemeClr val="tx1"/>
                        </a:solidFill>
                        <a:latin typeface="Calibri Light"/>
                      </a:endParaRPr>
                    </a:p>
                  </a:txBody>
                  <a:tcPr marL="72000">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algn="ctr"/>
                      <a:r>
                        <a:rPr lang="en-IN" sz="1400" b="1">
                          <a:solidFill>
                            <a:schemeClr val="tx1"/>
                          </a:solidFill>
                          <a:latin typeface="Calibri Light"/>
                        </a:rPr>
                        <a:t>"Phoenix Dwarf is a galaxy discovered in 1976."</a:t>
                      </a:r>
                      <a:endParaRPr lang="en-US" sz="1400" b="1">
                        <a:solidFill>
                          <a:schemeClr val="tx1"/>
                        </a:solidFill>
                        <a:latin typeface="Calibri Light"/>
                      </a:endParaRPr>
                    </a:p>
                  </a:txBody>
                  <a:tcPr marL="72000">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1173374559"/>
                  </a:ext>
                </a:extLst>
              </a:tr>
            </a:tbl>
          </a:graphicData>
        </a:graphic>
      </p:graphicFrame>
      <p:sp>
        <p:nvSpPr>
          <p:cNvPr id="10" name="Title 1">
            <a:extLst>
              <a:ext uri="{FF2B5EF4-FFF2-40B4-BE49-F238E27FC236}">
                <a16:creationId xmlns:a16="http://schemas.microsoft.com/office/drawing/2014/main" id="{D7D07576-76D3-DBB0-573F-F343C9734702}"/>
              </a:ext>
            </a:extLst>
          </p:cNvPr>
          <p:cNvSpPr txBox="1">
            <a:spLocks/>
          </p:cNvSpPr>
          <p:nvPr/>
        </p:nvSpPr>
        <p:spPr>
          <a:xfrm>
            <a:off x="516416" y="66059"/>
            <a:ext cx="5134250" cy="517666"/>
          </a:xfrm>
          <a:prstGeom prst="rect">
            <a:avLst/>
          </a:prstGeom>
        </p:spPr>
        <p:txBody>
          <a:bodyPr spcFirstLastPara="1" vert="horz" wrap="square" lIns="91425" tIns="91425" rIns="91425" bIns="91425" rtlCol="0" anchor="t" anchorCtr="0">
            <a:normAutofit fontScale="90000" lnSpcReduction="10000"/>
          </a:bodyPr>
          <a:lstStyle>
            <a:lvl1pPr lvl="0" algn="l" defTabSz="914400" rtl="0" eaLnBrk="1" latinLnBrk="0" hangingPunct="1">
              <a:lnSpc>
                <a:spcPct val="100000"/>
              </a:lnSpc>
              <a:spcBef>
                <a:spcPts val="0"/>
              </a:spcBef>
              <a:spcAft>
                <a:spcPts val="0"/>
              </a:spcAft>
              <a:buSzPts val="2800"/>
              <a:buNone/>
              <a:defRPr sz="4000" kern="1200" cap="all" spc="30" baseline="0">
                <a:solidFill>
                  <a:schemeClr val="tx1"/>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sz="2400">
                <a:latin typeface="Calibri"/>
                <a:cs typeface="Calibri"/>
              </a:rPr>
              <a:t>EXAMPLE</a:t>
            </a:r>
            <a:endParaRPr lang="en-US"/>
          </a:p>
        </p:txBody>
      </p:sp>
    </p:spTree>
    <p:extLst>
      <p:ext uri="{BB962C8B-B14F-4D97-AF65-F5344CB8AC3E}">
        <p14:creationId xmlns:p14="http://schemas.microsoft.com/office/powerpoint/2010/main" val="40232278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up of a text&#10;&#10;Description automatically generated">
            <a:extLst>
              <a:ext uri="{FF2B5EF4-FFF2-40B4-BE49-F238E27FC236}">
                <a16:creationId xmlns:a16="http://schemas.microsoft.com/office/drawing/2014/main" id="{5D32A79E-1EA7-D12F-3375-8FEDACA59102}"/>
              </a:ext>
            </a:extLst>
          </p:cNvPr>
          <p:cNvPicPr>
            <a:picLocks noChangeAspect="1"/>
          </p:cNvPicPr>
          <p:nvPr/>
        </p:nvPicPr>
        <p:blipFill>
          <a:blip r:embed="rId3"/>
          <a:srcRect l="-2284" t="10997" r="2284" b="2888"/>
          <a:stretch/>
        </p:blipFill>
        <p:spPr>
          <a:xfrm>
            <a:off x="609362" y="959881"/>
            <a:ext cx="7772400" cy="3221766"/>
          </a:xfrm>
          <a:prstGeom prst="rect">
            <a:avLst/>
          </a:prstGeom>
        </p:spPr>
      </p:pic>
      <p:sp>
        <p:nvSpPr>
          <p:cNvPr id="10" name="Title 1">
            <a:extLst>
              <a:ext uri="{FF2B5EF4-FFF2-40B4-BE49-F238E27FC236}">
                <a16:creationId xmlns:a16="http://schemas.microsoft.com/office/drawing/2014/main" id="{31A5D5DD-37E3-F66B-F9C5-58B0E78760CD}"/>
              </a:ext>
            </a:extLst>
          </p:cNvPr>
          <p:cNvSpPr txBox="1">
            <a:spLocks/>
          </p:cNvSpPr>
          <p:nvPr/>
        </p:nvSpPr>
        <p:spPr>
          <a:xfrm>
            <a:off x="516416" y="117238"/>
            <a:ext cx="7957630" cy="517666"/>
          </a:xfrm>
          <a:prstGeom prst="rect">
            <a:avLst/>
          </a:prstGeom>
        </p:spPr>
        <p:txBody>
          <a:bodyPr spcFirstLastPara="1" vert="horz" wrap="square" lIns="91425" tIns="91425" rIns="91425" bIns="91425" rtlCol="0" anchor="t" anchorCtr="0">
            <a:noAutofit/>
          </a:bodyPr>
          <a:lstStyle>
            <a:lvl1pPr lvl="0" algn="l" defTabSz="914400" rtl="0" eaLnBrk="1" latinLnBrk="0" hangingPunct="1">
              <a:lnSpc>
                <a:spcPct val="100000"/>
              </a:lnSpc>
              <a:spcBef>
                <a:spcPts val="0"/>
              </a:spcBef>
              <a:spcAft>
                <a:spcPts val="0"/>
              </a:spcAft>
              <a:buSzPts val="2800"/>
              <a:buNone/>
              <a:defRPr sz="4000" kern="1200" cap="all" spc="30" baseline="0">
                <a:solidFill>
                  <a:schemeClr val="tx1"/>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sz="1600">
                <a:ea typeface="+mj-lt"/>
                <a:cs typeface="+mj-lt"/>
              </a:rPr>
              <a:t>Examples for document-level simplification and text summarization </a:t>
            </a:r>
            <a:endParaRPr lang="en-US" sz="1600"/>
          </a:p>
          <a:p>
            <a:endParaRPr lang="en-US" sz="2800"/>
          </a:p>
          <a:p>
            <a:endParaRPr lang="en-US" sz="2800"/>
          </a:p>
        </p:txBody>
      </p:sp>
    </p:spTree>
    <p:extLst>
      <p:ext uri="{BB962C8B-B14F-4D97-AF65-F5344CB8AC3E}">
        <p14:creationId xmlns:p14="http://schemas.microsoft.com/office/powerpoint/2010/main" val="31225657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5" name="Google Shape;105;p21"/>
          <p:cNvSpPr txBox="1">
            <a:spLocks noGrp="1"/>
          </p:cNvSpPr>
          <p:nvPr>
            <p:ph type="body" idx="1"/>
          </p:nvPr>
        </p:nvSpPr>
        <p:spPr>
          <a:xfrm>
            <a:off x="516419" y="534061"/>
            <a:ext cx="8025867" cy="4201147"/>
          </a:xfrm>
          <a:prstGeom prst="rect">
            <a:avLst/>
          </a:prstGeom>
        </p:spPr>
        <p:txBody>
          <a:bodyPr spcFirstLastPara="1" wrap="square" lIns="91425" tIns="91425" rIns="91425" bIns="91425" anchor="t" anchorCtr="0">
            <a:normAutofit fontScale="85000" lnSpcReduction="20000"/>
          </a:bodyPr>
          <a:lstStyle/>
          <a:p>
            <a:endParaRPr lang="en-IN" sz="1200" b="1">
              <a:latin typeface="Calibri Light"/>
              <a:cs typeface="Calibri Light"/>
            </a:endParaRPr>
          </a:p>
          <a:p>
            <a:r>
              <a:rPr lang="en-IN" sz="1400" b="1">
                <a:latin typeface="Calibri"/>
                <a:cs typeface="Calibri Light"/>
              </a:rPr>
              <a:t>Sentence-Level Simplification</a:t>
            </a:r>
            <a:endParaRPr lang="en-IN" sz="1400">
              <a:latin typeface="Calibri"/>
              <a:cs typeface="Calibri"/>
            </a:endParaRPr>
          </a:p>
          <a:p>
            <a:pPr marL="114300" indent="0">
              <a:buNone/>
            </a:pPr>
            <a:endParaRPr lang="en-IN" sz="1200">
              <a:latin typeface="Calibri Light"/>
              <a:cs typeface="Calibri Light"/>
            </a:endParaRPr>
          </a:p>
          <a:p>
            <a:pPr marL="114300" indent="0">
              <a:buNone/>
            </a:pPr>
            <a:r>
              <a:rPr lang="en-IN" sz="1200">
                <a:latin typeface="Calibri Light"/>
                <a:cs typeface="Calibri Light"/>
              </a:rPr>
              <a:t>Early works in text simplification focused on sentence-level tasks, including lexical and syntactic simplifications.</a:t>
            </a:r>
            <a:endParaRPr lang="en-IN" sz="1200" b="1">
              <a:latin typeface="Calibri Light"/>
              <a:cs typeface="Calibri Light"/>
            </a:endParaRPr>
          </a:p>
          <a:p>
            <a:pPr marL="114300" indent="0">
              <a:buNone/>
            </a:pPr>
            <a:r>
              <a:rPr lang="en-IN" sz="1200">
                <a:latin typeface="Calibri Light"/>
                <a:cs typeface="Calibri Light"/>
              </a:rPr>
              <a:t>Simplify individual sentences while retaining the core meaning.</a:t>
            </a:r>
            <a:endParaRPr lang="en-IN" sz="1200">
              <a:cs typeface="Calibri"/>
            </a:endParaRPr>
          </a:p>
          <a:p>
            <a:pPr marL="114300" indent="0">
              <a:buNone/>
            </a:pPr>
            <a:endParaRPr lang="en-IN" sz="1200">
              <a:latin typeface="Calibri Light"/>
              <a:cs typeface="Calibri Light"/>
            </a:endParaRPr>
          </a:p>
          <a:p>
            <a:pPr marL="114300" indent="0">
              <a:buNone/>
            </a:pPr>
            <a:r>
              <a:rPr lang="en-IN" sz="1200" b="1">
                <a:latin typeface="Calibri"/>
                <a:cs typeface="Calibri Light"/>
              </a:rPr>
              <a:t>Key Works</a:t>
            </a:r>
            <a:r>
              <a:rPr lang="en-IN" sz="1200">
                <a:latin typeface="Calibri"/>
                <a:cs typeface="Calibri Light"/>
              </a:rPr>
              <a:t>:</a:t>
            </a:r>
            <a:endParaRPr lang="en-IN" sz="1200">
              <a:latin typeface="Calibri"/>
              <a:cs typeface="Calibri"/>
            </a:endParaRPr>
          </a:p>
          <a:p>
            <a:pPr marL="114300" indent="0">
              <a:buNone/>
            </a:pPr>
            <a:endParaRPr lang="en-IN" sz="1200">
              <a:latin typeface="Calibri"/>
              <a:cs typeface="Calibri Light"/>
            </a:endParaRPr>
          </a:p>
          <a:p>
            <a:pPr marL="742950" lvl="1" indent="-285750">
              <a:buChar char="•"/>
            </a:pPr>
            <a:r>
              <a:rPr lang="en-IN" sz="1200" b="1" i="1">
                <a:latin typeface="Calibri Light"/>
                <a:cs typeface="Calibri Light"/>
              </a:rPr>
              <a:t>Coster and Kauchak, 2011</a:t>
            </a:r>
            <a:r>
              <a:rPr lang="en-IN" sz="1200" i="1">
                <a:latin typeface="Calibri Light"/>
                <a:cs typeface="Calibri Light"/>
              </a:rPr>
              <a:t>:</a:t>
            </a:r>
            <a:r>
              <a:rPr lang="en-IN" sz="1200">
                <a:latin typeface="Calibri Light"/>
                <a:cs typeface="Calibri Light"/>
              </a:rPr>
              <a:t> early simplification models were based on statistical machine translation(SMT)</a:t>
            </a:r>
            <a:endParaRPr lang="en-IN" sz="1200">
              <a:cs typeface="Calibri"/>
            </a:endParaRPr>
          </a:p>
          <a:p>
            <a:pPr marL="742950" lvl="1" indent="-285750">
              <a:buChar char="•"/>
            </a:pPr>
            <a:r>
              <a:rPr lang="en-IN" sz="1200">
                <a:latin typeface="Calibri Light"/>
                <a:cs typeface="Calibri Light"/>
              </a:rPr>
              <a:t>Development of Text Level Simplification Datasets for e.g. </a:t>
            </a:r>
            <a:r>
              <a:rPr lang="en-IN" sz="1200" err="1">
                <a:latin typeface="Calibri Light"/>
                <a:cs typeface="Calibri Light"/>
              </a:rPr>
              <a:t>WikiLarge</a:t>
            </a:r>
            <a:r>
              <a:rPr lang="en-IN" sz="1200">
                <a:latin typeface="Calibri Light"/>
                <a:cs typeface="Calibri Light"/>
              </a:rPr>
              <a:t>, </a:t>
            </a:r>
            <a:r>
              <a:rPr lang="en-IN" sz="1200" err="1">
                <a:latin typeface="Calibri Light"/>
                <a:cs typeface="Calibri Light"/>
              </a:rPr>
              <a:t>TurkCorpus</a:t>
            </a:r>
            <a:r>
              <a:rPr lang="en-IN" sz="1200">
                <a:latin typeface="Calibri Light"/>
                <a:cs typeface="Calibri Light"/>
              </a:rPr>
              <a:t>, Newsela,</a:t>
            </a:r>
            <a:endParaRPr lang="en-IN" sz="1200">
              <a:cs typeface="Calibri"/>
            </a:endParaRPr>
          </a:p>
          <a:p>
            <a:pPr marL="742950" lvl="1" indent="-285750">
              <a:buChar char="•"/>
            </a:pPr>
            <a:r>
              <a:rPr lang="en-IN" sz="1200" b="1" i="1">
                <a:latin typeface="Calibri Light"/>
                <a:cs typeface="Calibri Light"/>
              </a:rPr>
              <a:t>Xu et al. (2016)</a:t>
            </a:r>
            <a:r>
              <a:rPr lang="en-IN" sz="1200" i="1">
                <a:latin typeface="Calibri Light"/>
                <a:cs typeface="Calibri Light"/>
              </a:rPr>
              <a:t>:</a:t>
            </a:r>
            <a:r>
              <a:rPr lang="en-IN" sz="1200">
                <a:latin typeface="Calibri Light"/>
                <a:cs typeface="Calibri Light"/>
              </a:rPr>
              <a:t> Introduced the </a:t>
            </a:r>
            <a:r>
              <a:rPr lang="en-IN" sz="1200" b="1">
                <a:latin typeface="Calibri"/>
                <a:cs typeface="Calibri Light"/>
              </a:rPr>
              <a:t>SARI</a:t>
            </a:r>
            <a:r>
              <a:rPr lang="en-IN" sz="1200">
                <a:latin typeface="Calibri"/>
                <a:cs typeface="Calibri Light"/>
              </a:rPr>
              <a:t> </a:t>
            </a:r>
            <a:r>
              <a:rPr lang="en-IN" sz="1200">
                <a:latin typeface="Calibri Light"/>
                <a:cs typeface="Calibri Light"/>
              </a:rPr>
              <a:t>metric for evaluating sentence simplification, focusing on operations such as adding, deleting, and retaining words.</a:t>
            </a:r>
            <a:endParaRPr lang="en-IN" sz="1200">
              <a:cs typeface="Calibri"/>
            </a:endParaRPr>
          </a:p>
          <a:p>
            <a:pPr marL="742950" lvl="1" indent="-285750">
              <a:buChar char="•"/>
            </a:pPr>
            <a:r>
              <a:rPr lang="en-IN" sz="1200" b="1" i="1">
                <a:latin typeface="Calibri Light"/>
                <a:cs typeface="Calibri Light"/>
              </a:rPr>
              <a:t>Zhang &amp; </a:t>
            </a:r>
            <a:r>
              <a:rPr lang="en-IN" sz="1200" b="1" i="1" err="1">
                <a:latin typeface="Calibri Light"/>
                <a:cs typeface="Calibri Light"/>
              </a:rPr>
              <a:t>Lapata</a:t>
            </a:r>
            <a:r>
              <a:rPr lang="en-IN" sz="1200" b="1" i="1">
                <a:latin typeface="Calibri Light"/>
                <a:cs typeface="Calibri Light"/>
              </a:rPr>
              <a:t> (2017)</a:t>
            </a:r>
            <a:r>
              <a:rPr lang="en-IN" sz="1200" i="1">
                <a:latin typeface="Calibri Light"/>
                <a:cs typeface="Calibri Light"/>
              </a:rPr>
              <a:t>:</a:t>
            </a:r>
            <a:r>
              <a:rPr lang="en-IN" sz="1200">
                <a:latin typeface="Calibri Light"/>
                <a:cs typeface="Calibri Light"/>
              </a:rPr>
              <a:t> Utilized </a:t>
            </a:r>
            <a:r>
              <a:rPr lang="en-IN" sz="1200" b="1">
                <a:latin typeface="Calibri"/>
                <a:cs typeface="Calibri Light"/>
              </a:rPr>
              <a:t>reinforcement learning</a:t>
            </a:r>
            <a:r>
              <a:rPr lang="en-IN" sz="1200">
                <a:latin typeface="Calibri Light"/>
                <a:cs typeface="Calibri Light"/>
              </a:rPr>
              <a:t> to optimize simplification, improving readability while preserving meaning.</a:t>
            </a:r>
            <a:endParaRPr lang="en-IN" sz="1200">
              <a:cs typeface="Calibri"/>
            </a:endParaRPr>
          </a:p>
          <a:p>
            <a:pPr marL="742950" lvl="1" indent="-285750">
              <a:buChar char="•"/>
            </a:pPr>
            <a:r>
              <a:rPr lang="en-IN" sz="1200" b="1" i="1" err="1">
                <a:latin typeface="Calibri Light"/>
                <a:cs typeface="Calibri Light"/>
              </a:rPr>
              <a:t>Sheang</a:t>
            </a:r>
            <a:r>
              <a:rPr lang="en-IN" sz="1200" b="1" i="1">
                <a:latin typeface="Calibri Light"/>
                <a:cs typeface="Calibri Light"/>
              </a:rPr>
              <a:t> &amp; </a:t>
            </a:r>
            <a:r>
              <a:rPr lang="en-IN" sz="1200" b="1" i="1" err="1">
                <a:latin typeface="Calibri Light"/>
                <a:cs typeface="Calibri Light"/>
              </a:rPr>
              <a:t>Saggion</a:t>
            </a:r>
            <a:r>
              <a:rPr lang="en-IN" sz="1200" b="1" i="1">
                <a:latin typeface="Calibri Light"/>
                <a:cs typeface="Calibri Light"/>
              </a:rPr>
              <a:t> (2021)</a:t>
            </a:r>
            <a:r>
              <a:rPr lang="en-IN" sz="1200" i="1">
                <a:latin typeface="Calibri Light"/>
                <a:cs typeface="Calibri Light"/>
              </a:rPr>
              <a:t>:</a:t>
            </a:r>
            <a:r>
              <a:rPr lang="en-IN" sz="1200">
                <a:latin typeface="Calibri Light"/>
                <a:cs typeface="Calibri Light"/>
              </a:rPr>
              <a:t> Applied the </a:t>
            </a:r>
            <a:r>
              <a:rPr lang="en-IN" sz="1200" b="1">
                <a:latin typeface="Calibri"/>
                <a:cs typeface="Calibri Light"/>
              </a:rPr>
              <a:t>T5 model</a:t>
            </a:r>
            <a:r>
              <a:rPr lang="en-IN" sz="1200">
                <a:latin typeface="Calibri Light"/>
                <a:cs typeface="Calibri Light"/>
              </a:rPr>
              <a:t> (Text-To-Text Transfer Transformer) for controllable sentence simplification, introducing specific control tokens for guiding the simplification process.</a:t>
            </a:r>
            <a:endParaRPr lang="en-IN" sz="1200">
              <a:cs typeface="Calibri"/>
            </a:endParaRPr>
          </a:p>
          <a:p>
            <a:pPr marL="0" indent="0">
              <a:buNone/>
            </a:pPr>
            <a:endParaRPr lang="en-US" sz="1200" b="1" i="1">
              <a:solidFill>
                <a:schemeClr val="dk1"/>
              </a:solidFill>
              <a:latin typeface="Calibri Light"/>
              <a:cs typeface="Calibri Light"/>
            </a:endParaRPr>
          </a:p>
          <a:p>
            <a:r>
              <a:rPr lang="en-IN" sz="1400" b="1">
                <a:latin typeface="Calibri"/>
                <a:cs typeface="Calibri Light"/>
              </a:rPr>
              <a:t>Neural Text Simplification</a:t>
            </a:r>
            <a:endParaRPr lang="en-IN" sz="1400">
              <a:latin typeface="Calibri"/>
              <a:cs typeface="Calibri"/>
            </a:endParaRPr>
          </a:p>
          <a:p>
            <a:pPr marL="114300" indent="0">
              <a:buNone/>
            </a:pPr>
            <a:endParaRPr lang="en-IN" sz="1400" b="1">
              <a:latin typeface="Calibri Light"/>
              <a:cs typeface="Calibri Light"/>
            </a:endParaRPr>
          </a:p>
          <a:p>
            <a:pPr marL="114300" indent="0">
              <a:buNone/>
            </a:pPr>
            <a:r>
              <a:rPr lang="en-IN" sz="1200">
                <a:latin typeface="Calibri Light"/>
                <a:cs typeface="Calibri Light"/>
              </a:rPr>
              <a:t>Leverage neural network models, particularly </a:t>
            </a:r>
            <a:r>
              <a:rPr lang="en-IN" sz="1200" b="1">
                <a:latin typeface="Calibri"/>
                <a:cs typeface="Calibri Light"/>
              </a:rPr>
              <a:t>sequence-to-sequence models</a:t>
            </a:r>
            <a:r>
              <a:rPr lang="en-IN" sz="1200">
                <a:latin typeface="Calibri Light"/>
                <a:cs typeface="Calibri Light"/>
              </a:rPr>
              <a:t>, for automatic simplification.</a:t>
            </a:r>
            <a:endParaRPr lang="en-IN" sz="1200">
              <a:cs typeface="Calibri"/>
            </a:endParaRPr>
          </a:p>
          <a:p>
            <a:pPr marL="114300" indent="0">
              <a:buNone/>
            </a:pPr>
            <a:r>
              <a:rPr lang="en-IN" sz="1200">
                <a:latin typeface="Calibri Light"/>
                <a:cs typeface="Calibri Light"/>
              </a:rPr>
              <a:t>These models utilize architectures like </a:t>
            </a:r>
            <a:r>
              <a:rPr lang="en-IN" sz="1200" b="1">
                <a:latin typeface="Calibri"/>
                <a:cs typeface="Calibri Light"/>
              </a:rPr>
              <a:t>transformers</a:t>
            </a:r>
            <a:r>
              <a:rPr lang="en-IN" sz="1200">
                <a:latin typeface="Calibri"/>
                <a:cs typeface="Calibri Light"/>
              </a:rPr>
              <a:t> and </a:t>
            </a:r>
            <a:r>
              <a:rPr lang="en-IN" sz="1200" b="1">
                <a:latin typeface="Calibri"/>
                <a:cs typeface="Calibri Light"/>
              </a:rPr>
              <a:t>RNNs</a:t>
            </a:r>
            <a:r>
              <a:rPr lang="en-IN" sz="1200">
                <a:latin typeface="Calibri Light"/>
                <a:cs typeface="Calibri Light"/>
              </a:rPr>
              <a:t> to map complex sentences to simplified versions.</a:t>
            </a:r>
            <a:endParaRPr lang="en-IN" sz="1200">
              <a:cs typeface="Calibri"/>
            </a:endParaRPr>
          </a:p>
          <a:p>
            <a:pPr marL="114300" indent="0">
              <a:buNone/>
            </a:pPr>
            <a:endParaRPr lang="en-IN" sz="1200">
              <a:latin typeface="Calibri Light"/>
              <a:cs typeface="Calibri Light"/>
            </a:endParaRPr>
          </a:p>
          <a:p>
            <a:pPr marL="114300" indent="0">
              <a:buNone/>
            </a:pPr>
            <a:r>
              <a:rPr lang="en-IN" sz="1200" b="1">
                <a:latin typeface="Calibri"/>
                <a:cs typeface="Calibri Light"/>
              </a:rPr>
              <a:t>Key Works</a:t>
            </a:r>
            <a:r>
              <a:rPr lang="en-IN" sz="1200">
                <a:latin typeface="Calibri"/>
                <a:cs typeface="Calibri Light"/>
              </a:rPr>
              <a:t>:</a:t>
            </a:r>
            <a:endParaRPr lang="en-IN" sz="1200">
              <a:latin typeface="Calibri"/>
              <a:cs typeface="Calibri"/>
            </a:endParaRPr>
          </a:p>
          <a:p>
            <a:pPr marL="114300" indent="0">
              <a:buNone/>
            </a:pPr>
            <a:endParaRPr lang="en-IN" sz="1200">
              <a:latin typeface="Calibri"/>
              <a:cs typeface="Calibri Light"/>
            </a:endParaRPr>
          </a:p>
          <a:p>
            <a:pPr marL="742950" lvl="1" indent="-285750">
              <a:buChar char="•"/>
            </a:pPr>
            <a:r>
              <a:rPr lang="en-IN" sz="1200" b="1" i="1" err="1">
                <a:latin typeface="Calibri Light"/>
                <a:cs typeface="Calibri Light"/>
              </a:rPr>
              <a:t>Nisioi</a:t>
            </a:r>
            <a:r>
              <a:rPr lang="en-IN" sz="1200" b="1" i="1">
                <a:latin typeface="Calibri Light"/>
                <a:cs typeface="Calibri Light"/>
              </a:rPr>
              <a:t> et al. (2017)</a:t>
            </a:r>
            <a:r>
              <a:rPr lang="en-IN" sz="1200" i="1">
                <a:latin typeface="Calibri Light"/>
                <a:cs typeface="Calibri Light"/>
              </a:rPr>
              <a:t>:</a:t>
            </a:r>
            <a:r>
              <a:rPr lang="en-IN" sz="1200">
                <a:latin typeface="Calibri Light"/>
                <a:cs typeface="Calibri Light"/>
              </a:rPr>
              <a:t> Applied the first neural text simplification model using a sequence-to-sequence framework based on neural networks.</a:t>
            </a:r>
            <a:endParaRPr lang="en-IN" sz="1200">
              <a:cs typeface="Calibri"/>
            </a:endParaRPr>
          </a:p>
          <a:p>
            <a:pPr marL="742950" lvl="1" indent="-285750">
              <a:buChar char="•"/>
            </a:pPr>
            <a:r>
              <a:rPr lang="en-IN" sz="1200" b="1" i="1">
                <a:latin typeface="Calibri Light"/>
                <a:cs typeface="Calibri Light"/>
              </a:rPr>
              <a:t>Martin et al. (2021)</a:t>
            </a:r>
            <a:r>
              <a:rPr lang="en-IN" sz="1200" i="1">
                <a:latin typeface="Calibri Light"/>
                <a:cs typeface="Calibri Light"/>
              </a:rPr>
              <a:t>:</a:t>
            </a:r>
            <a:r>
              <a:rPr lang="en-IN" sz="1200">
                <a:latin typeface="Calibri Light"/>
                <a:cs typeface="Calibri Light"/>
              </a:rPr>
              <a:t> Proposed </a:t>
            </a:r>
            <a:r>
              <a:rPr lang="en-IN" sz="1200" b="1">
                <a:latin typeface="Calibri"/>
                <a:cs typeface="Calibri Light"/>
              </a:rPr>
              <a:t>MUSS</a:t>
            </a:r>
            <a:r>
              <a:rPr lang="en-IN" sz="1200">
                <a:latin typeface="Calibri"/>
                <a:cs typeface="Calibri Light"/>
              </a:rPr>
              <a:t> </a:t>
            </a:r>
            <a:r>
              <a:rPr lang="en-IN" sz="1200">
                <a:latin typeface="Calibri Light"/>
                <a:cs typeface="Calibri Light"/>
              </a:rPr>
              <a:t>(Multilingual Unsupervised Sentence Simplification), a transformer-based model that simplifies texts across multiple languages using paraphrases.</a:t>
            </a:r>
            <a:endParaRPr lang="en-IN" sz="1200">
              <a:cs typeface="Calibri"/>
            </a:endParaRPr>
          </a:p>
          <a:p>
            <a:pPr marL="0" indent="0">
              <a:buNone/>
            </a:pPr>
            <a:endParaRPr lang="en-IN" sz="1200" b="1" i="1">
              <a:solidFill>
                <a:schemeClr val="dk1"/>
              </a:solidFill>
              <a:latin typeface="Calibri Light"/>
              <a:cs typeface="Calibri Light"/>
            </a:endParaRPr>
          </a:p>
        </p:txBody>
      </p:sp>
      <p:sp>
        <p:nvSpPr>
          <p:cNvPr id="9" name="Title 1">
            <a:extLst>
              <a:ext uri="{FF2B5EF4-FFF2-40B4-BE49-F238E27FC236}">
                <a16:creationId xmlns:a16="http://schemas.microsoft.com/office/drawing/2014/main" id="{317865A5-7EC7-58A3-A78B-BDA5CAA6C960}"/>
              </a:ext>
            </a:extLst>
          </p:cNvPr>
          <p:cNvSpPr txBox="1">
            <a:spLocks/>
          </p:cNvSpPr>
          <p:nvPr/>
        </p:nvSpPr>
        <p:spPr>
          <a:xfrm>
            <a:off x="516416" y="66059"/>
            <a:ext cx="5134250" cy="517666"/>
          </a:xfrm>
          <a:prstGeom prst="rect">
            <a:avLst/>
          </a:prstGeom>
        </p:spPr>
        <p:txBody>
          <a:bodyPr spcFirstLastPara="1" vert="horz" wrap="square" lIns="91425" tIns="91425" rIns="91425" bIns="91425" rtlCol="0" anchor="t" anchorCtr="0">
            <a:normAutofit fontScale="90000" lnSpcReduction="10000"/>
          </a:bodyPr>
          <a:lstStyle>
            <a:lvl1pPr lvl="0" algn="l" defTabSz="914400" rtl="0" eaLnBrk="1" latinLnBrk="0" hangingPunct="1">
              <a:lnSpc>
                <a:spcPct val="100000"/>
              </a:lnSpc>
              <a:spcBef>
                <a:spcPts val="0"/>
              </a:spcBef>
              <a:spcAft>
                <a:spcPts val="0"/>
              </a:spcAft>
              <a:buSzPts val="2800"/>
              <a:buNone/>
              <a:defRPr sz="4000" kern="1200" cap="all" spc="30" baseline="0">
                <a:solidFill>
                  <a:schemeClr val="tx1"/>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sz="2400">
                <a:latin typeface="Calibri"/>
                <a:cs typeface="Calibri"/>
              </a:rPr>
              <a:t>Related works</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DFED7C0-1158-F34F-4B77-AFB8145CEC14}"/>
              </a:ext>
            </a:extLst>
          </p:cNvPr>
          <p:cNvSpPr>
            <a:spLocks noGrp="1"/>
          </p:cNvSpPr>
          <p:nvPr>
            <p:ph type="body" idx="1"/>
          </p:nvPr>
        </p:nvSpPr>
        <p:spPr>
          <a:xfrm>
            <a:off x="516416" y="743042"/>
            <a:ext cx="8008809" cy="3416400"/>
          </a:xfrm>
        </p:spPr>
        <p:txBody>
          <a:bodyPr>
            <a:normAutofit/>
          </a:bodyPr>
          <a:lstStyle/>
          <a:p>
            <a:r>
              <a:rPr lang="en-IN" sz="1400" b="1">
                <a:latin typeface="Calibri"/>
                <a:cs typeface="Calibri"/>
              </a:rPr>
              <a:t>Document-Level Simplification</a:t>
            </a:r>
          </a:p>
          <a:p>
            <a:pPr marL="114300" indent="0">
              <a:buNone/>
            </a:pPr>
            <a:endParaRPr lang="en-IN" sz="1200" b="1">
              <a:cs typeface="Calibri" panose="020F0502020204030204"/>
            </a:endParaRPr>
          </a:p>
          <a:p>
            <a:pPr marL="114300" indent="0">
              <a:buNone/>
            </a:pPr>
            <a:r>
              <a:rPr lang="en-IN" sz="1200">
                <a:latin typeface="Calibri Light"/>
                <a:cs typeface="Calibri Light"/>
              </a:rPr>
              <a:t>Simplify entire documents, maintaining the overall coherence and flow of the text.</a:t>
            </a:r>
          </a:p>
          <a:p>
            <a:pPr marL="114300" indent="0">
              <a:buNone/>
            </a:pPr>
            <a:r>
              <a:rPr lang="en-IN" sz="1200">
                <a:latin typeface="Calibri Light"/>
                <a:cs typeface="Calibri Light"/>
              </a:rPr>
              <a:t>Moving beyond sentence simplification to handle larger text units like paragraphs or full documents, ensuring that the text remains coherent.</a:t>
            </a:r>
          </a:p>
          <a:p>
            <a:pPr marL="114300" indent="0">
              <a:buNone/>
            </a:pPr>
            <a:endParaRPr lang="en-IN" sz="1200" b="1">
              <a:cs typeface="Calibri"/>
            </a:endParaRPr>
          </a:p>
          <a:p>
            <a:pPr marL="114300" indent="0">
              <a:buNone/>
            </a:pPr>
            <a:r>
              <a:rPr lang="en-IN" sz="1200" b="1">
                <a:latin typeface="Calibri"/>
                <a:cs typeface="Calibri"/>
              </a:rPr>
              <a:t>Key Works:</a:t>
            </a:r>
          </a:p>
          <a:p>
            <a:pPr marL="114300" indent="0">
              <a:buNone/>
            </a:pPr>
            <a:endParaRPr lang="en-IN" sz="1200">
              <a:latin typeface="Calibri" panose="020F0502020204030204"/>
              <a:cs typeface="Calibri" panose="020F0502020204030204"/>
            </a:endParaRPr>
          </a:p>
          <a:p>
            <a:pPr marL="742950" lvl="1" indent="-285750">
              <a:buFont typeface="Arial" panose="020B0604020202020204" pitchFamily="34" charset="0"/>
              <a:buChar char="•"/>
            </a:pPr>
            <a:r>
              <a:rPr lang="en-IN" sz="1200" b="1" i="1">
                <a:latin typeface="Calibri Light"/>
                <a:cs typeface="Calibri Light"/>
              </a:rPr>
              <a:t>Alva-Manchego et al. (2019)</a:t>
            </a:r>
            <a:r>
              <a:rPr lang="en-IN" sz="1200" i="1">
                <a:latin typeface="Calibri Light"/>
                <a:cs typeface="Calibri Light"/>
              </a:rPr>
              <a:t>:</a:t>
            </a:r>
            <a:r>
              <a:rPr lang="en-IN" sz="1200">
                <a:latin typeface="Calibri Light"/>
                <a:cs typeface="Calibri Light"/>
              </a:rPr>
              <a:t> Proposed </a:t>
            </a:r>
            <a:r>
              <a:rPr lang="en-IN" sz="1200" b="1">
                <a:latin typeface="Calibri"/>
                <a:cs typeface="Calibri Light"/>
              </a:rPr>
              <a:t>document-level simplification</a:t>
            </a:r>
            <a:r>
              <a:rPr lang="en-IN" sz="1200">
                <a:latin typeface="Calibri Light"/>
                <a:cs typeface="Calibri Light"/>
              </a:rPr>
              <a:t>, where sentence-level approaches failed to address the need for preserving the global meaning of the text.</a:t>
            </a:r>
          </a:p>
          <a:p>
            <a:pPr marL="742950" lvl="1" indent="-285750">
              <a:buFont typeface="Arial" panose="020B0604020202020204" pitchFamily="34" charset="0"/>
              <a:buChar char="•"/>
            </a:pPr>
            <a:r>
              <a:rPr lang="en-IN" sz="1200" b="1" i="1">
                <a:latin typeface="Calibri Light"/>
                <a:cs typeface="Calibri Light"/>
              </a:rPr>
              <a:t>Sun et al. (2021)</a:t>
            </a:r>
            <a:r>
              <a:rPr lang="en-IN" sz="1200" i="1">
                <a:latin typeface="Calibri Light"/>
                <a:cs typeface="Calibri Light"/>
              </a:rPr>
              <a:t>:</a:t>
            </a:r>
            <a:r>
              <a:rPr lang="en-IN" sz="1200">
                <a:latin typeface="Calibri Light"/>
                <a:cs typeface="Calibri Light"/>
              </a:rPr>
              <a:t> Provided a large-scale dataset called D-Wikipedia ,Introduced </a:t>
            </a:r>
            <a:r>
              <a:rPr lang="en-IN" sz="1200" b="1">
                <a:latin typeface="Calibri"/>
                <a:cs typeface="Calibri Light"/>
              </a:rPr>
              <a:t>D-SARI</a:t>
            </a:r>
            <a:r>
              <a:rPr lang="en-IN" sz="1200">
                <a:latin typeface="Calibri Light"/>
                <a:cs typeface="Calibri Light"/>
              </a:rPr>
              <a:t>, a metric designed for document-level simplification, addressing challenges in assessing simplifications that span multiple sentences.</a:t>
            </a:r>
          </a:p>
          <a:p>
            <a:pPr marL="457200" lvl="1" indent="0">
              <a:buNone/>
            </a:pPr>
            <a:endParaRPr lang="en-IN" sz="1200">
              <a:cs typeface="Calibri"/>
            </a:endParaRPr>
          </a:p>
          <a:p>
            <a:endParaRPr lang="en-US" sz="1200">
              <a:cs typeface="Calibri"/>
            </a:endParaRPr>
          </a:p>
        </p:txBody>
      </p:sp>
      <p:sp>
        <p:nvSpPr>
          <p:cNvPr id="10" name="Title 1">
            <a:extLst>
              <a:ext uri="{FF2B5EF4-FFF2-40B4-BE49-F238E27FC236}">
                <a16:creationId xmlns:a16="http://schemas.microsoft.com/office/drawing/2014/main" id="{500377ED-465D-0B17-0152-299157CB4271}"/>
              </a:ext>
            </a:extLst>
          </p:cNvPr>
          <p:cNvSpPr txBox="1">
            <a:spLocks/>
          </p:cNvSpPr>
          <p:nvPr/>
        </p:nvSpPr>
        <p:spPr>
          <a:xfrm>
            <a:off x="516416" y="66059"/>
            <a:ext cx="5134250" cy="517666"/>
          </a:xfrm>
          <a:prstGeom prst="rect">
            <a:avLst/>
          </a:prstGeom>
        </p:spPr>
        <p:txBody>
          <a:bodyPr spcFirstLastPara="1" vert="horz" wrap="square" lIns="91425" tIns="91425" rIns="91425" bIns="91425" rtlCol="0" anchor="t" anchorCtr="0">
            <a:normAutofit fontScale="90000" lnSpcReduction="10000"/>
          </a:bodyPr>
          <a:lstStyle>
            <a:lvl1pPr lvl="0" algn="l" defTabSz="914400" rtl="0" eaLnBrk="1" latinLnBrk="0" hangingPunct="1">
              <a:lnSpc>
                <a:spcPct val="100000"/>
              </a:lnSpc>
              <a:spcBef>
                <a:spcPts val="0"/>
              </a:spcBef>
              <a:spcAft>
                <a:spcPts val="0"/>
              </a:spcAft>
              <a:buSzPts val="2800"/>
              <a:buNone/>
              <a:defRPr sz="4000" kern="1200" cap="all" spc="30" baseline="0">
                <a:solidFill>
                  <a:schemeClr val="tx1"/>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sz="2400">
                <a:latin typeface="Calibri"/>
                <a:cs typeface="Calibri"/>
              </a:rPr>
              <a:t>Related works (contd.)</a:t>
            </a:r>
            <a:endParaRPr lang="en-US"/>
          </a:p>
        </p:txBody>
      </p:sp>
    </p:spTree>
    <p:extLst>
      <p:ext uri="{BB962C8B-B14F-4D97-AF65-F5344CB8AC3E}">
        <p14:creationId xmlns:p14="http://schemas.microsoft.com/office/powerpoint/2010/main" val="19586109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body" idx="1"/>
          </p:nvPr>
        </p:nvSpPr>
        <p:spPr>
          <a:xfrm>
            <a:off x="490827" y="606565"/>
            <a:ext cx="7983220" cy="3969076"/>
          </a:xfrm>
          <a:prstGeom prst="rect">
            <a:avLst/>
          </a:prstGeom>
        </p:spPr>
        <p:txBody>
          <a:bodyPr spcFirstLastPara="1" wrap="square" lIns="91425" tIns="91425" rIns="91425" bIns="91425" anchor="t" anchorCtr="0">
            <a:normAutofit lnSpcReduction="10000"/>
          </a:bodyPr>
          <a:lstStyle/>
          <a:p>
            <a:pPr marL="0" indent="0">
              <a:buNone/>
            </a:pPr>
            <a:r>
              <a:rPr lang="en" sz="1200">
                <a:solidFill>
                  <a:schemeClr val="dk1"/>
                </a:solidFill>
                <a:latin typeface="Calibri Light"/>
                <a:ea typeface="+mn-lt"/>
                <a:cs typeface="+mn-lt"/>
              </a:rPr>
              <a:t>The SIMSUM model is trained and evaluated on two main datasets: </a:t>
            </a:r>
            <a:r>
              <a:rPr lang="en" sz="1200" b="1">
                <a:solidFill>
                  <a:schemeClr val="dk1"/>
                </a:solidFill>
                <a:latin typeface="Calibri"/>
                <a:ea typeface="+mn-lt"/>
                <a:cs typeface="+mn-lt"/>
              </a:rPr>
              <a:t>D-Wikipedia and Wiki-Doc</a:t>
            </a:r>
            <a:r>
              <a:rPr lang="en" sz="1200">
                <a:solidFill>
                  <a:schemeClr val="dk1"/>
                </a:solidFill>
                <a:latin typeface="Calibri Light"/>
                <a:ea typeface="+mn-lt"/>
                <a:cs typeface="+mn-lt"/>
              </a:rPr>
              <a:t>. </a:t>
            </a:r>
            <a:endParaRPr lang="en" sz="1200">
              <a:solidFill>
                <a:schemeClr val="dk1"/>
              </a:solidFill>
              <a:latin typeface="Calibri Light"/>
              <a:cs typeface="Calibri"/>
            </a:endParaRPr>
          </a:p>
          <a:p>
            <a:pPr marL="457200" lvl="0" indent="-292735" algn="l" rtl="0">
              <a:spcBef>
                <a:spcPts val="1200"/>
              </a:spcBef>
              <a:spcAft>
                <a:spcPts val="0"/>
              </a:spcAft>
              <a:buClr>
                <a:schemeClr val="dk1"/>
              </a:buClr>
              <a:buSzPct val="100000"/>
              <a:buAutoNum type="arabicPeriod"/>
            </a:pPr>
            <a:r>
              <a:rPr lang="en" sz="1400" b="1">
                <a:solidFill>
                  <a:schemeClr val="dk1"/>
                </a:solidFill>
                <a:latin typeface="Calibri"/>
                <a:cs typeface="Calibri Light"/>
              </a:rPr>
              <a:t>D-Wikipedia</a:t>
            </a:r>
            <a:r>
              <a:rPr lang="en" sz="1400">
                <a:solidFill>
                  <a:schemeClr val="dk1"/>
                </a:solidFill>
                <a:latin typeface="Calibri"/>
                <a:cs typeface="Calibri Light"/>
              </a:rPr>
              <a:t>:</a:t>
            </a:r>
            <a:endParaRPr sz="1400">
              <a:solidFill>
                <a:schemeClr val="dk1"/>
              </a:solidFill>
              <a:latin typeface="Calibri"/>
              <a:cs typeface="Calibri Light"/>
            </a:endParaRPr>
          </a:p>
          <a:p>
            <a:pPr lvl="1">
              <a:buClr>
                <a:srgbClr val="000000"/>
              </a:buClr>
              <a:buSzPct val="100000"/>
            </a:pPr>
            <a:r>
              <a:rPr lang="en-IN" sz="1200" b="1">
                <a:solidFill>
                  <a:schemeClr val="dk1"/>
                </a:solidFill>
                <a:latin typeface="Calibri"/>
                <a:ea typeface="+mn-lt"/>
                <a:cs typeface="+mn-lt"/>
              </a:rPr>
              <a:t>Content:</a:t>
            </a:r>
            <a:r>
              <a:rPr lang="en-IN" sz="1200">
                <a:solidFill>
                  <a:schemeClr val="dk1"/>
                </a:solidFill>
                <a:latin typeface="Calibri Light"/>
                <a:ea typeface="+mn-lt"/>
                <a:cs typeface="+mn-lt"/>
              </a:rPr>
              <a:t> Derived from Wikipedia, this dataset includes pairs of complex and simplified sentences.</a:t>
            </a:r>
          </a:p>
          <a:p>
            <a:pPr lvl="1">
              <a:buClr>
                <a:srgbClr val="000000"/>
              </a:buClr>
              <a:buSzPct val="100000"/>
            </a:pPr>
            <a:r>
              <a:rPr lang="en-IN" sz="1200" b="1">
                <a:solidFill>
                  <a:schemeClr val="dk1"/>
                </a:solidFill>
                <a:latin typeface="Calibri"/>
                <a:ea typeface="+mn-lt"/>
                <a:cs typeface="+mn-lt"/>
              </a:rPr>
              <a:t>Size:</a:t>
            </a:r>
            <a:endParaRPr lang="en" sz="1200" b="1">
              <a:solidFill>
                <a:schemeClr val="dk1"/>
              </a:solidFill>
              <a:latin typeface="Calibri"/>
              <a:ea typeface="+mn-lt"/>
              <a:cs typeface="+mn-lt"/>
            </a:endParaRPr>
          </a:p>
          <a:p>
            <a:pPr lvl="2">
              <a:buClr>
                <a:srgbClr val="000000"/>
              </a:buClr>
              <a:buSzPct val="100000"/>
            </a:pPr>
            <a:r>
              <a:rPr lang="en-IN" sz="1200">
                <a:latin typeface="Calibri Light"/>
                <a:cs typeface="Calibri Light"/>
              </a:rPr>
              <a:t>546,744 complex sentences</a:t>
            </a:r>
            <a:endParaRPr lang="en" sz="1200">
              <a:latin typeface="Calibri Light"/>
              <a:cs typeface="Calibri Light"/>
            </a:endParaRPr>
          </a:p>
          <a:p>
            <a:pPr lvl="2">
              <a:buClr>
                <a:srgbClr val="000000"/>
              </a:buClr>
              <a:buSzPct val="100000"/>
            </a:pPr>
            <a:r>
              <a:rPr lang="en-IN" sz="1200">
                <a:solidFill>
                  <a:schemeClr val="dk1"/>
                </a:solidFill>
                <a:latin typeface="Calibri Light"/>
                <a:ea typeface="+mn-lt"/>
                <a:cs typeface="+mn-lt"/>
              </a:rPr>
              <a:t>349,561 simplified sentences</a:t>
            </a:r>
            <a:endParaRPr lang="en" sz="1200">
              <a:solidFill>
                <a:schemeClr val="dk1"/>
              </a:solidFill>
              <a:latin typeface="Calibri Light"/>
              <a:ea typeface="+mn-lt"/>
              <a:cs typeface="+mn-lt"/>
            </a:endParaRPr>
          </a:p>
          <a:p>
            <a:pPr lvl="1">
              <a:buClr>
                <a:srgbClr val="000000"/>
              </a:buClr>
              <a:buSzPct val="100000"/>
            </a:pPr>
            <a:r>
              <a:rPr lang="en-IN" sz="1200" b="1">
                <a:solidFill>
                  <a:schemeClr val="dk1"/>
                </a:solidFill>
                <a:latin typeface="Calibri"/>
                <a:ea typeface="+mn-lt"/>
                <a:cs typeface="+mn-lt"/>
              </a:rPr>
              <a:t>Key Focus:</a:t>
            </a:r>
            <a:r>
              <a:rPr lang="en-IN" sz="1200">
                <a:solidFill>
                  <a:schemeClr val="dk1"/>
                </a:solidFill>
                <a:latin typeface="Calibri Light"/>
                <a:ea typeface="+mn-lt"/>
                <a:cs typeface="+mn-lt"/>
              </a:rPr>
              <a:t> The dataset is designed to retain the core content of the original sentences while simplifying their language.</a:t>
            </a:r>
          </a:p>
          <a:p>
            <a:pPr marL="596900" lvl="1" indent="0">
              <a:buClr>
                <a:srgbClr val="000000"/>
              </a:buClr>
              <a:buSzPct val="100000"/>
              <a:buNone/>
            </a:pPr>
            <a:endParaRPr lang="en-IN" sz="1200">
              <a:solidFill>
                <a:schemeClr val="dk1"/>
              </a:solidFill>
              <a:latin typeface="Calibri Light"/>
              <a:cs typeface="Calibri"/>
            </a:endParaRPr>
          </a:p>
          <a:p>
            <a:pPr indent="-292735">
              <a:buClr>
                <a:srgbClr val="000000"/>
              </a:buClr>
              <a:buSzPct val="100000"/>
              <a:buAutoNum type="arabicPeriod"/>
            </a:pPr>
            <a:r>
              <a:rPr lang="en" sz="1400" b="1">
                <a:solidFill>
                  <a:schemeClr val="dk1"/>
                </a:solidFill>
                <a:latin typeface="Calibri"/>
                <a:cs typeface="Calibri Light"/>
              </a:rPr>
              <a:t>Wiki-Doc</a:t>
            </a:r>
            <a:r>
              <a:rPr lang="en" sz="1400">
                <a:solidFill>
                  <a:schemeClr val="dk1"/>
                </a:solidFill>
                <a:latin typeface="Calibri"/>
                <a:cs typeface="Calibri Light"/>
              </a:rPr>
              <a:t>:</a:t>
            </a:r>
            <a:endParaRPr sz="1400">
              <a:solidFill>
                <a:schemeClr val="dk1"/>
              </a:solidFill>
              <a:latin typeface="Calibri"/>
              <a:cs typeface="Calibri Light"/>
            </a:endParaRPr>
          </a:p>
          <a:p>
            <a:pPr lvl="1">
              <a:buClr>
                <a:prstClr val="black"/>
              </a:buClr>
              <a:buSzPct val="100000"/>
            </a:pPr>
            <a:r>
              <a:rPr lang="en" sz="1200" b="1">
                <a:latin typeface="Calibri"/>
                <a:ea typeface="+mn-lt"/>
                <a:cs typeface="+mn-lt"/>
              </a:rPr>
              <a:t>Content:</a:t>
            </a:r>
            <a:r>
              <a:rPr lang="en" sz="1200">
                <a:latin typeface="Calibri Light"/>
                <a:ea typeface="+mn-lt"/>
                <a:cs typeface="+mn-lt"/>
              </a:rPr>
              <a:t> This dataset consists of more extensive document-level pairs. </a:t>
            </a:r>
          </a:p>
          <a:p>
            <a:pPr lvl="1">
              <a:buClr>
                <a:srgbClr val="000000"/>
              </a:buClr>
              <a:buSzPct val="100000"/>
            </a:pPr>
            <a:r>
              <a:rPr lang="en" sz="1200" b="1">
                <a:latin typeface="Calibri"/>
                <a:ea typeface="+mn-lt"/>
                <a:cs typeface="+mn-lt"/>
              </a:rPr>
              <a:t>Size:</a:t>
            </a:r>
            <a:endParaRPr lang="en" sz="1200" b="1">
              <a:latin typeface="Calibri"/>
              <a:cs typeface="Calibri"/>
            </a:endParaRPr>
          </a:p>
          <a:p>
            <a:pPr lvl="2">
              <a:buClr>
                <a:srgbClr val="000000"/>
              </a:buClr>
              <a:buSzPct val="100000"/>
            </a:pPr>
            <a:r>
              <a:rPr lang="en" sz="1200">
                <a:latin typeface="Calibri Light"/>
                <a:ea typeface="+mn-lt"/>
                <a:cs typeface="+mn-lt"/>
              </a:rPr>
              <a:t>258,303 complex sentences</a:t>
            </a:r>
            <a:endParaRPr lang="en" sz="1200">
              <a:latin typeface="Calibri Light"/>
              <a:cs typeface="Calibri"/>
            </a:endParaRPr>
          </a:p>
          <a:p>
            <a:pPr lvl="2">
              <a:buClr>
                <a:srgbClr val="000000"/>
              </a:buClr>
              <a:buSzPct val="100000"/>
            </a:pPr>
            <a:r>
              <a:rPr lang="en" sz="1200">
                <a:latin typeface="Calibri Light"/>
                <a:ea typeface="+mn-lt"/>
                <a:cs typeface="+mn-lt"/>
              </a:rPr>
              <a:t>55,885 simplified sentences</a:t>
            </a:r>
            <a:endParaRPr lang="en" sz="1200">
              <a:latin typeface="Calibri Light"/>
              <a:cs typeface="Calibri"/>
            </a:endParaRPr>
          </a:p>
          <a:p>
            <a:pPr lvl="1">
              <a:buClr>
                <a:srgbClr val="000000"/>
              </a:buClr>
              <a:buSzPct val="100000"/>
            </a:pPr>
            <a:r>
              <a:rPr lang="en" sz="1200" b="1">
                <a:latin typeface="Calibri"/>
                <a:ea typeface="+mn-lt"/>
                <a:cs typeface="+mn-lt"/>
              </a:rPr>
              <a:t>Complexity:</a:t>
            </a:r>
            <a:r>
              <a:rPr lang="en" sz="1200">
                <a:latin typeface="Calibri Light"/>
                <a:ea typeface="+mn-lt"/>
                <a:cs typeface="+mn-lt"/>
              </a:rPr>
              <a:t> The average document length is greater than that in D-Wikipedia, making this dataset more challenging for document-level simplification.</a:t>
            </a:r>
            <a:endParaRPr lang="en" sz="1200">
              <a:latin typeface="Calibri Light"/>
              <a:cs typeface="Calibri"/>
            </a:endParaRPr>
          </a:p>
          <a:p>
            <a:pPr lvl="1">
              <a:buClr>
                <a:srgbClr val="000000"/>
              </a:buClr>
              <a:buSzPct val="100000"/>
            </a:pPr>
            <a:r>
              <a:rPr lang="en" sz="1200" b="1">
                <a:latin typeface="Calibri"/>
                <a:ea typeface="+mn-lt"/>
                <a:cs typeface="+mn-lt"/>
              </a:rPr>
              <a:t>Challenges:</a:t>
            </a:r>
            <a:r>
              <a:rPr lang="en" sz="1200">
                <a:latin typeface="Calibri Light"/>
                <a:ea typeface="+mn-lt"/>
                <a:cs typeface="+mn-lt"/>
              </a:rPr>
              <a:t> Wiki-Doc contains misaligned and noisy data, which requires significant preprocessing to clean the dataset.</a:t>
            </a:r>
            <a:endParaRPr lang="en" sz="1200">
              <a:latin typeface="Calibri Light"/>
              <a:cs typeface="Calibri Light"/>
            </a:endParaRPr>
          </a:p>
        </p:txBody>
      </p:sp>
      <p:sp>
        <p:nvSpPr>
          <p:cNvPr id="7" name="Title 1">
            <a:extLst>
              <a:ext uri="{FF2B5EF4-FFF2-40B4-BE49-F238E27FC236}">
                <a16:creationId xmlns:a16="http://schemas.microsoft.com/office/drawing/2014/main" id="{8D6DA6B9-435B-F206-CE43-9F19B1D3891D}"/>
              </a:ext>
            </a:extLst>
          </p:cNvPr>
          <p:cNvSpPr txBox="1">
            <a:spLocks/>
          </p:cNvSpPr>
          <p:nvPr/>
        </p:nvSpPr>
        <p:spPr>
          <a:xfrm>
            <a:off x="516416" y="66059"/>
            <a:ext cx="5134250" cy="517666"/>
          </a:xfrm>
          <a:prstGeom prst="rect">
            <a:avLst/>
          </a:prstGeom>
        </p:spPr>
        <p:txBody>
          <a:bodyPr spcFirstLastPara="1" vert="horz" wrap="square" lIns="91425" tIns="91425" rIns="91425" bIns="91425" rtlCol="0" anchor="t" anchorCtr="0">
            <a:normAutofit fontScale="90000" lnSpcReduction="10000"/>
          </a:bodyPr>
          <a:lstStyle>
            <a:lvl1pPr lvl="0" algn="l" defTabSz="914400" rtl="0" eaLnBrk="1" latinLnBrk="0" hangingPunct="1">
              <a:lnSpc>
                <a:spcPct val="100000"/>
              </a:lnSpc>
              <a:spcBef>
                <a:spcPts val="0"/>
              </a:spcBef>
              <a:spcAft>
                <a:spcPts val="0"/>
              </a:spcAft>
              <a:buSzPts val="2800"/>
              <a:buNone/>
              <a:defRPr sz="4000" kern="1200" cap="all" spc="30" baseline="0">
                <a:solidFill>
                  <a:schemeClr val="tx1"/>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sz="2400">
                <a:latin typeface="Calibri"/>
                <a:cs typeface="Calibri"/>
              </a:rPr>
              <a:t>Dataset details</a:t>
            </a:r>
            <a:endParaRPr lang="en-US"/>
          </a:p>
        </p:txBody>
      </p:sp>
    </p:spTree>
  </p:cSld>
  <p:clrMapOvr>
    <a:masterClrMapping/>
  </p:clrMapOvr>
</p:sld>
</file>

<file path=ppt/theme/theme1.xml><?xml version="1.0" encoding="utf-8"?>
<a:theme xmlns:a="http://schemas.openxmlformats.org/drawingml/2006/main" name="ChronicleVTI">
  <a:themeElements>
    <a:clrScheme name="ChronicleVTI">
      <a:dk1>
        <a:srgbClr val="000000"/>
      </a:dk1>
      <a:lt1>
        <a:srgbClr val="FFFFFF"/>
      </a:lt1>
      <a:dk2>
        <a:srgbClr val="1C1C32"/>
      </a:dk2>
      <a:lt2>
        <a:srgbClr val="F8F4F1"/>
      </a:lt2>
      <a:accent1>
        <a:srgbClr val="734B67"/>
      </a:accent1>
      <a:accent2>
        <a:srgbClr val="959EBB"/>
      </a:accent2>
      <a:accent3>
        <a:srgbClr val="596781"/>
      </a:accent3>
      <a:accent4>
        <a:srgbClr val="7F6E8C"/>
      </a:accent4>
      <a:accent5>
        <a:srgbClr val="DB9A8F"/>
      </a:accent5>
      <a:accent6>
        <a:srgbClr val="C29AB1"/>
      </a:accent6>
      <a:hlink>
        <a:srgbClr val="778BA2"/>
      </a:hlink>
      <a:folHlink>
        <a:srgbClr val="A27C99"/>
      </a:folHlink>
    </a:clrScheme>
    <a:fontScheme name="ChronicleVTI">
      <a:majorFont>
        <a:latin typeface="Univers Condensed"/>
        <a:ea typeface=""/>
        <a:cs typeface=""/>
      </a:majorFont>
      <a:minorFont>
        <a:latin typeface="Calisto MT" panose="02040603050505030304"/>
        <a:ea typeface=""/>
        <a:cs typeface=""/>
      </a:minorFont>
    </a:fontScheme>
    <a:fmtScheme name="ChronicleVTI">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ronicleVTI" id="{534FD3B1-53CD-4A5C-943C-C44DFF248C3E}" vid="{19A790DA-2E4D-4134-98A6-7DECB1A1B842}"/>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2013 - 2022 Theme</Template>
  <TotalTime>573</TotalTime>
  <Words>2208</Words>
  <Application>Microsoft Macintosh PowerPoint</Application>
  <PresentationFormat>On-screen Show (16:9)</PresentationFormat>
  <Paragraphs>210</Paragraphs>
  <Slides>20</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Calibri Light</vt:lpstr>
      <vt:lpstr>Calisto MT</vt:lpstr>
      <vt:lpstr>Courier New</vt:lpstr>
      <vt:lpstr>Univers Condensed</vt:lpstr>
      <vt:lpstr>ChronicleVTI</vt:lpstr>
      <vt:lpstr>Document-Level Text Simplification USING SIM2SUM APPROACH</vt:lpstr>
      <vt:lpstr>Content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119736 MDS</cp:lastModifiedBy>
  <cp:revision>6</cp:revision>
  <dcterms:modified xsi:type="dcterms:W3CDTF">2024-10-20T15:00:55Z</dcterms:modified>
</cp:coreProperties>
</file>