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9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0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0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20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0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3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4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24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4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6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7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7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8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8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8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8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28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8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30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2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2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2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ded1"/>
        </a:solidFill>
      </p:bgPr>
    </p:bg>
    <p:spTree>
      <p:nvGrpSpPr>
        <p:cNvPr id="1" name=""/>
        <p:cNvGrpSpPr/>
        <p:nvPr/>
      </p:nvGrpSpPr>
      <p:grpSpPr>
        <a:xfrm>
          <a:off x="0" y="0"/>
          <a:ext cx="0" cy="0"/>
          <a:chOff x="0" y="0"/>
          <a:chExt cx="0" cy="0"/>
        </a:xfrm>
      </p:grpSpPr>
      <p:sp>
        <p:nvSpPr>
          <p:cNvPr id="0" name="CustomShape 1" hidden="1"/>
          <p:cNvSpPr/>
          <p:nvPr/>
        </p:nvSpPr>
        <p:spPr>
          <a:xfrm>
            <a:off x="304920" y="329040"/>
            <a:ext cx="8529840" cy="6194520"/>
          </a:xfrm>
          <a:prstGeom prst="roundRect">
            <a:avLst>
              <a:gd name="adj" fmla="val 2081"/>
            </a:avLst>
          </a:prstGeom>
          <a:gradFill rotWithShape="0">
            <a:gsLst>
              <a:gs pos="0">
                <a:srgbClr val="ffffff"/>
              </a:gs>
              <a:gs pos="98000">
                <a:srgbClr val="ffffff"/>
              </a:gs>
              <a:gs pos="99055">
                <a:srgbClr val="f7f7f7"/>
              </a:gs>
              <a:gs pos="100000">
                <a:srgbClr val="dadada"/>
              </a:gs>
            </a:gsLst>
            <a:lin ang="5400000"/>
          </a:gradFill>
          <a:ln w="2160">
            <a:solidFill>
              <a:srgbClr val="a4a4a3"/>
            </a:solidFill>
            <a:roun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418680" y="434160"/>
            <a:ext cx="8304480" cy="5484240"/>
          </a:xfrm>
          <a:prstGeom prst="roundRect">
            <a:avLst>
              <a:gd name="adj" fmla="val 2127"/>
            </a:avLst>
          </a:prstGeom>
          <a:gradFill rotWithShape="0">
            <a:gsLst>
              <a:gs pos="0">
                <a:schemeClr val="bg1">
                  <a:tint val="75000"/>
                  <a:satMod val="150000"/>
                </a:schemeClr>
              </a:gs>
              <a:gs pos="55000">
                <a:schemeClr val="bg1">
                  <a:shade val="75000"/>
                  <a:satMod val="100000"/>
                </a:schemeClr>
              </a:gs>
              <a:gs pos="100000">
                <a:schemeClr val="bg1">
                  <a:shade val="35000"/>
                  <a:satMod val="100000"/>
                </a:schemeClr>
              </a:gs>
            </a:gsLst>
            <a:lin ang="0"/>
          </a:gradFill>
          <a:ln w="9000">
            <a:noFill/>
          </a:ln>
          <a:effectLst>
            <a:outerShdw blurRad="65500" dir="54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p:cNvSpPr/>
          <p:nvPr/>
        </p:nvSpPr>
        <p:spPr>
          <a:xfrm>
            <a:off x="304920" y="329040"/>
            <a:ext cx="8529840" cy="6194520"/>
          </a:xfrm>
          <a:prstGeom prst="roundRect">
            <a:avLst>
              <a:gd name="adj" fmla="val 2081"/>
            </a:avLst>
          </a:prstGeom>
          <a:gradFill rotWithShape="0">
            <a:gsLst>
              <a:gs pos="0">
                <a:srgbClr val="ffffff"/>
              </a:gs>
              <a:gs pos="98000">
                <a:srgbClr val="ffffff"/>
              </a:gs>
              <a:gs pos="99055">
                <a:srgbClr val="f7f7f7"/>
              </a:gs>
              <a:gs pos="100000">
                <a:srgbClr val="dadada"/>
              </a:gs>
            </a:gsLst>
            <a:lin ang="5400000"/>
          </a:gradFill>
          <a:ln w="2160">
            <a:solidFill>
              <a:srgbClr val="a4a4a3"/>
            </a:solidFill>
            <a:roun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418680" y="434160"/>
            <a:ext cx="8304480" cy="3106800"/>
          </a:xfrm>
          <a:prstGeom prst="roundRect">
            <a:avLst>
              <a:gd name="adj" fmla="val 4578"/>
            </a:avLst>
          </a:prstGeom>
          <a:gradFill rotWithShape="0">
            <a:gsLst>
              <a:gs pos="0">
                <a:schemeClr val="bg1">
                  <a:tint val="75000"/>
                  <a:satMod val="150000"/>
                </a:schemeClr>
              </a:gs>
              <a:gs pos="55000">
                <a:schemeClr val="bg1">
                  <a:shade val="75000"/>
                  <a:satMod val="100000"/>
                </a:schemeClr>
              </a:gs>
              <a:gs pos="100000">
                <a:schemeClr val="bg1">
                  <a:shade val="35000"/>
                  <a:satMod val="100000"/>
                </a:schemeClr>
              </a:gs>
            </a:gsLst>
            <a:lin ang="0"/>
          </a:gradFill>
          <a:ln w="9000">
            <a:noFill/>
          </a:ln>
          <a:effectLst>
            <a:outerShdw blurRad="65500" dir="54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PlaceHolder 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ded1"/>
        </a:solidFill>
      </p:bgPr>
    </p:bg>
    <p:spTree>
      <p:nvGrpSpPr>
        <p:cNvPr id="1" name=""/>
        <p:cNvGrpSpPr/>
        <p:nvPr/>
      </p:nvGrpSpPr>
      <p:grpSpPr>
        <a:xfrm>
          <a:off x="0" y="0"/>
          <a:ext cx="0" cy="0"/>
          <a:chOff x="0" y="0"/>
          <a:chExt cx="0" cy="0"/>
        </a:xfrm>
      </p:grpSpPr>
      <p:sp>
        <p:nvSpPr>
          <p:cNvPr id="42" name="CustomShape 1"/>
          <p:cNvSpPr/>
          <p:nvPr/>
        </p:nvSpPr>
        <p:spPr>
          <a:xfrm>
            <a:off x="304920" y="329040"/>
            <a:ext cx="8529840" cy="6194520"/>
          </a:xfrm>
          <a:prstGeom prst="roundRect">
            <a:avLst>
              <a:gd name="adj" fmla="val 2081"/>
            </a:avLst>
          </a:prstGeom>
          <a:gradFill rotWithShape="0">
            <a:gsLst>
              <a:gs pos="0">
                <a:srgbClr val="ffffff"/>
              </a:gs>
              <a:gs pos="98000">
                <a:srgbClr val="ffffff"/>
              </a:gs>
              <a:gs pos="99055">
                <a:srgbClr val="f7f7f7"/>
              </a:gs>
              <a:gs pos="100000">
                <a:srgbClr val="dadada"/>
              </a:gs>
            </a:gsLst>
            <a:lin ang="5400000"/>
          </a:gradFill>
          <a:ln w="2160">
            <a:solidFill>
              <a:srgbClr val="a4a4a3"/>
            </a:solidFill>
            <a:roun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p:style>
      </p:sp>
      <p:sp>
        <p:nvSpPr>
          <p:cNvPr id="43" name="CustomShape 2"/>
          <p:cNvSpPr/>
          <p:nvPr/>
        </p:nvSpPr>
        <p:spPr>
          <a:xfrm>
            <a:off x="418680" y="434160"/>
            <a:ext cx="8304480" cy="5484240"/>
          </a:xfrm>
          <a:prstGeom prst="roundRect">
            <a:avLst>
              <a:gd name="adj" fmla="val 2127"/>
            </a:avLst>
          </a:prstGeom>
          <a:gradFill rotWithShape="0">
            <a:gsLst>
              <a:gs pos="0">
                <a:schemeClr val="bg1">
                  <a:tint val="75000"/>
                  <a:satMod val="150000"/>
                </a:schemeClr>
              </a:gs>
              <a:gs pos="55000">
                <a:schemeClr val="bg1">
                  <a:shade val="75000"/>
                  <a:satMod val="100000"/>
                </a:schemeClr>
              </a:gs>
              <a:gs pos="100000">
                <a:schemeClr val="bg1">
                  <a:shade val="35000"/>
                  <a:satMod val="100000"/>
                </a:schemeClr>
              </a:gs>
            </a:gsLst>
            <a:lin ang="0"/>
          </a:gradFill>
          <a:ln w="9000">
            <a:noFill/>
          </a:ln>
          <a:effectLst>
            <a:outerShdw blurRad="65500" dir="54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44"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2" name="Group 1"/>
          <p:cNvGrpSpPr/>
          <p:nvPr/>
        </p:nvGrpSpPr>
        <p:grpSpPr>
          <a:xfrm>
            <a:off x="1800" y="510120"/>
            <a:ext cx="1032120" cy="1350720"/>
            <a:chOff x="1800" y="510120"/>
            <a:chExt cx="1032120" cy="1350720"/>
          </a:xfrm>
        </p:grpSpPr>
        <p:sp>
          <p:nvSpPr>
            <p:cNvPr id="83" name="CustomShape 2"/>
            <p:cNvSpPr/>
            <p:nvPr/>
          </p:nvSpPr>
          <p:spPr>
            <a:xfrm rot="16200000">
              <a:off x="-132480" y="644760"/>
              <a:ext cx="1076040" cy="806760"/>
            </a:xfrm>
            <a:prstGeom prst="diagStripe">
              <a:avLst>
                <a:gd name="adj" fmla="val 50000"/>
              </a:avLst>
            </a:prstGeom>
            <a:solidFill>
              <a:schemeClr val="accent1"/>
            </a:solidFill>
            <a:ln>
              <a:noFill/>
            </a:ln>
          </p:spPr>
          <p:style>
            <a:lnRef idx="0"/>
            <a:fillRef idx="0"/>
            <a:effectRef idx="0"/>
            <a:fontRef idx="minor"/>
          </p:style>
        </p:sp>
        <p:sp>
          <p:nvSpPr>
            <p:cNvPr id="84" name="CustomShape 3"/>
            <p:cNvSpPr/>
            <p:nvPr/>
          </p:nvSpPr>
          <p:spPr>
            <a:xfrm flipH="1">
              <a:off x="226800" y="784800"/>
              <a:ext cx="806760" cy="1076040"/>
            </a:xfrm>
            <a:prstGeom prst="diagStripe">
              <a:avLst>
                <a:gd name="adj" fmla="val 50000"/>
              </a:avLst>
            </a:prstGeom>
            <a:solidFill>
              <a:schemeClr val="lt2"/>
            </a:solidFill>
            <a:ln>
              <a:noFill/>
            </a:ln>
          </p:spPr>
          <p:style>
            <a:lnRef idx="0"/>
            <a:fillRef idx="0"/>
            <a:effectRef idx="0"/>
            <a:fontRef idx="minor"/>
          </p:style>
        </p:sp>
      </p:grpSp>
      <p:sp>
        <p:nvSpPr>
          <p:cNvPr id="85"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23" name="Group 1"/>
          <p:cNvGrpSpPr/>
          <p:nvPr/>
        </p:nvGrpSpPr>
        <p:grpSpPr>
          <a:xfrm>
            <a:off x="1800" y="510120"/>
            <a:ext cx="1032120" cy="1350720"/>
            <a:chOff x="1800" y="510120"/>
            <a:chExt cx="1032120" cy="1350720"/>
          </a:xfrm>
        </p:grpSpPr>
        <p:sp>
          <p:nvSpPr>
            <p:cNvPr id="124" name="CustomShape 2"/>
            <p:cNvSpPr/>
            <p:nvPr/>
          </p:nvSpPr>
          <p:spPr>
            <a:xfrm rot="16200000">
              <a:off x="-132480" y="644760"/>
              <a:ext cx="1076040" cy="806760"/>
            </a:xfrm>
            <a:prstGeom prst="diagStripe">
              <a:avLst>
                <a:gd name="adj" fmla="val 50000"/>
              </a:avLst>
            </a:prstGeom>
            <a:solidFill>
              <a:schemeClr val="accent1"/>
            </a:solidFill>
            <a:ln>
              <a:noFill/>
            </a:ln>
          </p:spPr>
          <p:style>
            <a:lnRef idx="0"/>
            <a:fillRef idx="0"/>
            <a:effectRef idx="0"/>
            <a:fontRef idx="minor"/>
          </p:style>
        </p:sp>
        <p:sp>
          <p:nvSpPr>
            <p:cNvPr id="125" name="CustomShape 3"/>
            <p:cNvSpPr/>
            <p:nvPr/>
          </p:nvSpPr>
          <p:spPr>
            <a:xfrm flipH="1">
              <a:off x="226800" y="784800"/>
              <a:ext cx="806760" cy="1076040"/>
            </a:xfrm>
            <a:prstGeom prst="diagStripe">
              <a:avLst>
                <a:gd name="adj" fmla="val 50000"/>
              </a:avLst>
            </a:prstGeom>
            <a:solidFill>
              <a:schemeClr val="lt2"/>
            </a:solidFill>
            <a:ln>
              <a:noFill/>
            </a:ln>
          </p:spPr>
          <p:style>
            <a:lnRef idx="0"/>
            <a:fillRef idx="0"/>
            <a:effectRef idx="0"/>
            <a:fontRef idx="minor"/>
          </p:style>
        </p:sp>
      </p:grpSp>
      <p:sp>
        <p:nvSpPr>
          <p:cNvPr id="126"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2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64" name="Group 1"/>
          <p:cNvGrpSpPr/>
          <p:nvPr/>
        </p:nvGrpSpPr>
        <p:grpSpPr>
          <a:xfrm>
            <a:off x="1800" y="510120"/>
            <a:ext cx="1032120" cy="1350720"/>
            <a:chOff x="1800" y="510120"/>
            <a:chExt cx="1032120" cy="1350720"/>
          </a:xfrm>
        </p:grpSpPr>
        <p:sp>
          <p:nvSpPr>
            <p:cNvPr id="165" name="CustomShape 2"/>
            <p:cNvSpPr/>
            <p:nvPr/>
          </p:nvSpPr>
          <p:spPr>
            <a:xfrm rot="16200000">
              <a:off x="-132480" y="644760"/>
              <a:ext cx="1076040" cy="806760"/>
            </a:xfrm>
            <a:prstGeom prst="diagStripe">
              <a:avLst>
                <a:gd name="adj" fmla="val 50000"/>
              </a:avLst>
            </a:prstGeom>
            <a:solidFill>
              <a:schemeClr val="accent1"/>
            </a:solidFill>
            <a:ln>
              <a:noFill/>
            </a:ln>
          </p:spPr>
          <p:style>
            <a:lnRef idx="0"/>
            <a:fillRef idx="0"/>
            <a:effectRef idx="0"/>
            <a:fontRef idx="minor"/>
          </p:style>
        </p:sp>
        <p:sp>
          <p:nvSpPr>
            <p:cNvPr id="166" name="CustomShape 3"/>
            <p:cNvSpPr/>
            <p:nvPr/>
          </p:nvSpPr>
          <p:spPr>
            <a:xfrm flipH="1">
              <a:off x="226800" y="784800"/>
              <a:ext cx="806760" cy="1076040"/>
            </a:xfrm>
            <a:prstGeom prst="diagStripe">
              <a:avLst>
                <a:gd name="adj" fmla="val 50000"/>
              </a:avLst>
            </a:prstGeom>
            <a:solidFill>
              <a:schemeClr val="lt2"/>
            </a:solidFill>
            <a:ln>
              <a:noFill/>
            </a:ln>
          </p:spPr>
          <p:style>
            <a:lnRef idx="0"/>
            <a:fillRef idx="0"/>
            <a:effectRef idx="0"/>
            <a:fontRef idx="minor"/>
          </p:style>
        </p:sp>
      </p:grpSp>
      <p:sp>
        <p:nvSpPr>
          <p:cNvPr id="167"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6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205" name="Group 1"/>
          <p:cNvGrpSpPr/>
          <p:nvPr/>
        </p:nvGrpSpPr>
        <p:grpSpPr>
          <a:xfrm>
            <a:off x="1800" y="510120"/>
            <a:ext cx="1032120" cy="1350720"/>
            <a:chOff x="1800" y="510120"/>
            <a:chExt cx="1032120" cy="1350720"/>
          </a:xfrm>
        </p:grpSpPr>
        <p:sp>
          <p:nvSpPr>
            <p:cNvPr id="206" name="CustomShape 2"/>
            <p:cNvSpPr/>
            <p:nvPr/>
          </p:nvSpPr>
          <p:spPr>
            <a:xfrm rot="16200000">
              <a:off x="-132480" y="644760"/>
              <a:ext cx="1076040" cy="806760"/>
            </a:xfrm>
            <a:prstGeom prst="diagStripe">
              <a:avLst>
                <a:gd name="adj" fmla="val 50000"/>
              </a:avLst>
            </a:prstGeom>
            <a:solidFill>
              <a:schemeClr val="accent1"/>
            </a:solidFill>
            <a:ln>
              <a:noFill/>
            </a:ln>
          </p:spPr>
          <p:style>
            <a:lnRef idx="0"/>
            <a:fillRef idx="0"/>
            <a:effectRef idx="0"/>
            <a:fontRef idx="minor"/>
          </p:style>
        </p:sp>
        <p:sp>
          <p:nvSpPr>
            <p:cNvPr id="207" name="CustomShape 3"/>
            <p:cNvSpPr/>
            <p:nvPr/>
          </p:nvSpPr>
          <p:spPr>
            <a:xfrm flipH="1">
              <a:off x="226800" y="784800"/>
              <a:ext cx="806760" cy="1076040"/>
            </a:xfrm>
            <a:prstGeom prst="diagStripe">
              <a:avLst>
                <a:gd name="adj" fmla="val 50000"/>
              </a:avLst>
            </a:prstGeom>
            <a:solidFill>
              <a:schemeClr val="lt2"/>
            </a:solidFill>
            <a:ln>
              <a:noFill/>
            </a:ln>
          </p:spPr>
          <p:style>
            <a:lnRef idx="0"/>
            <a:fillRef idx="0"/>
            <a:effectRef idx="0"/>
            <a:fontRef idx="minor"/>
          </p:style>
        </p:sp>
      </p:grpSp>
      <p:sp>
        <p:nvSpPr>
          <p:cNvPr id="208" name="PlaceHolder 4"/>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0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246" name="Group 1"/>
          <p:cNvGrpSpPr/>
          <p:nvPr/>
        </p:nvGrpSpPr>
        <p:grpSpPr>
          <a:xfrm>
            <a:off x="720" y="509040"/>
            <a:ext cx="1035360" cy="1352880"/>
            <a:chOff x="720" y="509040"/>
            <a:chExt cx="1035360" cy="1352880"/>
          </a:xfrm>
        </p:grpSpPr>
        <p:sp>
          <p:nvSpPr>
            <p:cNvPr id="247" name="CustomShape 2"/>
            <p:cNvSpPr/>
            <p:nvPr/>
          </p:nvSpPr>
          <p:spPr>
            <a:xfrm rot="16200000">
              <a:off x="-133560" y="643680"/>
              <a:ext cx="1077120" cy="807840"/>
            </a:xfrm>
            <a:prstGeom prst="diagStripe">
              <a:avLst>
                <a:gd name="adj" fmla="val 50000"/>
              </a:avLst>
            </a:prstGeom>
            <a:solidFill>
              <a:schemeClr val="accent1"/>
            </a:solidFill>
            <a:ln>
              <a:noFill/>
            </a:ln>
          </p:spPr>
          <p:style>
            <a:lnRef idx="0"/>
            <a:fillRef idx="0"/>
            <a:effectRef idx="0"/>
            <a:fontRef idx="minor"/>
          </p:style>
        </p:sp>
        <p:sp>
          <p:nvSpPr>
            <p:cNvPr id="248" name="CustomShape 3"/>
            <p:cNvSpPr/>
            <p:nvPr/>
          </p:nvSpPr>
          <p:spPr>
            <a:xfrm flipH="1">
              <a:off x="228240" y="784800"/>
              <a:ext cx="807840" cy="1077120"/>
            </a:xfrm>
            <a:prstGeom prst="diagStripe">
              <a:avLst>
                <a:gd name="adj" fmla="val 50000"/>
              </a:avLst>
            </a:prstGeom>
            <a:solidFill>
              <a:schemeClr val="lt2"/>
            </a:solidFill>
            <a:ln>
              <a:noFill/>
            </a:ln>
          </p:spPr>
          <p:style>
            <a:lnRef idx="0"/>
            <a:fillRef idx="0"/>
            <a:effectRef idx="0"/>
            <a:fontRef idx="minor"/>
          </p:style>
        </p:sp>
      </p:grpSp>
      <p:sp>
        <p:nvSpPr>
          <p:cNvPr id="249"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5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287" name="Group 1"/>
          <p:cNvGrpSpPr/>
          <p:nvPr/>
        </p:nvGrpSpPr>
        <p:grpSpPr>
          <a:xfrm>
            <a:off x="720" y="509040"/>
            <a:ext cx="1035360" cy="1352880"/>
            <a:chOff x="720" y="509040"/>
            <a:chExt cx="1035360" cy="1352880"/>
          </a:xfrm>
        </p:grpSpPr>
        <p:sp>
          <p:nvSpPr>
            <p:cNvPr id="288" name="CustomShape 2"/>
            <p:cNvSpPr/>
            <p:nvPr/>
          </p:nvSpPr>
          <p:spPr>
            <a:xfrm rot="16200000">
              <a:off x="-133560" y="643680"/>
              <a:ext cx="1077120" cy="807840"/>
            </a:xfrm>
            <a:prstGeom prst="diagStripe">
              <a:avLst>
                <a:gd name="adj" fmla="val 50000"/>
              </a:avLst>
            </a:prstGeom>
            <a:solidFill>
              <a:schemeClr val="accent1"/>
            </a:solidFill>
            <a:ln>
              <a:noFill/>
            </a:ln>
          </p:spPr>
          <p:style>
            <a:lnRef idx="0"/>
            <a:fillRef idx="0"/>
            <a:effectRef idx="0"/>
            <a:fontRef idx="minor"/>
          </p:style>
        </p:sp>
        <p:sp>
          <p:nvSpPr>
            <p:cNvPr id="289" name="CustomShape 3"/>
            <p:cNvSpPr/>
            <p:nvPr/>
          </p:nvSpPr>
          <p:spPr>
            <a:xfrm flipH="1">
              <a:off x="228240" y="784800"/>
              <a:ext cx="807840" cy="1077120"/>
            </a:xfrm>
            <a:prstGeom prst="diagStripe">
              <a:avLst>
                <a:gd name="adj" fmla="val 50000"/>
              </a:avLst>
            </a:prstGeom>
            <a:solidFill>
              <a:schemeClr val="lt2"/>
            </a:solidFill>
            <a:ln>
              <a:noFill/>
            </a:ln>
          </p:spPr>
          <p:style>
            <a:lnRef idx="0"/>
            <a:fillRef idx="0"/>
            <a:effectRef idx="0"/>
            <a:fontRef idx="minor"/>
          </p:style>
        </p:sp>
      </p:grpSp>
      <p:sp>
        <p:nvSpPr>
          <p:cNvPr id="290"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91"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5.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5.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tensorflow.org/" TargetMode="External"/><Relationship Id="rId2" Type="http://schemas.openxmlformats.org/officeDocument/2006/relationships/hyperlink" Target="http://web.stanford.edu/class/cs224n/reports/2759862.pdf" TargetMode="External"/><Relationship Id="rId3" Type="http://schemas.openxmlformats.org/officeDocument/2006/relationships/hyperlink" Target="https://github.com/FakeNewsChallenge/fnc-1-baseline"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741240" y="1143000"/>
            <a:ext cx="7922520" cy="1550880"/>
          </a:xfrm>
          <a:prstGeom prst="rect">
            <a:avLst/>
          </a:prstGeom>
          <a:noFill/>
          <a:ln>
            <a:noFill/>
          </a:ln>
        </p:spPr>
        <p:style>
          <a:lnRef idx="0"/>
          <a:fillRef idx="0"/>
          <a:effectRef idx="0"/>
          <a:fontRef idx="minor"/>
        </p:style>
        <p:txBody>
          <a:bodyPr lIns="90000" rIns="90000" tIns="45000" bIns="45000"/>
          <a:p>
            <a:pPr>
              <a:lnSpc>
                <a:spcPct val="100000"/>
              </a:lnSpc>
            </a:pPr>
            <a:r>
              <a:rPr b="1" lang="en-IN" sz="4800" spc="-1" strike="noStrike">
                <a:solidFill>
                  <a:srgbClr val="000000"/>
                </a:solidFill>
                <a:latin typeface="Verdana"/>
                <a:ea typeface="DejaVu Sans"/>
              </a:rPr>
              <a:t>AUTOMATIC STANCE    </a:t>
            </a:r>
            <a:r>
              <a:rPr b="1" lang="en-IN" sz="4800" spc="-1" strike="noStrike">
                <a:solidFill>
                  <a:srgbClr val="000000"/>
                </a:solidFill>
                <a:latin typeface="Verdana"/>
                <a:ea typeface="DejaVu Sans"/>
              </a:rPr>
              <a:t>	</a:t>
            </a:r>
            <a:r>
              <a:rPr b="1" lang="en-IN" sz="4800" spc="-1" strike="noStrike">
                <a:solidFill>
                  <a:srgbClr val="000000"/>
                </a:solidFill>
                <a:latin typeface="Verdana"/>
                <a:ea typeface="DejaVu Sans"/>
              </a:rPr>
              <a:t>	</a:t>
            </a:r>
            <a:r>
              <a:rPr b="1" lang="en-IN" sz="4800" spc="-1" strike="noStrike">
                <a:solidFill>
                  <a:srgbClr val="000000"/>
                </a:solidFill>
                <a:latin typeface="Verdana"/>
                <a:ea typeface="DejaVu Sans"/>
              </a:rPr>
              <a:t>DETECTION</a:t>
            </a:r>
            <a:endParaRPr b="0" lang="en-IN" sz="4800" spc="-1" strike="noStrike">
              <a:latin typeface="Arial"/>
            </a:endParaRPr>
          </a:p>
        </p:txBody>
      </p:sp>
      <p:sp>
        <p:nvSpPr>
          <p:cNvPr id="329" name="CustomShape 2"/>
          <p:cNvSpPr/>
          <p:nvPr/>
        </p:nvSpPr>
        <p:spPr>
          <a:xfrm>
            <a:off x="1224000" y="4091760"/>
            <a:ext cx="4341240" cy="82008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Verdana"/>
                <a:ea typeface="DejaVu Sans"/>
              </a:rPr>
              <a:t>By: Abhinav Kumar Jha</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     </a:t>
            </a:r>
            <a:endParaRPr b="0" lang="en-IN" sz="2400" spc="-1" strike="noStrike">
              <a:latin typeface="Arial"/>
            </a:endParaRPr>
          </a:p>
        </p:txBody>
      </p:sp>
      <p:sp>
        <p:nvSpPr>
          <p:cNvPr id="330" name="CustomShape 3"/>
          <p:cNvSpPr/>
          <p:nvPr/>
        </p:nvSpPr>
        <p:spPr>
          <a:xfrm>
            <a:off x="561240" y="5105520"/>
            <a:ext cx="5304240" cy="45432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052640" y="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latin typeface="Montserrat"/>
                <a:ea typeface="Montserrat"/>
              </a:rPr>
              <a:t>Computing cosine similarity of GLoVe vectors for all headline-body pairs -:</a:t>
            </a:r>
            <a:endParaRPr b="0" lang="en-IN" sz="2800" spc="-1" strike="noStrike">
              <a:latin typeface="Arial"/>
            </a:endParaRPr>
          </a:p>
        </p:txBody>
      </p:sp>
      <p:sp>
        <p:nvSpPr>
          <p:cNvPr id="348" name="CustomShape 2"/>
          <p:cNvSpPr/>
          <p:nvPr/>
        </p:nvSpPr>
        <p:spPr>
          <a:xfrm>
            <a:off x="1188360" y="1487880"/>
            <a:ext cx="7038000" cy="3880440"/>
          </a:xfrm>
          <a:prstGeom prst="rect">
            <a:avLst/>
          </a:prstGeom>
          <a:noFill/>
          <a:ln>
            <a:noFill/>
          </a:ln>
        </p:spPr>
        <p:style>
          <a:lnRef idx="0"/>
          <a:fillRef idx="0"/>
          <a:effectRef idx="0"/>
          <a:fontRef idx="minor"/>
        </p:style>
        <p:txBody>
          <a:bodyPr lIns="90000" rIns="90000" tIns="91440" bIns="91440"/>
          <a:p>
            <a:pPr marL="457200" indent="-329040">
              <a:lnSpc>
                <a:spcPct val="115000"/>
              </a:lnSpc>
              <a:buClr>
                <a:srgbClr val="ffffff"/>
              </a:buClr>
              <a:buFont typeface="Lato"/>
              <a:buChar char="-"/>
            </a:pPr>
            <a:r>
              <a:rPr b="0" lang="en-IN" sz="1600" spc="-1" strike="noStrike">
                <a:solidFill>
                  <a:srgbClr val="ffffff"/>
                </a:solidFill>
                <a:latin typeface="Lato"/>
                <a:ea typeface="Lato"/>
              </a:rPr>
              <a:t>The GLoVe vector representation of documents is used as a feature by calculating the cosine similarity of the GLoVe vector representation of each article’s headline and body. </a:t>
            </a:r>
            <a:endParaRPr b="0" lang="en-IN" sz="1600" spc="-1" strike="noStrike">
              <a:latin typeface="Arial"/>
            </a:endParaRPr>
          </a:p>
          <a:p>
            <a:pPr marL="457200" indent="-329040">
              <a:lnSpc>
                <a:spcPct val="115000"/>
              </a:lnSpc>
              <a:buClr>
                <a:srgbClr val="ffffff"/>
              </a:buClr>
              <a:buFont typeface="Lato"/>
              <a:buChar char="-"/>
            </a:pPr>
            <a:r>
              <a:rPr b="0" lang="en-IN" sz="1600" spc="-1" strike="noStrike">
                <a:solidFill>
                  <a:srgbClr val="ffffff"/>
                </a:solidFill>
                <a:latin typeface="Lato"/>
                <a:ea typeface="Lato"/>
              </a:rPr>
              <a:t>The cosine similarity of two similar-length vectors are computed with:</a:t>
            </a:r>
            <a:endParaRPr b="0" lang="en-IN" sz="1600" spc="-1" strike="noStrike">
              <a:latin typeface="Arial"/>
            </a:endParaRPr>
          </a:p>
          <a:p>
            <a:pPr>
              <a:lnSpc>
                <a:spcPct val="115000"/>
              </a:lnSpc>
              <a:spcBef>
                <a:spcPts val="1599"/>
              </a:spcBef>
            </a:pPr>
            <a:r>
              <a:rPr b="0" lang="en-IN" sz="1600" spc="-1" strike="noStrike">
                <a:solidFill>
                  <a:srgbClr val="ffffff"/>
                </a:solidFill>
                <a:latin typeface="Lato"/>
                <a:ea typeface="Lato"/>
              </a:rPr>
              <a:t>    </a:t>
            </a: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pPr>
            <a:r>
              <a:rPr b="0" lang="en-IN" sz="1600" spc="-1" strike="noStrike">
                <a:solidFill>
                  <a:srgbClr val="ffffff"/>
                </a:solidFill>
                <a:latin typeface="Lato"/>
                <a:ea typeface="Lato"/>
              </a:rPr>
              <a:t>Where    H = GLoVe vector representation of headline, </a:t>
            </a:r>
            <a:endParaRPr b="0" lang="en-IN" sz="1600" spc="-1" strike="noStrike">
              <a:latin typeface="Arial"/>
            </a:endParaRPr>
          </a:p>
          <a:p>
            <a:pPr>
              <a:lnSpc>
                <a:spcPct val="115000"/>
              </a:lnSpc>
              <a:spcBef>
                <a:spcPts val="1599"/>
              </a:spcBef>
              <a:spcAft>
                <a:spcPts val="1599"/>
              </a:spcAft>
            </a:pPr>
            <a:r>
              <a:rPr b="0" lang="en-IN" sz="1600" spc="-1" strike="noStrike">
                <a:solidFill>
                  <a:srgbClr val="ffffff"/>
                </a:solidFill>
                <a:latin typeface="Lato"/>
                <a:ea typeface="Lato"/>
              </a:rPr>
              <a:t>                    </a:t>
            </a:r>
            <a:r>
              <a:rPr b="0" lang="en-IN" sz="1600" spc="-1" strike="noStrike">
                <a:solidFill>
                  <a:srgbClr val="ffffff"/>
                </a:solidFill>
                <a:latin typeface="Lato"/>
                <a:ea typeface="Lato"/>
              </a:rPr>
              <a:t>B = GLoVe vector representation of body, and len(glove) is the    dimensionality of the GLoVe vector representation used (in this case 50). </a:t>
            </a:r>
            <a:endParaRPr b="0" lang="en-IN" sz="1600" spc="-1" strike="noStrike">
              <a:latin typeface="Arial"/>
            </a:endParaRPr>
          </a:p>
        </p:txBody>
      </p:sp>
      <p:pic>
        <p:nvPicPr>
          <p:cNvPr id="349" name="Google Shape;309;p38" descr=""/>
          <p:cNvPicPr/>
          <p:nvPr/>
        </p:nvPicPr>
        <p:blipFill>
          <a:blip r:embed="rId1"/>
          <a:stretch/>
        </p:blipFill>
        <p:spPr>
          <a:xfrm>
            <a:off x="1556640" y="3154320"/>
            <a:ext cx="6301800" cy="15112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1297440" y="52488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latin typeface="Montserrat"/>
                <a:ea typeface="Montserrat"/>
              </a:rPr>
              <a:t>Return values of Cosine Similarity -:</a:t>
            </a:r>
            <a:endParaRPr b="0" lang="en-IN" sz="2800" spc="-1" strike="noStrike">
              <a:latin typeface="Arial"/>
            </a:endParaRPr>
          </a:p>
        </p:txBody>
      </p:sp>
      <p:sp>
        <p:nvSpPr>
          <p:cNvPr id="351" name="CustomShape 2"/>
          <p:cNvSpPr/>
          <p:nvPr/>
        </p:nvSpPr>
        <p:spPr>
          <a:xfrm>
            <a:off x="1297440" y="2089800"/>
            <a:ext cx="7038000" cy="3880440"/>
          </a:xfrm>
          <a:prstGeom prst="rect">
            <a:avLst/>
          </a:prstGeom>
          <a:noFill/>
          <a:ln>
            <a:noFill/>
          </a:ln>
        </p:spPr>
        <p:style>
          <a:lnRef idx="0"/>
          <a:fillRef idx="0"/>
          <a:effectRef idx="0"/>
          <a:fontRef idx="minor"/>
        </p:style>
        <p:txBody>
          <a:bodyPr lIns="90000" rIns="90000" tIns="91440" bIns="91440"/>
          <a:p>
            <a:pPr marL="457200" indent="-392760">
              <a:lnSpc>
                <a:spcPct val="115000"/>
              </a:lnSpc>
              <a:buClr>
                <a:srgbClr val="ffffff"/>
              </a:buClr>
              <a:buFont typeface="Lato"/>
              <a:buChar char="-"/>
            </a:pPr>
            <a:r>
              <a:rPr b="0" lang="en-IN" sz="2600" spc="-1" strike="noStrike">
                <a:solidFill>
                  <a:srgbClr val="ffffff"/>
                </a:solidFill>
                <a:latin typeface="Lato"/>
                <a:ea typeface="Lato"/>
              </a:rPr>
              <a:t>This feature returns a real value between -1.0 and 1.0 .</a:t>
            </a:r>
            <a:endParaRPr b="0" lang="en-IN" sz="2600" spc="-1" strike="noStrike">
              <a:latin typeface="Arial"/>
            </a:endParaRPr>
          </a:p>
          <a:p>
            <a:pPr marL="457200" indent="-392760">
              <a:lnSpc>
                <a:spcPct val="115000"/>
              </a:lnSpc>
              <a:buClr>
                <a:srgbClr val="ffffff"/>
              </a:buClr>
              <a:buFont typeface="Lato"/>
              <a:buChar char="-"/>
            </a:pPr>
            <a:r>
              <a:rPr b="0" lang="en-IN" sz="2600" spc="-1" strike="noStrike">
                <a:solidFill>
                  <a:srgbClr val="ffffff"/>
                </a:solidFill>
                <a:latin typeface="Lato"/>
                <a:ea typeface="Lato"/>
              </a:rPr>
              <a:t>higher = words in headline and body are more similar </a:t>
            </a:r>
            <a:endParaRPr b="0" lang="en-IN" sz="2600" spc="-1" strike="noStrike">
              <a:latin typeface="Arial"/>
            </a:endParaRPr>
          </a:p>
          <a:p>
            <a:pPr marL="457200" indent="-392760">
              <a:lnSpc>
                <a:spcPct val="115000"/>
              </a:lnSpc>
              <a:buClr>
                <a:srgbClr val="ffffff"/>
              </a:buClr>
              <a:buFont typeface="Lato"/>
              <a:buChar char="-"/>
            </a:pPr>
            <a:r>
              <a:rPr b="0" lang="en-IN" sz="2600" spc="-1" strike="noStrike">
                <a:solidFill>
                  <a:srgbClr val="ffffff"/>
                </a:solidFill>
                <a:latin typeface="Lato"/>
                <a:ea typeface="Lato"/>
              </a:rPr>
              <a:t>lower = words in headline and body are more different.</a:t>
            </a:r>
            <a:endParaRPr b="0" lang="en-IN"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200600" y="16956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100" spc="-1" strike="noStrike">
                <a:solidFill>
                  <a:srgbClr val="ffffff"/>
                </a:solidFill>
                <a:latin typeface="Montserrat"/>
                <a:ea typeface="Montserrat"/>
              </a:rPr>
              <a:t>Language Model Representation (KL-Divergence) -:</a:t>
            </a:r>
            <a:endParaRPr b="0" lang="en-IN" sz="2100" spc="-1" strike="noStrike">
              <a:latin typeface="Arial"/>
            </a:endParaRPr>
          </a:p>
        </p:txBody>
      </p:sp>
      <p:sp>
        <p:nvSpPr>
          <p:cNvPr id="353" name="CustomShape 2"/>
          <p:cNvSpPr/>
          <p:nvPr/>
        </p:nvSpPr>
        <p:spPr>
          <a:xfrm>
            <a:off x="1297440" y="846360"/>
            <a:ext cx="7038000" cy="388044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ffffff"/>
              </a:buClr>
              <a:buFont typeface="Lato"/>
              <a:buChar char="-"/>
            </a:pPr>
            <a:r>
              <a:rPr b="0" lang="en-IN" sz="1800" spc="-1" strike="noStrike">
                <a:solidFill>
                  <a:srgbClr val="ffffff"/>
                </a:solidFill>
                <a:latin typeface="Lato"/>
                <a:ea typeface="Lato"/>
              </a:rPr>
              <a:t>Another feature that we are using is the KL-Divergence of the language model representations of the headline and the article body. </a:t>
            </a:r>
            <a:endParaRPr b="0" lang="en-IN" sz="1800" spc="-1" strike="noStrike">
              <a:latin typeface="Arial"/>
            </a:endParaRPr>
          </a:p>
          <a:p>
            <a:pPr marL="457200" indent="-342000">
              <a:lnSpc>
                <a:spcPct val="115000"/>
              </a:lnSpc>
              <a:buClr>
                <a:srgbClr val="ffffff"/>
              </a:buClr>
              <a:buFont typeface="Lato"/>
              <a:buChar char="-"/>
            </a:pPr>
            <a:r>
              <a:rPr b="0" lang="en-IN" sz="1800" spc="-1" strike="noStrike">
                <a:solidFill>
                  <a:srgbClr val="ffffff"/>
                </a:solidFill>
                <a:latin typeface="Lato"/>
                <a:ea typeface="Lato"/>
              </a:rPr>
              <a:t>This is a measure of how divergent (i.e. different) are the language (i.e. words) being used in the headline and the body.</a:t>
            </a:r>
            <a:endParaRPr b="0" lang="en-IN" sz="1800" spc="-1" strike="noStrike">
              <a:latin typeface="Arial"/>
            </a:endParaRPr>
          </a:p>
          <a:p>
            <a:pPr marL="457200" indent="-342000">
              <a:lnSpc>
                <a:spcPct val="115000"/>
              </a:lnSpc>
              <a:buClr>
                <a:srgbClr val="ffffff"/>
              </a:buClr>
              <a:buFont typeface="Lato"/>
              <a:buChar char="-"/>
            </a:pPr>
            <a:r>
              <a:rPr b="0" lang="en-IN" sz="1800" spc="-1" strike="noStrike">
                <a:solidFill>
                  <a:srgbClr val="ffffff"/>
                </a:solidFill>
                <a:latin typeface="Lato"/>
                <a:ea typeface="Lato"/>
              </a:rPr>
              <a:t>To convert a document to a (simple, unigram) language model, we compute the probability of each word occurring in the document, by using the occurrence of the word:</a:t>
            </a: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r>
              <a:rPr b="0" lang="en-IN" sz="1800" spc="-1" strike="noStrike">
                <a:solidFill>
                  <a:srgbClr val="ffffff"/>
                </a:solidFill>
                <a:latin typeface="Lato"/>
                <a:ea typeface="Lato"/>
              </a:rPr>
              <a:t>Whereas eps is a small value ( 0.1) used to ‘smoothen’ the language model</a:t>
            </a: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pic>
        <p:nvPicPr>
          <p:cNvPr id="354" name="Google Shape;322;p40" descr=""/>
          <p:cNvPicPr/>
          <p:nvPr/>
        </p:nvPicPr>
        <p:blipFill>
          <a:blip r:embed="rId1"/>
          <a:stretch/>
        </p:blipFill>
        <p:spPr>
          <a:xfrm>
            <a:off x="808560" y="4365720"/>
            <a:ext cx="7821720" cy="13654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200600" y="16956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000" spc="-1" strike="noStrike">
                <a:solidFill>
                  <a:srgbClr val="ffffff"/>
                </a:solidFill>
                <a:latin typeface="Montserrat"/>
                <a:ea typeface="Montserrat"/>
              </a:rPr>
              <a:t>Computing the KL-Divergence of language model (LM) representations of the headline and the body</a:t>
            </a:r>
            <a:endParaRPr b="0" lang="en-IN" sz="2000" spc="-1" strike="noStrike">
              <a:latin typeface="Arial"/>
            </a:endParaRPr>
          </a:p>
        </p:txBody>
      </p:sp>
      <p:sp>
        <p:nvSpPr>
          <p:cNvPr id="356" name="CustomShape 2"/>
          <p:cNvSpPr/>
          <p:nvPr/>
        </p:nvSpPr>
        <p:spPr>
          <a:xfrm>
            <a:off x="1297440" y="1487880"/>
            <a:ext cx="7038000" cy="3880440"/>
          </a:xfrm>
          <a:prstGeom prst="rect">
            <a:avLst/>
          </a:prstGeom>
          <a:noFill/>
          <a:ln>
            <a:noFill/>
          </a:ln>
        </p:spPr>
        <p:style>
          <a:lnRef idx="0"/>
          <a:fillRef idx="0"/>
          <a:effectRef idx="0"/>
          <a:fontRef idx="minor"/>
        </p:style>
        <p:txBody>
          <a:bodyPr lIns="90000" rIns="90000" tIns="91440" bIns="91440"/>
          <a:p>
            <a:pPr marL="457200" indent="-329040">
              <a:lnSpc>
                <a:spcPct val="115000"/>
              </a:lnSpc>
              <a:buClr>
                <a:srgbClr val="ffffff"/>
              </a:buClr>
              <a:buFont typeface="Lato"/>
              <a:buChar char="-"/>
            </a:pPr>
            <a:r>
              <a:rPr b="0" lang="en-IN" sz="1600" spc="-1" strike="noStrike">
                <a:solidFill>
                  <a:srgbClr val="ffffff"/>
                </a:solidFill>
                <a:latin typeface="Lato"/>
                <a:ea typeface="Lato"/>
              </a:rPr>
              <a:t>KL-divergence is a measure of how different two probability distributions are. In this case, KL-divergence is used to measure the divergence between the language model of each article’s headline and body. </a:t>
            </a:r>
            <a:endParaRPr b="0" lang="en-IN" sz="1600" spc="-1" strike="noStrike">
              <a:latin typeface="Arial"/>
            </a:endParaRPr>
          </a:p>
          <a:p>
            <a:pPr marL="457200" indent="-329040">
              <a:lnSpc>
                <a:spcPct val="115000"/>
              </a:lnSpc>
              <a:buClr>
                <a:srgbClr val="ffffff"/>
              </a:buClr>
              <a:buFont typeface="Lato"/>
              <a:buChar char="-"/>
            </a:pPr>
            <a:r>
              <a:rPr b="0" lang="en-IN" sz="1600" spc="-1" strike="noStrike">
                <a:solidFill>
                  <a:srgbClr val="ffffff"/>
                </a:solidFill>
                <a:latin typeface="Lato"/>
                <a:ea typeface="Lato"/>
              </a:rPr>
              <a:t>This formula is defined as: </a:t>
            </a: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pPr>
            <a:endParaRPr b="0" lang="en-IN" sz="1600" spc="-1" strike="noStrike">
              <a:latin typeface="Arial"/>
            </a:endParaRPr>
          </a:p>
          <a:p>
            <a:pPr marL="457200" indent="-329040">
              <a:lnSpc>
                <a:spcPct val="115000"/>
              </a:lnSpc>
              <a:spcBef>
                <a:spcPts val="1599"/>
              </a:spcBef>
              <a:buClr>
                <a:srgbClr val="ffffff"/>
              </a:buClr>
              <a:buFont typeface="Lato"/>
              <a:buChar char="-"/>
            </a:pPr>
            <a:r>
              <a:rPr b="0" lang="en-IN" sz="1600" spc="-1" strike="noStrike">
                <a:solidFill>
                  <a:srgbClr val="ffffff"/>
                </a:solidFill>
                <a:latin typeface="Lato"/>
                <a:ea typeface="Lato"/>
              </a:rPr>
              <a:t>This feature returns a positive real value (in practice between 0.0 and ~3.0, but in theory uncapped), where the higher the value is, the more divergent the language model (i.e. words used) in the article’s headline and body are. </a:t>
            </a:r>
            <a:endParaRPr b="0" lang="en-IN" sz="1600" spc="-1" strike="noStrike">
              <a:latin typeface="Arial"/>
            </a:endParaRPr>
          </a:p>
        </p:txBody>
      </p:sp>
      <p:pic>
        <p:nvPicPr>
          <p:cNvPr id="357" name="Google Shape;329;p41" descr=""/>
          <p:cNvPicPr/>
          <p:nvPr/>
        </p:nvPicPr>
        <p:blipFill>
          <a:blip r:embed="rId1"/>
          <a:stretch/>
        </p:blipFill>
        <p:spPr>
          <a:xfrm>
            <a:off x="550440" y="3512160"/>
            <a:ext cx="8172720" cy="13629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140120" y="12132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700" spc="-1" strike="noStrike">
                <a:solidFill>
                  <a:srgbClr val="ffffff"/>
                </a:solidFill>
                <a:latin typeface="Montserrat"/>
                <a:ea typeface="Montserrat"/>
              </a:rPr>
              <a:t>Additional Features (N-gram overlap) -:</a:t>
            </a:r>
            <a:endParaRPr b="0" lang="en-IN" sz="2700" spc="-1" strike="noStrike">
              <a:latin typeface="Arial"/>
            </a:endParaRPr>
          </a:p>
        </p:txBody>
      </p:sp>
      <p:sp>
        <p:nvSpPr>
          <p:cNvPr id="359" name="CustomShape 2"/>
          <p:cNvSpPr/>
          <p:nvPr/>
        </p:nvSpPr>
        <p:spPr>
          <a:xfrm>
            <a:off x="1261080" y="910800"/>
            <a:ext cx="7038000" cy="3880440"/>
          </a:xfrm>
          <a:prstGeom prst="rect">
            <a:avLst/>
          </a:prstGeom>
          <a:noFill/>
          <a:ln>
            <a:noFill/>
          </a:ln>
        </p:spPr>
        <p:style>
          <a:lnRef idx="0"/>
          <a:fillRef idx="0"/>
          <a:effectRef idx="0"/>
          <a:fontRef idx="minor"/>
        </p:style>
        <p:txBody>
          <a:bodyPr lIns="90000" rIns="90000" tIns="91440" bIns="91440"/>
          <a:p>
            <a:pPr marL="457200" indent="-329040">
              <a:lnSpc>
                <a:spcPct val="115000"/>
              </a:lnSpc>
              <a:buClr>
                <a:srgbClr val="ffffff"/>
              </a:buClr>
              <a:buFont typeface="Lato"/>
              <a:buChar char="-"/>
            </a:pPr>
            <a:r>
              <a:rPr b="0" lang="en-IN" sz="1600" spc="-1" strike="noStrike">
                <a:solidFill>
                  <a:srgbClr val="ffffff"/>
                </a:solidFill>
                <a:latin typeface="Lato"/>
                <a:ea typeface="Lato"/>
              </a:rPr>
              <a:t>N-gram overlap is a measure of how many times n-grams that occur on the article’s headline re-occur on the article’s body.</a:t>
            </a:r>
            <a:endParaRPr b="0" lang="en-IN" sz="1600" spc="-1" strike="noStrike">
              <a:latin typeface="Arial"/>
            </a:endParaRPr>
          </a:p>
          <a:p>
            <a:pPr marL="457200" indent="-329040">
              <a:lnSpc>
                <a:spcPct val="115000"/>
              </a:lnSpc>
              <a:buClr>
                <a:srgbClr val="ffffff"/>
              </a:buClr>
              <a:buFont typeface="Lato"/>
              <a:buChar char="-"/>
            </a:pPr>
            <a:r>
              <a:rPr b="0" lang="en-IN" sz="1600" spc="-1" strike="noStrike">
                <a:solidFill>
                  <a:srgbClr val="ffffff"/>
                </a:solidFill>
                <a:latin typeface="Lato"/>
                <a:ea typeface="Lato"/>
              </a:rPr>
              <a:t>For each article (headline-body pair), I counted n-gram overlaps up to 3-grams (i.e. count no. of words in headline that re-occur on body + no. of sequence of 2-words in the headline that re-occur in body + no. of sequence of 3-words in the headline that re-occur in body).</a:t>
            </a: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pPr>
            <a:endParaRPr b="0" lang="en-IN" sz="1600" spc="-1" strike="noStrike">
              <a:latin typeface="Arial"/>
            </a:endParaRPr>
          </a:p>
          <a:p>
            <a:pPr marL="457200" indent="-329040">
              <a:lnSpc>
                <a:spcPct val="115000"/>
              </a:lnSpc>
              <a:spcBef>
                <a:spcPts val="1599"/>
              </a:spcBef>
              <a:buClr>
                <a:srgbClr val="ffffff"/>
              </a:buClr>
              <a:buFont typeface="Lato"/>
              <a:buChar char="-"/>
            </a:pPr>
            <a:r>
              <a:rPr b="0" lang="en-IN" sz="1600" spc="-1" strike="noStrike">
                <a:solidFill>
                  <a:srgbClr val="ffffff"/>
                </a:solidFill>
                <a:latin typeface="Lato"/>
                <a:ea typeface="Lato"/>
              </a:rPr>
              <a:t>N-gram overlap returns a real value between 0.0 and 1.0 (higher = words in headline and body are more similar, lower = words are more different).</a:t>
            </a: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spcAft>
                <a:spcPts val="1599"/>
              </a:spcAft>
            </a:pPr>
            <a:endParaRPr b="0" lang="en-IN" sz="1600" spc="-1" strike="noStrike">
              <a:latin typeface="Arial"/>
            </a:endParaRPr>
          </a:p>
        </p:txBody>
      </p:sp>
      <p:pic>
        <p:nvPicPr>
          <p:cNvPr id="360" name="Google Shape;336;p42" descr=""/>
          <p:cNvPicPr/>
          <p:nvPr/>
        </p:nvPicPr>
        <p:blipFill>
          <a:blip r:embed="rId1"/>
          <a:stretch/>
        </p:blipFill>
        <p:spPr>
          <a:xfrm>
            <a:off x="724680" y="3541680"/>
            <a:ext cx="7989120" cy="14511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336" descr=""/>
          <p:cNvPicPr/>
          <p:nvPr/>
        </p:nvPicPr>
        <p:blipFill>
          <a:blip r:embed="rId1"/>
          <a:stretch/>
        </p:blipFill>
        <p:spPr>
          <a:xfrm>
            <a:off x="1080000" y="2016000"/>
            <a:ext cx="5902920" cy="3886920"/>
          </a:xfrm>
          <a:prstGeom prst="rect">
            <a:avLst/>
          </a:prstGeom>
          <a:ln>
            <a:noFill/>
          </a:ln>
        </p:spPr>
      </p:pic>
      <p:sp>
        <p:nvSpPr>
          <p:cNvPr id="362" name="CustomShape 1"/>
          <p:cNvSpPr/>
          <p:nvPr/>
        </p:nvSpPr>
        <p:spPr>
          <a:xfrm>
            <a:off x="2520000" y="936000"/>
            <a:ext cx="2794680" cy="7909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454fa1"/>
                </a:solidFill>
                <a:latin typeface="Arial"/>
                <a:ea typeface="DejaVu Sans"/>
              </a:rPr>
              <a:t>MLP Result</a:t>
            </a:r>
            <a:endParaRPr b="0" lang="en-IN"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3" name="Picture 338" descr=""/>
          <p:cNvPicPr/>
          <p:nvPr/>
        </p:nvPicPr>
        <p:blipFill>
          <a:blip r:embed="rId1"/>
          <a:stretch/>
        </p:blipFill>
        <p:spPr>
          <a:xfrm>
            <a:off x="1224000" y="1152000"/>
            <a:ext cx="6523200" cy="5542200"/>
          </a:xfrm>
          <a:prstGeom prst="rect">
            <a:avLst/>
          </a:prstGeom>
          <a:ln>
            <a:noFill/>
          </a:ln>
        </p:spPr>
      </p:pic>
      <p:sp>
        <p:nvSpPr>
          <p:cNvPr id="364"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Dense layer Model architecture</a:t>
            </a:r>
            <a:endParaRPr b="0" lang="en-IN" sz="4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5" name="Picture 340" descr=""/>
          <p:cNvPicPr/>
          <p:nvPr/>
        </p:nvPicPr>
        <p:blipFill>
          <a:blip r:embed="rId1"/>
          <a:stretch/>
        </p:blipFill>
        <p:spPr>
          <a:xfrm>
            <a:off x="376560" y="890280"/>
            <a:ext cx="8475840" cy="51134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6" name="Picture 341" descr=""/>
          <p:cNvPicPr/>
          <p:nvPr/>
        </p:nvPicPr>
        <p:blipFill>
          <a:blip r:embed="rId1"/>
          <a:stretch/>
        </p:blipFill>
        <p:spPr>
          <a:xfrm>
            <a:off x="562320" y="747360"/>
            <a:ext cx="8104320" cy="53992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7" name="Picture 342" descr=""/>
          <p:cNvPicPr/>
          <p:nvPr/>
        </p:nvPicPr>
        <p:blipFill>
          <a:blip r:embed="rId1"/>
          <a:stretch/>
        </p:blipFill>
        <p:spPr>
          <a:xfrm>
            <a:off x="667080" y="1490400"/>
            <a:ext cx="7894800" cy="39805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1" name="Picture 208" descr=""/>
          <p:cNvPicPr/>
          <p:nvPr/>
        </p:nvPicPr>
        <p:blipFill>
          <a:blip r:embed="rId1"/>
          <a:stretch/>
        </p:blipFill>
        <p:spPr>
          <a:xfrm>
            <a:off x="1008000" y="648000"/>
            <a:ext cx="6550560" cy="5335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LSTM architecture</a:t>
            </a:r>
            <a:endParaRPr b="0" lang="en-IN" sz="4400" spc="-1" strike="noStrike">
              <a:latin typeface="Arial"/>
            </a:endParaRPr>
          </a:p>
        </p:txBody>
      </p:sp>
      <p:pic>
        <p:nvPicPr>
          <p:cNvPr id="369" name="Picture 344" descr=""/>
          <p:cNvPicPr/>
          <p:nvPr/>
        </p:nvPicPr>
        <p:blipFill>
          <a:blip r:embed="rId1"/>
          <a:stretch/>
        </p:blipFill>
        <p:spPr>
          <a:xfrm>
            <a:off x="938520" y="1942920"/>
            <a:ext cx="7351920" cy="30085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0" name="Picture 345" descr=""/>
          <p:cNvPicPr/>
          <p:nvPr/>
        </p:nvPicPr>
        <p:blipFill>
          <a:blip r:embed="rId1"/>
          <a:stretch/>
        </p:blipFill>
        <p:spPr>
          <a:xfrm>
            <a:off x="357480" y="864000"/>
            <a:ext cx="8514000" cy="49669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LSTM RESULT</a:t>
            </a:r>
            <a:endParaRPr b="0" lang="en-IN" sz="4400" spc="-1" strike="noStrike">
              <a:latin typeface="Arial"/>
            </a:endParaRPr>
          </a:p>
        </p:txBody>
      </p:sp>
      <p:pic>
        <p:nvPicPr>
          <p:cNvPr id="372" name="Picture 347" descr=""/>
          <p:cNvPicPr/>
          <p:nvPr/>
        </p:nvPicPr>
        <p:blipFill>
          <a:blip r:embed="rId1"/>
          <a:stretch/>
        </p:blipFill>
        <p:spPr>
          <a:xfrm>
            <a:off x="504000" y="1418400"/>
            <a:ext cx="8134920" cy="513936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380880" y="533520"/>
            <a:ext cx="7160760" cy="367200"/>
          </a:xfrm>
          <a:prstGeom prst="rect">
            <a:avLst/>
          </a:prstGeom>
          <a:noFill/>
          <a:ln>
            <a:noFill/>
          </a:ln>
        </p:spPr>
        <p:style>
          <a:lnRef idx="0"/>
          <a:fillRef idx="0"/>
          <a:effectRef idx="0"/>
          <a:fontRef idx="minor"/>
        </p:style>
      </p:sp>
      <p:sp>
        <p:nvSpPr>
          <p:cNvPr id="374" name="CustomShape 2"/>
          <p:cNvSpPr/>
          <p:nvPr/>
        </p:nvSpPr>
        <p:spPr>
          <a:xfrm>
            <a:off x="502920" y="530280"/>
            <a:ext cx="8181720" cy="5106240"/>
          </a:xfrm>
          <a:prstGeom prst="rect">
            <a:avLst/>
          </a:prstGeom>
          <a:noFill/>
          <a:ln>
            <a:noFill/>
          </a:ln>
        </p:spPr>
        <p:style>
          <a:lnRef idx="0"/>
          <a:fillRef idx="0"/>
          <a:effectRef idx="0"/>
          <a:fontRef idx="minor"/>
        </p:style>
        <p:txBody>
          <a:bodyPr lIns="182880" rIns="90000" tIns="91440" bIns="45000">
            <a:normAutofit/>
          </a:bodyPr>
          <a:p>
            <a:pPr>
              <a:lnSpc>
                <a:spcPct val="100000"/>
              </a:lnSpc>
              <a:spcBef>
                <a:spcPts val="249"/>
              </a:spcBef>
            </a:pPr>
            <a:r>
              <a:rPr b="1" lang="en-IN" sz="4800" spc="-1" strike="noStrike">
                <a:solidFill>
                  <a:srgbClr val="262626"/>
                </a:solidFill>
                <a:latin typeface="Raleway"/>
                <a:ea typeface="DejaVu Sans"/>
              </a:rPr>
              <a:t>Previous Works</a:t>
            </a:r>
            <a:endParaRPr b="0" lang="en-IN" sz="4800" spc="-1" strike="noStrike">
              <a:latin typeface="Arial"/>
            </a:endParaRPr>
          </a:p>
          <a:p>
            <a:pPr>
              <a:lnSpc>
                <a:spcPct val="100000"/>
              </a:lnSpc>
              <a:spcBef>
                <a:spcPts val="686"/>
              </a:spcBef>
            </a:pPr>
            <a:endParaRPr b="0" lang="en-IN" sz="4800" spc="-1" strike="noStrike">
              <a:latin typeface="Arial"/>
            </a:endParaRPr>
          </a:p>
          <a:p>
            <a:pPr marL="265320" indent="-263160">
              <a:lnSpc>
                <a:spcPct val="100000"/>
              </a:lnSpc>
              <a:spcBef>
                <a:spcPts val="686"/>
              </a:spcBef>
              <a:buClr>
                <a:srgbClr val="bd416d"/>
              </a:buClr>
              <a:buSzPct val="80000"/>
              <a:buFont typeface="Wingdings 2" charset="2"/>
              <a:buChar char=""/>
            </a:pPr>
            <a:r>
              <a:rPr b="0" lang="en-IN" sz="2800" spc="-1" strike="noStrike">
                <a:solidFill>
                  <a:srgbClr val="262626"/>
                </a:solidFill>
                <a:latin typeface="Jura"/>
                <a:ea typeface="DejaVu Sans"/>
              </a:rPr>
              <a:t>Ferreira and Vlachos [5] used the “Emergent” dataset and applied Logistic Regression to identify compare rumored claims against news articles that had been previously labeled by journalists with the goal of predicting the stance of the article towards the rumor.</a:t>
            </a:r>
            <a:endParaRPr b="0" lang="en-IN" sz="2800" spc="-1" strike="noStrike">
              <a:latin typeface="Arial"/>
            </a:endParaRPr>
          </a:p>
          <a:p>
            <a:pPr marL="265320" indent="-263160">
              <a:lnSpc>
                <a:spcPct val="100000"/>
              </a:lnSpc>
              <a:spcBef>
                <a:spcPts val="686"/>
              </a:spcBef>
              <a:buClr>
                <a:srgbClr val="bd416d"/>
              </a:buClr>
              <a:buSzPct val="80000"/>
              <a:buFont typeface="Wingdings 2" charset="2"/>
              <a:buChar char=""/>
            </a:pPr>
            <a:r>
              <a:rPr b="0" lang="en-IN" sz="2800" spc="-1" strike="noStrike">
                <a:solidFill>
                  <a:srgbClr val="262626"/>
                </a:solidFill>
                <a:latin typeface="Jura"/>
                <a:ea typeface="DejaVu Sans"/>
              </a:rPr>
              <a:t>This team summarized each article into a headline and used a logistic regression model with features representing the article and claim to classify the combination of article and claim as either “for,” “against,” or “observing,” with a final accuracy level of 73%.</a:t>
            </a:r>
            <a:endParaRPr b="0" lang="en-IN" sz="2800" spc="-1" strike="noStrike">
              <a:latin typeface="Arial"/>
            </a:endParaRPr>
          </a:p>
          <a:p>
            <a:pPr>
              <a:lnSpc>
                <a:spcPct val="100000"/>
              </a:lnSpc>
              <a:spcBef>
                <a:spcPts val="249"/>
              </a:spcBef>
            </a:pPr>
            <a:endParaRPr b="0" lang="en-IN"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502920" y="530280"/>
            <a:ext cx="8181720" cy="5299920"/>
          </a:xfrm>
          <a:prstGeom prst="rect">
            <a:avLst/>
          </a:prstGeom>
          <a:noFill/>
          <a:ln>
            <a:noFill/>
          </a:ln>
        </p:spPr>
        <p:style>
          <a:lnRef idx="0"/>
          <a:fillRef idx="0"/>
          <a:effectRef idx="0"/>
          <a:fontRef idx="minor"/>
        </p:style>
        <p:txBody>
          <a:bodyPr lIns="182880" rIns="90000" tIns="91440" bIns="45000"/>
          <a:p>
            <a:pPr>
              <a:lnSpc>
                <a:spcPct val="100000"/>
              </a:lnSpc>
              <a:spcBef>
                <a:spcPts val="249"/>
              </a:spcBef>
            </a:pPr>
            <a:r>
              <a:rPr b="1" lang="en-IN" sz="2000" spc="-1" strike="noStrike">
                <a:solidFill>
                  <a:srgbClr val="000000"/>
                </a:solidFill>
                <a:latin typeface="Verdana"/>
                <a:ea typeface="DejaVu Sans"/>
              </a:rPr>
              <a:t>References</a:t>
            </a:r>
            <a:endParaRPr b="0" lang="en-IN" sz="2000" spc="-1" strike="noStrike">
              <a:latin typeface="Arial"/>
            </a:endParaRPr>
          </a:p>
          <a:p>
            <a:pPr>
              <a:lnSpc>
                <a:spcPct val="100000"/>
              </a:lnSpc>
              <a:spcBef>
                <a:spcPts val="249"/>
              </a:spcBef>
            </a:pPr>
            <a:endParaRPr b="0" lang="en-IN" sz="2000" spc="-1" strike="noStrike">
              <a:latin typeface="Arial"/>
            </a:endParaRPr>
          </a:p>
          <a:p>
            <a:pPr marL="265320" indent="-263160">
              <a:lnSpc>
                <a:spcPct val="100000"/>
              </a:lnSpc>
              <a:spcBef>
                <a:spcPts val="249"/>
              </a:spcBef>
              <a:buClr>
                <a:srgbClr val="f07f09"/>
              </a:buClr>
              <a:buSzPct val="80000"/>
              <a:buFont typeface="Wingdings 2" charset="2"/>
              <a:buChar char=""/>
            </a:pPr>
            <a:r>
              <a:rPr b="0" lang="en-IN" sz="2000" spc="-1" strike="noStrike">
                <a:solidFill>
                  <a:srgbClr val="000000"/>
                </a:solidFill>
                <a:latin typeface="Verdana"/>
                <a:ea typeface="DejaVu Sans"/>
              </a:rPr>
              <a:t>TensorFlow: Large-scale machine learning on heterogeneous systems, 2015. URL </a:t>
            </a:r>
            <a:r>
              <a:rPr b="0" lang="en-IN" sz="2000" spc="-1" strike="noStrike" u="sng">
                <a:solidFill>
                  <a:srgbClr val="6b9f25"/>
                </a:solidFill>
                <a:uFillTx/>
                <a:latin typeface="Verdana"/>
                <a:ea typeface="DejaVu Sans"/>
                <a:hlinkClick r:id="rId1"/>
              </a:rPr>
              <a:t>http://tensorflow.org/</a:t>
            </a:r>
            <a:r>
              <a:rPr b="0" lang="en-IN" sz="2000" spc="-1" strike="noStrike">
                <a:solidFill>
                  <a:srgbClr val="000000"/>
                </a:solidFill>
                <a:latin typeface="Verdana"/>
                <a:ea typeface="DejaVu Sans"/>
              </a:rPr>
              <a:t>.</a:t>
            </a:r>
            <a:endParaRPr b="0" lang="en-IN" sz="2000" spc="-1" strike="noStrike">
              <a:latin typeface="Arial"/>
            </a:endParaRPr>
          </a:p>
          <a:p>
            <a:pPr marL="265320" indent="-263160">
              <a:lnSpc>
                <a:spcPct val="100000"/>
              </a:lnSpc>
              <a:spcBef>
                <a:spcPts val="249"/>
              </a:spcBef>
              <a:buClr>
                <a:srgbClr val="f07f09"/>
              </a:buClr>
              <a:buSzPct val="80000"/>
              <a:buFont typeface="Wingdings 2" charset="2"/>
              <a:buChar char=""/>
            </a:pPr>
            <a:r>
              <a:rPr b="0" lang="en-IN" sz="2000" spc="-1" strike="noStrike">
                <a:solidFill>
                  <a:srgbClr val="000000"/>
                </a:solidFill>
                <a:latin typeface="Verdana"/>
                <a:ea typeface="DejaVu Sans"/>
              </a:rPr>
              <a:t>A. Agrawal, D. Chin, and K. Chen. Cosine siamese models for stance detection, 2017. URL </a:t>
            </a:r>
            <a:r>
              <a:rPr b="0" lang="en-IN" sz="2000" spc="-1" strike="noStrike" u="sng">
                <a:solidFill>
                  <a:srgbClr val="6b9f25"/>
                </a:solidFill>
                <a:uFillTx/>
                <a:latin typeface="Verdana"/>
                <a:ea typeface="DejaVu Sans"/>
                <a:hlinkClick r:id="rId2"/>
              </a:rPr>
              <a:t>http://web.stanford.edu/class/cs224n/reports/2759862.pdf</a:t>
            </a:r>
            <a:endParaRPr b="0" lang="en-IN" sz="2000" spc="-1" strike="noStrike">
              <a:latin typeface="Arial"/>
            </a:endParaRPr>
          </a:p>
          <a:p>
            <a:pPr marL="265320" indent="-263160">
              <a:lnSpc>
                <a:spcPct val="100000"/>
              </a:lnSpc>
              <a:spcBef>
                <a:spcPts val="249"/>
              </a:spcBef>
              <a:buClr>
                <a:srgbClr val="f07f09"/>
              </a:buClr>
              <a:buSzPct val="80000"/>
              <a:buFont typeface="Wingdings 2" charset="2"/>
              <a:buChar char=""/>
            </a:pPr>
            <a:r>
              <a:rPr b="0" lang="en-IN" sz="2000" spc="-1" strike="noStrike">
                <a:solidFill>
                  <a:srgbClr val="000000"/>
                </a:solidFill>
                <a:latin typeface="Verdana"/>
                <a:ea typeface="DejaVu Sans"/>
              </a:rPr>
              <a:t>B. Galbraith, H. Iqbal, H. van Veen, D. Rao, J. Thorne, and Y. Pan. A baseline implementation for FNC-1, 2017. URL </a:t>
            </a:r>
            <a:r>
              <a:rPr b="0" lang="en-IN" sz="2000" spc="-1" strike="noStrike" u="sng">
                <a:solidFill>
                  <a:srgbClr val="6b9f25"/>
                </a:solidFill>
                <a:uFillTx/>
                <a:latin typeface="Verdana"/>
                <a:ea typeface="DejaVu Sans"/>
                <a:hlinkClick r:id="rId3"/>
              </a:rPr>
              <a:t>https://github.com/FakeNewsChallenge/fnc-1-baseline</a:t>
            </a:r>
            <a:r>
              <a:rPr b="0" lang="en-IN" sz="2000" spc="-1" strike="noStrike">
                <a:solidFill>
                  <a:srgbClr val="000000"/>
                </a:solidFill>
                <a:latin typeface="Verdana"/>
                <a:ea typeface="DejaVu Sans"/>
              </a:rPr>
              <a:t>.</a:t>
            </a:r>
            <a:endParaRPr b="0" lang="en-IN" sz="2000" spc="-1" strike="noStrike">
              <a:latin typeface="Arial"/>
            </a:endParaRPr>
          </a:p>
          <a:p>
            <a:pPr marL="265320" indent="-263160">
              <a:lnSpc>
                <a:spcPct val="100000"/>
              </a:lnSpc>
              <a:spcBef>
                <a:spcPts val="249"/>
              </a:spcBef>
              <a:buClr>
                <a:srgbClr val="f07f09"/>
              </a:buClr>
              <a:buSzPct val="80000"/>
              <a:buFont typeface="Wingdings 2" charset="2"/>
              <a:buChar char=""/>
            </a:pPr>
            <a:r>
              <a:rPr b="0" lang="en-IN" sz="2000" spc="-1" strike="noStrike">
                <a:solidFill>
                  <a:srgbClr val="000000"/>
                </a:solidFill>
                <a:latin typeface="Verdana"/>
                <a:ea typeface="DejaVu Sans"/>
              </a:rPr>
              <a:t>N. Srivastava, G. Hinton, A. Krizhevsky, I. Sutskever, and R. Salakhutdinov. Dropout: A simple way to prevent neural networks from overfitting. Journal of Machine Learning Research, 2014.</a:t>
            </a:r>
            <a:endParaRPr b="0" lang="en-IN" sz="2000" spc="-1" strike="noStrike">
              <a:latin typeface="Arial"/>
            </a:endParaRPr>
          </a:p>
          <a:p>
            <a:pPr marL="265320" indent="-263160">
              <a:lnSpc>
                <a:spcPct val="100000"/>
              </a:lnSpc>
              <a:spcBef>
                <a:spcPts val="249"/>
              </a:spcBef>
              <a:buClr>
                <a:srgbClr val="f07f09"/>
              </a:buClr>
              <a:buSzPct val="80000"/>
              <a:buFont typeface="Wingdings 2" charset="2"/>
              <a:buChar char=""/>
            </a:pPr>
            <a:r>
              <a:rPr b="0" lang="en-IN" sz="2000" spc="-1" strike="noStrike">
                <a:solidFill>
                  <a:srgbClr val="000000"/>
                </a:solidFill>
                <a:latin typeface="Verdana"/>
                <a:ea typeface="DejaVu Sans"/>
              </a:rPr>
              <a:t>Stance Detection in Fake News: A Combined Feature Representation.Bilal Ghanem,Paulo Rasom</a:t>
            </a:r>
            <a:endParaRPr b="0" lang="en-IN"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33520" y="533520"/>
            <a:ext cx="8151120" cy="447768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Verdana"/>
                <a:ea typeface="DejaVu Sans"/>
              </a:rPr>
              <a:t>Problem Statement</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The problem is about “stance detection,” which involves comparing a headline with a</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body of text from a news article to determine what relationship (if any) exists between the</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two. There are 4 possible classifications:</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 </a:t>
            </a:r>
            <a:r>
              <a:rPr b="0" lang="en-IN" sz="2400" spc="-1" strike="noStrike">
                <a:solidFill>
                  <a:srgbClr val="000000"/>
                </a:solidFill>
                <a:latin typeface="Verdana"/>
                <a:ea typeface="DejaVu Sans"/>
              </a:rPr>
              <a:t>The article text agrees with the headline.</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 </a:t>
            </a:r>
            <a:r>
              <a:rPr b="0" lang="en-IN" sz="2400" spc="-1" strike="noStrike">
                <a:solidFill>
                  <a:srgbClr val="000000"/>
                </a:solidFill>
                <a:latin typeface="Verdana"/>
                <a:ea typeface="DejaVu Sans"/>
              </a:rPr>
              <a:t>The article text disagrees with the headline.</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 </a:t>
            </a:r>
            <a:r>
              <a:rPr b="0" lang="en-IN" sz="2400" spc="-1" strike="noStrike">
                <a:solidFill>
                  <a:srgbClr val="000000"/>
                </a:solidFill>
                <a:latin typeface="Verdana"/>
                <a:ea typeface="DejaVu Sans"/>
              </a:rPr>
              <a:t>The article text is a discussion of the headline, without taking a position on it.</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 </a:t>
            </a:r>
            <a:r>
              <a:rPr b="0" lang="en-IN" sz="2400" spc="-1" strike="noStrike">
                <a:solidFill>
                  <a:srgbClr val="000000"/>
                </a:solidFill>
                <a:latin typeface="Verdana"/>
                <a:ea typeface="DejaVu Sans"/>
              </a:rPr>
              <a:t>The article text is unrelated to the headline (i.e. it doesn’t address the same topic).</a:t>
            </a:r>
            <a:endParaRPr b="0" lang="en-IN"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533520" y="533520"/>
            <a:ext cx="8151120" cy="52092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Verdana"/>
                <a:ea typeface="DejaVu Sans"/>
              </a:rPr>
              <a:t>Dataset Overview</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The datasets for our task are provided by the Fake News Challenge organization. The complete</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training set consists of  50,000 “stance” tuples, with each tuple consisting of:</a:t>
            </a:r>
            <a:endParaRPr b="0" lang="en-IN" sz="2400" spc="-1" strike="noStrike">
              <a:latin typeface="Arial"/>
            </a:endParaRPr>
          </a:p>
          <a:p>
            <a:pPr marL="343080" indent="-340920">
              <a:lnSpc>
                <a:spcPct val="100000"/>
              </a:lnSpc>
              <a:buClr>
                <a:srgbClr val="000000"/>
              </a:buClr>
              <a:buFont typeface="Arial"/>
              <a:buChar char="•"/>
            </a:pPr>
            <a:r>
              <a:rPr b="0" lang="en-IN" sz="2400" spc="-1" strike="noStrike">
                <a:solidFill>
                  <a:srgbClr val="000000"/>
                </a:solidFill>
                <a:latin typeface="Verdana"/>
                <a:ea typeface="DejaVu Sans"/>
              </a:rPr>
              <a:t>A headline (word count 2-40)</a:t>
            </a:r>
            <a:endParaRPr b="0" lang="en-IN" sz="2400" spc="-1" strike="noStrike">
              <a:latin typeface="Arial"/>
            </a:endParaRPr>
          </a:p>
          <a:p>
            <a:pPr marL="343080" indent="-340920">
              <a:lnSpc>
                <a:spcPct val="100000"/>
              </a:lnSpc>
              <a:buClr>
                <a:srgbClr val="000000"/>
              </a:buClr>
              <a:buFont typeface="Arial"/>
              <a:buChar char="•"/>
            </a:pPr>
            <a:r>
              <a:rPr b="0" lang="en-IN" sz="2400" spc="-1" strike="noStrike">
                <a:solidFill>
                  <a:srgbClr val="000000"/>
                </a:solidFill>
                <a:latin typeface="Verdana"/>
                <a:ea typeface="DejaVu Sans"/>
              </a:rPr>
              <a:t>The (integer) ID of an article.</a:t>
            </a:r>
            <a:endParaRPr b="0" lang="en-IN" sz="2400" spc="-1" strike="noStrike">
              <a:latin typeface="Arial"/>
            </a:endParaRPr>
          </a:p>
          <a:p>
            <a:pPr marL="343080" indent="-340920">
              <a:lnSpc>
                <a:spcPct val="100000"/>
              </a:lnSpc>
              <a:buClr>
                <a:srgbClr val="000000"/>
              </a:buClr>
              <a:buFont typeface="Arial"/>
              <a:buChar char="•"/>
            </a:pPr>
            <a:r>
              <a:rPr b="0" lang="en-IN" sz="2400" spc="-1" strike="noStrike">
                <a:solidFill>
                  <a:srgbClr val="000000"/>
                </a:solidFill>
                <a:latin typeface="Verdana"/>
                <a:ea typeface="DejaVu Sans"/>
              </a:rPr>
              <a:t>Article Body. Length range from 2 to nearly 5000 words.</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 </a:t>
            </a:r>
            <a:r>
              <a:rPr b="0" lang="en-IN" sz="2400" spc="-1" strike="noStrike">
                <a:solidFill>
                  <a:srgbClr val="000000"/>
                </a:solidFill>
                <a:latin typeface="Verdana"/>
                <a:ea typeface="DejaVu Sans"/>
              </a:rPr>
              <a:t>The true stance of the headline with respect to the article. (This is one of the four classes</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outlined earlier: agree, disagree, discuss, and unrelated.)</a:t>
            </a:r>
            <a:endParaRPr b="0" lang="en-IN" sz="2400" spc="-1" strike="noStrike">
              <a:latin typeface="Arial"/>
            </a:endParaRPr>
          </a:p>
          <a:p>
            <a:pPr>
              <a:lnSpc>
                <a:spcPct val="100000"/>
              </a:lnSpc>
            </a:pPr>
            <a:r>
              <a:rPr b="0" lang="en-IN" sz="2400" spc="-1" strike="noStrike">
                <a:solidFill>
                  <a:srgbClr val="000000"/>
                </a:solidFill>
                <a:latin typeface="Verdana"/>
                <a:ea typeface="DejaVu Sans"/>
              </a:rPr>
              <a:t>https://github.com/FakeNewsChallenge/fnc-1</a:t>
            </a:r>
            <a:endParaRPr b="0" lang="en-IN"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88000" y="388800"/>
            <a:ext cx="8181720" cy="1049400"/>
          </a:xfrm>
          <a:prstGeom prst="rect">
            <a:avLst/>
          </a:prstGeom>
          <a:noFill/>
          <a:ln>
            <a:noFill/>
          </a:ln>
        </p:spPr>
        <p:style>
          <a:lnRef idx="0"/>
          <a:fillRef idx="0"/>
          <a:effectRef idx="0"/>
          <a:fontRef idx="minor"/>
        </p:style>
        <p:txBody>
          <a:bodyPr lIns="0" rIns="0" tIns="0" bIns="0" anchor="ctr"/>
          <a:p>
            <a:pPr>
              <a:lnSpc>
                <a:spcPct val="100000"/>
              </a:lnSpc>
            </a:pPr>
            <a:r>
              <a:rPr b="0" lang="en-IN" sz="1800" spc="-1" strike="noStrike">
                <a:solidFill>
                  <a:srgbClr val="000000"/>
                </a:solidFill>
                <a:latin typeface="Verdana"/>
                <a:ea typeface="DejaVu Sans"/>
              </a:rPr>
              <a:t>	</a:t>
            </a:r>
            <a:r>
              <a:rPr b="0" lang="en-IN" sz="1800" spc="-1" strike="noStrike">
                <a:solidFill>
                  <a:srgbClr val="000000"/>
                </a:solidFill>
                <a:latin typeface="Verdana"/>
                <a:ea typeface="DejaVu Sans"/>
              </a:rPr>
              <a:t>	</a:t>
            </a:r>
            <a:r>
              <a:rPr b="0" lang="en-IN" sz="1800" spc="-1" strike="noStrike">
                <a:solidFill>
                  <a:srgbClr val="000000"/>
                </a:solidFill>
                <a:latin typeface="Verdana"/>
                <a:ea typeface="DejaVu Sans"/>
              </a:rPr>
              <a:t>Features Extracted from text</a:t>
            </a:r>
            <a:endParaRPr b="0" lang="en-IN" sz="1800" spc="-1" strike="noStrike">
              <a:latin typeface="Arial"/>
            </a:endParaRPr>
          </a:p>
        </p:txBody>
      </p:sp>
      <p:sp>
        <p:nvSpPr>
          <p:cNvPr id="335" name="CustomShape 2"/>
          <p:cNvSpPr/>
          <p:nvPr/>
        </p:nvSpPr>
        <p:spPr>
          <a:xfrm>
            <a:off x="1152000" y="1440000"/>
            <a:ext cx="7126200" cy="31600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1.Cosine Similarity</a:t>
            </a:r>
            <a:endParaRPr b="0" lang="en-IN" sz="1800" spc="-1" strike="noStrike">
              <a:latin typeface="Arial"/>
            </a:endParaRPr>
          </a:p>
          <a:p>
            <a:pPr>
              <a:lnSpc>
                <a:spcPct val="100000"/>
              </a:lnSpc>
            </a:pPr>
            <a:r>
              <a:rPr b="0" lang="en-IN" sz="1800" spc="-1" strike="noStrike">
                <a:solidFill>
                  <a:srgbClr val="000000"/>
                </a:solidFill>
                <a:latin typeface="Arial"/>
                <a:ea typeface="DejaVu Sans"/>
              </a:rPr>
              <a:t>2.KL Divergence Score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3.Google News Cue Words Embedding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4.Google Word 2 Vec word embeddings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5.N Gram Model </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5.1 Unigram </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5.2 Bigram</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5.3 Trigram</a:t>
            </a:r>
            <a:endParaRPr b="0" lang="en-IN" sz="1800" spc="-1" strike="noStrike">
              <a:latin typeface="Arial"/>
            </a:endParaRPr>
          </a:p>
          <a:p>
            <a:pPr>
              <a:lnSpc>
                <a:spcPct val="100000"/>
              </a:lnSpc>
            </a:pPr>
            <a:r>
              <a:rPr b="0" lang="en-IN" sz="1800" spc="-1" strike="noStrike">
                <a:solidFill>
                  <a:srgbClr val="000000"/>
                </a:solidFill>
                <a:latin typeface="Arial"/>
                <a:ea typeface="DejaVu Sans"/>
              </a:rPr>
              <a:t>6. Word Weightage scorers</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6.1 TF -IDF </a:t>
            </a:r>
            <a:endParaRPr b="0" lang="en-IN" sz="1800" spc="-1" strike="noStrike">
              <a:latin typeface="Arial"/>
            </a:endParaRPr>
          </a:p>
          <a:p>
            <a:pPr>
              <a:lnSpc>
                <a:spcPct val="100000"/>
              </a:lnSpc>
            </a:pPr>
            <a:r>
              <a:rPr b="0" i="1" lang="en-IN" sz="1800" spc="-1" strike="noStrike">
                <a:solidFill>
                  <a:srgbClr val="000000"/>
                </a:solidFill>
                <a:latin typeface="Arial"/>
                <a:ea typeface="DejaVu Sans"/>
              </a:rPr>
              <a:t>	</a:t>
            </a:r>
            <a:r>
              <a:rPr b="0" i="1" lang="en-IN" sz="1800" spc="-1" strike="noStrike">
                <a:solidFill>
                  <a:srgbClr val="000000"/>
                </a:solidFill>
                <a:latin typeface="Arial"/>
                <a:ea typeface="DejaVu Sans"/>
              </a:rPr>
              <a:t>6.2 Skip Gram Model</a:t>
            </a:r>
            <a:endParaRPr b="0" lang="en-IN" sz="1800" spc="-1" strike="noStrike">
              <a:latin typeface="Arial"/>
            </a:endParaRPr>
          </a:p>
          <a:p>
            <a:pPr>
              <a:lnSpc>
                <a:spcPct val="100000"/>
              </a:lnSpc>
            </a:pPr>
            <a:r>
              <a:rPr b="0" i="1" lang="en-IN" sz="1800" spc="-1" strike="noStrike">
                <a:solidFill>
                  <a:srgbClr val="000000"/>
                </a:solidFill>
                <a:latin typeface="Arial"/>
                <a:ea typeface="DejaVu Sans"/>
              </a:rPr>
              <a:t>	</a:t>
            </a:r>
            <a:r>
              <a:rPr b="0" i="1" lang="en-IN" sz="1800" spc="-1" strike="noStrike">
                <a:solidFill>
                  <a:srgbClr val="000000"/>
                </a:solidFill>
                <a:latin typeface="Arial"/>
                <a:ea typeface="DejaVu Sans"/>
              </a:rPr>
              <a:t>6.3 Common Bag of Words</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224720" y="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400" spc="-1" strike="noStrike">
                <a:solidFill>
                  <a:srgbClr val="ffffff"/>
                </a:solidFill>
                <a:latin typeface="Montserrat"/>
                <a:ea typeface="Montserrat"/>
              </a:rPr>
              <a:t>Vector Representation</a:t>
            </a:r>
            <a:endParaRPr b="0" lang="en-IN" sz="2400" spc="-1" strike="noStrike">
              <a:latin typeface="Arial"/>
            </a:endParaRPr>
          </a:p>
        </p:txBody>
      </p:sp>
      <p:sp>
        <p:nvSpPr>
          <p:cNvPr id="337" name="CustomShape 2"/>
          <p:cNvSpPr/>
          <p:nvPr/>
        </p:nvSpPr>
        <p:spPr>
          <a:xfrm>
            <a:off x="1224720" y="765720"/>
            <a:ext cx="7038000" cy="3880440"/>
          </a:xfrm>
          <a:prstGeom prst="rect">
            <a:avLst/>
          </a:prstGeom>
          <a:noFill/>
          <a:ln>
            <a:noFill/>
          </a:ln>
        </p:spPr>
        <p:style>
          <a:lnRef idx="0"/>
          <a:fillRef idx="0"/>
          <a:effectRef idx="0"/>
          <a:fontRef idx="minor"/>
        </p:style>
        <p:txBody>
          <a:bodyPr lIns="90000" rIns="90000" tIns="91440" bIns="91440"/>
          <a:p>
            <a:pPr marL="457200" indent="-322920">
              <a:lnSpc>
                <a:spcPct val="115000"/>
              </a:lnSpc>
              <a:buClr>
                <a:srgbClr val="ffffff"/>
              </a:buClr>
              <a:buFont typeface="Lato"/>
              <a:buChar char="-"/>
            </a:pPr>
            <a:r>
              <a:rPr b="0" lang="en-IN" sz="1500" spc="-1" strike="noStrike">
                <a:solidFill>
                  <a:srgbClr val="ffffff"/>
                </a:solidFill>
                <a:latin typeface="Lato"/>
                <a:ea typeface="Lato"/>
              </a:rPr>
              <a:t>Initially, each document (headlines and article bodies) are vectorised into tf-idf form.</a:t>
            </a:r>
            <a:endParaRPr b="0" lang="en-IN" sz="1500" spc="-1" strike="noStrike">
              <a:latin typeface="Arial"/>
            </a:endParaRPr>
          </a:p>
          <a:p>
            <a:pPr marL="457200" indent="-322920">
              <a:lnSpc>
                <a:spcPct val="115000"/>
              </a:lnSpc>
              <a:buClr>
                <a:srgbClr val="ffffff"/>
              </a:buClr>
              <a:buFont typeface="Lato"/>
              <a:buChar char="-"/>
            </a:pPr>
            <a:r>
              <a:rPr b="0" lang="en-IN" sz="1500" spc="-1" strike="noStrike">
                <a:solidFill>
                  <a:srgbClr val="ffffff"/>
                </a:solidFill>
                <a:latin typeface="Lato"/>
                <a:ea typeface="Lato"/>
              </a:rPr>
              <a:t>Before this is possible, we need to learn the idf weights of every word in the collection. This is done by going through all documents and building a dictionary of (word -&gt; in how many documents does that word appears). This is the document frequency (df) score of each word. </a:t>
            </a:r>
            <a:endParaRPr b="0" lang="en-IN" sz="1500" spc="-1" strike="noStrike">
              <a:latin typeface="Arial"/>
            </a:endParaRPr>
          </a:p>
          <a:p>
            <a:pPr>
              <a:lnSpc>
                <a:spcPct val="115000"/>
              </a:lnSpc>
              <a:spcBef>
                <a:spcPts val="1599"/>
              </a:spcBef>
            </a:pPr>
            <a:endParaRPr b="0" lang="en-IN" sz="1500" spc="-1" strike="noStrike">
              <a:latin typeface="Arial"/>
            </a:endParaRPr>
          </a:p>
          <a:p>
            <a:pPr marL="457200" indent="-329040">
              <a:lnSpc>
                <a:spcPct val="115000"/>
              </a:lnSpc>
              <a:spcBef>
                <a:spcPts val="1599"/>
              </a:spcBef>
              <a:buClr>
                <a:srgbClr val="ffffff"/>
              </a:buClr>
              <a:buFont typeface="Lato"/>
              <a:buChar char="-"/>
            </a:pPr>
            <a:r>
              <a:rPr b="0" lang="en-IN" sz="1600" spc="-1" strike="noStrike">
                <a:solidFill>
                  <a:srgbClr val="ffffff"/>
                </a:solidFill>
                <a:latin typeface="Lato"/>
                <a:ea typeface="Lato"/>
              </a:rPr>
              <a:t>To get the idf score of each word, its df score is inverted and smoothed with the following function : </a:t>
            </a:r>
            <a:endParaRPr b="0" lang="en-IN" sz="1600" spc="-1" strike="noStrike">
              <a:latin typeface="Arial"/>
            </a:endParaRPr>
          </a:p>
          <a:p>
            <a:pPr>
              <a:lnSpc>
                <a:spcPct val="115000"/>
              </a:lnSpc>
              <a:spcBef>
                <a:spcPts val="1599"/>
              </a:spcBef>
            </a:pPr>
            <a:endParaRPr b="0" lang="en-IN" sz="1600" spc="-1" strike="noStrike">
              <a:latin typeface="Arial"/>
            </a:endParaRPr>
          </a:p>
          <a:p>
            <a:pPr>
              <a:lnSpc>
                <a:spcPct val="115000"/>
              </a:lnSpc>
              <a:spcBef>
                <a:spcPts val="1599"/>
              </a:spcBef>
              <a:spcAft>
                <a:spcPts val="1599"/>
              </a:spcAft>
            </a:pPr>
            <a:r>
              <a:rPr b="0" lang="en-IN" sz="1600" spc="-1" strike="noStrike">
                <a:solidFill>
                  <a:srgbClr val="ffffff"/>
                </a:solidFill>
                <a:latin typeface="Lato"/>
                <a:ea typeface="Lato"/>
              </a:rPr>
              <a:t>        </a:t>
            </a:r>
            <a:endParaRPr b="0" lang="en-IN" sz="1600" spc="-1" strike="noStrike">
              <a:latin typeface="Arial"/>
            </a:endParaRPr>
          </a:p>
        </p:txBody>
      </p:sp>
      <p:pic>
        <p:nvPicPr>
          <p:cNvPr id="338" name="Google Shape;282;p34" descr=""/>
          <p:cNvPicPr/>
          <p:nvPr/>
        </p:nvPicPr>
        <p:blipFill>
          <a:blip r:embed="rId1"/>
          <a:stretch/>
        </p:blipFill>
        <p:spPr>
          <a:xfrm>
            <a:off x="1658160" y="4646880"/>
            <a:ext cx="6220080" cy="1826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280520" y="30600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3200" spc="-1" strike="noStrike">
                <a:solidFill>
                  <a:srgbClr val="ffffff"/>
                </a:solidFill>
                <a:latin typeface="Montserrat"/>
                <a:ea typeface="Montserrat"/>
              </a:rPr>
              <a:t>Computing  tf-idf -:</a:t>
            </a:r>
            <a:endParaRPr b="0" lang="en-IN" sz="3200" spc="-1" strike="noStrike">
              <a:latin typeface="Arial"/>
            </a:endParaRPr>
          </a:p>
        </p:txBody>
      </p:sp>
      <p:sp>
        <p:nvSpPr>
          <p:cNvPr id="340" name="CustomShape 2"/>
          <p:cNvSpPr/>
          <p:nvPr/>
        </p:nvSpPr>
        <p:spPr>
          <a:xfrm>
            <a:off x="1280160" y="1621800"/>
            <a:ext cx="7038000" cy="388044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ffffff"/>
              </a:buClr>
              <a:buFont typeface="Lato"/>
              <a:buChar char="-"/>
            </a:pPr>
            <a:r>
              <a:rPr b="0" lang="en-IN" sz="1800" spc="-1" strike="noStrike">
                <a:solidFill>
                  <a:srgbClr val="ffffff"/>
                </a:solidFill>
                <a:latin typeface="Lato"/>
                <a:ea typeface="Lato"/>
              </a:rPr>
              <a:t>Then, we can compute the tf-idf values of each word in a document. </a:t>
            </a:r>
            <a:endParaRPr b="0" lang="en-IN" sz="1800" spc="-1" strike="noStrike">
              <a:latin typeface="Arial"/>
            </a:endParaRPr>
          </a:p>
          <a:p>
            <a:pPr marL="457200" indent="-342000">
              <a:lnSpc>
                <a:spcPct val="115000"/>
              </a:lnSpc>
              <a:buClr>
                <a:srgbClr val="ffffff"/>
              </a:buClr>
              <a:buFont typeface="Lato"/>
              <a:buChar char="-"/>
            </a:pPr>
            <a:r>
              <a:rPr b="0" lang="en-IN" sz="1800" spc="-1" strike="noStrike">
                <a:solidFill>
                  <a:srgbClr val="ffffff"/>
                </a:solidFill>
                <a:latin typeface="Lato"/>
                <a:ea typeface="Lato"/>
              </a:rPr>
              <a:t>First, the term frequency of the word is counted (e.g. if the word ‘glove’ appears twice in a document d, the tf of glove is 2), then this tf value is multiplied by the idf weight of said word (e.g. if the idf of ‘glove’ is 1.25, then its tf-idf value in d is 2*1.25=2.5). </a:t>
            </a:r>
            <a:endParaRPr b="0" lang="en-IN" sz="1800" spc="-1" strike="noStrike">
              <a:latin typeface="Arial"/>
            </a:endParaRPr>
          </a:p>
          <a:p>
            <a:pPr marL="457200" indent="-342000">
              <a:lnSpc>
                <a:spcPct val="115000"/>
              </a:lnSpc>
              <a:buClr>
                <a:srgbClr val="ffffff"/>
              </a:buClr>
              <a:buFont typeface="Lato"/>
              <a:buChar char="-"/>
            </a:pPr>
            <a:r>
              <a:rPr b="0" lang="en-IN" sz="1800" spc="-1" strike="noStrike">
                <a:solidFill>
                  <a:srgbClr val="ffffff"/>
                </a:solidFill>
                <a:latin typeface="Lato"/>
                <a:ea typeface="Lato"/>
              </a:rPr>
              <a:t>This tf-idf representation of each document is saved as a (word-&gt;tf-idf) value dictionary (e.g. ‘glove’-&gt;2.5). </a:t>
            </a: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pic>
        <p:nvPicPr>
          <p:cNvPr id="341" name="Google Shape;289;p35" descr=""/>
          <p:cNvPicPr/>
          <p:nvPr/>
        </p:nvPicPr>
        <p:blipFill>
          <a:blip r:embed="rId1"/>
          <a:stretch/>
        </p:blipFill>
        <p:spPr>
          <a:xfrm>
            <a:off x="1074600" y="5183280"/>
            <a:ext cx="7666200" cy="1217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1236960" y="10476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200" spc="-1" strike="noStrike">
                <a:solidFill>
                  <a:srgbClr val="ffffff"/>
                </a:solidFill>
                <a:latin typeface="Montserrat"/>
                <a:ea typeface="Montserrat"/>
              </a:rPr>
              <a:t>GloVe: Global Vectors for Word Representation -:</a:t>
            </a:r>
            <a:endParaRPr b="0" lang="en-IN" sz="2200" spc="-1" strike="noStrike">
              <a:latin typeface="Arial"/>
            </a:endParaRPr>
          </a:p>
        </p:txBody>
      </p:sp>
      <p:sp>
        <p:nvSpPr>
          <p:cNvPr id="343" name="CustomShape 2"/>
          <p:cNvSpPr/>
          <p:nvPr/>
        </p:nvSpPr>
        <p:spPr>
          <a:xfrm>
            <a:off x="1236960" y="878760"/>
            <a:ext cx="7038000" cy="3880440"/>
          </a:xfrm>
          <a:prstGeom prst="rect">
            <a:avLst/>
          </a:prstGeom>
          <a:noFill/>
          <a:ln>
            <a:noFill/>
          </a:ln>
        </p:spPr>
        <p:style>
          <a:lnRef idx="0"/>
          <a:fillRef idx="0"/>
          <a:effectRef idx="0"/>
          <a:fontRef idx="minor"/>
        </p:style>
        <p:txBody>
          <a:bodyPr lIns="90000" rIns="90000" tIns="91440" bIns="91440"/>
          <a:p>
            <a:pPr marL="457200" indent="-354600">
              <a:lnSpc>
                <a:spcPct val="115000"/>
              </a:lnSpc>
              <a:buClr>
                <a:srgbClr val="ffffff"/>
              </a:buClr>
              <a:buFont typeface="Lato"/>
              <a:buChar char="-"/>
            </a:pPr>
            <a:r>
              <a:rPr b="0" lang="en-IN" sz="2000" spc="-1" strike="noStrike">
                <a:solidFill>
                  <a:srgbClr val="ffffff"/>
                </a:solidFill>
                <a:latin typeface="Lato"/>
                <a:ea typeface="Lato"/>
              </a:rPr>
              <a:t>Then, to make these tf-idf representations comparable, we used GLoVe pre-trained word vectors (https://nlp.stanford.edu/projects/glove/) to convert these tf-idf representations to fixed-length vectors based on the learned ‘meaning’ of each word.</a:t>
            </a:r>
            <a:endParaRPr b="0" lang="en-IN" sz="2000" spc="-1" strike="noStrike">
              <a:latin typeface="Arial"/>
            </a:endParaRPr>
          </a:p>
          <a:p>
            <a:pPr>
              <a:lnSpc>
                <a:spcPct val="115000"/>
              </a:lnSpc>
              <a:spcBef>
                <a:spcPts val="1599"/>
              </a:spcBef>
            </a:pPr>
            <a:endParaRPr b="0" lang="en-IN" sz="2000" spc="-1" strike="noStrike">
              <a:latin typeface="Arial"/>
            </a:endParaRPr>
          </a:p>
          <a:p>
            <a:pPr marL="457200" indent="-354600">
              <a:lnSpc>
                <a:spcPct val="115000"/>
              </a:lnSpc>
              <a:spcBef>
                <a:spcPts val="1599"/>
              </a:spcBef>
              <a:buClr>
                <a:srgbClr val="ffffff"/>
              </a:buClr>
              <a:buFont typeface="Lato"/>
              <a:buChar char="-"/>
            </a:pPr>
            <a:r>
              <a:rPr b="0" lang="en-IN" sz="2000" spc="-1" strike="noStrike">
                <a:solidFill>
                  <a:srgbClr val="ffffff"/>
                </a:solidFill>
                <a:latin typeface="Lato"/>
                <a:ea typeface="Lato"/>
              </a:rPr>
              <a:t>GLoVe provides a mapping of six billion English words to a 50-dimensional vector, trained on Wikipedia and Gigaword.</a:t>
            </a:r>
            <a:endParaRPr b="0" lang="en-IN"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1200600" y="185400"/>
            <a:ext cx="7038000" cy="1217520"/>
          </a:xfrm>
          <a:prstGeom prst="rect">
            <a:avLst/>
          </a:prstGeom>
          <a:noFill/>
          <a:ln>
            <a:noFill/>
          </a:ln>
        </p:spPr>
        <p:style>
          <a:lnRef idx="0"/>
          <a:fillRef idx="0"/>
          <a:effectRef idx="0"/>
          <a:fontRef idx="minor"/>
        </p:style>
        <p:txBody>
          <a:bodyPr lIns="90000" rIns="90000" tIns="91440" bIns="91440"/>
          <a:p>
            <a:pPr>
              <a:lnSpc>
                <a:spcPct val="100000"/>
              </a:lnSpc>
            </a:pPr>
            <a:r>
              <a:rPr b="0" lang="en-IN" sz="2400" spc="-1" strike="noStrike">
                <a:solidFill>
                  <a:srgbClr val="ffffff"/>
                </a:solidFill>
                <a:latin typeface="Montserrat"/>
                <a:ea typeface="Montserrat"/>
              </a:rPr>
              <a:t>converting a document to a GLoVe vector -:</a:t>
            </a:r>
            <a:endParaRPr b="0" lang="en-IN" sz="2400" spc="-1" strike="noStrike">
              <a:latin typeface="Arial"/>
            </a:endParaRPr>
          </a:p>
        </p:txBody>
      </p:sp>
      <p:sp>
        <p:nvSpPr>
          <p:cNvPr id="345" name="CustomShape 2"/>
          <p:cNvSpPr/>
          <p:nvPr/>
        </p:nvSpPr>
        <p:spPr>
          <a:xfrm>
            <a:off x="1200600" y="1153080"/>
            <a:ext cx="7038000" cy="3880440"/>
          </a:xfrm>
          <a:prstGeom prst="rect">
            <a:avLst/>
          </a:prstGeom>
          <a:noFill/>
          <a:ln>
            <a:noFill/>
          </a:ln>
        </p:spPr>
        <p:style>
          <a:lnRef idx="0"/>
          <a:fillRef idx="0"/>
          <a:effectRef idx="0"/>
          <a:fontRef idx="minor"/>
        </p:style>
        <p:txBody>
          <a:bodyPr lIns="90000" rIns="90000" tIns="91440" bIns="91440"/>
          <a:p>
            <a:pPr marL="457200" indent="-367200">
              <a:lnSpc>
                <a:spcPct val="115000"/>
              </a:lnSpc>
              <a:buClr>
                <a:srgbClr val="ffffff"/>
              </a:buClr>
              <a:buFont typeface="Lato"/>
              <a:buChar char="-"/>
            </a:pPr>
            <a:r>
              <a:rPr b="0" lang="en-IN" sz="2200" spc="-1" strike="noStrike">
                <a:solidFill>
                  <a:srgbClr val="ffffff"/>
                </a:solidFill>
                <a:latin typeface="Lato"/>
                <a:ea typeface="Lato"/>
              </a:rPr>
              <a:t>To convert a document to a GLoVe vector, the (scalar) tf-idf value of each word in the document is multiplied by the GLoVe vector associated with the word, which is summed together and normalised for document length:</a:t>
            </a:r>
            <a:endParaRPr b="0" lang="en-IN" sz="2200" spc="-1" strike="noStrike">
              <a:latin typeface="Arial"/>
            </a:endParaRPr>
          </a:p>
          <a:p>
            <a:pPr>
              <a:lnSpc>
                <a:spcPct val="115000"/>
              </a:lnSpc>
              <a:spcBef>
                <a:spcPts val="1599"/>
              </a:spcBef>
            </a:pPr>
            <a:endParaRPr b="0" lang="en-IN" sz="2200" spc="-1" strike="noStrike">
              <a:latin typeface="Arial"/>
            </a:endParaRPr>
          </a:p>
          <a:p>
            <a:pPr>
              <a:lnSpc>
                <a:spcPct val="115000"/>
              </a:lnSpc>
              <a:spcBef>
                <a:spcPts val="1599"/>
              </a:spcBef>
              <a:spcAft>
                <a:spcPts val="1599"/>
              </a:spcAft>
            </a:pPr>
            <a:endParaRPr b="0" lang="en-IN" sz="2200" spc="-1" strike="noStrike">
              <a:latin typeface="Arial"/>
            </a:endParaRPr>
          </a:p>
        </p:txBody>
      </p:sp>
      <p:pic>
        <p:nvPicPr>
          <p:cNvPr id="346" name="Google Shape;302;p37" descr=""/>
          <p:cNvPicPr/>
          <p:nvPr/>
        </p:nvPicPr>
        <p:blipFill>
          <a:blip r:embed="rId1"/>
          <a:stretch/>
        </p:blipFill>
        <p:spPr>
          <a:xfrm>
            <a:off x="676440" y="4133520"/>
            <a:ext cx="7995600" cy="1936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230</TotalTime>
  <Application>LibreOffice/6.0.7.3$Linux_X86_64 LibreOffice_project/00m0$Build-3</Application>
  <Words>1419</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amish gupta</dc:creator>
  <dc:description/>
  <dc:language>en-IN</dc:language>
  <cp:lastModifiedBy/>
  <dcterms:modified xsi:type="dcterms:W3CDTF">2019-07-19T06:43:16Z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