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  <p:sldId id="274" r:id="rId16"/>
    <p:sldId id="269" r:id="rId17"/>
    <p:sldId id="271" r:id="rId18"/>
    <p:sldId id="270" r:id="rId19"/>
    <p:sldId id="272" r:id="rId20"/>
    <p:sldId id="273" r:id="rId21"/>
  </p:sldIdLst>
  <p:sldSz cx="9144000" cy="5143500" type="screen16x9"/>
  <p:notesSz cx="6858000" cy="9144000"/>
  <p:embeddedFontLst>
    <p:embeddedFont>
      <p:font typeface="Calisto MT" panose="02040603050505030304" pitchFamily="18" charset="77"/>
      <p:regular r:id="rId23"/>
      <p:bold r:id="rId24"/>
      <p:italic r:id="rId25"/>
      <p:boldItalic r:id="rId26"/>
    </p:embeddedFont>
    <p:embeddedFont>
      <p:font typeface="Lustria" panose="02000603060000020004" pitchFamily="2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2C0CD-8C58-4D9F-940C-9D3798883C9A}">
  <a:tblStyle styleId="{8902C0CD-8C58-4D9F-940C-9D3798883C9A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8EA"/>
          </a:solidFill>
        </a:fill>
      </a:tcStyle>
    </a:wholeTbl>
    <a:band1H>
      <a:tcTxStyle/>
      <a:tcStyle>
        <a:tcBdr/>
        <a:fill>
          <a:solidFill>
            <a:srgbClr val="D4CE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CE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2"/>
  </p:normalViewPr>
  <p:slideViewPr>
    <p:cSldViewPr snapToGrid="0">
      <p:cViewPr varScale="1">
        <p:scale>
          <a:sx n="148" d="100"/>
          <a:sy n="148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7EFAA85F-B50C-2945-C0C5-45109B30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>
            <a:extLst>
              <a:ext uri="{FF2B5EF4-FFF2-40B4-BE49-F238E27FC236}">
                <a16:creationId xmlns:a16="http://schemas.microsoft.com/office/drawing/2014/main" id="{2234B8AB-E89D-61BA-ACBF-EE02CA8F2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5:notes">
            <a:extLst>
              <a:ext uri="{FF2B5EF4-FFF2-40B4-BE49-F238E27FC236}">
                <a16:creationId xmlns:a16="http://schemas.microsoft.com/office/drawing/2014/main" id="{165E1955-CE48-927A-304D-22BF7DDC3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9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422FFA7-F43D-27C1-29B5-34B246EB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5341A0C-FEC5-51A5-76A6-AA7793F6F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89E494A4-5D57-66D6-6B83-AD6073173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7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08819" y="667365"/>
            <a:ext cx="7492181" cy="269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08820" y="3366319"/>
            <a:ext cx="5243832" cy="9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08820" y="586249"/>
            <a:ext cx="3070199" cy="91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Open Sans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516194" y="1736623"/>
            <a:ext cx="3070199" cy="266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12507" y="800101"/>
            <a:ext cx="3077573" cy="98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Open Sans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3887391" y="800100"/>
            <a:ext cx="4629150" cy="3595688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512507" y="1914525"/>
            <a:ext cx="3077573" cy="248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25477" y="691572"/>
            <a:ext cx="8018449" cy="10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3171169" y="-925847"/>
            <a:ext cx="2727066" cy="801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rot="5400000">
            <a:off x="5943274" y="1736947"/>
            <a:ext cx="3738717" cy="176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1910838" y="-533708"/>
            <a:ext cx="3738717" cy="630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stria"/>
              <a:buNone/>
              <a:defRPr sz="3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25477" y="691572"/>
            <a:ext cx="8018449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36538" y="1596513"/>
            <a:ext cx="3978313" cy="288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29150" y="1596513"/>
            <a:ext cx="3914775" cy="288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25477" y="691572"/>
            <a:ext cx="8018449" cy="10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525477" y="1719845"/>
            <a:ext cx="8018449" cy="2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536538" y="1282304"/>
            <a:ext cx="797405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Open Sans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536538" y="3442098"/>
            <a:ext cx="797405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4416" y="696861"/>
            <a:ext cx="7980004" cy="57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536538" y="1260873"/>
            <a:ext cx="3961644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536538" y="1878807"/>
            <a:ext cx="3961644" cy="256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4629150" y="1260873"/>
            <a:ext cx="3887391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4629150" y="1878807"/>
            <a:ext cx="3887391" cy="256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25477" y="691572"/>
            <a:ext cx="8018449" cy="10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5477" y="691572"/>
            <a:ext cx="8018449" cy="10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25477" y="1719845"/>
            <a:ext cx="8018449" cy="2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600075" y="542925"/>
            <a:ext cx="794385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600075" y="4607086"/>
            <a:ext cx="79438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04">
          <p15:clr>
            <a:srgbClr val="F26B43"/>
          </p15:clr>
        </p15:guide>
        <p15:guide id="4" orient="horz" pos="684">
          <p15:clr>
            <a:srgbClr val="F26B43"/>
          </p15:clr>
        </p15:guide>
        <p15:guide id="5" pos="5382">
          <p15:clr>
            <a:srgbClr val="F26B43"/>
          </p15:clr>
        </p15:guide>
        <p15:guide id="6" pos="378">
          <p15:clr>
            <a:srgbClr val="F26B43"/>
          </p15:clr>
        </p15:guide>
        <p15:guide id="7" orient="horz" pos="2898">
          <p15:clr>
            <a:srgbClr val="F26B43"/>
          </p15:clr>
        </p15:guide>
        <p15:guide id="8" orient="horz" pos="3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78DB1-EC3A-B10C-C070-20545A8BAF5E}"/>
              </a:ext>
            </a:extLst>
          </p:cNvPr>
          <p:cNvSpPr txBox="1"/>
          <p:nvPr/>
        </p:nvSpPr>
        <p:spPr>
          <a:xfrm>
            <a:off x="2286000" y="24184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A0D8208-C7E6-43DF-65FB-45A03ABE9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19" y="667366"/>
            <a:ext cx="7492181" cy="877496"/>
          </a:xfrm>
        </p:spPr>
        <p:txBody>
          <a:bodyPr>
            <a:normAutofit/>
          </a:bodyPr>
          <a:lstStyle/>
          <a:p>
            <a:pPr algn="ctr" rtl="0"/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Balanced Clustering Contrastive Learning for Long-tailed Visual Recognition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232F8-BC79-5CD2-45A4-B168832A7685}"/>
              </a:ext>
            </a:extLst>
          </p:cNvPr>
          <p:cNvSpPr txBox="1"/>
          <p:nvPr/>
        </p:nvSpPr>
        <p:spPr>
          <a:xfrm>
            <a:off x="1837426" y="1882489"/>
            <a:ext cx="5020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Springer Pattern Analysis and Applications (2025)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0F20C-9FAD-15C7-E6B3-32286778CE20}"/>
              </a:ext>
            </a:extLst>
          </p:cNvPr>
          <p:cNvSpPr txBox="1"/>
          <p:nvPr/>
        </p:nvSpPr>
        <p:spPr>
          <a:xfrm>
            <a:off x="311768" y="3678694"/>
            <a:ext cx="3156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Presented by:-</a:t>
            </a:r>
            <a:b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Abhinav Kumar Jha (cs23mtech15001)</a:t>
            </a:r>
            <a:endParaRPr lang="en-IN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74912-B6B2-9E66-F817-902F04BC472C}"/>
              </a:ext>
            </a:extLst>
          </p:cNvPr>
          <p:cNvSpPr txBox="1"/>
          <p:nvPr/>
        </p:nvSpPr>
        <p:spPr>
          <a:xfrm>
            <a:off x="3661913" y="3682535"/>
            <a:ext cx="1539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TA:-</a:t>
            </a:r>
            <a:b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Khin Cho Win</a:t>
            </a:r>
            <a:endParaRPr lang="en-IN" b="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D05A7-D492-1B0E-DC1B-7424AD86CF7C}"/>
              </a:ext>
            </a:extLst>
          </p:cNvPr>
          <p:cNvSpPr txBox="1"/>
          <p:nvPr/>
        </p:nvSpPr>
        <p:spPr>
          <a:xfrm>
            <a:off x="5495026" y="3678694"/>
            <a:ext cx="2139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Course Instructor:-</a:t>
            </a:r>
            <a:b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 C. Krishna Mohan</a:t>
            </a:r>
            <a:endParaRPr lang="en-IN" b="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ARCHITECTURE-CONTINUED</a:t>
            </a:r>
            <a:endParaRPr sz="4000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507846" y="4184763"/>
            <a:ext cx="251716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</a:t>
            </a:r>
            <a:r>
              <a:rPr lang="en-I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BCCL Architecture</a:t>
            </a:r>
            <a:endParaRPr sz="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4" descr="A diagram of a data processing proces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23" y="941199"/>
            <a:ext cx="7030528" cy="289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l="1781" t="1" b="35682"/>
          <a:stretch/>
        </p:blipFill>
        <p:spPr>
          <a:xfrm>
            <a:off x="231112" y="1305771"/>
            <a:ext cx="4340888" cy="33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A black text with black letters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1661" y="1740754"/>
            <a:ext cx="4636651" cy="7536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516416" y="752389"/>
            <a:ext cx="80002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key loss functions are used to address class imbalance and feature space bias in long-tailed distributions as follows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31112" y="1682406"/>
            <a:ext cx="414591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vectors from the same class to be closer while separating different class samples.</a:t>
            </a:r>
            <a:r>
              <a:rPr dirty="0"/>
              <a:t> </a:t>
            </a:r>
            <a:endParaRPr lang="en-US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Balances inter-class separability but may still introduce bias in long-tailed (LT) distributions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5" descr="A close-up of a logo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 l="1076" r="-1" b="26127"/>
          <a:stretch/>
        </p:blipFill>
        <p:spPr>
          <a:xfrm>
            <a:off x="231111" y="2757706"/>
            <a:ext cx="2072957" cy="31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descr="A black and white text&#10;&#10;AI-generated content may be incorrect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7900" y="3076689"/>
            <a:ext cx="5071513" cy="753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31111" y="3141085"/>
            <a:ext cx="391480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Compresses the feature space for head classes while expanding it for tail classes, ensuring a more balanced representation.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 feature space imbalance by adjusting the distances between feature centroids and samples.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bias introduced by SCL, making feature distribution more uniform across classes.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72370-D412-4134-C891-EFFFA52423F7}"/>
              </a:ext>
            </a:extLst>
          </p:cNvPr>
          <p:cNvSpPr txBox="1"/>
          <p:nvPr/>
        </p:nvSpPr>
        <p:spPr>
          <a:xfrm>
            <a:off x="5124659" y="142686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FUNCTION-CONTINUED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6" descr="A black text on a white background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662" y="613242"/>
            <a:ext cx="32385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 descr="A black and white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0701" y="1121242"/>
            <a:ext cx="5138187" cy="7377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40662" y="1264402"/>
            <a:ext cx="391480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Adjusts mini-batch class imbalance by incorporating class-wise centroids into the contrastive loss.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that all classes contribute to the learning process, preventing class dominance in loss computation.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mitigate underrepresentation of rare classes in mini-batches.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6" descr="A black text on a white background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 l="2339" b="5921"/>
          <a:stretch/>
        </p:blipFill>
        <p:spPr>
          <a:xfrm>
            <a:off x="516416" y="2183855"/>
            <a:ext cx="3162746" cy="47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A math equations with numbers and symbols&#10;&#10;AI-generated content may be incorrect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72967" y="2306026"/>
            <a:ext cx="36385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11262" y="2816788"/>
            <a:ext cx="4059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Mitigates classifier bias caused by class imbalance in long-tailed datasets.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Adjusts decision boundaries in both training and testing phases, making classification fairer.</a:t>
            </a:r>
            <a:endParaRPr sz="100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that rare classes are not overshadowed by frequent classes.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FUNCTION-CONTINUED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7" descr="A black text on a white background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07" y="729064"/>
            <a:ext cx="3492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 descr="A white background with black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7151" y="1344304"/>
            <a:ext cx="4300815" cy="18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343807" y="1344300"/>
            <a:ext cx="332384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Early-stage features are noisy and not all classes appear in mini-batches therefore a warm up stage is needed to improve feature representations and ensure reliable clustering.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warm-up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SCL + LC for strong features, reduced classifier bias.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warm-up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Lscl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CL for balanced feature space, better class separability.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90827" y="606565"/>
            <a:ext cx="798322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64465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5600">
                <a:latin typeface="Calibri"/>
                <a:ea typeface="Calibri"/>
                <a:cs typeface="Calibri"/>
                <a:sym typeface="Calibri"/>
              </a:rPr>
              <a:t>The paper evaluates its proposed BCCL method on four long-tailed datasets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DETAILS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4" name="Google Shape;134;p21"/>
          <p:cNvGraphicFramePr/>
          <p:nvPr>
            <p:extLst>
              <p:ext uri="{D42A27DB-BD31-4B8C-83A1-F6EECF244321}">
                <p14:modId xmlns:p14="http://schemas.microsoft.com/office/powerpoint/2010/main" val="2393543811"/>
              </p:ext>
            </p:extLst>
          </p:nvPr>
        </p:nvGraphicFramePr>
        <p:xfrm>
          <a:off x="327804" y="1147071"/>
          <a:ext cx="8617791" cy="3750806"/>
        </p:xfrm>
        <a:graphic>
          <a:graphicData uri="http://schemas.openxmlformats.org/drawingml/2006/table">
            <a:tbl>
              <a:tblPr firstRow="1" bandRow="1">
                <a:noFill/>
                <a:tableStyleId>{8902C0CD-8C58-4D9F-940C-9D3798883C9A}</a:tableStyleId>
              </a:tblPr>
              <a:tblGrid>
                <a:gridCol w="107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8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Dataset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Classes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Images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Set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Imbalance Ratio (IR)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Distribution Type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CIFAR-10-LT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CIFAR-10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100, 50, 10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Synthetic LT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CIFAR-100-LT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CIFAR-100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100, 50, 10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Synthetic LT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ImageNet-LT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ImageNet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186,160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115,846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Using Pareto Distribution Alpha=</a:t>
                      </a:r>
                      <a:r>
                        <a:rPr lang="el-G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α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sto MT"/>
                          <a:ea typeface="Calisto MT"/>
                          <a:cs typeface="Calisto MT"/>
                          <a:sym typeface="Arial"/>
                        </a:rPr>
                        <a:t>p = 6.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Real-World LT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1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iNaturalist 2018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iNaturalist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8,142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437,513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Real-World LT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53388D6B-C41E-041C-466D-626FBB3B1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F5B51876-E85B-7236-AF9D-A8C5413F4A5B}"/>
              </a:ext>
            </a:extLst>
          </p:cNvPr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Open Sans"/>
              <a:buNone/>
            </a:pPr>
            <a:r>
              <a:rPr lang="en-IN" sz="4000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 Setup</a:t>
            </a:r>
            <a:endParaRPr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68D794-CCF7-76F6-B190-C31033AA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4776"/>
              </p:ext>
            </p:extLst>
          </p:nvPr>
        </p:nvGraphicFramePr>
        <p:xfrm>
          <a:off x="427734" y="945191"/>
          <a:ext cx="8552367" cy="3340397"/>
        </p:xfrm>
        <a:graphic>
          <a:graphicData uri="http://schemas.openxmlformats.org/drawingml/2006/table">
            <a:tbl>
              <a:tblPr firstRow="1" bandRow="1">
                <a:tableStyleId>{8902C0CD-8C58-4D9F-940C-9D3798883C9A}</a:tableStyleId>
              </a:tblPr>
              <a:tblGrid>
                <a:gridCol w="950263">
                  <a:extLst>
                    <a:ext uri="{9D8B030D-6E8A-4147-A177-3AD203B41FA5}">
                      <a16:colId xmlns:a16="http://schemas.microsoft.com/office/drawing/2014/main" val="365930261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1681581847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71885633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3789910000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4138390395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2860433237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2391666750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3220063322"/>
                    </a:ext>
                  </a:extLst>
                </a:gridCol>
                <a:gridCol w="950263">
                  <a:extLst>
                    <a:ext uri="{9D8B030D-6E8A-4147-A177-3AD203B41FA5}">
                      <a16:colId xmlns:a16="http://schemas.microsoft.com/office/drawing/2014/main" val="4249417890"/>
                    </a:ext>
                  </a:extLst>
                </a:gridCol>
              </a:tblGrid>
              <a:tr h="1069637">
                <a:tc>
                  <a:txBody>
                    <a:bodyPr/>
                    <a:lstStyle/>
                    <a:p>
                      <a:r>
                        <a:rPr lang="en-IN" b="1" dirty="0"/>
                        <a:t>Dataset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Classes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Model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Batch Size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Epochs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Optimizer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Learning 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Weight Decay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Warm-up Stage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338571"/>
                  </a:ext>
                </a:extLst>
              </a:tr>
              <a:tr h="542246">
                <a:tc>
                  <a:txBody>
                    <a:bodyPr/>
                    <a:lstStyle/>
                    <a:p>
                      <a:r>
                        <a:rPr lang="en-IN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CIFAR-10-LT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ResNet-32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 (momentum 0.9)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 (cosine decay)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5e-4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20 epochs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7587070"/>
                  </a:ext>
                </a:extLst>
              </a:tr>
              <a:tr h="542246">
                <a:tc>
                  <a:txBody>
                    <a:bodyPr/>
                    <a:lstStyle/>
                    <a:p>
                      <a:r>
                        <a:rPr lang="en-IN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CIFAR-100-LT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ResNet-32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 (momentum 0.9)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 (cosine decay)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5e-4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20 epochs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3480198"/>
                  </a:ext>
                </a:extLst>
              </a:tr>
              <a:tr h="542246">
                <a:tc>
                  <a:txBody>
                    <a:bodyPr/>
                    <a:lstStyle/>
                    <a:p>
                      <a:r>
                        <a:rPr lang="en-IN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ImageNet-LT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 (momentum 0.9)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 (cosine decay)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5e-4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10 epochs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2605232"/>
                  </a:ext>
                </a:extLst>
              </a:tr>
              <a:tr h="542246">
                <a:tc>
                  <a:txBody>
                    <a:bodyPr/>
                    <a:lstStyle/>
                    <a:p>
                      <a:r>
                        <a:rPr lang="en-IN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iNaturalist 2018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8,142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ResNeXt-50-32 × 4d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 (momentum 0.9)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 (cosine decay)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1e-4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10 epochs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768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 </a:t>
            </a:r>
            <a:endParaRPr sz="4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439067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 dirty="0"/>
              <a:t>Top-1 Accuracy:</a:t>
            </a:r>
            <a:endParaRPr dirty="0"/>
          </a:p>
          <a:p>
            <a:pPr marL="5969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000" dirty="0"/>
              <a:t> 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 dirty="0"/>
              <a:t>Precision @1 </a:t>
            </a:r>
            <a:endParaRPr sz="1400" b="1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 dirty="0">
                <a:latin typeface="Calibri"/>
                <a:ea typeface="Calibri"/>
                <a:cs typeface="Calibri"/>
                <a:sym typeface="Calibri"/>
              </a:rPr>
              <a:t>Recall @1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 dirty="0">
                <a:latin typeface="Calibri"/>
                <a:ea typeface="Calibri"/>
                <a:cs typeface="Calibri"/>
                <a:sym typeface="Calibri"/>
              </a:rPr>
              <a:t>F1 Score @1</a:t>
            </a:r>
            <a:endParaRPr sz="1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8" descr="A black and white math equation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0211" y="688708"/>
            <a:ext cx="2676694" cy="72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 descr="A close-up of a black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9437" y="1555809"/>
            <a:ext cx="3976495" cy="72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 descr="A black text on a white background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7074" y="2431817"/>
            <a:ext cx="4149969" cy="74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descr="A black text on a white background&#10;&#10;AI-generated content may be incorrect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0211" y="3442680"/>
            <a:ext cx="3174791" cy="785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0" descr="A table of numbers and a numb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07" y="684208"/>
            <a:ext cx="5155959" cy="198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 descr="A table with numbers and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7161" y="2433650"/>
            <a:ext cx="3499534" cy="21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499357" y="57244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>
                <a:latin typeface="Calibri"/>
                <a:ea typeface="Calibri"/>
                <a:cs typeface="Calibri"/>
                <a:sym typeface="Calibri"/>
              </a:rPr>
              <a:t>Dependency on Initial Feature Representations</a:t>
            </a:r>
            <a:r>
              <a:rPr lang="en-IN" sz="1400">
                <a:latin typeface="Calibri"/>
                <a:ea typeface="Calibri"/>
                <a:cs typeface="Calibri"/>
                <a:sym typeface="Calibri"/>
              </a:rPr>
              <a:t>: In the early stages of training, the feature representations are not well-formed, requiring a warm-up phase. If not properly handled, this phase may impact convergence and model stability.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>
                <a:latin typeface="Calibri"/>
                <a:ea typeface="Calibri"/>
                <a:cs typeface="Calibri"/>
                <a:sym typeface="Calibri"/>
              </a:rPr>
              <a:t>Scalability to High-Dimensional Features</a:t>
            </a:r>
            <a:r>
              <a:rPr lang="en-IN" sz="1400">
                <a:latin typeface="Calibri"/>
                <a:ea typeface="Calibri"/>
                <a:cs typeface="Calibri"/>
                <a:sym typeface="Calibri"/>
              </a:rPr>
              <a:t>: Applying k-means clustering on high-dimensional feature spaces may introduce inefficiencies, and the quality of clustering could degrade as the number of classes increases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>
                <a:latin typeface="Calibri"/>
                <a:ea typeface="Calibri"/>
                <a:cs typeface="Calibri"/>
                <a:sym typeface="Calibri"/>
              </a:rPr>
              <a:t>Hyperparameter Sensitivity</a:t>
            </a:r>
            <a:r>
              <a:rPr lang="en-IN" sz="1400">
                <a:latin typeface="Calibri"/>
                <a:ea typeface="Calibri"/>
                <a:cs typeface="Calibri"/>
                <a:sym typeface="Calibri"/>
              </a:rPr>
              <a:t>: The effectiveness of BCCL depends on hyperparameters like queue size </a:t>
            </a:r>
            <a:r>
              <a:rPr lang="en-IN" sz="1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1400">
                <a:latin typeface="Calibri"/>
                <a:ea typeface="Calibri"/>
                <a:cs typeface="Calibri"/>
                <a:sym typeface="Calibri"/>
              </a:rPr>
              <a:t> and logit compensation factor . Fine-tuning these values is necessary, which can be time-consuming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b="1">
                <a:latin typeface="Calibri"/>
                <a:ea typeface="Calibri"/>
                <a:cs typeface="Calibri"/>
                <a:sym typeface="Calibri"/>
              </a:rPr>
              <a:t>Computational Overhead</a:t>
            </a:r>
            <a:r>
              <a:rPr lang="en-IN" sz="1400">
                <a:latin typeface="Calibri"/>
                <a:ea typeface="Calibri"/>
                <a:cs typeface="Calibri"/>
                <a:sym typeface="Calibri"/>
              </a:rPr>
              <a:t>: The queue-based clustering and centroid extraction process require additional memory and computation, making it resource-intensive specially for large scale datasets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Open Sans"/>
              <a:buNone/>
            </a:pPr>
            <a:r>
              <a:rPr lang="en-IN" sz="40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499357" y="57244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Re-generation of results as mentioned in the paper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Applying the concepts developed on other domains with imbalanced feature space  for </a:t>
            </a:r>
            <a:r>
              <a:rPr lang="en-IN" sz="1400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 facial expression detection.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Work on improving on the limitations as present in the current approach</a:t>
            </a:r>
            <a:endParaRPr dirty="0"/>
          </a:p>
        </p:txBody>
      </p:sp>
      <p:sp>
        <p:nvSpPr>
          <p:cNvPr id="220" name="Google Shape;220;p31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Open Sans"/>
              <a:buNone/>
            </a:pP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alibri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17745" y="586560"/>
            <a:ext cx="6588807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Works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 Details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Implementation Setup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499357" y="57244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Chu, P., Bian, X., Liu, S. and Ling, H., 2020. Feature space augmentation for long-tailed data. In 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Vision–ECCV 2020: 16th European Conference, Glasgow, UK, August 23–28, 2020, Proceedings, Part XXIX 16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694-710). Springer International </a:t>
            </a:r>
            <a:r>
              <a:rPr lang="en-I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Publishing.</a:t>
            </a:r>
            <a:r>
              <a:rPr lang="en-IN" sz="1200" dirty="0" err="1">
                <a:latin typeface="Calibri"/>
                <a:ea typeface="Calibri"/>
                <a:cs typeface="Calibri"/>
                <a:sym typeface="Calibri"/>
              </a:rPr>
              <a:t>Zhu</a:t>
            </a:r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 J, Wang Z, Chen J, Chen YP, P, Jiang YG (2022) Balanced contrastive learning for long-tailed visual recognition 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Hou, C., Zhang, J., Wang, H. and Zhou, T., 2023. Subclass-balancing contrastive learning for long-tailed recognition. In 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5395-5407).</a:t>
            </a:r>
            <a:endParaRPr lang="en-IN" sz="1200" b="0" i="0" dirty="0">
              <a:solidFill>
                <a:srgbClr val="222222"/>
              </a:solidFill>
              <a:effectLst/>
              <a:latin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Cui, J., Zhong, Z., Liu, S., Yu, B. and Jia, J., 2021. Parametric contrastive learning. In 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715-724)</a:t>
            </a:r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Cui, J., Zhong, Z., Liu, S., Yu, B. and Jia, J., 2021. Parametric contrastive learning. In 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715-724)</a:t>
            </a:r>
            <a:endParaRPr lang="en-IN" sz="1200" b="0" i="0" dirty="0">
              <a:solidFill>
                <a:srgbClr val="222222"/>
              </a:solidFill>
              <a:effectLst/>
              <a:latin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Guan, Q., Li, Z., Zhang, J., Huang, Y. and Zhao, Y., 2023. Joint representation and classifier learning for long-tailed image classification.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 and Vision Computing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137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p.104759.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516652" y="583682"/>
            <a:ext cx="7992456" cy="155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 approach to effectively learn balanced feature representations in long-tailed visual recognition.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Long Tailed distributions head classes dominate the training data, and tail classes suffer from severe data scarcity, leads to poor generalization.</a:t>
            </a:r>
            <a:endParaRPr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diagram of an elephant&#10;&#10;AI-generated content may be incorrect.">
            <a:extLst>
              <a:ext uri="{FF2B5EF4-FFF2-40B4-BE49-F238E27FC236}">
                <a16:creationId xmlns:a16="http://schemas.microsoft.com/office/drawing/2014/main" id="{A5803042-186F-9C98-0C18-A7159006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73" y="1949209"/>
            <a:ext cx="4181775" cy="2344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31D6FD5-75B5-4D55-6F12-D2A7974E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DC7FD8B6-3687-37E5-D6BB-1A54445F1BAF}"/>
              </a:ext>
            </a:extLst>
          </p:cNvPr>
          <p:cNvSpPr txBox="1"/>
          <p:nvPr/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40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4000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 descr="A green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594ACA5F-CF26-5B39-0E40-8C90D694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4" y="1133579"/>
            <a:ext cx="3586312" cy="1358326"/>
          </a:xfrm>
          <a:prstGeom prst="rect">
            <a:avLst/>
          </a:prstGeom>
        </p:spPr>
      </p:pic>
      <p:pic>
        <p:nvPicPr>
          <p:cNvPr id="7" name="Picture 6" descr="Close-up of x-ray images of the brain&#10;&#10;AI-generated content may be incorrect.">
            <a:extLst>
              <a:ext uri="{FF2B5EF4-FFF2-40B4-BE49-F238E27FC236}">
                <a16:creationId xmlns:a16="http://schemas.microsoft.com/office/drawing/2014/main" id="{992FF05C-8ADE-28A7-DD78-1D52F7C1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01" y="2888895"/>
            <a:ext cx="2151609" cy="934605"/>
          </a:xfrm>
          <a:prstGeom prst="rect">
            <a:avLst/>
          </a:prstGeom>
        </p:spPr>
      </p:pic>
      <p:pic>
        <p:nvPicPr>
          <p:cNvPr id="9" name="Picture 8" descr="A blue and red background with a lock&#10;&#10;AI-generated content may be incorrect.">
            <a:extLst>
              <a:ext uri="{FF2B5EF4-FFF2-40B4-BE49-F238E27FC236}">
                <a16:creationId xmlns:a16="http://schemas.microsoft.com/office/drawing/2014/main" id="{2F178C91-0820-52E1-DE6C-5C0FFB5B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32" y="1812742"/>
            <a:ext cx="2944484" cy="1656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478908-2487-9E40-EB6E-B65E7AD4448B}"/>
              </a:ext>
            </a:extLst>
          </p:cNvPr>
          <p:cNvSpPr txBox="1"/>
          <p:nvPr/>
        </p:nvSpPr>
        <p:spPr>
          <a:xfrm>
            <a:off x="6133601" y="4008559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Diagnosis &amp; Healthcare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6E53F-F31F-3F31-5696-65A210C61E96}"/>
              </a:ext>
            </a:extLst>
          </p:cNvPr>
          <p:cNvSpPr txBox="1"/>
          <p:nvPr/>
        </p:nvSpPr>
        <p:spPr>
          <a:xfrm>
            <a:off x="1017917" y="362187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3DAFA-53B6-C451-681B-B05B61A9F71F}"/>
              </a:ext>
            </a:extLst>
          </p:cNvPr>
          <p:cNvSpPr txBox="1"/>
          <p:nvPr/>
        </p:nvSpPr>
        <p:spPr>
          <a:xfrm>
            <a:off x="4572000" y="595482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4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525477" y="691572"/>
            <a:ext cx="8018449" cy="83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4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</a:p>
        </p:txBody>
      </p:sp>
      <p:sp>
        <p:nvSpPr>
          <p:cNvPr id="115" name="Google Shape;115;p18"/>
          <p:cNvSpPr txBox="1"/>
          <p:nvPr/>
        </p:nvSpPr>
        <p:spPr>
          <a:xfrm>
            <a:off x="525477" y="1719845"/>
            <a:ext cx="8018449" cy="27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>
              <a:spcBef>
                <a:spcPts val="1000"/>
              </a:spcBef>
              <a:buClr>
                <a:schemeClr val="dk1"/>
              </a:buClr>
              <a:buSzPts val="1800"/>
            </a:pPr>
            <a:endParaRPr lang="en-US" sz="13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Model Biases towards Head Classes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Standard Cross entropy loss minimizes overall loss which prioritizes head classes</a:t>
            </a: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Improper Feature Learning for Tail Classes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Underrepresentation of tail class samples and </a:t>
            </a:r>
            <a:r>
              <a:rPr lang="en-US" sz="13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improper representations</a:t>
            </a:r>
            <a:endParaRPr lang="en-US" sz="13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Difficulty in Hard Negative &amp; Hard Positive Mining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 Not enough diversity, makes hard sample mining difficult.</a:t>
            </a: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Overfitting on Tail Classes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: Memorization of tail classes due to oversampling instead of learning general features resulting in poor generalization</a:t>
            </a: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endParaRPr lang="en-US" sz="13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lvl="1" indent="-3429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endParaRPr lang="en-US" sz="13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516419" y="534061"/>
            <a:ext cx="8025867" cy="420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Re-Sampling and Re-Weighting</a:t>
            </a:r>
            <a:endParaRPr dirty="0"/>
          </a:p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Peng, H et al., 2023. Dynamic re-weighting for long-tailed semi-supervised learning)</a:t>
            </a:r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1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Over-samples minority classes or giving more importance to minority classes during training to counteract imbalance.</a:t>
            </a:r>
            <a:endParaRPr dirty="0"/>
          </a:p>
          <a:p>
            <a:endParaRPr lang="en-IN" sz="1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Balanced Contrastive Learning (BCL)(</a:t>
            </a:r>
            <a:r>
              <a:rPr lang="en-IN" sz="80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000" dirty="0">
                <a:effectLst/>
                <a:latin typeface="Times New Roman" panose="02020603050405020304" pitchFamily="18" charset="0"/>
              </a:rPr>
              <a:t>Zhu J Et. al (2022) Balanced contrastive learning for long-tailed visual recognition </a:t>
            </a:r>
            <a:r>
              <a:rPr lang="en-IN" sz="800" dirty="0">
                <a:effectLst/>
                <a:latin typeface="Times New Roman" panose="02020603050405020304" pitchFamily="18" charset="0"/>
              </a:rPr>
              <a:t>)</a:t>
            </a:r>
            <a:endParaRPr lang="en-IN" dirty="0"/>
          </a:p>
          <a:p>
            <a:pPr lvl="1"/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Introduces a balanced contrastive loss function to improve visual recognition in long-tailed datasets.</a:t>
            </a:r>
            <a:endParaRPr dirty="0"/>
          </a:p>
          <a:p>
            <a:pPr lvl="1"/>
            <a:r>
              <a:rPr lang="en-IN" sz="1200" dirty="0">
                <a:latin typeface="Calibri"/>
                <a:ea typeface="Calibri"/>
                <a:cs typeface="Calibri"/>
                <a:sym typeface="Calibri"/>
              </a:rPr>
              <a:t>Uses class-complement to ensure every class appears in each mini-batch, improving representation learning.</a:t>
            </a:r>
            <a:endParaRPr dirty="0"/>
          </a:p>
          <a:p>
            <a:pPr marL="5969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Parametric Contrastive Learning (</a:t>
            </a:r>
            <a:r>
              <a:rPr lang="en-IN" sz="1400" dirty="0" err="1">
                <a:latin typeface="Calibri"/>
                <a:ea typeface="Calibri"/>
                <a:cs typeface="Calibri"/>
                <a:sym typeface="Calibri"/>
              </a:rPr>
              <a:t>PaCo</a:t>
            </a:r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) (</a:t>
            </a:r>
            <a:r>
              <a:rPr lang="en-IN" sz="1000" dirty="0">
                <a:effectLst/>
                <a:latin typeface="Times New Roman" panose="02020603050405020304" pitchFamily="18" charset="0"/>
              </a:rPr>
              <a:t>Cui J, Zhong Z, Liu S, Yu B, Jia J (2021) Parametric contrastive learning)</a:t>
            </a:r>
            <a:r>
              <a:rPr lang="en-IN" dirty="0">
                <a:effectLst/>
                <a:latin typeface="Times New Roman" panose="02020603050405020304" pitchFamily="18" charset="0"/>
              </a:rPr>
              <a:t> </a:t>
            </a:r>
            <a:endParaRPr dirty="0"/>
          </a:p>
          <a:p>
            <a:pPr lvl="1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Uses class-wise learnable centres to rebalance optimization in contrastive learning.</a:t>
            </a:r>
          </a:p>
          <a:p>
            <a:pPr lvl="1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 Addresses the issue of tail classes clustering too closely with similar classes.</a:t>
            </a:r>
          </a:p>
          <a:p>
            <a:pPr lvl="1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 Enhances feature separation for minority classes</a:t>
            </a:r>
            <a:endParaRPr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WORKS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16416" y="743042"/>
            <a:ext cx="80088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Adaptive Hierarchical Representation Learning (AHRL)</a:t>
            </a:r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000" dirty="0">
                <a:effectLst/>
                <a:latin typeface="Times New Roman" panose="02020603050405020304" pitchFamily="18" charset="0"/>
              </a:rPr>
              <a:t>Li B (2022) Adaptive hierarchical representation learning for long-tailed object detection </a:t>
            </a:r>
            <a:r>
              <a:rPr lang="en-US" sz="1000" dirty="0"/>
              <a:t>)</a:t>
            </a:r>
            <a:endParaRPr sz="1000" dirty="0"/>
          </a:p>
          <a:p>
            <a:pPr lvl="1"/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hierarchical partitioning of the feature space</a:t>
            </a:r>
          </a:p>
          <a:p>
            <a:pPr lvl="1"/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multi-scale representation learning to ensure robust tail class recognition.</a:t>
            </a:r>
            <a:endParaRPr dirty="0"/>
          </a:p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400" dirty="0">
                <a:latin typeface="Calibri"/>
                <a:ea typeface="Calibri"/>
                <a:cs typeface="Calibri"/>
                <a:sym typeface="Calibri"/>
              </a:rPr>
              <a:t>Joint Representation and Classifier Learning (JRCL)(</a:t>
            </a:r>
            <a:r>
              <a:rPr lang="en-IN" sz="1100" dirty="0">
                <a:effectLst/>
                <a:latin typeface="Times New Roman" panose="02020603050405020304" pitchFamily="18" charset="0"/>
              </a:rPr>
              <a:t>Guan Q, Li Z, Zhang J, Huang Y, Zhao Y (2023) Joint representation and classifier learning for long-tailed image classification)</a:t>
            </a:r>
          </a:p>
          <a:p>
            <a:pPr marL="114300" indent="0"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71450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Tackles the joint problem of feature learning and classifier optimization in LT scenarios.</a:t>
            </a:r>
            <a:endParaRPr lang="en-IN" sz="1000" dirty="0"/>
          </a:p>
          <a:p>
            <a:pPr marL="742950" lvl="1" indent="-171450"/>
            <a:r>
              <a:rPr lang="en-IN" sz="1000" dirty="0">
                <a:latin typeface="Calibri"/>
                <a:ea typeface="Calibri"/>
                <a:cs typeface="Calibri"/>
                <a:sym typeface="Calibri"/>
              </a:rPr>
              <a:t>Binary distribution consistency loss (to ensure tail class generalization).Multi-classification loss (to improve classifier robustness).</a:t>
            </a:r>
            <a:endParaRPr dirty="0"/>
          </a:p>
          <a:p>
            <a:pPr marL="5715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200"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516416" y="66059"/>
            <a:ext cx="5134250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WORKS (CONTD.)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25477" y="691572"/>
            <a:ext cx="8018449" cy="8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IN" sz="40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-BCCL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36538" y="1596513"/>
            <a:ext cx="3978313" cy="288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Convergence in Head Class</a:t>
            </a:r>
            <a:endParaRPr sz="10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classes (green region) have abundant samples, forming compact and well-clustered feature representations.</a:t>
            </a:r>
            <a:endParaRPr sz="10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Centroids (stars) pull similar samples closer (dashed arrows) for intra-class consistency so as to minimize Centroid Loss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I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in Tail Class</a:t>
            </a:r>
            <a:endParaRPr sz="10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 classes (peach region) suffer from feature collapse due to fewer samples.</a:t>
            </a:r>
            <a:endParaRPr sz="10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Centroid Loss which diverges the feature space for tail classes</a:t>
            </a: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equitable distribution of feature space reduces dominance of head classes.</a:t>
            </a:r>
            <a:endParaRPr sz="1000" dirty="0"/>
          </a:p>
          <a:p>
            <a:pPr marL="2286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2" descr="A diagram of a diagram of a diagram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9150" y="1868630"/>
            <a:ext cx="3914775" cy="23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6277086" y="4767263"/>
            <a:ext cx="19444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/>
              <a:t>2/20/25</a:t>
            </a:r>
            <a:endParaRPr sz="13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536538" y="4767263"/>
            <a:ext cx="34047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5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IN" sz="50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189259" y="4767263"/>
            <a:ext cx="5042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/>
              <a:t>8</a:t>
            </a:fld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4888814" y="3960335"/>
            <a:ext cx="251716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</a:t>
            </a:r>
            <a:r>
              <a:rPr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BCCL Architecture</a:t>
            </a:r>
            <a:endParaRPr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16416" y="66059"/>
            <a:ext cx="8000279" cy="51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629"/>
              <a:buFont typeface="Calibri"/>
              <a:buNone/>
            </a:pPr>
            <a:r>
              <a:rPr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4000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3" descr="A diagram of a computer componen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8614" y="633584"/>
            <a:ext cx="5004080" cy="354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71306" y="710732"/>
            <a:ext cx="363721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Key Components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&amp; Augmentation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Encoder extracts relevant features from input images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lang="en-I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wise Queue based Clustering and Centroid Extraction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: Applies k-means clustering to fixed length queue and  generate multiple centroids per class.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Multi-Objective Training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Cross-Entropy Loss: Trains classifier for accurate predictions.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Supervised Contrastive Loss: Pulls similar samples together, pushes different ones apart.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Centroid Loss: Uses clustering to balance head and tail class feature spaces.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1490</Words>
  <Application>Microsoft Macintosh PowerPoint</Application>
  <PresentationFormat>On-screen Show (16:9)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Open Sans</vt:lpstr>
      <vt:lpstr>Calisto MT</vt:lpstr>
      <vt:lpstr>Arial</vt:lpstr>
      <vt:lpstr>Lustria</vt:lpstr>
      <vt:lpstr>Times New Roman</vt:lpstr>
      <vt:lpstr>Calibri</vt:lpstr>
      <vt:lpstr>ChronicleVTI</vt:lpstr>
      <vt:lpstr>Balanced Clustering Contrastive Learning for Long-tailed Visual Recognition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Abhinav Kumar Jha</cp:lastModifiedBy>
  <cp:revision>31</cp:revision>
  <dcterms:modified xsi:type="dcterms:W3CDTF">2025-02-22T03:26:49Z</dcterms:modified>
</cp:coreProperties>
</file>