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23"/>
  </p:notesMasterIdLst>
  <p:sldIdLst>
    <p:sldId id="294" r:id="rId2"/>
    <p:sldId id="308" r:id="rId3"/>
    <p:sldId id="309" r:id="rId4"/>
    <p:sldId id="310" r:id="rId5"/>
    <p:sldId id="311" r:id="rId6"/>
    <p:sldId id="312" r:id="rId7"/>
    <p:sldId id="313" r:id="rId8"/>
    <p:sldId id="314" r:id="rId9"/>
    <p:sldId id="315" r:id="rId10"/>
    <p:sldId id="316" r:id="rId11"/>
    <p:sldId id="317" r:id="rId12"/>
    <p:sldId id="325" r:id="rId13"/>
    <p:sldId id="318" r:id="rId14"/>
    <p:sldId id="319" r:id="rId15"/>
    <p:sldId id="320" r:id="rId16"/>
    <p:sldId id="321" r:id="rId17"/>
    <p:sldId id="322" r:id="rId18"/>
    <p:sldId id="323" r:id="rId19"/>
    <p:sldId id="324" r:id="rId20"/>
    <p:sldId id="326" r:id="rId21"/>
    <p:sldId id="32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16CF8-AC76-19ED-CD02-6436E1ADC93F}" v="310" dt="2024-11-28T18:18:35.902"/>
    <p1510:client id="{0E1EBE87-A797-0F4B-BDCE-0052E534AFB0}" v="943" dt="2024-11-29T14:11:58.400"/>
    <p1510:client id="{3C53F54E-8593-0CCD-9163-37393F9EACF3}" v="2076" dt="2024-11-28T18:03:46.521"/>
    <p1510:client id="{AF7EB2ED-1998-A3DE-A7B4-6A9F35795A54}" v="270" dt="2024-11-30T02:12:28.245"/>
    <p1510:client id="{D037F9E8-C4F7-D7FD-321A-26CF53EDF38E}" v="396" dt="2024-11-28T18:11:56.904"/>
    <p1510:client id="{DCCADD1B-8E88-91B9-9509-D69C00E152DF}" v="172" dt="2024-11-28T14:46:41.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0ca08fb1e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0ca08fb1e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ca08fb1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ca08fb1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58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0ca08fb1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0ca08fb1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ca08fb1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ca08fb1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0ca08fb1e8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0ca08fb1e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ca08fb1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ca08fb1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4241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508819" y="667365"/>
            <a:ext cx="7492181" cy="2698955"/>
          </a:xfrm>
        </p:spPr>
        <p:txBody>
          <a:bodyPr anchor="t">
            <a:norm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508820" y="3366319"/>
            <a:ext cx="5243832" cy="977081"/>
          </a:xfrm>
        </p:spPr>
        <p:txBody>
          <a:bodyPr anchor="b">
            <a:normAutofit/>
          </a:bodyPr>
          <a:lstStyle>
            <a:lvl1pPr marL="0" indent="0" algn="l">
              <a:buNone/>
              <a:defRPr sz="3556"/>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11/30/2024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4771685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11/30/2024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27289321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6931742" y="748480"/>
            <a:ext cx="1761782" cy="37387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628650" y="748480"/>
            <a:ext cx="6303092" cy="37387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11/30/2024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92402834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1913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6678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11/30/2024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10735730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536538" y="1282304"/>
            <a:ext cx="7974050" cy="2139553"/>
          </a:xfrm>
        </p:spPr>
        <p:txBody>
          <a:bodyPr anchor="b"/>
          <a:lstStyle>
            <a:lvl1pPr>
              <a:defRPr sz="10667"/>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536538" y="3442098"/>
            <a:ext cx="797405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11/30/2024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4999049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525477" y="691572"/>
            <a:ext cx="8018449" cy="84594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536538" y="1596513"/>
            <a:ext cx="3978313" cy="28833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4629150" y="1596513"/>
            <a:ext cx="3914775" cy="28833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11/30/2024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5538615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514416" y="696861"/>
            <a:ext cx="7980004" cy="571155"/>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536538" y="1260873"/>
            <a:ext cx="3961644" cy="492919"/>
          </a:xfrm>
        </p:spPr>
        <p:txBody>
          <a:bodyPr anchor="b">
            <a:normAutofit/>
          </a:bodyPr>
          <a:lstStyle>
            <a:lvl1pPr marL="0" indent="0">
              <a:buNone/>
              <a:defRPr sz="2844" b="1">
                <a:latin typeface="+mj-lt"/>
              </a:defRPr>
            </a:lvl1pPr>
            <a:lvl2pPr marL="812810" indent="0">
              <a:buNone/>
              <a:defRPr sz="2844" b="1"/>
            </a:lvl2pPr>
            <a:lvl3pPr marL="1625620" indent="0">
              <a:buNone/>
              <a:defRPr sz="2844"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536538" y="1878807"/>
            <a:ext cx="3961644" cy="2567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4629150" y="1260873"/>
            <a:ext cx="3887391" cy="492919"/>
          </a:xfrm>
        </p:spPr>
        <p:txBody>
          <a:bodyPr anchor="b">
            <a:normAutofit/>
          </a:bodyPr>
          <a:lstStyle>
            <a:lvl1pPr marL="0" indent="0">
              <a:buNone/>
              <a:defRPr sz="2844" b="1">
                <a:latin typeface="+mj-lt"/>
              </a:defRPr>
            </a:lvl1pPr>
            <a:lvl2pPr marL="812810" indent="0">
              <a:buNone/>
              <a:defRPr sz="2844" b="1"/>
            </a:lvl2pPr>
            <a:lvl3pPr marL="1625620" indent="0">
              <a:buNone/>
              <a:defRPr sz="2844"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4629150" y="1878807"/>
            <a:ext cx="3887391" cy="2567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11/30/2024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1192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11/30/2024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71480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11/30/2024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30145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508820" y="586249"/>
            <a:ext cx="3070199" cy="917589"/>
          </a:xfrm>
        </p:spPr>
        <p:txBody>
          <a:bodyPr anchor="b"/>
          <a:lstStyle>
            <a:lvl1pPr>
              <a:defRPr sz="5689"/>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516194" y="1736623"/>
            <a:ext cx="3070199" cy="2665118"/>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11/30/2024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0654672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512507" y="800101"/>
            <a:ext cx="3077573" cy="988142"/>
          </a:xfrm>
        </p:spPr>
        <p:txBody>
          <a:bodyPr anchor="b"/>
          <a:lstStyle>
            <a:lvl1pPr>
              <a:defRPr sz="5689"/>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3887391" y="800100"/>
            <a:ext cx="4629150" cy="3595688"/>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512507" y="1914525"/>
            <a:ext cx="3077573" cy="2487216"/>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11/30/2024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38849222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525477" y="691572"/>
            <a:ext cx="8018449" cy="102827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525477" y="1719845"/>
            <a:ext cx="8018449" cy="27270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6277086" y="4767263"/>
            <a:ext cx="1944446" cy="273844"/>
          </a:xfrm>
          <a:prstGeom prst="rect">
            <a:avLst/>
          </a:prstGeom>
        </p:spPr>
        <p:txBody>
          <a:bodyPr vert="horz" lIns="91440" tIns="45720" rIns="91440" bIns="45720" rtlCol="0" anchor="ctr"/>
          <a:lstStyle>
            <a:lvl1pPr algn="r">
              <a:defRPr sz="1867">
                <a:solidFill>
                  <a:schemeClr val="tx1"/>
                </a:solidFill>
                <a:latin typeface="+mj-lt"/>
              </a:defRPr>
            </a:lvl1pPr>
          </a:lstStyle>
          <a:p>
            <a:fld id="{CD438618-DEE5-47CF-A8B2-A9E090D503CD}" type="datetimeFigureOut">
              <a:rPr lang="en-US" dirty="0"/>
              <a:t>11/30/2024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536538" y="4767263"/>
            <a:ext cx="3404795" cy="273844"/>
          </a:xfrm>
          <a:prstGeom prst="rect">
            <a:avLst/>
          </a:prstGeom>
        </p:spPr>
        <p:txBody>
          <a:bodyPr vert="horz" lIns="91440" tIns="45720" rIns="91440" bIns="45720" rtlCol="0" anchor="ctr"/>
          <a:lstStyle>
            <a:lvl1pPr algn="l">
              <a:defRPr sz="1867">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8189259" y="4767263"/>
            <a:ext cx="504266" cy="273844"/>
          </a:xfrm>
          <a:prstGeom prst="rect">
            <a:avLst/>
          </a:prstGeom>
        </p:spPr>
        <p:txBody>
          <a:bodyPr vert="horz" lIns="91440" tIns="45720" rIns="91440" bIns="45720" rtlCol="0" anchor="ctr"/>
          <a:lstStyle>
            <a:lvl1pPr algn="r">
              <a:defRPr sz="3200">
                <a:solidFill>
                  <a:schemeClr val="tx1"/>
                </a:solidFill>
              </a:defRPr>
            </a:lvl1pPr>
          </a:lstStyle>
          <a:p>
            <a:fld id="{E30AF5A0-43BB-4336-8627-9123B9144D80}" type="slidenum">
              <a:rPr lang="en-US" dirty="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600075" y="542925"/>
            <a:ext cx="794385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600075" y="4607086"/>
            <a:ext cx="7943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53771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504" userDrawn="1">
          <p15:clr>
            <a:srgbClr val="F26B43"/>
          </p15:clr>
        </p15:guide>
        <p15:guide id="4" orient="horz" pos="684" userDrawn="1">
          <p15:clr>
            <a:srgbClr val="F26B43"/>
          </p15:clr>
        </p15:guide>
        <p15:guide id="5" pos="5382" userDrawn="1">
          <p15:clr>
            <a:srgbClr val="F26B43"/>
          </p15:clr>
        </p15:guide>
        <p15:guide id="6" pos="378" userDrawn="1">
          <p15:clr>
            <a:srgbClr val="F26B43"/>
          </p15:clr>
        </p15:guide>
        <p15:guide id="7" orient="horz" pos="2898" userDrawn="1">
          <p15:clr>
            <a:srgbClr val="F26B43"/>
          </p15:clr>
        </p15:guide>
        <p15:guide id="8" orient="horz" pos="3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hyperlink" Target="https://aclanthology.org/2023.acl-long.552.pdf"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aclanthology.org/2021.emnlp-main.630.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23077" y="296813"/>
            <a:ext cx="8520600" cy="2545273"/>
          </a:xfrm>
          <a:prstGeom prst="rect">
            <a:avLst/>
          </a:prstGeom>
        </p:spPr>
        <p:txBody>
          <a:bodyPr spcFirstLastPara="1" wrap="square" lIns="91425" tIns="91425" rIns="91425" bIns="91425" anchor="b" anchorCtr="0">
            <a:normAutofit/>
          </a:bodyPr>
          <a:lstStyle/>
          <a:p>
            <a:pPr algn="ctr">
              <a:spcBef>
                <a:spcPts val="0"/>
              </a:spcBef>
            </a:pPr>
            <a:r>
              <a:rPr lang="en-IN" sz="3600">
                <a:latin typeface="Calibri"/>
                <a:cs typeface="Calibri"/>
              </a:rPr>
              <a:t>Document-Level Text Simplification</a:t>
            </a:r>
            <a:br>
              <a:rPr lang="en-IN" sz="3600">
                <a:latin typeface="Calibri"/>
              </a:rPr>
            </a:br>
            <a:r>
              <a:rPr lang="en-IN" sz="3600">
                <a:latin typeface="Calibri"/>
                <a:cs typeface="Calibri"/>
              </a:rPr>
              <a:t>USING SIMSUM APPROACH</a:t>
            </a:r>
            <a:endParaRPr lang="en-US" sz="3600">
              <a:latin typeface="Calibri"/>
              <a:ea typeface="Calibri"/>
              <a:cs typeface="Calibri"/>
            </a:endParaRPr>
          </a:p>
        </p:txBody>
      </p:sp>
      <p:sp>
        <p:nvSpPr>
          <p:cNvPr id="4" name="TextBox 3">
            <a:extLst>
              <a:ext uri="{FF2B5EF4-FFF2-40B4-BE49-F238E27FC236}">
                <a16:creationId xmlns:a16="http://schemas.microsoft.com/office/drawing/2014/main" id="{61ECE730-05B1-6295-6C87-112C6A2C2925}"/>
              </a:ext>
            </a:extLst>
          </p:cNvPr>
          <p:cNvSpPr txBox="1"/>
          <p:nvPr/>
        </p:nvSpPr>
        <p:spPr>
          <a:xfrm>
            <a:off x="5749957" y="3837723"/>
            <a:ext cx="307446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latin typeface="Calibri"/>
                <a:cs typeface="Calibri"/>
              </a:rPr>
              <a:t>Team:</a:t>
            </a:r>
          </a:p>
          <a:p>
            <a:r>
              <a:rPr lang="en-GB" sz="1400">
                <a:latin typeface="Calibri Light"/>
                <a:cs typeface="Calibri"/>
              </a:rPr>
              <a:t>Abhinav Kumar Jha (cs23mtech15001)</a:t>
            </a:r>
            <a:endParaRPr lang="en-GB" sz="1400">
              <a:latin typeface="Calibri Light"/>
              <a:cs typeface="Calibri Light"/>
            </a:endParaRPr>
          </a:p>
          <a:p>
            <a:r>
              <a:rPr lang="en-GB" sz="1400">
                <a:latin typeface="Calibri Light"/>
                <a:cs typeface="Calibri"/>
              </a:rPr>
              <a:t>Shriram Pradeep </a:t>
            </a:r>
            <a:r>
              <a:rPr lang="en-GB" sz="1400">
                <a:latin typeface="Calibri Light"/>
                <a:cs typeface="Calibri Light"/>
              </a:rPr>
              <a:t>(cs23mtech15020)</a:t>
            </a:r>
          </a:p>
        </p:txBody>
      </p:sp>
    </p:spTree>
    <p:extLst>
      <p:ext uri="{BB962C8B-B14F-4D97-AF65-F5344CB8AC3E}">
        <p14:creationId xmlns:p14="http://schemas.microsoft.com/office/powerpoint/2010/main" val="3097952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lculation of LCosSim">
            <a:extLst>
              <a:ext uri="{FF2B5EF4-FFF2-40B4-BE49-F238E27FC236}">
                <a16:creationId xmlns:a16="http://schemas.microsoft.com/office/drawing/2014/main" id="{C536BE57-BF0C-39F5-6A11-9594E9AA8905}"/>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3102319" y="2776466"/>
            <a:ext cx="2493527" cy="1543903"/>
          </a:xfrm>
          <a:prstGeom prst="rect">
            <a:avLst/>
          </a:prstGeom>
        </p:spPr>
      </p:pic>
      <p:sp>
        <p:nvSpPr>
          <p:cNvPr id="7" name="TextBox 6">
            <a:extLst>
              <a:ext uri="{FF2B5EF4-FFF2-40B4-BE49-F238E27FC236}">
                <a16:creationId xmlns:a16="http://schemas.microsoft.com/office/drawing/2014/main" id="{5429A201-3EA9-98B3-0A1A-8028367FC993}"/>
              </a:ext>
            </a:extLst>
          </p:cNvPr>
          <p:cNvSpPr txBox="1"/>
          <p:nvPr/>
        </p:nvSpPr>
        <p:spPr>
          <a:xfrm>
            <a:off x="3574008" y="2558956"/>
            <a:ext cx="155243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a:latin typeface="Calibri Light"/>
                <a:cs typeface="Calibri"/>
              </a:rPr>
              <a:t>Figure 1: </a:t>
            </a:r>
            <a:r>
              <a:rPr lang="en-GB" sz="800" b="1" i="1" err="1">
                <a:latin typeface="Calibri Light"/>
                <a:cs typeface="Calibri"/>
              </a:rPr>
              <a:t>Simsum</a:t>
            </a:r>
            <a:r>
              <a:rPr lang="en-GB" sz="800" b="1" i="1">
                <a:latin typeface="Calibri Light"/>
                <a:cs typeface="Calibri"/>
              </a:rPr>
              <a:t> Architecture</a:t>
            </a:r>
          </a:p>
        </p:txBody>
      </p:sp>
      <p:pic>
        <p:nvPicPr>
          <p:cNvPr id="2" name="Picture 1">
            <a:extLst>
              <a:ext uri="{FF2B5EF4-FFF2-40B4-BE49-F238E27FC236}">
                <a16:creationId xmlns:a16="http://schemas.microsoft.com/office/drawing/2014/main" id="{9D227808-7892-B082-909E-1E507049DB35}"/>
              </a:ext>
            </a:extLst>
          </p:cNvPr>
          <p:cNvPicPr>
            <a:picLocks noChangeAspect="1"/>
          </p:cNvPicPr>
          <p:nvPr/>
        </p:nvPicPr>
        <p:blipFill>
          <a:blip r:embed="rId3"/>
          <a:stretch>
            <a:fillRect/>
          </a:stretch>
        </p:blipFill>
        <p:spPr>
          <a:xfrm>
            <a:off x="1322127" y="637348"/>
            <a:ext cx="6461363" cy="1860025"/>
          </a:xfrm>
          <a:prstGeom prst="rect">
            <a:avLst/>
          </a:prstGeom>
        </p:spPr>
      </p:pic>
      <p:sp>
        <p:nvSpPr>
          <p:cNvPr id="13" name="TextBox 12">
            <a:extLst>
              <a:ext uri="{FF2B5EF4-FFF2-40B4-BE49-F238E27FC236}">
                <a16:creationId xmlns:a16="http://schemas.microsoft.com/office/drawing/2014/main" id="{156C780C-3410-E84E-362D-F4AD86FD143E}"/>
              </a:ext>
            </a:extLst>
          </p:cNvPr>
          <p:cNvSpPr txBox="1"/>
          <p:nvPr/>
        </p:nvSpPr>
        <p:spPr>
          <a:xfrm>
            <a:off x="3170546" y="4322077"/>
            <a:ext cx="251716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a:latin typeface="Calibri Light"/>
              </a:rPr>
              <a:t>Figure 2 : </a:t>
            </a:r>
            <a:r>
              <a:rPr lang="en-GB" sz="800" b="1" i="1">
                <a:latin typeface="Calibri Light"/>
                <a:ea typeface="+mn-lt"/>
                <a:cs typeface="+mn-lt"/>
              </a:rPr>
              <a:t>The embedding similarity computation process</a:t>
            </a:r>
            <a:endParaRPr lang="en-GB" sz="800" b="1">
              <a:latin typeface="Calibri Light"/>
              <a:cs typeface="Calibri" panose="020F0502020204030204"/>
            </a:endParaRPr>
          </a:p>
        </p:txBody>
      </p:sp>
      <p:sp>
        <p:nvSpPr>
          <p:cNvPr id="17" name="Title 1">
            <a:extLst>
              <a:ext uri="{FF2B5EF4-FFF2-40B4-BE49-F238E27FC236}">
                <a16:creationId xmlns:a16="http://schemas.microsoft.com/office/drawing/2014/main" id="{722ACB93-8C12-5C46-4496-53370E045CFF}"/>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200">
                <a:latin typeface="Calibri" panose="020F0502020204030204" pitchFamily="34" charset="0"/>
                <a:cs typeface="Calibri" panose="020F0502020204030204" pitchFamily="34" charset="0"/>
              </a:rPr>
              <a:t>Methodology</a:t>
            </a:r>
          </a:p>
        </p:txBody>
      </p:sp>
    </p:spTree>
    <p:extLst>
      <p:ext uri="{BB962C8B-B14F-4D97-AF65-F5344CB8AC3E}">
        <p14:creationId xmlns:p14="http://schemas.microsoft.com/office/powerpoint/2010/main" val="3097587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8"/>
          <p:cNvSpPr txBox="1">
            <a:spLocks noGrp="1"/>
          </p:cNvSpPr>
          <p:nvPr>
            <p:ph type="body" idx="1"/>
          </p:nvPr>
        </p:nvSpPr>
        <p:spPr>
          <a:xfrm>
            <a:off x="627304" y="583087"/>
            <a:ext cx="7880861" cy="1298683"/>
          </a:xfrm>
          <a:prstGeom prst="rect">
            <a:avLst/>
          </a:prstGeom>
        </p:spPr>
        <p:txBody>
          <a:bodyPr spcFirstLastPara="1" wrap="square" lIns="91425" tIns="91425" rIns="91425" bIns="91425" anchor="t" anchorCtr="0">
            <a:normAutofit fontScale="92500" lnSpcReduction="10000"/>
          </a:bodyPr>
          <a:lstStyle/>
          <a:p>
            <a:pPr>
              <a:buSzPct val="150000"/>
              <a:buChar char="•"/>
            </a:pPr>
            <a:r>
              <a:rPr lang="en-IN" sz="1400" b="1">
                <a:latin typeface="Calibri"/>
                <a:cs typeface="Calibri Light"/>
              </a:rPr>
              <a:t>SARI:</a:t>
            </a:r>
            <a:r>
              <a:rPr lang="en-IN" sz="1400">
                <a:latin typeface="Calibri Light"/>
                <a:cs typeface="Calibri Light"/>
              </a:rPr>
              <a:t> </a:t>
            </a:r>
            <a:r>
              <a:rPr lang="en-IN" sz="1400">
                <a:solidFill>
                  <a:schemeClr val="dk1"/>
                </a:solidFill>
                <a:latin typeface="Calibri Light"/>
                <a:cs typeface="Calibri Light"/>
              </a:rPr>
              <a:t>Measures the quality of simplifications by comparing the system's output to both the original sentence (complex version) and the reference simplified sentences. </a:t>
            </a:r>
            <a:r>
              <a:rPr lang="en-IN" sz="1400">
                <a:latin typeface="Calibri Light"/>
                <a:cs typeface="Calibri Light"/>
              </a:rPr>
              <a:t>The SARI score is computed based on the precision and recall of the sentences that are kept, added, and deleted.</a:t>
            </a:r>
            <a:endParaRPr lang="en-IN" sz="1400">
              <a:solidFill>
                <a:schemeClr val="dk1"/>
              </a:solidFill>
              <a:latin typeface="Calibri Light"/>
              <a:cs typeface="Calibri Light"/>
            </a:endParaRPr>
          </a:p>
          <a:p>
            <a:pPr>
              <a:buSzPts val="1800"/>
              <a:buChar char="•"/>
            </a:pPr>
            <a:endParaRPr lang="en-IN" sz="1400">
              <a:latin typeface="Calibri Light"/>
              <a:cs typeface="Calibri Light"/>
            </a:endParaRPr>
          </a:p>
          <a:p>
            <a:pPr marL="571500" lvl="1" indent="0">
              <a:buSzPts val="1800"/>
              <a:buNone/>
            </a:pPr>
            <a:r>
              <a:rPr lang="en-IN" sz="1400" b="1">
                <a:latin typeface="Calibri"/>
                <a:cs typeface="Calibri Light"/>
              </a:rPr>
              <a:t>		</a:t>
            </a:r>
            <a:r>
              <a:rPr lang="en-IN" sz="1400" b="1">
                <a:solidFill>
                  <a:srgbClr val="000000"/>
                </a:solidFill>
                <a:latin typeface="Calibri"/>
                <a:cs typeface="Calibri Light"/>
              </a:rPr>
              <a:t>                          </a:t>
            </a:r>
            <a:r>
              <a:rPr lang="en-IN" sz="1400" b="1" i="0">
                <a:solidFill>
                  <a:srgbClr val="1F2328"/>
                </a:solidFill>
                <a:effectLst/>
                <a:latin typeface="Calibri"/>
                <a:cs typeface="Calibri Light"/>
              </a:rPr>
              <a:t>Sari = (F1_add + F1_keep + </a:t>
            </a:r>
            <a:r>
              <a:rPr lang="en-IN" sz="1400" b="1" i="0" err="1">
                <a:solidFill>
                  <a:srgbClr val="1F2328"/>
                </a:solidFill>
                <a:effectLst/>
                <a:latin typeface="Calibri"/>
                <a:cs typeface="Calibri Light"/>
              </a:rPr>
              <a:t>P_del</a:t>
            </a:r>
            <a:r>
              <a:rPr lang="en-IN" sz="1400" b="1" i="0">
                <a:solidFill>
                  <a:srgbClr val="1F2328"/>
                </a:solidFill>
                <a:effectLst/>
                <a:latin typeface="Calibri"/>
                <a:cs typeface="Calibri Light"/>
              </a:rPr>
              <a:t>) / 3 </a:t>
            </a:r>
          </a:p>
          <a:p>
            <a:pPr marL="571500" lvl="1" indent="0">
              <a:buSzPts val="1800"/>
              <a:buNone/>
            </a:pPr>
            <a:r>
              <a:rPr lang="en-IN" sz="900" b="0" i="1">
                <a:solidFill>
                  <a:srgbClr val="1F2328"/>
                </a:solidFill>
                <a:effectLst/>
                <a:latin typeface="Calibri Light"/>
                <a:cs typeface="Calibri Light"/>
              </a:rPr>
              <a:t>where F1_add: n-gram F1 score for add operation F1_keep: n-gram F1 score for keep operation </a:t>
            </a:r>
            <a:r>
              <a:rPr lang="en-IN" sz="900" b="0" i="1" err="1">
                <a:solidFill>
                  <a:srgbClr val="1F2328"/>
                </a:solidFill>
                <a:effectLst/>
                <a:latin typeface="Calibri Light"/>
                <a:cs typeface="Calibri Light"/>
              </a:rPr>
              <a:t>P_del</a:t>
            </a:r>
            <a:r>
              <a:rPr lang="en-IN" sz="900" b="0" i="1">
                <a:solidFill>
                  <a:srgbClr val="1F2328"/>
                </a:solidFill>
                <a:effectLst/>
                <a:latin typeface="Calibri Light"/>
                <a:cs typeface="Calibri Light"/>
              </a:rPr>
              <a:t>: n-gram precision score for delete operation n = 4</a:t>
            </a:r>
          </a:p>
          <a:p>
            <a:pPr marL="571500" lvl="1" indent="0">
              <a:buSzPts val="1800"/>
              <a:buNone/>
            </a:pPr>
            <a:endParaRPr lang="en-IN" sz="900" i="1">
              <a:solidFill>
                <a:srgbClr val="1F2328"/>
              </a:solidFill>
              <a:latin typeface="Calibri Light"/>
              <a:cs typeface="Calibri Light"/>
            </a:endParaRPr>
          </a:p>
          <a:p>
            <a:pPr marL="114300" indent="0">
              <a:buNone/>
            </a:pPr>
            <a:endParaRPr lang="en-IN" sz="1200">
              <a:solidFill>
                <a:schemeClr val="dk1"/>
              </a:solidFill>
              <a:latin typeface="Calibri Light"/>
              <a:cs typeface="Calibri"/>
            </a:endParaRPr>
          </a:p>
          <a:p>
            <a:pPr marL="114300" indent="0">
              <a:buNone/>
            </a:pPr>
            <a:endParaRPr lang="en-IN" sz="1050">
              <a:solidFill>
                <a:schemeClr val="dk1"/>
              </a:solidFill>
              <a:latin typeface="Calibri Light"/>
              <a:cs typeface="Calibri"/>
            </a:endParaRPr>
          </a:p>
          <a:p>
            <a:pPr>
              <a:buChar char="•"/>
            </a:pPr>
            <a:endParaRPr lang="en-IN" sz="1200">
              <a:latin typeface="Calibri Light"/>
              <a:cs typeface="Calibri" panose="020F0502020204030204"/>
            </a:endParaRPr>
          </a:p>
          <a:p>
            <a:pPr marL="457200" lvl="0" indent="0" algn="l" rtl="0">
              <a:spcBef>
                <a:spcPts val="1200"/>
              </a:spcBef>
              <a:spcAft>
                <a:spcPts val="1200"/>
              </a:spcAft>
              <a:buSzPts val="1800"/>
              <a:buNone/>
            </a:pPr>
            <a:endParaRPr lang="en-IN">
              <a:solidFill>
                <a:schemeClr val="dk1"/>
              </a:solidFill>
              <a:latin typeface="Calibri Light"/>
              <a:cs typeface="Calibri" panose="020F0502020204030204"/>
            </a:endParaRPr>
          </a:p>
        </p:txBody>
      </p:sp>
      <p:sp>
        <p:nvSpPr>
          <p:cNvPr id="10" name="TextBox 9">
            <a:extLst>
              <a:ext uri="{FF2B5EF4-FFF2-40B4-BE49-F238E27FC236}">
                <a16:creationId xmlns:a16="http://schemas.microsoft.com/office/drawing/2014/main" id="{402E7DD2-0E2C-AE6E-C00D-B7DE2323220C}"/>
              </a:ext>
            </a:extLst>
          </p:cNvPr>
          <p:cNvSpPr txBox="1"/>
          <p:nvPr/>
        </p:nvSpPr>
        <p:spPr>
          <a:xfrm>
            <a:off x="769193" y="1916065"/>
            <a:ext cx="7880861"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SzPct val="150000"/>
              <a:buFont typeface="Arial"/>
              <a:buChar char="•"/>
            </a:pPr>
            <a:r>
              <a:rPr lang="en-IN" sz="1300" b="1">
                <a:latin typeface="Calibri"/>
                <a:cs typeface="Segoe UI"/>
              </a:rPr>
              <a:t>FKGL Score:</a:t>
            </a:r>
            <a:r>
              <a:rPr lang="en-IN" sz="1300">
                <a:latin typeface="Calibri Light"/>
                <a:cs typeface="Segoe UI"/>
              </a:rPr>
              <a:t> The FKGL score is a readability test designed to indicate how difficult a passage is to understand based on sentence length and word complexity.​</a:t>
            </a:r>
            <a:br>
              <a:rPr lang="en-IN" sz="1300">
                <a:latin typeface="Calibri Light"/>
                <a:cs typeface="Segoe UI"/>
              </a:rPr>
            </a:br>
            <a:r>
              <a:rPr lang="en-IN" sz="1300">
                <a:latin typeface="Calibri Light"/>
                <a:cs typeface="Segoe UI"/>
              </a:rPr>
              <a:t>It estimates the U.S. school grade level required to comprehend a given text, based on sentence length and word complexity.​</a:t>
            </a:r>
          </a:p>
        </p:txBody>
      </p:sp>
      <p:pic>
        <p:nvPicPr>
          <p:cNvPr id="13" name="Picture 12">
            <a:extLst>
              <a:ext uri="{FF2B5EF4-FFF2-40B4-BE49-F238E27FC236}">
                <a16:creationId xmlns:a16="http://schemas.microsoft.com/office/drawing/2014/main" id="{66D2B800-1337-C918-C7B7-1E6B5C7E12D5}"/>
              </a:ext>
            </a:extLst>
          </p:cNvPr>
          <p:cNvPicPr>
            <a:picLocks noChangeAspect="1"/>
          </p:cNvPicPr>
          <p:nvPr/>
        </p:nvPicPr>
        <p:blipFill>
          <a:blip r:embed="rId3"/>
          <a:stretch>
            <a:fillRect/>
          </a:stretch>
        </p:blipFill>
        <p:spPr>
          <a:xfrm>
            <a:off x="2636998" y="2960285"/>
            <a:ext cx="3878239" cy="434169"/>
          </a:xfrm>
          <a:prstGeom prst="rect">
            <a:avLst/>
          </a:prstGeom>
        </p:spPr>
      </p:pic>
      <p:pic>
        <p:nvPicPr>
          <p:cNvPr id="14" name="Picture 13">
            <a:extLst>
              <a:ext uri="{FF2B5EF4-FFF2-40B4-BE49-F238E27FC236}">
                <a16:creationId xmlns:a16="http://schemas.microsoft.com/office/drawing/2014/main" id="{B6285770-2047-1AF5-67D2-C6B4E0757E3F}"/>
              </a:ext>
            </a:extLst>
          </p:cNvPr>
          <p:cNvPicPr>
            <a:picLocks noChangeAspect="1"/>
          </p:cNvPicPr>
          <p:nvPr/>
        </p:nvPicPr>
        <p:blipFill>
          <a:blip r:embed="rId4"/>
          <a:stretch>
            <a:fillRect/>
          </a:stretch>
        </p:blipFill>
        <p:spPr>
          <a:xfrm>
            <a:off x="3893587" y="2809022"/>
            <a:ext cx="972688" cy="169461"/>
          </a:xfrm>
          <a:prstGeom prst="rect">
            <a:avLst/>
          </a:prstGeom>
        </p:spPr>
      </p:pic>
      <p:sp>
        <p:nvSpPr>
          <p:cNvPr id="18" name="Title 1">
            <a:extLst>
              <a:ext uri="{FF2B5EF4-FFF2-40B4-BE49-F238E27FC236}">
                <a16:creationId xmlns:a16="http://schemas.microsoft.com/office/drawing/2014/main" id="{B7433EE4-4A06-5A14-ED9E-E32CB98BEE8B}"/>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Evaluation Metrics </a:t>
            </a:r>
            <a:endParaRPr lang="en-US">
              <a:latin typeface="Calibri"/>
              <a:cs typeface="Calibri"/>
            </a:endParaRPr>
          </a:p>
        </p:txBody>
      </p:sp>
    </p:spTree>
    <p:extLst>
      <p:ext uri="{BB962C8B-B14F-4D97-AF65-F5344CB8AC3E}">
        <p14:creationId xmlns:p14="http://schemas.microsoft.com/office/powerpoint/2010/main" val="2455594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99350-7EC3-BBAB-ED81-CBB97B0F4EF2}"/>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F3FE100-2BA6-774D-F8E0-5BB5C30A999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6" name="think-cell data - do not delete" hidden="1">
                        <a:extLst>
                          <a:ext uri="{FF2B5EF4-FFF2-40B4-BE49-F238E27FC236}">
                            <a16:creationId xmlns:a16="http://schemas.microsoft.com/office/drawing/2014/main" id="{9F3FE100-2BA6-774D-F8E0-5BB5C30A999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5975D85-9483-2667-890E-9B588A1CBA73}"/>
              </a:ext>
            </a:extLst>
          </p:cNvPr>
          <p:cNvSpPr>
            <a:spLocks noGrp="1"/>
          </p:cNvSpPr>
          <p:nvPr>
            <p:ph type="title"/>
          </p:nvPr>
        </p:nvSpPr>
        <p:spPr>
          <a:xfrm>
            <a:off x="623400" y="86682"/>
            <a:ext cx="7945159" cy="486017"/>
          </a:xfrm>
        </p:spPr>
        <p:txBody>
          <a:bodyPr vert="horz">
            <a:noAutofit/>
          </a:bodyPr>
          <a:lstStyle/>
          <a:p>
            <a:r>
              <a:rPr lang="en-US" sz="2200">
                <a:latin typeface="Calibri" panose="020F0502020204030204" pitchFamily="34" charset="0"/>
                <a:cs typeface="Calibri" panose="020F0502020204030204" pitchFamily="34" charset="0"/>
              </a:rPr>
              <a:t> Implementation details</a:t>
            </a:r>
          </a:p>
        </p:txBody>
      </p:sp>
      <p:sp>
        <p:nvSpPr>
          <p:cNvPr id="3" name="Text Placeholder 2">
            <a:extLst>
              <a:ext uri="{FF2B5EF4-FFF2-40B4-BE49-F238E27FC236}">
                <a16:creationId xmlns:a16="http://schemas.microsoft.com/office/drawing/2014/main" id="{EA32A50A-C598-1045-10F8-71EF59B8A9CA}"/>
              </a:ext>
            </a:extLst>
          </p:cNvPr>
          <p:cNvSpPr>
            <a:spLocks noGrp="1"/>
          </p:cNvSpPr>
          <p:nvPr>
            <p:ph type="body" idx="1"/>
          </p:nvPr>
        </p:nvSpPr>
        <p:spPr>
          <a:xfrm>
            <a:off x="623400" y="687392"/>
            <a:ext cx="7941218" cy="3416400"/>
          </a:xfrm>
        </p:spPr>
        <p:txBody>
          <a:bodyPr>
            <a:normAutofit/>
          </a:bodyPr>
          <a:lstStyle/>
          <a:p>
            <a:pPr marL="285750" indent="-171450">
              <a:buSzPct val="150000"/>
              <a:buFont typeface="Arial" panose="020B0604020202020204" pitchFamily="34" charset="0"/>
              <a:buChar char="•"/>
            </a:pPr>
            <a:r>
              <a:rPr lang="en-US" sz="1200">
                <a:latin typeface="Calibri Light"/>
                <a:ea typeface="Calibri Light"/>
                <a:cs typeface="Calibri Light"/>
              </a:rPr>
              <a:t>The code was run on Google </a:t>
            </a:r>
            <a:r>
              <a:rPr lang="en-US" sz="1200" err="1">
                <a:latin typeface="Calibri Light"/>
                <a:ea typeface="Calibri Light"/>
                <a:cs typeface="Calibri Light"/>
              </a:rPr>
              <a:t>Colab</a:t>
            </a:r>
            <a:r>
              <a:rPr lang="en-US" sz="1200">
                <a:latin typeface="Calibri Light"/>
                <a:ea typeface="Calibri Light"/>
                <a:cs typeface="Calibri Light"/>
              </a:rPr>
              <a:t> as it took longer to run in local machines</a:t>
            </a:r>
          </a:p>
          <a:p>
            <a:pPr marL="285750" indent="-171450">
              <a:buSzPct val="150000"/>
              <a:buFont typeface="Arial" panose="020B0604020202020204" pitchFamily="34" charset="0"/>
              <a:buChar char="•"/>
            </a:pPr>
            <a:r>
              <a:rPr lang="en-US" sz="1200">
                <a:latin typeface="Calibri Light"/>
                <a:ea typeface="Calibri Light"/>
                <a:cs typeface="Calibri Light"/>
              </a:rPr>
              <a:t>T4 GPU machines are used. The specifications are:</a:t>
            </a:r>
          </a:p>
          <a:p>
            <a:pPr marL="742950" lvl="1" indent="-171450">
              <a:buSzPct val="150000"/>
              <a:buFont typeface="Courier New" panose="020B0604020202020204" pitchFamily="34" charset="0"/>
              <a:buChar char="o"/>
            </a:pPr>
            <a:r>
              <a:rPr lang="en-US" sz="1200">
                <a:latin typeface="Calibri Light"/>
                <a:ea typeface="Calibri Light"/>
                <a:cs typeface="Calibri Light"/>
              </a:rPr>
              <a:t>Memory  - 51 Gb</a:t>
            </a:r>
          </a:p>
          <a:p>
            <a:pPr marL="742950" lvl="1" indent="-171450">
              <a:buSzPct val="150000"/>
              <a:buFont typeface="Courier New" panose="020B0604020202020204" pitchFamily="34" charset="0"/>
              <a:buChar char="o"/>
            </a:pPr>
            <a:r>
              <a:rPr lang="en-US" sz="1200">
                <a:latin typeface="Calibri Light"/>
                <a:ea typeface="Calibri Light"/>
                <a:cs typeface="Calibri Light"/>
              </a:rPr>
              <a:t>GPU  - 15 Gb </a:t>
            </a:r>
          </a:p>
          <a:p>
            <a:pPr marL="285750" indent="-171450">
              <a:buSzPct val="150000"/>
              <a:buFont typeface="Arial" panose="020B0604020202020204" pitchFamily="34" charset="0"/>
              <a:buChar char="•"/>
            </a:pPr>
            <a:r>
              <a:rPr lang="en-US" sz="1200">
                <a:latin typeface="Calibri Light"/>
                <a:ea typeface="Calibri Light"/>
                <a:cs typeface="Calibri Light"/>
              </a:rPr>
              <a:t>We made 30 model runs with average run time of 3 hours 30 mins</a:t>
            </a:r>
          </a:p>
          <a:p>
            <a:pPr marL="285750" indent="-171450">
              <a:buSzPct val="150000"/>
              <a:buFont typeface="Arial" panose="020B0604020202020204" pitchFamily="34" charset="0"/>
              <a:buChar char="•"/>
            </a:pPr>
            <a:r>
              <a:rPr lang="en-US" sz="1200">
                <a:latin typeface="Calibri Light"/>
                <a:ea typeface="Calibri Light"/>
                <a:cs typeface="Calibri Light"/>
              </a:rPr>
              <a:t>The process took 6 days to complete for all the model architecture variations</a:t>
            </a:r>
          </a:p>
          <a:p>
            <a:pPr marL="285750" indent="-171450">
              <a:buSzPct val="150000"/>
              <a:buFont typeface="Arial" panose="020B0604020202020204" pitchFamily="34" charset="0"/>
              <a:buChar char="•"/>
            </a:pPr>
            <a:r>
              <a:rPr lang="en-US" sz="1200">
                <a:latin typeface="Calibri Light"/>
                <a:ea typeface="Calibri Light"/>
                <a:cs typeface="Calibri Light"/>
              </a:rPr>
              <a:t>Model was trained for 10 epochs for both T5 and BART with baseline and </a:t>
            </a:r>
            <a:r>
              <a:rPr lang="en-US" sz="1200" err="1">
                <a:latin typeface="Calibri Light"/>
                <a:ea typeface="Calibri Light"/>
                <a:cs typeface="Calibri Light"/>
              </a:rPr>
              <a:t>simsum</a:t>
            </a:r>
            <a:r>
              <a:rPr lang="en-US" sz="1200">
                <a:latin typeface="Calibri Light"/>
                <a:ea typeface="Calibri Light"/>
                <a:cs typeface="Calibri Light"/>
              </a:rPr>
              <a:t> architectures</a:t>
            </a:r>
          </a:p>
          <a:p>
            <a:pPr marL="285750" indent="-171450">
              <a:buSzPct val="150000"/>
              <a:buFont typeface="Arial" panose="020B0604020202020204" pitchFamily="34" charset="0"/>
              <a:buChar char="•"/>
            </a:pPr>
            <a:r>
              <a:rPr lang="en-US" sz="1200">
                <a:latin typeface="Calibri Light"/>
                <a:ea typeface="Calibri Light"/>
                <a:cs typeface="Calibri Light"/>
              </a:rPr>
              <a:t>Percentage of data used</a:t>
            </a:r>
          </a:p>
          <a:p>
            <a:pPr marL="596900" lvl="1" indent="-171450">
              <a:buSzPct val="150000"/>
              <a:buFont typeface="Courier New" panose="020B0604020202020204" pitchFamily="34" charset="0"/>
              <a:buChar char="o"/>
            </a:pPr>
            <a:r>
              <a:rPr lang="en-US" sz="1200">
                <a:latin typeface="Calibri Light"/>
                <a:ea typeface="Calibri Light"/>
                <a:cs typeface="Calibri Light"/>
              </a:rPr>
              <a:t>Wiki-doc</a:t>
            </a:r>
          </a:p>
          <a:p>
            <a:pPr marL="1200150" lvl="2">
              <a:buSzPct val="150000"/>
              <a:buFont typeface="Wingdings" panose="020B0604020202020204" pitchFamily="34" charset="0"/>
              <a:buChar char="§"/>
            </a:pPr>
            <a:r>
              <a:rPr lang="en-US" sz="1200">
                <a:latin typeface="Calibri Light"/>
                <a:ea typeface="Calibri Light"/>
                <a:cs typeface="Calibri Light"/>
              </a:rPr>
              <a:t>Train – 10%</a:t>
            </a:r>
          </a:p>
          <a:p>
            <a:pPr marL="1200150" lvl="2">
              <a:buSzPct val="150000"/>
              <a:buFont typeface="Wingdings" panose="020B0604020202020204" pitchFamily="34" charset="0"/>
              <a:buChar char="§"/>
            </a:pPr>
            <a:r>
              <a:rPr lang="en-US" sz="1200">
                <a:latin typeface="Calibri Light"/>
                <a:ea typeface="Calibri Light"/>
                <a:cs typeface="Calibri Light"/>
              </a:rPr>
              <a:t>Validation – 50%</a:t>
            </a:r>
          </a:p>
          <a:p>
            <a:pPr marL="742950" lvl="1">
              <a:buSzPct val="150000"/>
              <a:buFont typeface="Courier New" panose="020B0604020202020204" pitchFamily="34" charset="0"/>
              <a:buChar char="o"/>
            </a:pPr>
            <a:r>
              <a:rPr lang="en-US" sz="1200">
                <a:latin typeface="Calibri Light"/>
                <a:ea typeface="Calibri Light"/>
                <a:cs typeface="Calibri Light"/>
              </a:rPr>
              <a:t>D-Wikipedia</a:t>
            </a:r>
          </a:p>
          <a:p>
            <a:pPr marL="1200150" lvl="2">
              <a:buSzPct val="150000"/>
              <a:buFont typeface="Wingdings" panose="020B0604020202020204" pitchFamily="34" charset="0"/>
              <a:buChar char="§"/>
            </a:pPr>
            <a:r>
              <a:rPr lang="en-US" sz="1200">
                <a:latin typeface="Calibri Light"/>
                <a:ea typeface="Calibri Light"/>
                <a:cs typeface="Calibri Light"/>
              </a:rPr>
              <a:t>Train – 2%</a:t>
            </a:r>
          </a:p>
          <a:p>
            <a:pPr marL="1200150" lvl="2">
              <a:buSzPct val="150000"/>
              <a:buFont typeface="Wingdings" panose="020B0604020202020204" pitchFamily="34" charset="0"/>
              <a:buChar char="§"/>
            </a:pPr>
            <a:r>
              <a:rPr lang="en-US" sz="1200">
                <a:latin typeface="Calibri Light"/>
                <a:ea typeface="Calibri Light"/>
                <a:cs typeface="Calibri Light"/>
              </a:rPr>
              <a:t>Validation – 10%</a:t>
            </a:r>
          </a:p>
          <a:p>
            <a:pPr marL="285750" indent="-171450">
              <a:buSzPct val="150000"/>
              <a:buFont typeface="Arial" panose="020B0604020202020204" pitchFamily="34" charset="0"/>
              <a:buChar char="•"/>
            </a:pPr>
            <a:r>
              <a:rPr lang="en-US" sz="1200">
                <a:latin typeface="Calibri Light"/>
                <a:ea typeface="Calibri Light"/>
                <a:cs typeface="Calibri Light"/>
              </a:rPr>
              <a:t>Leveraged the updated versions of baseline models which resulted in improved performance metrics</a:t>
            </a:r>
          </a:p>
          <a:p>
            <a:pPr>
              <a:buSzPct val="100000"/>
              <a:buFont typeface="Arial" panose="020B0604020202020204" pitchFamily="34" charset="0"/>
              <a:buChar char="•"/>
            </a:pPr>
            <a:endParaRPr lang="en-US" sz="1200">
              <a:latin typeface="Calibri Light"/>
              <a:ea typeface="Calibri Light"/>
              <a:cs typeface="Calibri Light"/>
            </a:endParaRPr>
          </a:p>
          <a:p>
            <a:pPr>
              <a:buSzPct val="100000"/>
              <a:buFont typeface="Arial" panose="020B0604020202020204" pitchFamily="34" charset="0"/>
              <a:buChar char="•"/>
            </a:pPr>
            <a:endParaRPr lang="en-US" sz="1200">
              <a:latin typeface="Calibri Light"/>
              <a:ea typeface="Calibri Light"/>
              <a:cs typeface="Calibri Light"/>
            </a:endParaRPr>
          </a:p>
        </p:txBody>
      </p:sp>
      <p:sp>
        <p:nvSpPr>
          <p:cNvPr id="4" name="Slide Number Placeholder 3">
            <a:extLst>
              <a:ext uri="{FF2B5EF4-FFF2-40B4-BE49-F238E27FC236}">
                <a16:creationId xmlns:a16="http://schemas.microsoft.com/office/drawing/2014/main" id="{74490A11-DD4D-7747-270E-858EF61248E3}"/>
              </a:ext>
            </a:extLst>
          </p:cNvPr>
          <p:cNvSpPr>
            <a:spLocks noGrp="1"/>
          </p:cNvSpPr>
          <p:nvPr>
            <p:ph type="sldNum" idx="12"/>
          </p:nvPr>
        </p:nvSpPr>
        <p:spPr/>
        <p:txBody>
          <a:bodyPr>
            <a:normAutofit fontScale="47500" lnSpcReduction="20000"/>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64350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8FE46F64-E60D-08CC-7706-3B430485D6C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8FE46F64-E60D-08CC-7706-3B430485D6C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84DD5EF-CB2D-ED6B-D0DC-35CBCAFC32A4}"/>
              </a:ext>
            </a:extLst>
          </p:cNvPr>
          <p:cNvSpPr>
            <a:spLocks noGrp="1"/>
          </p:cNvSpPr>
          <p:nvPr>
            <p:ph type="title"/>
          </p:nvPr>
        </p:nvSpPr>
        <p:spPr>
          <a:xfrm>
            <a:off x="528143" y="43002"/>
            <a:ext cx="7977352" cy="487959"/>
          </a:xfrm>
        </p:spPr>
        <p:txBody>
          <a:bodyPr spcFirstLastPara="1" vert="horz" wrap="square" lIns="91425" tIns="91425" rIns="91425" bIns="91425" rtlCol="0" anchor="t" anchorCtr="0">
            <a:noAutofit/>
          </a:bodyPr>
          <a:lstStyle/>
          <a:p>
            <a:r>
              <a:rPr lang="en-US" sz="2200">
                <a:latin typeface="Calibri"/>
                <a:ea typeface="+mj-lt"/>
                <a:cs typeface="+mj-lt"/>
              </a:rPr>
              <a:t>SIMSUM model performance compared with the baselines</a:t>
            </a:r>
            <a:endParaRPr lang="en-US" sz="2200">
              <a:latin typeface="Calibri"/>
              <a:ea typeface="Calibri"/>
              <a:cs typeface="Calibri"/>
            </a:endParaRPr>
          </a:p>
          <a:p>
            <a:endParaRPr lang="en-US" sz="2200">
              <a:latin typeface="Calibri"/>
              <a:ea typeface="Calibri"/>
              <a:cs typeface="Calibri"/>
            </a:endParaRPr>
          </a:p>
        </p:txBody>
      </p:sp>
      <p:sp>
        <p:nvSpPr>
          <p:cNvPr id="4" name="Slide Number Placeholder 3">
            <a:extLst>
              <a:ext uri="{FF2B5EF4-FFF2-40B4-BE49-F238E27FC236}">
                <a16:creationId xmlns:a16="http://schemas.microsoft.com/office/drawing/2014/main" id="{8EB2D1E4-B5CC-30B8-94BA-F4DBBEEA37F0}"/>
              </a:ext>
            </a:extLst>
          </p:cNvPr>
          <p:cNvSpPr>
            <a:spLocks noGrp="1"/>
          </p:cNvSpPr>
          <p:nvPr>
            <p:ph type="sldNum" idx="12"/>
          </p:nvPr>
        </p:nvSpPr>
        <p:spPr/>
        <p:txBody>
          <a:bodyPr>
            <a:normAutofit fontScale="47500" lnSpcReduction="20000"/>
          </a:bodyPr>
          <a:lstStyle/>
          <a:p>
            <a:pPr marL="0" lvl="0" indent="0" algn="r" rtl="0">
              <a:spcBef>
                <a:spcPts val="0"/>
              </a:spcBef>
              <a:spcAft>
                <a:spcPts val="0"/>
              </a:spcAft>
              <a:buNone/>
            </a:pPr>
            <a:fld id="{00000000-1234-1234-1234-123412341234}" type="slidenum">
              <a:rPr lang="en" smtClean="0"/>
              <a:t>13</a:t>
            </a:fld>
            <a:endParaRPr lang="en"/>
          </a:p>
        </p:txBody>
      </p:sp>
      <p:graphicFrame>
        <p:nvGraphicFramePr>
          <p:cNvPr id="8" name="Table 7">
            <a:extLst>
              <a:ext uri="{FF2B5EF4-FFF2-40B4-BE49-F238E27FC236}">
                <a16:creationId xmlns:a16="http://schemas.microsoft.com/office/drawing/2014/main" id="{3BBB586C-6F2F-9BE7-3D79-DE25BCBBD83E}"/>
              </a:ext>
            </a:extLst>
          </p:cNvPr>
          <p:cNvGraphicFramePr>
            <a:graphicFrameLocks noGrp="1"/>
          </p:cNvGraphicFramePr>
          <p:nvPr>
            <p:extLst>
              <p:ext uri="{D42A27DB-BD31-4B8C-83A1-F6EECF244321}">
                <p14:modId xmlns:p14="http://schemas.microsoft.com/office/powerpoint/2010/main" val="824442371"/>
              </p:ext>
            </p:extLst>
          </p:nvPr>
        </p:nvGraphicFramePr>
        <p:xfrm>
          <a:off x="1514694" y="796507"/>
          <a:ext cx="6005431" cy="1907238"/>
        </p:xfrm>
        <a:graphic>
          <a:graphicData uri="http://schemas.openxmlformats.org/drawingml/2006/table">
            <a:tbl>
              <a:tblPr bandRow="1">
                <a:tableStyleId>{5C22544A-7EE6-4342-B048-85BDC9FD1C3A}</a:tableStyleId>
              </a:tblPr>
              <a:tblGrid>
                <a:gridCol w="2178967">
                  <a:extLst>
                    <a:ext uri="{9D8B030D-6E8A-4147-A177-3AD203B41FA5}">
                      <a16:colId xmlns:a16="http://schemas.microsoft.com/office/drawing/2014/main" val="241954739"/>
                    </a:ext>
                  </a:extLst>
                </a:gridCol>
                <a:gridCol w="956616">
                  <a:extLst>
                    <a:ext uri="{9D8B030D-6E8A-4147-A177-3AD203B41FA5}">
                      <a16:colId xmlns:a16="http://schemas.microsoft.com/office/drawing/2014/main" val="3413778891"/>
                    </a:ext>
                  </a:extLst>
                </a:gridCol>
                <a:gridCol w="956616">
                  <a:extLst>
                    <a:ext uri="{9D8B030D-6E8A-4147-A177-3AD203B41FA5}">
                      <a16:colId xmlns:a16="http://schemas.microsoft.com/office/drawing/2014/main" val="1767447878"/>
                    </a:ext>
                  </a:extLst>
                </a:gridCol>
                <a:gridCol w="956616">
                  <a:extLst>
                    <a:ext uri="{9D8B030D-6E8A-4147-A177-3AD203B41FA5}">
                      <a16:colId xmlns:a16="http://schemas.microsoft.com/office/drawing/2014/main" val="3584334038"/>
                    </a:ext>
                  </a:extLst>
                </a:gridCol>
                <a:gridCol w="956616">
                  <a:extLst>
                    <a:ext uri="{9D8B030D-6E8A-4147-A177-3AD203B41FA5}">
                      <a16:colId xmlns:a16="http://schemas.microsoft.com/office/drawing/2014/main" val="2320651227"/>
                    </a:ext>
                  </a:extLst>
                </a:gridCol>
              </a:tblGrid>
              <a:tr h="317873">
                <a:tc>
                  <a:txBody>
                    <a:bodyPr/>
                    <a:lstStyle/>
                    <a:p>
                      <a:pPr algn="ctr" fontAlgn="ctr"/>
                      <a:endParaRPr lang="en-US"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2">
                  <a:txBody>
                    <a:bodyPr/>
                    <a:lstStyle/>
                    <a:p>
                      <a:pPr algn="ctr" fontAlgn="ctr"/>
                      <a:r>
                        <a:rPr lang="en-US" sz="1200" b="1" i="0" u="none" strike="noStrike">
                          <a:solidFill>
                            <a:srgbClr val="000000"/>
                          </a:solidFill>
                          <a:effectLst/>
                          <a:latin typeface="Calibri Light"/>
                          <a:cs typeface="Calibri Light"/>
                        </a:rPr>
                        <a:t>D-Wikipedia</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endParaRPr lang="en-US"/>
                    </a:p>
                  </a:txBody>
                  <a:tcPr>
                    <a:lnL w="12700" cap="flat" cmpd="sng" algn="ctr">
                      <a:solidFill>
                        <a:schemeClr val="bg1">
                          <a:lumMod val="50000"/>
                        </a:schemeClr>
                      </a:solidFill>
                      <a:prstDash val="solid"/>
                      <a:round/>
                      <a:headEnd type="none" w="med" len="med"/>
                      <a:tailEnd type="none" w="med" len="med"/>
                    </a:lnL>
                  </a:tcPr>
                </a:tc>
                <a:tc gridSpan="2">
                  <a:txBody>
                    <a:bodyPr/>
                    <a:lstStyle/>
                    <a:p>
                      <a:pPr algn="ctr" fontAlgn="ctr"/>
                      <a:r>
                        <a:rPr lang="en-US" sz="1200" b="1" i="0" u="none" strike="noStrike">
                          <a:solidFill>
                            <a:srgbClr val="000000"/>
                          </a:solidFill>
                          <a:effectLst/>
                          <a:latin typeface="Calibri Light"/>
                          <a:cs typeface="Calibri Light"/>
                        </a:rPr>
                        <a:t>Wiki-Doc</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endParaRPr lang="en-US"/>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2629570595"/>
                  </a:ext>
                </a:extLst>
              </a:tr>
              <a:tr h="317873">
                <a:tc>
                  <a:txBody>
                    <a:bodyPr/>
                    <a:lstStyle/>
                    <a:p>
                      <a:pPr algn="ctr" fontAlgn="ctr"/>
                      <a:r>
                        <a:rPr lang="en-US" sz="1200" b="1" i="0" u="none" strike="noStrike">
                          <a:solidFill>
                            <a:srgbClr val="000000"/>
                          </a:solidFill>
                          <a:effectLst/>
                          <a:latin typeface="Calibri Light"/>
                          <a:cs typeface="Calibri Light"/>
                        </a:rPr>
                        <a:t>Model name</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SARI</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FKGL</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SARI</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FKGL</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05535568"/>
                  </a:ext>
                </a:extLst>
              </a:tr>
              <a:tr h="317873">
                <a:tc>
                  <a:txBody>
                    <a:bodyPr/>
                    <a:lstStyle/>
                    <a:p>
                      <a:pPr algn="ctr" fontAlgn="ctr"/>
                      <a:r>
                        <a:rPr lang="en-US" sz="1200" b="1" i="0" u="none" strike="noStrike">
                          <a:solidFill>
                            <a:srgbClr val="000000"/>
                          </a:solidFill>
                          <a:effectLst/>
                          <a:latin typeface="Calibri Light"/>
                          <a:cs typeface="Calibri Light"/>
                        </a:rPr>
                        <a:t>BART</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0.49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7.89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0.49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8.33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921958386"/>
                  </a:ext>
                </a:extLst>
              </a:tr>
              <a:tr h="317873">
                <a:tc>
                  <a:txBody>
                    <a:bodyPr/>
                    <a:lstStyle/>
                    <a:p>
                      <a:pPr algn="ctr" fontAlgn="ctr"/>
                      <a:r>
                        <a:rPr lang="en-US" sz="1200" b="1" i="0" u="none" strike="noStrike" err="1">
                          <a:solidFill>
                            <a:srgbClr val="000000"/>
                          </a:solidFill>
                          <a:effectLst/>
                          <a:latin typeface="Calibri Light"/>
                          <a:cs typeface="Calibri Light"/>
                        </a:rPr>
                        <a:t>SimSum</a:t>
                      </a:r>
                      <a:r>
                        <a:rPr lang="en-US" sz="1200" b="1" i="0" u="none" strike="noStrike">
                          <a:solidFill>
                            <a:srgbClr val="000000"/>
                          </a:solidFill>
                          <a:effectLst/>
                          <a:latin typeface="Calibri Light"/>
                          <a:cs typeface="Calibri Light"/>
                        </a:rPr>
                        <a:t> (BART)</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  0.54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  7.16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  0.50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8.47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744989367"/>
                  </a:ext>
                </a:extLst>
              </a:tr>
              <a:tr h="317873">
                <a:tc>
                  <a:txBody>
                    <a:bodyPr/>
                    <a:lstStyle/>
                    <a:p>
                      <a:pPr algn="ctr" fontAlgn="ctr"/>
                      <a:r>
                        <a:rPr lang="en-US" sz="1200" b="1" i="0" u="none" strike="noStrike">
                          <a:solidFill>
                            <a:srgbClr val="000000"/>
                          </a:solidFill>
                          <a:effectLst/>
                          <a:latin typeface="Calibri Light"/>
                          <a:cs typeface="Calibri Light"/>
                        </a:rPr>
                        <a:t>T5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0.48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7.72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0.49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8.13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574123690"/>
                  </a:ext>
                </a:extLst>
              </a:tr>
              <a:tr h="317873">
                <a:tc>
                  <a:txBody>
                    <a:bodyPr/>
                    <a:lstStyle/>
                    <a:p>
                      <a:pPr algn="ctr" fontAlgn="ctr"/>
                      <a:r>
                        <a:rPr lang="en-US" sz="1200" b="1" i="0" u="none" strike="noStrike" err="1">
                          <a:solidFill>
                            <a:srgbClr val="000000"/>
                          </a:solidFill>
                          <a:effectLst/>
                          <a:latin typeface="Calibri Light"/>
                          <a:cs typeface="Calibri Light"/>
                        </a:rPr>
                        <a:t>SimSum</a:t>
                      </a:r>
                      <a:r>
                        <a:rPr lang="en-US" sz="1200" b="1" i="0" u="none" strike="noStrike">
                          <a:solidFill>
                            <a:srgbClr val="000000"/>
                          </a:solidFill>
                          <a:effectLst/>
                          <a:latin typeface="Calibri Light"/>
                          <a:cs typeface="Calibri Light"/>
                        </a:rPr>
                        <a:t> (T5)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a:t>
                      </a:r>
                      <a:r>
                        <a:rPr lang="en-US" sz="1200" b="1" i="0" u="none" strike="noStrike">
                          <a:solidFill>
                            <a:srgbClr val="000000"/>
                          </a:solidFill>
                          <a:effectLst/>
                          <a:latin typeface="Calibri Light"/>
                          <a:cs typeface="Calibri Light"/>
                        </a:rPr>
                        <a:t>0.51</a:t>
                      </a:r>
                      <a:r>
                        <a:rPr lang="en-US" sz="1200" b="0" i="0" u="none" strike="noStrike">
                          <a:solidFill>
                            <a:srgbClr val="000000"/>
                          </a:solidFill>
                          <a:effectLst/>
                          <a:latin typeface="Calibri Light"/>
                          <a:cs typeface="Calibri Light"/>
                        </a:rPr>
                        <a:t>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7.47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  0.50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  8.04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78605675"/>
                  </a:ext>
                </a:extLst>
              </a:tr>
            </a:tbl>
          </a:graphicData>
        </a:graphic>
      </p:graphicFrame>
      <p:sp>
        <p:nvSpPr>
          <p:cNvPr id="9" name="TextBox 8">
            <a:extLst>
              <a:ext uri="{FF2B5EF4-FFF2-40B4-BE49-F238E27FC236}">
                <a16:creationId xmlns:a16="http://schemas.microsoft.com/office/drawing/2014/main" id="{BA4396F4-C7DD-3930-28E4-BD17538A35CF}"/>
              </a:ext>
            </a:extLst>
          </p:cNvPr>
          <p:cNvSpPr txBox="1"/>
          <p:nvPr/>
        </p:nvSpPr>
        <p:spPr>
          <a:xfrm>
            <a:off x="608912" y="2832350"/>
            <a:ext cx="7938969" cy="1673171"/>
          </a:xfrm>
          <a:prstGeom prst="rect">
            <a:avLst/>
          </a:prstGeom>
          <a:solidFill>
            <a:schemeClr val="bg1">
              <a:lumMod val="9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a:latin typeface="Calibri Light"/>
                <a:ea typeface="Calibri Light"/>
                <a:cs typeface="Calibri Light"/>
              </a:rPr>
              <a:t>Pre-trained models used</a:t>
            </a:r>
            <a:r>
              <a:rPr lang="en-US" sz="1200">
                <a:latin typeface="Calibri Light"/>
                <a:ea typeface="Calibri Light"/>
                <a:cs typeface="Calibri Light"/>
              </a:rPr>
              <a:t>:</a:t>
            </a:r>
            <a:endParaRPr lang="en-US"/>
          </a:p>
          <a:p>
            <a:endParaRPr lang="en-US" sz="1200">
              <a:latin typeface="Calibri Light"/>
              <a:ea typeface="Calibri Light"/>
              <a:cs typeface="Calibri Light"/>
            </a:endParaRPr>
          </a:p>
          <a:p>
            <a:pPr marL="171450" indent="-171450">
              <a:buFont typeface="Arial"/>
              <a:buChar char="•"/>
            </a:pPr>
            <a:r>
              <a:rPr lang="en-US" sz="1200">
                <a:latin typeface="Calibri Light"/>
                <a:ea typeface="Calibri Light"/>
                <a:cs typeface="Calibri Light"/>
              </a:rPr>
              <a:t>BART baseline uses </a:t>
            </a:r>
            <a:r>
              <a:rPr lang="en-US" sz="1200" err="1">
                <a:latin typeface="Calibri Light"/>
                <a:ea typeface="Calibri Light"/>
                <a:cs typeface="Calibri Light"/>
              </a:rPr>
              <a:t>facebook</a:t>
            </a:r>
            <a:r>
              <a:rPr lang="en-US" sz="1200">
                <a:latin typeface="Calibri Light"/>
                <a:ea typeface="Calibri Light"/>
                <a:cs typeface="Calibri Light"/>
              </a:rPr>
              <a:t>/</a:t>
            </a:r>
            <a:r>
              <a:rPr lang="en-US" sz="1200" err="1">
                <a:latin typeface="Calibri Light"/>
                <a:ea typeface="Calibri Light"/>
                <a:cs typeface="Calibri Light"/>
              </a:rPr>
              <a:t>bart</a:t>
            </a:r>
            <a:r>
              <a:rPr lang="en-US" sz="1200">
                <a:latin typeface="Calibri Light"/>
                <a:ea typeface="Calibri Light"/>
                <a:cs typeface="Calibri Light"/>
              </a:rPr>
              <a:t>-base</a:t>
            </a:r>
          </a:p>
          <a:p>
            <a:pPr marL="171450" indent="-171450">
              <a:buFont typeface="Arial"/>
              <a:buChar char="•"/>
            </a:pPr>
            <a:r>
              <a:rPr lang="en-US" sz="1200">
                <a:latin typeface="Calibri Light"/>
                <a:ea typeface="+mn-lt"/>
                <a:cs typeface="+mn-lt"/>
              </a:rPr>
              <a:t>BART </a:t>
            </a:r>
            <a:r>
              <a:rPr lang="en-US" sz="1200" err="1">
                <a:latin typeface="Calibri Light"/>
                <a:ea typeface="+mn-lt"/>
                <a:cs typeface="+mn-lt"/>
              </a:rPr>
              <a:t>simsum</a:t>
            </a:r>
            <a:r>
              <a:rPr lang="en-US" sz="1200">
                <a:latin typeface="Calibri Light"/>
                <a:ea typeface="+mn-lt"/>
                <a:cs typeface="+mn-lt"/>
              </a:rPr>
              <a:t> uses </a:t>
            </a:r>
            <a:r>
              <a:rPr lang="en-US" sz="1200" err="1">
                <a:latin typeface="Calibri Light"/>
                <a:ea typeface="+mn-lt"/>
                <a:cs typeface="+mn-lt"/>
              </a:rPr>
              <a:t>facebook</a:t>
            </a:r>
            <a:r>
              <a:rPr lang="en-US" sz="1200">
                <a:latin typeface="Calibri Light"/>
                <a:ea typeface="+mn-lt"/>
                <a:cs typeface="+mn-lt"/>
              </a:rPr>
              <a:t>/</a:t>
            </a:r>
            <a:r>
              <a:rPr lang="en-US" sz="1200" err="1">
                <a:latin typeface="Calibri Light"/>
                <a:ea typeface="+mn-lt"/>
                <a:cs typeface="+mn-lt"/>
              </a:rPr>
              <a:t>bart</a:t>
            </a:r>
            <a:r>
              <a:rPr lang="en-US" sz="1200">
                <a:latin typeface="Calibri Light"/>
                <a:ea typeface="+mn-lt"/>
                <a:cs typeface="+mn-lt"/>
              </a:rPr>
              <a:t>-base </a:t>
            </a:r>
            <a:endParaRPr lang="en-US" sz="1200">
              <a:latin typeface="Calibri Light"/>
              <a:ea typeface="Calibri Light"/>
              <a:cs typeface="Calibri Light"/>
            </a:endParaRPr>
          </a:p>
          <a:p>
            <a:pPr marL="628650" lvl="1" indent="-171450">
              <a:buFont typeface="Courier New"/>
              <a:buChar char="o"/>
            </a:pPr>
            <a:r>
              <a:rPr lang="en-US" sz="1200" err="1">
                <a:latin typeface="Calibri Light"/>
                <a:ea typeface="Calibri Light"/>
                <a:cs typeface="Arial"/>
              </a:rPr>
              <a:t>Summariser</a:t>
            </a:r>
            <a:r>
              <a:rPr lang="en-US" sz="1200">
                <a:latin typeface="Calibri Light"/>
                <a:ea typeface="Calibri Light"/>
                <a:cs typeface="Arial"/>
              </a:rPr>
              <a:t> model - </a:t>
            </a:r>
            <a:r>
              <a:rPr lang="en-US" sz="1200" err="1">
                <a:latin typeface="Calibri Light"/>
                <a:ea typeface="Calibri Light"/>
                <a:cs typeface="Arial"/>
              </a:rPr>
              <a:t>ainize</a:t>
            </a:r>
            <a:r>
              <a:rPr lang="en-US" sz="1200">
                <a:latin typeface="Calibri Light"/>
                <a:ea typeface="Calibri Light"/>
                <a:cs typeface="Arial"/>
              </a:rPr>
              <a:t>/</a:t>
            </a:r>
            <a:r>
              <a:rPr lang="en-US" sz="1200" err="1">
                <a:latin typeface="Calibri Light"/>
                <a:ea typeface="Calibri Light"/>
                <a:cs typeface="Arial"/>
              </a:rPr>
              <a:t>bart</a:t>
            </a:r>
            <a:r>
              <a:rPr lang="en-US" sz="1200">
                <a:latin typeface="Calibri Light"/>
                <a:ea typeface="Calibri Light"/>
                <a:cs typeface="Arial"/>
              </a:rPr>
              <a:t>-base-</a:t>
            </a:r>
            <a:r>
              <a:rPr lang="en-US" sz="1200" err="1">
                <a:latin typeface="Calibri Light"/>
                <a:ea typeface="Calibri Light"/>
                <a:cs typeface="Arial"/>
              </a:rPr>
              <a:t>cnn</a:t>
            </a:r>
            <a:endParaRPr lang="en-US" sz="1200">
              <a:latin typeface="Calibri Light"/>
              <a:ea typeface="Calibri Light"/>
              <a:cs typeface="Arial"/>
            </a:endParaRPr>
          </a:p>
          <a:p>
            <a:pPr marL="628650" lvl="1" indent="-171450">
              <a:buFont typeface="Courier New"/>
              <a:buChar char="o"/>
            </a:pPr>
            <a:r>
              <a:rPr lang="en-US" sz="1200">
                <a:latin typeface="Calibri Light"/>
                <a:ea typeface="Calibri Light"/>
                <a:cs typeface="Arial"/>
              </a:rPr>
              <a:t>Simplifier model - </a:t>
            </a:r>
            <a:r>
              <a:rPr lang="en-US" sz="1200" err="1">
                <a:latin typeface="Calibri Light"/>
                <a:ea typeface="Calibri Light"/>
                <a:cs typeface="Arial"/>
              </a:rPr>
              <a:t>facebook</a:t>
            </a:r>
            <a:r>
              <a:rPr lang="en-US" sz="1200">
                <a:latin typeface="Calibri Light"/>
                <a:ea typeface="Calibri Light"/>
                <a:cs typeface="Arial"/>
              </a:rPr>
              <a:t>/</a:t>
            </a:r>
            <a:r>
              <a:rPr lang="en-US" sz="1200" err="1">
                <a:latin typeface="Calibri Light"/>
                <a:ea typeface="Calibri Light"/>
                <a:cs typeface="Arial"/>
              </a:rPr>
              <a:t>bart</a:t>
            </a:r>
            <a:r>
              <a:rPr lang="en-US" sz="1200">
                <a:latin typeface="Calibri Light"/>
                <a:ea typeface="Calibri Light"/>
                <a:cs typeface="Arial"/>
              </a:rPr>
              <a:t>-base</a:t>
            </a:r>
          </a:p>
          <a:p>
            <a:pPr marL="171450" indent="-171450">
              <a:buFont typeface="Arial"/>
              <a:buChar char="•"/>
            </a:pPr>
            <a:r>
              <a:rPr lang="en-US" sz="1200">
                <a:latin typeface="Calibri Light"/>
                <a:ea typeface="Calibri Light"/>
                <a:cs typeface="Calibri Light"/>
              </a:rPr>
              <a:t>T5 baseline and </a:t>
            </a:r>
            <a:r>
              <a:rPr lang="en-US" sz="1200" err="1">
                <a:latin typeface="Calibri Light"/>
                <a:ea typeface="Calibri Light"/>
                <a:cs typeface="Calibri Light"/>
              </a:rPr>
              <a:t>simsum</a:t>
            </a:r>
            <a:r>
              <a:rPr lang="en-US" sz="1200">
                <a:latin typeface="Calibri Light"/>
                <a:ea typeface="Calibri Light"/>
                <a:cs typeface="Calibri Light"/>
              </a:rPr>
              <a:t> uses </a:t>
            </a:r>
            <a:r>
              <a:rPr lang="en-US" sz="1200">
                <a:latin typeface="Calibri Light"/>
                <a:ea typeface="+mn-lt"/>
                <a:cs typeface="+mn-lt"/>
              </a:rPr>
              <a:t>t5-base</a:t>
            </a:r>
          </a:p>
          <a:p>
            <a:pPr marL="171450" indent="-171450">
              <a:buFont typeface="Arial"/>
              <a:buChar char="•"/>
            </a:pPr>
            <a:endParaRPr lang="en-US" sz="1200">
              <a:latin typeface="Calibri Light"/>
              <a:ea typeface="+mn-lt"/>
              <a:cs typeface="+mn-lt"/>
            </a:endParaRPr>
          </a:p>
          <a:p>
            <a:pPr marL="171450" indent="-171450">
              <a:buFont typeface="Arial"/>
              <a:buChar char="•"/>
            </a:pPr>
            <a:endParaRPr lang="en-US" sz="1200">
              <a:latin typeface="Calibri Light"/>
              <a:ea typeface="Calibri Light"/>
              <a:cs typeface="Calibri Light"/>
            </a:endParaRPr>
          </a:p>
          <a:p>
            <a:pPr marL="628650" lvl="1" indent="-171450">
              <a:buFont typeface="Courier New"/>
              <a:buChar char="o"/>
            </a:pPr>
            <a:endParaRPr lang="en-US" sz="1200">
              <a:latin typeface="Calibri Light"/>
              <a:ea typeface="Calibri Light"/>
              <a:cs typeface="Calibri Light"/>
            </a:endParaRPr>
          </a:p>
          <a:p>
            <a:pPr marL="171450" indent="-171450">
              <a:buFont typeface="Arial"/>
              <a:buChar char="•"/>
            </a:pPr>
            <a:endParaRPr lang="en-US" sz="1200">
              <a:latin typeface="Calibri Light"/>
              <a:ea typeface="Calibri Light"/>
              <a:cs typeface="Calibri Light"/>
            </a:endParaRPr>
          </a:p>
          <a:p>
            <a:pPr marL="171450" indent="-171450">
              <a:buFont typeface="Arial"/>
              <a:buChar char="•"/>
            </a:pPr>
            <a:endParaRPr lang="en-US" sz="1200">
              <a:latin typeface="Calibri Light"/>
              <a:ea typeface="Calibri Light"/>
              <a:cs typeface="Calibri Light"/>
            </a:endParaRPr>
          </a:p>
        </p:txBody>
      </p:sp>
    </p:spTree>
    <p:extLst>
      <p:ext uri="{BB962C8B-B14F-4D97-AF65-F5344CB8AC3E}">
        <p14:creationId xmlns:p14="http://schemas.microsoft.com/office/powerpoint/2010/main" val="230584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AD116BD-8C45-2F65-D5EC-1671DDE1449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think-cell data - do not delete" hidden="1">
                        <a:extLst>
                          <a:ext uri="{FF2B5EF4-FFF2-40B4-BE49-F238E27FC236}">
                            <a16:creationId xmlns:a16="http://schemas.microsoft.com/office/drawing/2014/main" id="{2AD116BD-8C45-2F65-D5EC-1671DDE1449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84DD5EF-CB2D-ED6B-D0DC-35CBCAFC32A4}"/>
              </a:ext>
            </a:extLst>
          </p:cNvPr>
          <p:cNvSpPr>
            <a:spLocks noGrp="1"/>
          </p:cNvSpPr>
          <p:nvPr>
            <p:ph type="title"/>
          </p:nvPr>
        </p:nvSpPr>
        <p:spPr>
          <a:xfrm>
            <a:off x="528142" y="50885"/>
            <a:ext cx="7937939" cy="414195"/>
          </a:xfrm>
        </p:spPr>
        <p:txBody>
          <a:bodyPr spcFirstLastPara="1" vert="horz" wrap="square" lIns="91425" tIns="91425" rIns="91425" bIns="91425" rtlCol="0" anchor="t" anchorCtr="0">
            <a:noAutofit/>
          </a:bodyPr>
          <a:lstStyle/>
          <a:p>
            <a:r>
              <a:rPr lang="en-US" sz="2200">
                <a:latin typeface="Calibri"/>
                <a:ea typeface="+mj-lt"/>
                <a:cs typeface="+mj-lt"/>
              </a:rPr>
              <a:t>SIMSUM model comparison of lambda values</a:t>
            </a:r>
            <a:endParaRPr lang="en-US" sz="2200">
              <a:latin typeface="Calibri"/>
              <a:ea typeface="Calibri"/>
              <a:cs typeface="Calibri"/>
            </a:endParaRPr>
          </a:p>
          <a:p>
            <a:endParaRPr lang="en-US" sz="2200">
              <a:latin typeface="Calibri"/>
              <a:ea typeface="Calibri"/>
              <a:cs typeface="Calibri"/>
            </a:endParaRPr>
          </a:p>
        </p:txBody>
      </p:sp>
      <p:graphicFrame>
        <p:nvGraphicFramePr>
          <p:cNvPr id="7" name="Table 6">
            <a:extLst>
              <a:ext uri="{FF2B5EF4-FFF2-40B4-BE49-F238E27FC236}">
                <a16:creationId xmlns:a16="http://schemas.microsoft.com/office/drawing/2014/main" id="{A56FFF1E-388D-0F8F-6942-18CF77C98624}"/>
              </a:ext>
            </a:extLst>
          </p:cNvPr>
          <p:cNvGraphicFramePr>
            <a:graphicFrameLocks noGrp="1"/>
          </p:cNvGraphicFramePr>
          <p:nvPr>
            <p:extLst>
              <p:ext uri="{D42A27DB-BD31-4B8C-83A1-F6EECF244321}">
                <p14:modId xmlns:p14="http://schemas.microsoft.com/office/powerpoint/2010/main" val="3113487694"/>
              </p:ext>
            </p:extLst>
          </p:nvPr>
        </p:nvGraphicFramePr>
        <p:xfrm>
          <a:off x="1546095" y="751609"/>
          <a:ext cx="5646355" cy="2046064"/>
        </p:xfrm>
        <a:graphic>
          <a:graphicData uri="http://schemas.openxmlformats.org/drawingml/2006/table">
            <a:tbl>
              <a:tblPr bandRow="1">
                <a:tableStyleId>{5C22544A-7EE6-4342-B048-85BDC9FD1C3A}</a:tableStyleId>
              </a:tblPr>
              <a:tblGrid>
                <a:gridCol w="1129271">
                  <a:extLst>
                    <a:ext uri="{9D8B030D-6E8A-4147-A177-3AD203B41FA5}">
                      <a16:colId xmlns:a16="http://schemas.microsoft.com/office/drawing/2014/main" val="683510120"/>
                    </a:ext>
                  </a:extLst>
                </a:gridCol>
                <a:gridCol w="1129271">
                  <a:extLst>
                    <a:ext uri="{9D8B030D-6E8A-4147-A177-3AD203B41FA5}">
                      <a16:colId xmlns:a16="http://schemas.microsoft.com/office/drawing/2014/main" val="1200626580"/>
                    </a:ext>
                  </a:extLst>
                </a:gridCol>
                <a:gridCol w="1129271">
                  <a:extLst>
                    <a:ext uri="{9D8B030D-6E8A-4147-A177-3AD203B41FA5}">
                      <a16:colId xmlns:a16="http://schemas.microsoft.com/office/drawing/2014/main" val="1305593581"/>
                    </a:ext>
                  </a:extLst>
                </a:gridCol>
                <a:gridCol w="1129271">
                  <a:extLst>
                    <a:ext uri="{9D8B030D-6E8A-4147-A177-3AD203B41FA5}">
                      <a16:colId xmlns:a16="http://schemas.microsoft.com/office/drawing/2014/main" val="2996775168"/>
                    </a:ext>
                  </a:extLst>
                </a:gridCol>
                <a:gridCol w="1129271">
                  <a:extLst>
                    <a:ext uri="{9D8B030D-6E8A-4147-A177-3AD203B41FA5}">
                      <a16:colId xmlns:a16="http://schemas.microsoft.com/office/drawing/2014/main" val="4227300972"/>
                    </a:ext>
                  </a:extLst>
                </a:gridCol>
              </a:tblGrid>
              <a:tr h="207572">
                <a:tc>
                  <a:txBody>
                    <a:bodyPr/>
                    <a:lstStyle/>
                    <a:p>
                      <a:pPr algn="ctr" fontAlgn="ctr"/>
                      <a:endParaRPr lang="en-US"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2">
                  <a:txBody>
                    <a:bodyPr/>
                    <a:lstStyle/>
                    <a:p>
                      <a:pPr algn="ctr" fontAlgn="ctr"/>
                      <a:r>
                        <a:rPr lang="en-US" sz="1200" b="1" i="0" u="none" strike="noStrike">
                          <a:solidFill>
                            <a:srgbClr val="000000"/>
                          </a:solidFill>
                          <a:effectLst/>
                          <a:latin typeface="Calibri Light"/>
                          <a:cs typeface="Calibri Light"/>
                        </a:rPr>
                        <a:t>D-Wikipedia</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endParaRPr lang="en-US"/>
                    </a:p>
                  </a:txBody>
                  <a:tcPr>
                    <a:lnL w="12700" cap="flat" cmpd="sng" algn="ctr">
                      <a:solidFill>
                        <a:schemeClr val="bg1">
                          <a:lumMod val="50000"/>
                        </a:schemeClr>
                      </a:solidFill>
                      <a:prstDash val="solid"/>
                      <a:round/>
                      <a:headEnd type="none" w="med" len="med"/>
                      <a:tailEnd type="none" w="med" len="med"/>
                    </a:lnL>
                  </a:tcPr>
                </a:tc>
                <a:tc gridSpan="2">
                  <a:txBody>
                    <a:bodyPr/>
                    <a:lstStyle/>
                    <a:p>
                      <a:pPr algn="ctr" fontAlgn="ctr"/>
                      <a:r>
                        <a:rPr lang="en-US" sz="1200" b="1" i="0" u="none" strike="noStrike">
                          <a:solidFill>
                            <a:srgbClr val="000000"/>
                          </a:solidFill>
                          <a:effectLst/>
                          <a:latin typeface="Calibri Light"/>
                          <a:cs typeface="Calibri Light"/>
                        </a:rPr>
                        <a:t>Wiki-Doc</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endParaRPr lang="en-US"/>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4117463060"/>
                  </a:ext>
                </a:extLst>
              </a:tr>
              <a:tr h="237224">
                <a:tc>
                  <a:txBody>
                    <a:bodyPr/>
                    <a:lstStyle/>
                    <a:p>
                      <a:pPr algn="ctr" fontAlgn="ctr"/>
                      <a:r>
                        <a:rPr lang="en-US" sz="1200" b="1" i="0" u="none" strike="noStrike">
                          <a:solidFill>
                            <a:srgbClr val="000000"/>
                          </a:solidFill>
                          <a:effectLst/>
                          <a:latin typeface="Calibri Light"/>
                          <a:cs typeface="Calibri Light"/>
                        </a:rPr>
                        <a:t>Lambda</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SARI</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FKGL</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SARI</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FKGL</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6201829"/>
                  </a:ext>
                </a:extLst>
              </a:tr>
              <a:tr h="266878">
                <a:tc>
                  <a:txBody>
                    <a:bodyPr/>
                    <a:lstStyle/>
                    <a:p>
                      <a:pPr algn="ctr" fontAlgn="ctr"/>
                      <a:r>
                        <a:rPr lang="en-US" sz="1200" b="1" i="0" u="none" strike="noStrike">
                          <a:solidFill>
                            <a:srgbClr val="000000"/>
                          </a:solidFill>
                          <a:effectLst/>
                          <a:latin typeface="Calibri Light"/>
                          <a:cs typeface="Calibri Light"/>
                        </a:rPr>
                        <a:t>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0.509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7.160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0.500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8.474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879069022"/>
                  </a:ext>
                </a:extLst>
              </a:tr>
              <a:tr h="266878">
                <a:tc>
                  <a:txBody>
                    <a:bodyPr/>
                    <a:lstStyle/>
                    <a:p>
                      <a:pPr algn="ctr" fontAlgn="ctr"/>
                      <a:r>
                        <a:rPr lang="en-US" sz="1200" b="1" i="0" u="none" strike="noStrike">
                          <a:solidFill>
                            <a:srgbClr val="000000"/>
                          </a:solidFill>
                          <a:effectLst/>
                          <a:latin typeface="Calibri Light"/>
                          <a:cs typeface="Calibri Light"/>
                        </a:rPr>
                        <a:t>0.001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0.539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7.161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0.500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8.474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002521886"/>
                  </a:ext>
                </a:extLst>
              </a:tr>
              <a:tr h="266878">
                <a:tc>
                  <a:txBody>
                    <a:bodyPr/>
                    <a:lstStyle/>
                    <a:p>
                      <a:pPr algn="ctr" fontAlgn="ctr"/>
                      <a:r>
                        <a:rPr lang="en-US" sz="1200" b="1" i="0" u="none" strike="noStrike">
                          <a:solidFill>
                            <a:srgbClr val="000000"/>
                          </a:solidFill>
                          <a:effectLst/>
                          <a:latin typeface="Calibri Light"/>
                          <a:cs typeface="Calibri Light"/>
                        </a:rPr>
                        <a:t>0.01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0.539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7.200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0.500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8.454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827480011"/>
                  </a:ext>
                </a:extLst>
              </a:tr>
              <a:tr h="266878">
                <a:tc>
                  <a:txBody>
                    <a:bodyPr/>
                    <a:lstStyle/>
                    <a:p>
                      <a:pPr algn="ctr" fontAlgn="ctr"/>
                      <a:r>
                        <a:rPr lang="en-US" sz="1200" b="1" i="0" u="none" strike="noStrike">
                          <a:solidFill>
                            <a:srgbClr val="000000"/>
                          </a:solidFill>
                          <a:effectLst/>
                          <a:latin typeface="Calibri Light"/>
                          <a:cs typeface="Calibri Light"/>
                        </a:rPr>
                        <a:t>0.1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0.539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7.155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0.500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8.474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121101081"/>
                  </a:ext>
                </a:extLst>
              </a:tr>
              <a:tr h="266878">
                <a:tc>
                  <a:txBody>
                    <a:bodyPr/>
                    <a:lstStyle/>
                    <a:p>
                      <a:pPr algn="ctr" fontAlgn="ctr"/>
                      <a:r>
                        <a:rPr lang="en-US" sz="1200" b="1" i="0" u="none" strike="noStrike">
                          <a:solidFill>
                            <a:srgbClr val="000000"/>
                          </a:solidFill>
                          <a:effectLst/>
                          <a:latin typeface="Calibri Light"/>
                          <a:cs typeface="Calibri Light"/>
                        </a:rPr>
                        <a:t>0.5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0.540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7.160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0.500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8.474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744871189"/>
                  </a:ext>
                </a:extLst>
              </a:tr>
              <a:tr h="266878">
                <a:tc>
                  <a:txBody>
                    <a:bodyPr/>
                    <a:lstStyle/>
                    <a:p>
                      <a:pPr algn="ctr" fontAlgn="ctr"/>
                      <a:r>
                        <a:rPr lang="en-US" sz="1200" b="1" i="0" u="none" strike="noStrike">
                          <a:solidFill>
                            <a:srgbClr val="000000"/>
                          </a:solidFill>
                          <a:effectLst/>
                          <a:latin typeface="Calibri Light"/>
                          <a:cs typeface="Calibri Light"/>
                        </a:rPr>
                        <a:t>1</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0.535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7.231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0.502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    8.524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185136902"/>
                  </a:ext>
                </a:extLst>
              </a:tr>
            </a:tbl>
          </a:graphicData>
        </a:graphic>
      </p:graphicFrame>
      <p:sp>
        <p:nvSpPr>
          <p:cNvPr id="11" name="TextBox 10">
            <a:extLst>
              <a:ext uri="{FF2B5EF4-FFF2-40B4-BE49-F238E27FC236}">
                <a16:creationId xmlns:a16="http://schemas.microsoft.com/office/drawing/2014/main" id="{C97AC025-56C0-05C5-63FC-612D0AB8D5E7}"/>
              </a:ext>
            </a:extLst>
          </p:cNvPr>
          <p:cNvSpPr txBox="1"/>
          <p:nvPr/>
        </p:nvSpPr>
        <p:spPr>
          <a:xfrm>
            <a:off x="657638" y="3095545"/>
            <a:ext cx="7903038" cy="552919"/>
          </a:xfrm>
          <a:prstGeom prst="rect">
            <a:avLst/>
          </a:prstGeom>
          <a:solidFill>
            <a:schemeClr val="bg1">
              <a:lumMod val="95000"/>
            </a:scheme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a:buChar char="•"/>
            </a:pPr>
            <a:r>
              <a:rPr lang="en-US" sz="1200">
                <a:latin typeface="Calibri Light"/>
                <a:ea typeface="Calibri Light"/>
                <a:cs typeface="Calibri Light"/>
              </a:rPr>
              <a:t>BART </a:t>
            </a:r>
            <a:r>
              <a:rPr lang="en-US" sz="1200" err="1">
                <a:latin typeface="Calibri Light"/>
                <a:ea typeface="Calibri Light"/>
                <a:cs typeface="Calibri Light"/>
              </a:rPr>
              <a:t>simsum</a:t>
            </a:r>
            <a:r>
              <a:rPr lang="en-US" sz="1200">
                <a:latin typeface="Calibri Light"/>
                <a:ea typeface="Calibri Light"/>
                <a:cs typeface="Calibri Light"/>
              </a:rPr>
              <a:t> is used to generate the above results for different lambda values of 0, 0.0001, 0.01, 0.1, 0.5, 1</a:t>
            </a:r>
          </a:p>
        </p:txBody>
      </p:sp>
    </p:spTree>
    <p:extLst>
      <p:ext uri="{BB962C8B-B14F-4D97-AF65-F5344CB8AC3E}">
        <p14:creationId xmlns:p14="http://schemas.microsoft.com/office/powerpoint/2010/main" val="2992479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BF42D73-6A5C-79EC-AB5E-4A4F27A6C5B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think-cell data - do not delete" hidden="1">
                        <a:extLst>
                          <a:ext uri="{FF2B5EF4-FFF2-40B4-BE49-F238E27FC236}">
                            <a16:creationId xmlns:a16="http://schemas.microsoft.com/office/drawing/2014/main" id="{4BF42D73-6A5C-79EC-AB5E-4A4F27A6C5B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84DD5EF-CB2D-ED6B-D0DC-35CBCAFC32A4}"/>
              </a:ext>
            </a:extLst>
          </p:cNvPr>
          <p:cNvSpPr>
            <a:spLocks noGrp="1"/>
          </p:cNvSpPr>
          <p:nvPr>
            <p:ph type="title"/>
          </p:nvPr>
        </p:nvSpPr>
        <p:spPr>
          <a:xfrm>
            <a:off x="528142" y="58768"/>
            <a:ext cx="7937938" cy="398430"/>
          </a:xfrm>
        </p:spPr>
        <p:txBody>
          <a:bodyPr spcFirstLastPara="1" vert="horz" wrap="square" lIns="91425" tIns="91425" rIns="91425" bIns="91425" rtlCol="0" anchor="t" anchorCtr="0">
            <a:noAutofit/>
          </a:bodyPr>
          <a:lstStyle/>
          <a:p>
            <a:r>
              <a:rPr lang="en-US" sz="2200">
                <a:latin typeface="Calibri"/>
                <a:ea typeface="+mj-lt"/>
                <a:cs typeface="+mj-lt"/>
              </a:rPr>
              <a:t>SIMSUM model comparison of PROMPTING STRATEGY</a:t>
            </a:r>
            <a:endParaRPr lang="en-US" sz="2200">
              <a:latin typeface="Calibri"/>
              <a:ea typeface="Calibri"/>
              <a:cs typeface="Calibri"/>
            </a:endParaRPr>
          </a:p>
          <a:p>
            <a:endParaRPr lang="en-US" sz="2200">
              <a:latin typeface="Calibri"/>
              <a:ea typeface="Calibri"/>
              <a:cs typeface="Calibri"/>
            </a:endParaRPr>
          </a:p>
        </p:txBody>
      </p:sp>
      <p:graphicFrame>
        <p:nvGraphicFramePr>
          <p:cNvPr id="6" name="Table 5">
            <a:extLst>
              <a:ext uri="{FF2B5EF4-FFF2-40B4-BE49-F238E27FC236}">
                <a16:creationId xmlns:a16="http://schemas.microsoft.com/office/drawing/2014/main" id="{4EFCA677-5FB3-E6ED-AF3C-CC13FCE0A09E}"/>
              </a:ext>
            </a:extLst>
          </p:cNvPr>
          <p:cNvGraphicFramePr>
            <a:graphicFrameLocks noGrp="1"/>
          </p:cNvGraphicFramePr>
          <p:nvPr>
            <p:extLst>
              <p:ext uri="{D42A27DB-BD31-4B8C-83A1-F6EECF244321}">
                <p14:modId xmlns:p14="http://schemas.microsoft.com/office/powerpoint/2010/main" val="3544657752"/>
              </p:ext>
            </p:extLst>
          </p:nvPr>
        </p:nvGraphicFramePr>
        <p:xfrm>
          <a:off x="1297441" y="709658"/>
          <a:ext cx="6548882" cy="2045928"/>
        </p:xfrm>
        <a:graphic>
          <a:graphicData uri="http://schemas.openxmlformats.org/drawingml/2006/table">
            <a:tbl>
              <a:tblPr bandRow="1">
                <a:tableStyleId>{5C22544A-7EE6-4342-B048-85BDC9FD1C3A}</a:tableStyleId>
              </a:tblPr>
              <a:tblGrid>
                <a:gridCol w="1490490">
                  <a:extLst>
                    <a:ext uri="{9D8B030D-6E8A-4147-A177-3AD203B41FA5}">
                      <a16:colId xmlns:a16="http://schemas.microsoft.com/office/drawing/2014/main" val="1116149306"/>
                    </a:ext>
                  </a:extLst>
                </a:gridCol>
                <a:gridCol w="817372">
                  <a:extLst>
                    <a:ext uri="{9D8B030D-6E8A-4147-A177-3AD203B41FA5}">
                      <a16:colId xmlns:a16="http://schemas.microsoft.com/office/drawing/2014/main" val="4119026638"/>
                    </a:ext>
                  </a:extLst>
                </a:gridCol>
                <a:gridCol w="1528964">
                  <a:extLst>
                    <a:ext uri="{9D8B030D-6E8A-4147-A177-3AD203B41FA5}">
                      <a16:colId xmlns:a16="http://schemas.microsoft.com/office/drawing/2014/main" val="4147628480"/>
                    </a:ext>
                  </a:extLst>
                </a:gridCol>
                <a:gridCol w="678014">
                  <a:extLst>
                    <a:ext uri="{9D8B030D-6E8A-4147-A177-3AD203B41FA5}">
                      <a16:colId xmlns:a16="http://schemas.microsoft.com/office/drawing/2014/main" val="1117905680"/>
                    </a:ext>
                  </a:extLst>
                </a:gridCol>
                <a:gridCol w="678014">
                  <a:extLst>
                    <a:ext uri="{9D8B030D-6E8A-4147-A177-3AD203B41FA5}">
                      <a16:colId xmlns:a16="http://schemas.microsoft.com/office/drawing/2014/main" val="869921115"/>
                    </a:ext>
                  </a:extLst>
                </a:gridCol>
                <a:gridCol w="678014">
                  <a:extLst>
                    <a:ext uri="{9D8B030D-6E8A-4147-A177-3AD203B41FA5}">
                      <a16:colId xmlns:a16="http://schemas.microsoft.com/office/drawing/2014/main" val="1329611235"/>
                    </a:ext>
                  </a:extLst>
                </a:gridCol>
                <a:gridCol w="678014">
                  <a:extLst>
                    <a:ext uri="{9D8B030D-6E8A-4147-A177-3AD203B41FA5}">
                      <a16:colId xmlns:a16="http://schemas.microsoft.com/office/drawing/2014/main" val="1660204970"/>
                    </a:ext>
                  </a:extLst>
                </a:gridCol>
              </a:tblGrid>
              <a:tr h="255741">
                <a:tc>
                  <a:txBody>
                    <a:bodyPr/>
                    <a:lstStyle/>
                    <a:p>
                      <a:pPr algn="ctr" fontAlgn="ctr"/>
                      <a:endParaRPr lang="en-US" sz="1200" b="0" i="0" u="none" strike="noStrike">
                        <a:solidFill>
                          <a:srgbClr val="000000"/>
                        </a:solidFill>
                        <a:effectLst/>
                        <a:latin typeface="Calibri Light"/>
                        <a:cs typeface="Calibri Ligh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200" b="0" i="0" u="none" strike="noStrike">
                        <a:solidFill>
                          <a:srgbClr val="000000"/>
                        </a:solidFill>
                        <a:effectLst/>
                        <a:latin typeface="Calibri Light"/>
                        <a:cs typeface="Calibri Ligh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200" b="0" i="0" u="none" strike="noStrike">
                        <a:solidFill>
                          <a:srgbClr val="000000"/>
                        </a:solidFill>
                        <a:effectLst/>
                        <a:latin typeface="Calibri Light"/>
                        <a:cs typeface="Calibri Ligh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ctr"/>
                      <a:r>
                        <a:rPr lang="en-US" sz="1200" b="1" i="0" u="none" strike="noStrike">
                          <a:solidFill>
                            <a:srgbClr val="000000"/>
                          </a:solidFill>
                          <a:effectLst/>
                          <a:latin typeface="Calibri Light"/>
                          <a:cs typeface="Calibri Light"/>
                        </a:rPr>
                        <a:t>D-Wikipedia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lnL w="6350" cap="flat" cmpd="sng" algn="ctr">
                      <a:solidFill>
                        <a:srgbClr val="000000"/>
                      </a:solidFill>
                      <a:prstDash val="solid"/>
                      <a:round/>
                      <a:headEnd type="none" w="med" len="med"/>
                      <a:tailEnd type="none" w="med" len="med"/>
                    </a:lnL>
                  </a:tcPr>
                </a:tc>
                <a:tc gridSpan="2">
                  <a:txBody>
                    <a:bodyPr/>
                    <a:lstStyle/>
                    <a:p>
                      <a:pPr algn="ctr" fontAlgn="ctr"/>
                      <a:r>
                        <a:rPr lang="en-US" sz="1200" b="1" i="0" u="none" strike="noStrike">
                          <a:solidFill>
                            <a:srgbClr val="000000"/>
                          </a:solidFill>
                          <a:effectLst/>
                          <a:latin typeface="Calibri Light"/>
                          <a:cs typeface="Calibri Light"/>
                        </a:rPr>
                        <a:t>Wiki-Doc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lnL w="635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2276704836"/>
                  </a:ext>
                </a:extLst>
              </a:tr>
              <a:tr h="255741">
                <a:tc>
                  <a:txBody>
                    <a:bodyPr/>
                    <a:lstStyle/>
                    <a:p>
                      <a:pPr algn="ctr" fontAlgn="ctr"/>
                      <a:r>
                        <a:rPr lang="en-US" sz="1200" b="1" i="0" u="none" strike="noStrike">
                          <a:solidFill>
                            <a:srgbClr val="000000"/>
                          </a:solidFill>
                          <a:effectLst/>
                          <a:latin typeface="Calibri Light"/>
                          <a:cs typeface="Calibri Light"/>
                        </a:rPr>
                        <a:t>Prompting strategy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Diversity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Top keywords used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SARI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FKGL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SARI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a:solidFill>
                            <a:srgbClr val="000000"/>
                          </a:solidFill>
                          <a:effectLst/>
                          <a:latin typeface="Calibri Light"/>
                          <a:cs typeface="Calibri Light"/>
                        </a:rPr>
                        <a:t>FKGL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4557611"/>
                  </a:ext>
                </a:extLst>
              </a:tr>
              <a:tr h="255741">
                <a:tc>
                  <a:txBody>
                    <a:bodyPr/>
                    <a:lstStyle/>
                    <a:p>
                      <a:pPr algn="ctr" fontAlgn="ctr"/>
                      <a:r>
                        <a:rPr lang="en-US" sz="1200" b="0" i="0" u="none" strike="noStrike">
                          <a:solidFill>
                            <a:srgbClr val="000000"/>
                          </a:solidFill>
                          <a:effectLst/>
                          <a:latin typeface="Calibri Light"/>
                          <a:cs typeface="Calibri Light"/>
                        </a:rPr>
                        <a:t>kw_score</a:t>
                      </a:r>
                      <a:endParaRPr lang="en-US" sz="1200" b="0" i="0" u="none" strike="noStrike" err="1">
                        <a:solidFill>
                          <a:srgbClr val="000000"/>
                        </a:solidFill>
                        <a:effectLst/>
                        <a:latin typeface="Calibri Light"/>
                        <a:cs typeface="Calibri Ligh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6.971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8.452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8122643"/>
                  </a:ext>
                </a:extLst>
              </a:tr>
              <a:tr h="255741">
                <a:tc>
                  <a:txBody>
                    <a:bodyPr/>
                    <a:lstStyle/>
                    <a:p>
                      <a:pPr algn="ctr" fontAlgn="ctr"/>
                      <a:r>
                        <a:rPr lang="en-US" sz="1200" b="0" i="0" u="none" strike="noStrike" err="1">
                          <a:solidFill>
                            <a:srgbClr val="000000"/>
                          </a:solidFill>
                          <a:effectLst/>
                          <a:latin typeface="Calibri Light" panose="020F0302020204030204" pitchFamily="34" charset="0"/>
                          <a:cs typeface="Calibri Light" panose="020F0302020204030204" pitchFamily="34" charset="0"/>
                        </a:rPr>
                        <a:t>kw_score</a:t>
                      </a:r>
                      <a:endParaRPr lang="en-US"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7.015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8.449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0411581"/>
                  </a:ext>
                </a:extLst>
              </a:tr>
              <a:tr h="255741">
                <a:tc>
                  <a:txBody>
                    <a:bodyPr/>
                    <a:lstStyle/>
                    <a:p>
                      <a:pPr algn="ctr" fontAlgn="ctr"/>
                      <a:r>
                        <a:rPr lang="en-US" sz="1200" b="0" i="0" u="none" strike="noStrike">
                          <a:solidFill>
                            <a:srgbClr val="000000"/>
                          </a:solidFill>
                          <a:effectLst/>
                          <a:latin typeface="Calibri Light"/>
                          <a:cs typeface="Calibri Light"/>
                        </a:rPr>
                        <a:t>kw_score</a:t>
                      </a:r>
                      <a:endParaRPr lang="en-US" sz="1200" b="0" i="0" u="none" strike="noStrike" err="1">
                        <a:solidFill>
                          <a:srgbClr val="000000"/>
                        </a:solidFill>
                        <a:effectLst/>
                        <a:latin typeface="Calibri Light"/>
                        <a:cs typeface="Calibri Ligh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7.030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8.454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2445805"/>
                  </a:ext>
                </a:extLst>
              </a:tr>
              <a:tr h="255741">
                <a:tc>
                  <a:txBody>
                    <a:bodyPr/>
                    <a:lstStyle/>
                    <a:p>
                      <a:pPr algn="ctr" fontAlgn="ctr"/>
                      <a:r>
                        <a:rPr lang="en-US" sz="1200" b="0" i="0" u="none" strike="noStrike">
                          <a:solidFill>
                            <a:srgbClr val="000000"/>
                          </a:solidFill>
                          <a:effectLst/>
                          <a:latin typeface="Calibri Light"/>
                          <a:cs typeface="Calibri Light"/>
                        </a:rPr>
                        <a:t>kw_score</a:t>
                      </a:r>
                      <a:endParaRPr lang="en-US" sz="1200" b="0" i="0" u="none" strike="noStrike" err="1">
                        <a:solidFill>
                          <a:srgbClr val="000000"/>
                        </a:solidFill>
                        <a:effectLst/>
                        <a:latin typeface="Calibri Light"/>
                        <a:cs typeface="Calibri Ligh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7.031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8.465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2520109"/>
                  </a:ext>
                </a:extLst>
              </a:tr>
              <a:tr h="255741">
                <a:tc>
                  <a:txBody>
                    <a:bodyPr/>
                    <a:lstStyle/>
                    <a:p>
                      <a:pPr algn="ctr" fontAlgn="ctr"/>
                      <a:r>
                        <a:rPr lang="en-US" sz="1200" b="0" i="0" u="none" strike="noStrike">
                          <a:solidFill>
                            <a:srgbClr val="000000"/>
                          </a:solidFill>
                          <a:effectLst/>
                          <a:latin typeface="Calibri Light"/>
                          <a:cs typeface="Calibri Light"/>
                        </a:rPr>
                        <a:t>kw_score</a:t>
                      </a:r>
                      <a:endParaRPr lang="en-US" sz="1200" b="0" i="0" u="none" strike="noStrike" err="1">
                        <a:solidFill>
                          <a:srgbClr val="000000"/>
                        </a:solidFill>
                        <a:effectLst/>
                        <a:latin typeface="Calibri Light"/>
                        <a:cs typeface="Calibri Ligh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6.968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8.419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9522760"/>
                  </a:ext>
                </a:extLst>
              </a:tr>
              <a:tr h="255741">
                <a:tc>
                  <a:txBody>
                    <a:bodyPr/>
                    <a:lstStyle/>
                    <a:p>
                      <a:pPr algn="ctr" fontAlgn="ctr"/>
                      <a:r>
                        <a:rPr lang="en-US" sz="1200" b="0" i="0" u="none" strike="noStrike" err="1">
                          <a:solidFill>
                            <a:srgbClr val="000000"/>
                          </a:solidFill>
                          <a:effectLst/>
                          <a:latin typeface="Calibri Light" panose="020F0302020204030204" pitchFamily="34" charset="0"/>
                          <a:cs typeface="Calibri Light" panose="020F0302020204030204" pitchFamily="34" charset="0"/>
                        </a:rPr>
                        <a:t>kw_score</a:t>
                      </a:r>
                      <a:endParaRPr lang="en-US"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6.968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0.511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a:solidFill>
                            <a:srgbClr val="000000"/>
                          </a:solidFill>
                          <a:effectLst/>
                          <a:latin typeface="Calibri Light"/>
                          <a:cs typeface="Calibri Light"/>
                        </a:rPr>
                        <a:t>8.465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5730075"/>
                  </a:ext>
                </a:extLst>
              </a:tr>
            </a:tbl>
          </a:graphicData>
        </a:graphic>
      </p:graphicFrame>
      <p:sp>
        <p:nvSpPr>
          <p:cNvPr id="11" name="TextBox 10">
            <a:extLst>
              <a:ext uri="{FF2B5EF4-FFF2-40B4-BE49-F238E27FC236}">
                <a16:creationId xmlns:a16="http://schemas.microsoft.com/office/drawing/2014/main" id="{AA5F6640-C0BF-EFCA-60B4-4E75DFEE7394}"/>
              </a:ext>
            </a:extLst>
          </p:cNvPr>
          <p:cNvSpPr txBox="1"/>
          <p:nvPr/>
        </p:nvSpPr>
        <p:spPr>
          <a:xfrm>
            <a:off x="635278" y="2962170"/>
            <a:ext cx="7890762" cy="1404998"/>
          </a:xfrm>
          <a:prstGeom prst="rect">
            <a:avLst/>
          </a:prstGeom>
          <a:solidFill>
            <a:schemeClr val="bg1">
              <a:lumMod val="9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Sans-Serif"/>
              <a:buChar char="•"/>
            </a:pPr>
            <a:endParaRPr lang="en-US" sz="1200">
              <a:latin typeface="Calibri Light"/>
              <a:ea typeface="Calibri Light"/>
              <a:cs typeface="Calibri Light"/>
            </a:endParaRPr>
          </a:p>
          <a:p>
            <a:pPr marL="171450" indent="-171450">
              <a:buFont typeface="Arial,Sans-Serif"/>
              <a:buChar char="•"/>
            </a:pPr>
            <a:r>
              <a:rPr lang="en-US" sz="1200">
                <a:latin typeface="Calibri Light"/>
                <a:ea typeface="Calibri Light"/>
                <a:cs typeface="Calibri Light"/>
              </a:rPr>
              <a:t>BART </a:t>
            </a:r>
            <a:r>
              <a:rPr lang="en-US" sz="1200" err="1">
                <a:latin typeface="Calibri Light"/>
                <a:ea typeface="Calibri Light"/>
                <a:cs typeface="Calibri Light"/>
              </a:rPr>
              <a:t>simsum</a:t>
            </a:r>
            <a:r>
              <a:rPr lang="en-US" sz="1200">
                <a:latin typeface="Calibri Light"/>
                <a:ea typeface="Calibri Light"/>
                <a:cs typeface="Calibri Light"/>
              </a:rPr>
              <a:t> is used to generate the above results</a:t>
            </a:r>
            <a:endParaRPr lang="en-US"/>
          </a:p>
          <a:p>
            <a:pPr marL="171450" indent="-171450">
              <a:buFont typeface="Arial,Sans-Serif"/>
              <a:buChar char="•"/>
            </a:pPr>
            <a:r>
              <a:rPr lang="en-US" sz="1200" err="1">
                <a:latin typeface="Calibri Light"/>
                <a:ea typeface="Calibri Light"/>
                <a:cs typeface="Calibri Light"/>
              </a:rPr>
              <a:t>Prompty</a:t>
            </a:r>
            <a:r>
              <a:rPr lang="en-US" sz="1200">
                <a:latin typeface="Calibri Light"/>
                <a:ea typeface="Calibri Light"/>
                <a:cs typeface="Calibri Light"/>
              </a:rPr>
              <a:t> strategy used is </a:t>
            </a:r>
            <a:r>
              <a:rPr lang="en-US" sz="1200" err="1">
                <a:latin typeface="Calibri Light"/>
                <a:ea typeface="Calibri Light"/>
                <a:cs typeface="Calibri Light"/>
              </a:rPr>
              <a:t>kw_score</a:t>
            </a:r>
            <a:endParaRPr lang="en-US" sz="1200">
              <a:latin typeface="Calibri Light"/>
              <a:ea typeface="Calibri Light"/>
              <a:cs typeface="Calibri Light"/>
            </a:endParaRPr>
          </a:p>
          <a:p>
            <a:pPr marL="628650" lvl="1" indent="-171450">
              <a:buFont typeface="Courier New"/>
              <a:buChar char="o"/>
            </a:pPr>
            <a:r>
              <a:rPr lang="en-US" sz="1200">
                <a:latin typeface="Calibri Light"/>
                <a:ea typeface="Calibri Light"/>
                <a:cs typeface="Calibri Light"/>
              </a:rPr>
              <a:t>Diversity values tested [0.5, 0.7, 0.9]</a:t>
            </a:r>
          </a:p>
          <a:p>
            <a:pPr marL="628650" lvl="1" indent="-171450">
              <a:buFont typeface="Courier New"/>
              <a:buChar char="o"/>
            </a:pPr>
            <a:r>
              <a:rPr lang="en-US" sz="1200">
                <a:latin typeface="Calibri Light"/>
                <a:ea typeface="Calibri Light"/>
                <a:cs typeface="Calibri Light"/>
              </a:rPr>
              <a:t>Top keywords used [5, 6]</a:t>
            </a:r>
          </a:p>
        </p:txBody>
      </p:sp>
    </p:spTree>
    <p:extLst>
      <p:ext uri="{BB962C8B-B14F-4D97-AF65-F5344CB8AC3E}">
        <p14:creationId xmlns:p14="http://schemas.microsoft.com/office/powerpoint/2010/main" val="238110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2013F0E-7880-5945-D55D-DABF493E5E7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think-cell data - do not delete" hidden="1">
                        <a:extLst>
                          <a:ext uri="{FF2B5EF4-FFF2-40B4-BE49-F238E27FC236}">
                            <a16:creationId xmlns:a16="http://schemas.microsoft.com/office/drawing/2014/main" id="{B2013F0E-7880-5945-D55D-DABF493E5E7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96E3A2F6-F2E4-6ED2-425A-639CE14E7297}"/>
              </a:ext>
            </a:extLst>
          </p:cNvPr>
          <p:cNvSpPr>
            <a:spLocks noGrp="1"/>
          </p:cNvSpPr>
          <p:nvPr>
            <p:ph type="sldNum" idx="12"/>
          </p:nvPr>
        </p:nvSpPr>
        <p:spPr/>
        <p:txBody>
          <a:bodyPr>
            <a:normAutofit fontScale="47500" lnSpcReduction="20000"/>
          </a:bodyPr>
          <a:lstStyle/>
          <a:p>
            <a:pPr marL="0" lvl="0" indent="0" algn="r" rtl="0">
              <a:spcBef>
                <a:spcPts val="0"/>
              </a:spcBef>
              <a:spcAft>
                <a:spcPts val="0"/>
              </a:spcAft>
              <a:buNone/>
            </a:pPr>
            <a:fld id="{00000000-1234-1234-1234-123412341234}" type="slidenum">
              <a:rPr lang="en" smtClean="0"/>
              <a:t>16</a:t>
            </a:fld>
            <a:endParaRPr lang="en"/>
          </a:p>
        </p:txBody>
      </p:sp>
      <p:sp>
        <p:nvSpPr>
          <p:cNvPr id="10" name="Title 1">
            <a:extLst>
              <a:ext uri="{FF2B5EF4-FFF2-40B4-BE49-F238E27FC236}">
                <a16:creationId xmlns:a16="http://schemas.microsoft.com/office/drawing/2014/main" id="{44287298-9389-5D7A-A891-9FB835F7794F}"/>
              </a:ext>
            </a:extLst>
          </p:cNvPr>
          <p:cNvSpPr>
            <a:spLocks noGrp="1"/>
          </p:cNvSpPr>
          <p:nvPr>
            <p:ph type="title"/>
          </p:nvPr>
        </p:nvSpPr>
        <p:spPr>
          <a:xfrm>
            <a:off x="543909" y="58768"/>
            <a:ext cx="7941660" cy="393600"/>
          </a:xfrm>
        </p:spPr>
        <p:txBody>
          <a:bodyPr spcFirstLastPara="1" vert="horz" wrap="square" lIns="91425" tIns="91425" rIns="91425" bIns="91425" rtlCol="0" anchor="t" anchorCtr="0">
            <a:noAutofit/>
          </a:bodyPr>
          <a:lstStyle/>
          <a:p>
            <a:r>
              <a:rPr lang="en-US" sz="2200">
                <a:latin typeface="Calibri"/>
                <a:ea typeface="+mj-lt"/>
                <a:cs typeface="Calibri"/>
              </a:rPr>
              <a:t>BART </a:t>
            </a:r>
            <a:r>
              <a:rPr lang="en-US" sz="2200" err="1">
                <a:latin typeface="Calibri"/>
                <a:ea typeface="+mj-lt"/>
                <a:cs typeface="Calibri"/>
              </a:rPr>
              <a:t>simsum</a:t>
            </a:r>
            <a:r>
              <a:rPr lang="en-US" sz="2200">
                <a:latin typeface="Calibri"/>
                <a:ea typeface="+mj-lt"/>
                <a:cs typeface="Calibri"/>
              </a:rPr>
              <a:t> on WIKI-DOC dataset</a:t>
            </a:r>
            <a:endParaRPr lang="en-US"/>
          </a:p>
          <a:p>
            <a:pPr algn="ctr"/>
            <a:endParaRPr lang="en-US" sz="2200">
              <a:latin typeface="Calibri" panose="020F0502020204030204" pitchFamily="34" charset="0"/>
              <a:ea typeface="Calibri"/>
              <a:cs typeface="Calibri" panose="020F0502020204030204" pitchFamily="34" charset="0"/>
            </a:endParaRPr>
          </a:p>
        </p:txBody>
      </p:sp>
      <p:pic>
        <p:nvPicPr>
          <p:cNvPr id="6" name="Picture 5" descr="A graph of distribution of fkgl&#10;&#10;Description automatically generated">
            <a:extLst>
              <a:ext uri="{FF2B5EF4-FFF2-40B4-BE49-F238E27FC236}">
                <a16:creationId xmlns:a16="http://schemas.microsoft.com/office/drawing/2014/main" id="{DF74A4A9-7346-16B6-CF15-BBDF1162F782}"/>
              </a:ext>
            </a:extLst>
          </p:cNvPr>
          <p:cNvPicPr>
            <a:picLocks noChangeAspect="1"/>
          </p:cNvPicPr>
          <p:nvPr/>
        </p:nvPicPr>
        <p:blipFill>
          <a:blip r:embed="rId5"/>
          <a:stretch>
            <a:fillRect/>
          </a:stretch>
        </p:blipFill>
        <p:spPr>
          <a:xfrm>
            <a:off x="606973" y="587682"/>
            <a:ext cx="3287422" cy="1799404"/>
          </a:xfrm>
          <a:prstGeom prst="rect">
            <a:avLst/>
          </a:prstGeom>
          <a:ln>
            <a:solidFill>
              <a:schemeClr val="bg1"/>
            </a:solidFill>
          </a:ln>
        </p:spPr>
      </p:pic>
      <p:pic>
        <p:nvPicPr>
          <p:cNvPr id="7" name="Picture 6" descr="A graph of distribution of sari&#10;&#10;Description automatically generated">
            <a:extLst>
              <a:ext uri="{FF2B5EF4-FFF2-40B4-BE49-F238E27FC236}">
                <a16:creationId xmlns:a16="http://schemas.microsoft.com/office/drawing/2014/main" id="{407706C0-DA45-0966-1F13-707685542484}"/>
              </a:ext>
            </a:extLst>
          </p:cNvPr>
          <p:cNvPicPr>
            <a:picLocks noChangeAspect="1"/>
          </p:cNvPicPr>
          <p:nvPr/>
        </p:nvPicPr>
        <p:blipFill>
          <a:blip r:embed="rId6"/>
          <a:stretch>
            <a:fillRect/>
          </a:stretch>
        </p:blipFill>
        <p:spPr>
          <a:xfrm>
            <a:off x="5065077" y="587682"/>
            <a:ext cx="3479937" cy="1799403"/>
          </a:xfrm>
          <a:prstGeom prst="rect">
            <a:avLst/>
          </a:prstGeom>
          <a:ln>
            <a:solidFill>
              <a:schemeClr val="bg1"/>
            </a:solidFill>
          </a:ln>
        </p:spPr>
      </p:pic>
      <p:pic>
        <p:nvPicPr>
          <p:cNvPr id="8" name="Picture 7" descr="A graph with a line&#10;&#10;Description automatically generated">
            <a:extLst>
              <a:ext uri="{FF2B5EF4-FFF2-40B4-BE49-F238E27FC236}">
                <a16:creationId xmlns:a16="http://schemas.microsoft.com/office/drawing/2014/main" id="{5F823E78-4ECD-F766-9817-68D1F5116FF3}"/>
              </a:ext>
            </a:extLst>
          </p:cNvPr>
          <p:cNvPicPr>
            <a:picLocks noChangeAspect="1"/>
          </p:cNvPicPr>
          <p:nvPr/>
        </p:nvPicPr>
        <p:blipFill>
          <a:blip r:embed="rId7"/>
          <a:stretch>
            <a:fillRect/>
          </a:stretch>
        </p:blipFill>
        <p:spPr>
          <a:xfrm>
            <a:off x="2747606" y="2445624"/>
            <a:ext cx="3564642" cy="1903870"/>
          </a:xfrm>
          <a:prstGeom prst="rect">
            <a:avLst/>
          </a:prstGeom>
          <a:ln>
            <a:solidFill>
              <a:schemeClr val="bg1"/>
            </a:solidFill>
          </a:ln>
        </p:spPr>
      </p:pic>
      <p:sp>
        <p:nvSpPr>
          <p:cNvPr id="13" name="TextBox 12">
            <a:extLst>
              <a:ext uri="{FF2B5EF4-FFF2-40B4-BE49-F238E27FC236}">
                <a16:creationId xmlns:a16="http://schemas.microsoft.com/office/drawing/2014/main" id="{347A70AB-9CA9-B479-A638-24C00C6EE6B1}"/>
              </a:ext>
            </a:extLst>
          </p:cNvPr>
          <p:cNvSpPr txBox="1"/>
          <p:nvPr/>
        </p:nvSpPr>
        <p:spPr>
          <a:xfrm>
            <a:off x="461965" y="2387085"/>
            <a:ext cx="357716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latin typeface="Calibri Light"/>
                <a:ea typeface="Calibri Light"/>
                <a:cs typeface="Calibri Light"/>
              </a:rPr>
              <a:t>Distribution of FKGL scores</a:t>
            </a:r>
          </a:p>
        </p:txBody>
      </p:sp>
      <p:sp>
        <p:nvSpPr>
          <p:cNvPr id="14" name="TextBox 13">
            <a:extLst>
              <a:ext uri="{FF2B5EF4-FFF2-40B4-BE49-F238E27FC236}">
                <a16:creationId xmlns:a16="http://schemas.microsoft.com/office/drawing/2014/main" id="{DE2A8DB0-A8AF-6EB3-9217-0404596FF882}"/>
              </a:ext>
            </a:extLst>
          </p:cNvPr>
          <p:cNvSpPr txBox="1"/>
          <p:nvPr/>
        </p:nvSpPr>
        <p:spPr>
          <a:xfrm>
            <a:off x="5011042" y="2387085"/>
            <a:ext cx="358504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latin typeface="Calibri Light"/>
                <a:ea typeface="+mn-lt"/>
                <a:cs typeface="+mn-lt"/>
              </a:rPr>
              <a:t>Distribution of SARI scores</a:t>
            </a:r>
          </a:p>
        </p:txBody>
      </p:sp>
      <p:sp>
        <p:nvSpPr>
          <p:cNvPr id="15" name="TextBox 14">
            <a:extLst>
              <a:ext uri="{FF2B5EF4-FFF2-40B4-BE49-F238E27FC236}">
                <a16:creationId xmlns:a16="http://schemas.microsoft.com/office/drawing/2014/main" id="{5666136E-78D2-8400-E774-1B2E125AF096}"/>
              </a:ext>
            </a:extLst>
          </p:cNvPr>
          <p:cNvSpPr txBox="1"/>
          <p:nvPr/>
        </p:nvSpPr>
        <p:spPr>
          <a:xfrm>
            <a:off x="2778499" y="4353152"/>
            <a:ext cx="358504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latin typeface="Calibri Light"/>
                <a:ea typeface="+mn-lt"/>
                <a:cs typeface="+mn-lt"/>
              </a:rPr>
              <a:t>Training loss across 10 epochs</a:t>
            </a:r>
          </a:p>
        </p:txBody>
      </p:sp>
    </p:spTree>
    <p:extLst>
      <p:ext uri="{BB962C8B-B14F-4D97-AF65-F5344CB8AC3E}">
        <p14:creationId xmlns:p14="http://schemas.microsoft.com/office/powerpoint/2010/main" val="877031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AFA72D3-897C-F920-C6E3-583ADBD0A70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think-cell data - do not delete" hidden="1">
                        <a:extLst>
                          <a:ext uri="{FF2B5EF4-FFF2-40B4-BE49-F238E27FC236}">
                            <a16:creationId xmlns:a16="http://schemas.microsoft.com/office/drawing/2014/main" id="{7AFA72D3-897C-F920-C6E3-583ADBD0A70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96E3A2F6-F2E4-6ED2-425A-639CE14E7297}"/>
              </a:ext>
            </a:extLst>
          </p:cNvPr>
          <p:cNvSpPr>
            <a:spLocks noGrp="1"/>
          </p:cNvSpPr>
          <p:nvPr>
            <p:ph type="sldNum" idx="12"/>
          </p:nvPr>
        </p:nvSpPr>
        <p:spPr/>
        <p:txBody>
          <a:bodyPr>
            <a:normAutofit fontScale="47500" lnSpcReduction="20000"/>
          </a:bodyPr>
          <a:lstStyle/>
          <a:p>
            <a:pPr marL="0" lvl="0" indent="0" algn="r" rtl="0">
              <a:spcBef>
                <a:spcPts val="0"/>
              </a:spcBef>
              <a:spcAft>
                <a:spcPts val="0"/>
              </a:spcAft>
              <a:buNone/>
            </a:pPr>
            <a:fld id="{00000000-1234-1234-1234-123412341234}" type="slidenum">
              <a:rPr lang="en" smtClean="0"/>
              <a:t>17</a:t>
            </a:fld>
            <a:endParaRPr lang="en"/>
          </a:p>
        </p:txBody>
      </p:sp>
      <p:sp>
        <p:nvSpPr>
          <p:cNvPr id="10" name="Title 1">
            <a:extLst>
              <a:ext uri="{FF2B5EF4-FFF2-40B4-BE49-F238E27FC236}">
                <a16:creationId xmlns:a16="http://schemas.microsoft.com/office/drawing/2014/main" id="{44287298-9389-5D7A-A891-9FB835F7794F}"/>
              </a:ext>
            </a:extLst>
          </p:cNvPr>
          <p:cNvSpPr>
            <a:spLocks noGrp="1"/>
          </p:cNvSpPr>
          <p:nvPr>
            <p:ph type="title"/>
          </p:nvPr>
        </p:nvSpPr>
        <p:spPr>
          <a:xfrm>
            <a:off x="528142" y="35119"/>
            <a:ext cx="7937938" cy="441786"/>
          </a:xfrm>
        </p:spPr>
        <p:txBody>
          <a:bodyPr spcFirstLastPara="1" vert="horz" wrap="square" lIns="91425" tIns="91425" rIns="91425" bIns="91425" rtlCol="0" anchor="t" anchorCtr="0">
            <a:noAutofit/>
          </a:bodyPr>
          <a:lstStyle/>
          <a:p>
            <a:r>
              <a:rPr lang="en-US" sz="2200">
                <a:latin typeface="Calibri"/>
                <a:ea typeface="+mj-lt"/>
                <a:cs typeface="Calibri"/>
              </a:rPr>
              <a:t>t5 </a:t>
            </a:r>
            <a:r>
              <a:rPr lang="en-US" sz="2200" err="1">
                <a:latin typeface="Calibri"/>
                <a:ea typeface="+mj-lt"/>
                <a:cs typeface="Calibri"/>
              </a:rPr>
              <a:t>simsum</a:t>
            </a:r>
            <a:r>
              <a:rPr lang="en-US" sz="2200">
                <a:latin typeface="Calibri"/>
                <a:ea typeface="+mj-lt"/>
                <a:cs typeface="Calibri"/>
              </a:rPr>
              <a:t> on d-</a:t>
            </a:r>
            <a:r>
              <a:rPr lang="en-US" sz="2200" err="1">
                <a:latin typeface="Calibri"/>
                <a:ea typeface="+mj-lt"/>
                <a:cs typeface="Calibri"/>
              </a:rPr>
              <a:t>wikipedia</a:t>
            </a:r>
            <a:r>
              <a:rPr lang="en-US" sz="2200">
                <a:latin typeface="Calibri"/>
                <a:ea typeface="+mj-lt"/>
                <a:cs typeface="Calibri"/>
              </a:rPr>
              <a:t> dataset</a:t>
            </a:r>
            <a:endParaRPr lang="en-US" sz="2200">
              <a:latin typeface="Calibri" panose="020F0502020204030204" pitchFamily="34" charset="0"/>
              <a:cs typeface="Calibri" panose="020F0502020204030204" pitchFamily="34" charset="0"/>
            </a:endParaRPr>
          </a:p>
          <a:p>
            <a:pPr algn="ctr"/>
            <a:endParaRPr lang="en-US" sz="2200">
              <a:latin typeface="Calibri" panose="020F0502020204030204" pitchFamily="34" charset="0"/>
              <a:ea typeface="Calibri"/>
              <a:cs typeface="Calibri" panose="020F0502020204030204" pitchFamily="34" charset="0"/>
            </a:endParaRPr>
          </a:p>
        </p:txBody>
      </p:sp>
      <p:pic>
        <p:nvPicPr>
          <p:cNvPr id="13" name="Picture 12">
            <a:extLst>
              <a:ext uri="{FF2B5EF4-FFF2-40B4-BE49-F238E27FC236}">
                <a16:creationId xmlns:a16="http://schemas.microsoft.com/office/drawing/2014/main" id="{B37227BC-4B2D-1A75-A95D-DAF9150E34BA}"/>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5281330" y="602153"/>
            <a:ext cx="3347792" cy="1858880"/>
          </a:xfrm>
          <a:prstGeom prst="rect">
            <a:avLst/>
          </a:prstGeom>
          <a:ln>
            <a:solidFill>
              <a:schemeClr val="bg1"/>
            </a:solidFill>
          </a:ln>
        </p:spPr>
      </p:pic>
      <p:pic>
        <p:nvPicPr>
          <p:cNvPr id="15" name="Picture 14">
            <a:extLst>
              <a:ext uri="{FF2B5EF4-FFF2-40B4-BE49-F238E27FC236}">
                <a16:creationId xmlns:a16="http://schemas.microsoft.com/office/drawing/2014/main" id="{416E7A65-1D97-AE7A-CA5B-DA91D90E6380}"/>
              </a:ext>
            </a:extLst>
          </p:cNvPr>
          <p:cNvPicPr>
            <a:picLocks noChangeAspect="1"/>
          </p:cNvPicPr>
          <p:nvPr/>
        </p:nvPicPr>
        <p:blipFill>
          <a:blip r:embed="rId6"/>
          <a:stretch>
            <a:fillRect/>
          </a:stretch>
        </p:blipFill>
        <p:spPr>
          <a:xfrm>
            <a:off x="738714" y="602153"/>
            <a:ext cx="3451707" cy="1867408"/>
          </a:xfrm>
          <a:prstGeom prst="rect">
            <a:avLst/>
          </a:prstGeom>
          <a:ln>
            <a:solidFill>
              <a:schemeClr val="bg1"/>
            </a:solidFill>
          </a:ln>
        </p:spPr>
      </p:pic>
      <p:pic>
        <p:nvPicPr>
          <p:cNvPr id="17" name="Picture 16" descr="A graph with a line&#10;&#10;Description automatically generated">
            <a:extLst>
              <a:ext uri="{FF2B5EF4-FFF2-40B4-BE49-F238E27FC236}">
                <a16:creationId xmlns:a16="http://schemas.microsoft.com/office/drawing/2014/main" id="{2F36D041-023B-1438-FDDA-4AD12B0CF1CE}"/>
              </a:ext>
            </a:extLst>
          </p:cNvPr>
          <p:cNvPicPr>
            <a:picLocks noChangeAspect="1"/>
          </p:cNvPicPr>
          <p:nvPr/>
        </p:nvPicPr>
        <p:blipFill>
          <a:blip r:embed="rId7"/>
          <a:stretch>
            <a:fillRect/>
          </a:stretch>
        </p:blipFill>
        <p:spPr>
          <a:xfrm>
            <a:off x="2878364" y="2571750"/>
            <a:ext cx="3479142" cy="1739571"/>
          </a:xfrm>
          <a:prstGeom prst="rect">
            <a:avLst/>
          </a:prstGeom>
          <a:ln>
            <a:solidFill>
              <a:schemeClr val="bg1"/>
            </a:solidFill>
          </a:ln>
        </p:spPr>
      </p:pic>
      <p:sp>
        <p:nvSpPr>
          <p:cNvPr id="9" name="TextBox 8">
            <a:extLst>
              <a:ext uri="{FF2B5EF4-FFF2-40B4-BE49-F238E27FC236}">
                <a16:creationId xmlns:a16="http://schemas.microsoft.com/office/drawing/2014/main" id="{3A4AC1FF-0DDD-BF20-5BD7-9556BC550BE1}"/>
              </a:ext>
            </a:extLst>
          </p:cNvPr>
          <p:cNvSpPr txBox="1"/>
          <p:nvPr/>
        </p:nvSpPr>
        <p:spPr>
          <a:xfrm>
            <a:off x="2825413" y="4242264"/>
            <a:ext cx="358504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latin typeface="Calibri Light"/>
                <a:ea typeface="Calibri Light"/>
                <a:cs typeface="Calibri Light"/>
              </a:rPr>
              <a:t>Training loss across 10 epochs</a:t>
            </a:r>
          </a:p>
        </p:txBody>
      </p:sp>
      <p:sp>
        <p:nvSpPr>
          <p:cNvPr id="7" name="TextBox 6">
            <a:extLst>
              <a:ext uri="{FF2B5EF4-FFF2-40B4-BE49-F238E27FC236}">
                <a16:creationId xmlns:a16="http://schemas.microsoft.com/office/drawing/2014/main" id="{64D30A4C-B4AD-0457-1A45-68FA19CFF3D5}"/>
              </a:ext>
            </a:extLst>
          </p:cNvPr>
          <p:cNvSpPr txBox="1"/>
          <p:nvPr/>
        </p:nvSpPr>
        <p:spPr>
          <a:xfrm>
            <a:off x="614365" y="2428872"/>
            <a:ext cx="357716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latin typeface="Calibri Light"/>
                <a:ea typeface="Calibri Light"/>
                <a:cs typeface="Calibri Light"/>
              </a:rPr>
              <a:t>Distribution of FKGL scores</a:t>
            </a:r>
          </a:p>
        </p:txBody>
      </p:sp>
      <p:sp>
        <p:nvSpPr>
          <p:cNvPr id="8" name="TextBox 7">
            <a:extLst>
              <a:ext uri="{FF2B5EF4-FFF2-40B4-BE49-F238E27FC236}">
                <a16:creationId xmlns:a16="http://schemas.microsoft.com/office/drawing/2014/main" id="{33F071BC-FB69-B735-A84E-E48AED123969}"/>
              </a:ext>
            </a:extLst>
          </p:cNvPr>
          <p:cNvSpPr txBox="1"/>
          <p:nvPr/>
        </p:nvSpPr>
        <p:spPr>
          <a:xfrm>
            <a:off x="5165040" y="2428872"/>
            <a:ext cx="357716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latin typeface="Calibri Light"/>
                <a:ea typeface="Calibri Light"/>
                <a:cs typeface="Calibri Light"/>
              </a:rPr>
              <a:t>Distribution of SARI scores</a:t>
            </a:r>
          </a:p>
        </p:txBody>
      </p:sp>
    </p:spTree>
    <p:extLst>
      <p:ext uri="{BB962C8B-B14F-4D97-AF65-F5344CB8AC3E}">
        <p14:creationId xmlns:p14="http://schemas.microsoft.com/office/powerpoint/2010/main" val="4151455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A2FE8D-D8BB-9B95-EB95-80FE03F90F2B}"/>
              </a:ext>
            </a:extLst>
          </p:cNvPr>
          <p:cNvGraphicFramePr>
            <a:graphicFrameLocks noGrp="1"/>
          </p:cNvGraphicFramePr>
          <p:nvPr>
            <p:extLst>
              <p:ext uri="{D42A27DB-BD31-4B8C-83A1-F6EECF244321}">
                <p14:modId xmlns:p14="http://schemas.microsoft.com/office/powerpoint/2010/main" val="4151846812"/>
              </p:ext>
            </p:extLst>
          </p:nvPr>
        </p:nvGraphicFramePr>
        <p:xfrm>
          <a:off x="608370" y="617588"/>
          <a:ext cx="7950703" cy="3919729"/>
        </p:xfrm>
        <a:graphic>
          <a:graphicData uri="http://schemas.openxmlformats.org/drawingml/2006/table">
            <a:tbl>
              <a:tblPr firstRow="1" bandRow="1">
                <a:tableStyleId>{5C22544A-7EE6-4342-B048-85BDC9FD1C3A}</a:tableStyleId>
              </a:tblPr>
              <a:tblGrid>
                <a:gridCol w="4673395">
                  <a:extLst>
                    <a:ext uri="{9D8B030D-6E8A-4147-A177-3AD203B41FA5}">
                      <a16:colId xmlns:a16="http://schemas.microsoft.com/office/drawing/2014/main" val="172868773"/>
                    </a:ext>
                  </a:extLst>
                </a:gridCol>
                <a:gridCol w="1668736">
                  <a:extLst>
                    <a:ext uri="{9D8B030D-6E8A-4147-A177-3AD203B41FA5}">
                      <a16:colId xmlns:a16="http://schemas.microsoft.com/office/drawing/2014/main" val="1622348793"/>
                    </a:ext>
                  </a:extLst>
                </a:gridCol>
                <a:gridCol w="1608572">
                  <a:extLst>
                    <a:ext uri="{9D8B030D-6E8A-4147-A177-3AD203B41FA5}">
                      <a16:colId xmlns:a16="http://schemas.microsoft.com/office/drawing/2014/main" val="2455626484"/>
                    </a:ext>
                  </a:extLst>
                </a:gridCol>
              </a:tblGrid>
              <a:tr h="437396">
                <a:tc>
                  <a:txBody>
                    <a:bodyPr/>
                    <a:lstStyle/>
                    <a:p>
                      <a:pPr lvl="0" algn="ctr">
                        <a:buNone/>
                      </a:pPr>
                      <a:r>
                        <a:rPr lang="en-IN" sz="1200" b="1">
                          <a:solidFill>
                            <a:schemeClr val="tx1"/>
                          </a:solidFill>
                          <a:latin typeface="Calibri Light"/>
                          <a:cs typeface="Calibri Light"/>
                        </a:rPr>
                        <a:t>Input</a:t>
                      </a:r>
                      <a:endParaRPr lang="en-US" sz="1200">
                        <a:latin typeface="Calibri Light"/>
                        <a:cs typeface="Calibri Light"/>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b="1">
                          <a:solidFill>
                            <a:schemeClr val="tx1"/>
                          </a:solidFill>
                          <a:latin typeface="Calibri Light"/>
                          <a:cs typeface="Calibri Light"/>
                        </a:rPr>
                        <a:t>Output</a:t>
                      </a:r>
                      <a:endParaRPr lang="en-US" sz="1200">
                        <a:latin typeface="Calibri Light"/>
                        <a:cs typeface="Calibri Light"/>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b="1">
                          <a:solidFill>
                            <a:schemeClr val="tx1"/>
                          </a:solidFill>
                          <a:latin typeface="Calibri Light"/>
                          <a:cs typeface="Calibri Light"/>
                        </a:rPr>
                        <a:t>Details</a:t>
                      </a:r>
                    </a:p>
                  </a:txBody>
                  <a:tcPr marL="7200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extLst>
                  <a:ext uri="{0D108BD9-81ED-4DB2-BD59-A6C34878D82A}">
                    <a16:rowId xmlns:a16="http://schemas.microsoft.com/office/drawing/2014/main" val="4019383811"/>
                  </a:ext>
                </a:extLst>
              </a:tr>
              <a:tr h="1524259">
                <a:tc>
                  <a:txBody>
                    <a:bodyPr/>
                    <a:lstStyle/>
                    <a:p>
                      <a:pPr lvl="0" algn="ctr">
                        <a:lnSpc>
                          <a:spcPct val="100000"/>
                        </a:lnSpc>
                        <a:spcBef>
                          <a:spcPts val="0"/>
                        </a:spcBef>
                        <a:spcAft>
                          <a:spcPts val="0"/>
                        </a:spcAft>
                        <a:buNone/>
                      </a:pPr>
                      <a:r>
                        <a:rPr lang="en-US" sz="900" b="0" i="0" u="none" strike="noStrike" noProof="0">
                          <a:solidFill>
                            <a:schemeClr val="tx1"/>
                          </a:solidFill>
                          <a:latin typeface="Calibri Light"/>
                        </a:rPr>
                        <a:t>Puerto Cabezas ( </a:t>
                      </a:r>
                      <a:r>
                        <a:rPr lang="en-US" sz="900" b="0" i="0" u="none" strike="noStrike" noProof="0" err="1">
                          <a:solidFill>
                            <a:schemeClr val="tx1"/>
                          </a:solidFill>
                          <a:latin typeface="Calibri Light"/>
                        </a:rPr>
                        <a:t>Bilwi</a:t>
                      </a:r>
                      <a:r>
                        <a:rPr lang="en-US" sz="900" b="0" i="0" u="none" strike="noStrike" noProof="0">
                          <a:solidFill>
                            <a:schemeClr val="tx1"/>
                          </a:solidFill>
                          <a:latin typeface="Calibri Light"/>
                        </a:rPr>
                        <a:t> in Miskito ) is a municipality in , and capital of , the North Atlantic Coast department ( </a:t>
                      </a:r>
                      <a:r>
                        <a:rPr lang="en-US" sz="900" b="0" i="0" u="none" strike="noStrike" noProof="0" err="1">
                          <a:solidFill>
                            <a:schemeClr val="tx1"/>
                          </a:solidFill>
                          <a:latin typeface="Calibri Light"/>
                        </a:rPr>
                        <a:t>Regi√É</a:t>
                      </a:r>
                      <a:r>
                        <a:rPr lang="en-US" sz="900" b="0" i="0" u="none" strike="noStrike" noProof="0">
                          <a:solidFill>
                            <a:schemeClr val="tx1"/>
                          </a:solidFill>
                          <a:latin typeface="Calibri Light"/>
                        </a:rPr>
                        <a:t> n </a:t>
                      </a:r>
                      <a:r>
                        <a:rPr lang="en-US" sz="900" b="0" i="0" u="none" strike="noStrike" noProof="0" err="1">
                          <a:solidFill>
                            <a:schemeClr val="tx1"/>
                          </a:solidFill>
                          <a:latin typeface="Calibri Light"/>
                        </a:rPr>
                        <a:t>Aut√É</a:t>
                      </a:r>
                      <a:r>
                        <a:rPr lang="en-US" sz="900" b="0" i="0" u="none" strike="noStrike" noProof="0">
                          <a:solidFill>
                            <a:schemeClr val="tx1"/>
                          </a:solidFill>
                          <a:latin typeface="Calibri Light"/>
                        </a:rPr>
                        <a:t> </a:t>
                      </a:r>
                      <a:r>
                        <a:rPr lang="en-US" sz="900" b="0" i="0" u="none" strike="noStrike" noProof="0" err="1">
                          <a:solidFill>
                            <a:schemeClr val="tx1"/>
                          </a:solidFill>
                          <a:latin typeface="Calibri Light"/>
                        </a:rPr>
                        <a:t>noma</a:t>
                      </a:r>
                      <a:r>
                        <a:rPr lang="en-US" sz="900" b="0" i="0" u="none" strike="noStrike" noProof="0">
                          <a:solidFill>
                            <a:schemeClr val="tx1"/>
                          </a:solidFill>
                          <a:latin typeface="Calibri Light"/>
                        </a:rPr>
                        <a:t> del </a:t>
                      </a:r>
                      <a:r>
                        <a:rPr lang="en-US" sz="900" b="0" i="0" u="none" strike="noStrike" noProof="0" err="1">
                          <a:solidFill>
                            <a:schemeClr val="tx1"/>
                          </a:solidFill>
                          <a:latin typeface="Calibri Light"/>
                        </a:rPr>
                        <a:t>Atl√É</a:t>
                      </a:r>
                      <a:r>
                        <a:rPr lang="en-US" sz="900" b="0" i="0" u="none" strike="noStrike" noProof="0">
                          <a:solidFill>
                            <a:schemeClr val="tx1"/>
                          </a:solidFill>
                          <a:latin typeface="Calibri Light"/>
                        </a:rPr>
                        <a:t> </a:t>
                      </a:r>
                      <a:r>
                        <a:rPr lang="en-US" sz="900" b="0" i="0" u="none" strike="noStrike" noProof="0" err="1">
                          <a:solidFill>
                            <a:schemeClr val="tx1"/>
                          </a:solidFill>
                          <a:latin typeface="Calibri Light"/>
                        </a:rPr>
                        <a:t>ntico</a:t>
                      </a:r>
                      <a:r>
                        <a:rPr lang="en-US" sz="900" b="0" i="0" u="none" strike="noStrike" noProof="0">
                          <a:solidFill>
                            <a:schemeClr val="tx1"/>
                          </a:solidFill>
                          <a:latin typeface="Calibri Light"/>
                        </a:rPr>
                        <a:t> Norte ) of Nicaragua . The municipality and the entire region are indigenous lands . The city of </a:t>
                      </a:r>
                      <a:r>
                        <a:rPr lang="en-US" sz="900" b="0" i="0" u="none" strike="noStrike" noProof="0" err="1">
                          <a:solidFill>
                            <a:schemeClr val="tx1"/>
                          </a:solidFill>
                          <a:latin typeface="Calibri Light"/>
                        </a:rPr>
                        <a:t>Bilwi</a:t>
                      </a:r>
                      <a:r>
                        <a:rPr lang="en-US" sz="900" b="0" i="0" u="none" strike="noStrike" noProof="0">
                          <a:solidFill>
                            <a:schemeClr val="tx1"/>
                          </a:solidFill>
                          <a:latin typeface="Calibri Light"/>
                        </a:rPr>
                        <a:t> is part of The Community of Karata , including land north of </a:t>
                      </a:r>
                      <a:r>
                        <a:rPr lang="en-US" sz="900" b="0" i="0" u="none" strike="noStrike" noProof="0" err="1">
                          <a:solidFill>
                            <a:schemeClr val="tx1"/>
                          </a:solidFill>
                          <a:latin typeface="Calibri Light"/>
                        </a:rPr>
                        <a:t>Bilwi</a:t>
                      </a:r>
                      <a:r>
                        <a:rPr lang="en-US" sz="900" b="0" i="0" u="none" strike="noStrike" noProof="0">
                          <a:solidFill>
                            <a:schemeClr val="tx1"/>
                          </a:solidFill>
                          <a:latin typeface="Calibri Light"/>
                        </a:rPr>
                        <a:t> which borders The Community of Ten Communities . The owners are the various community groups who have demarcated their particular land areas . The Universidad de las Regiones </a:t>
                      </a:r>
                      <a:r>
                        <a:rPr lang="en-US" sz="900" b="0" i="0" u="none" strike="noStrike" noProof="0" err="1">
                          <a:solidFill>
                            <a:schemeClr val="tx1"/>
                          </a:solidFill>
                          <a:latin typeface="Calibri Light"/>
                        </a:rPr>
                        <a:t>Aut√É</a:t>
                      </a:r>
                      <a:r>
                        <a:rPr lang="en-US" sz="900" b="0" i="0" u="none" strike="noStrike" noProof="0">
                          <a:solidFill>
                            <a:schemeClr val="tx1"/>
                          </a:solidFill>
                          <a:latin typeface="Calibri Light"/>
                        </a:rPr>
                        <a:t> </a:t>
                      </a:r>
                      <a:r>
                        <a:rPr lang="en-US" sz="900" b="0" i="0" u="none" strike="noStrike" noProof="0" err="1">
                          <a:solidFill>
                            <a:schemeClr val="tx1"/>
                          </a:solidFill>
                          <a:latin typeface="Calibri Light"/>
                        </a:rPr>
                        <a:t>nomas</a:t>
                      </a:r>
                      <a:r>
                        <a:rPr lang="en-US" sz="900" b="0" i="0" u="none" strike="noStrike" noProof="0">
                          <a:solidFill>
                            <a:schemeClr val="tx1"/>
                          </a:solidFill>
                          <a:latin typeface="Calibri Light"/>
                        </a:rPr>
                        <a:t> de la Costa Caribe </a:t>
                      </a:r>
                      <a:r>
                        <a:rPr lang="en-US" sz="900" b="0" i="0" u="none" strike="noStrike" noProof="0" err="1">
                          <a:solidFill>
                            <a:schemeClr val="tx1"/>
                          </a:solidFill>
                          <a:latin typeface="Calibri Light"/>
                        </a:rPr>
                        <a:t>Nicarag√É</a:t>
                      </a:r>
                      <a:r>
                        <a:rPr lang="en-US" sz="900" b="0" i="0" u="none" strike="noStrike" noProof="0">
                          <a:solidFill>
                            <a:schemeClr val="tx1"/>
                          </a:solidFill>
                          <a:latin typeface="Calibri Light"/>
                        </a:rPr>
                        <a:t> 1\/4 </a:t>
                      </a:r>
                      <a:r>
                        <a:rPr lang="en-US" sz="900" b="0" i="0" u="none" strike="noStrike" noProof="0" err="1">
                          <a:solidFill>
                            <a:schemeClr val="tx1"/>
                          </a:solidFill>
                          <a:latin typeface="Calibri Light"/>
                        </a:rPr>
                        <a:t>ense</a:t>
                      </a:r>
                      <a:r>
                        <a:rPr lang="en-US" sz="900" b="0" i="0" u="none" strike="noStrike" noProof="0">
                          <a:solidFill>
                            <a:schemeClr val="tx1"/>
                          </a:solidFill>
                          <a:latin typeface="Calibri Light"/>
                        </a:rPr>
                        <a:t> ( URACCAN ) has a campus in Puerto Cabezas as well as in several other locations in RAAN and RAAS . The culture , like the rest of Nicaragua 's Caribbean coast , has a very prominent Caribbean influence . Hurricane Felix hit Puerto Cabezas on September 4 , 2007 , killing about 100 people . Puerto Cabezas is sister city to Burlington , Vermont , USA , and has been since the mid-1980s . They also have a sister city in Sweden , which is Lulea</a:t>
                      </a:r>
                      <a:endParaRPr lang="en-US" sz="900">
                        <a:latin typeface="Calibri Light"/>
                      </a:endParaRPr>
                    </a:p>
                  </a:txBody>
                  <a:tcPr marL="7200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900" b="0" i="0" u="none" strike="noStrike" noProof="0">
                          <a:solidFill>
                            <a:schemeClr val="tx1"/>
                          </a:solidFill>
                          <a:latin typeface="Calibri Light"/>
                        </a:rPr>
                        <a:t>Puerto Cabezas is a city in the state of Nicaragua in the United States of America.</a:t>
                      </a:r>
                      <a:endParaRPr lang="en-US" sz="900">
                        <a:latin typeface="Calibri Light"/>
                      </a:endParaRPr>
                    </a:p>
                  </a:txBody>
                  <a:tcPr marL="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lvl="0" indent="-171450" algn="l">
                        <a:lnSpc>
                          <a:spcPct val="100000"/>
                        </a:lnSpc>
                        <a:spcBef>
                          <a:spcPts val="0"/>
                        </a:spcBef>
                        <a:spcAft>
                          <a:spcPts val="0"/>
                        </a:spcAft>
                        <a:buFont typeface="Arial"/>
                        <a:buChar char="•"/>
                      </a:pPr>
                      <a:r>
                        <a:rPr lang="en-IN" sz="900" b="1" i="0" u="none" strike="noStrike" noProof="0">
                          <a:solidFill>
                            <a:schemeClr val="tx1"/>
                          </a:solidFill>
                          <a:latin typeface="Calibri Light"/>
                          <a:cs typeface="Calibri Light"/>
                        </a:rPr>
                        <a:t>The reference here is:</a:t>
                      </a:r>
                      <a:r>
                        <a:rPr lang="en-IN" sz="900" b="0" i="1" u="none" strike="noStrike" noProof="0">
                          <a:solidFill>
                            <a:schemeClr val="tx1"/>
                          </a:solidFill>
                          <a:latin typeface="Calibri Light"/>
                          <a:cs typeface="Calibri Light"/>
                        </a:rPr>
                        <a:t> </a:t>
                      </a:r>
                      <a:r>
                        <a:rPr lang="en-IN" sz="900" b="0" i="0" u="none" strike="noStrike" noProof="0">
                          <a:solidFill>
                            <a:schemeClr val="tx1"/>
                          </a:solidFill>
                          <a:latin typeface="Calibri Light"/>
                        </a:rPr>
                        <a:t>Puerto Cabezas is a city in Nicaragua .</a:t>
                      </a:r>
                    </a:p>
                    <a:p>
                      <a:pPr marL="171450" lvl="0" indent="-171450" algn="l">
                        <a:lnSpc>
                          <a:spcPct val="100000"/>
                        </a:lnSpc>
                        <a:spcBef>
                          <a:spcPts val="0"/>
                        </a:spcBef>
                        <a:spcAft>
                          <a:spcPts val="0"/>
                        </a:spcAft>
                        <a:buFont typeface="Arial"/>
                        <a:buChar char="•"/>
                      </a:pPr>
                      <a:r>
                        <a:rPr lang="en-IN" sz="900" b="1" i="0" u="none" strike="noStrike" noProof="0">
                          <a:solidFill>
                            <a:schemeClr val="tx1"/>
                          </a:solidFill>
                          <a:latin typeface="Calibri Light"/>
                        </a:rPr>
                        <a:t>SARI Score: </a:t>
                      </a:r>
                      <a:r>
                        <a:rPr lang="en-IN" sz="900" b="0" i="0" u="none" strike="noStrike" noProof="0">
                          <a:solidFill>
                            <a:schemeClr val="tx1"/>
                          </a:solidFill>
                          <a:latin typeface="Calibri Light"/>
                        </a:rPr>
                        <a:t>0.778942769768457</a:t>
                      </a:r>
                    </a:p>
                    <a:p>
                      <a:pPr marL="171450" lvl="0" indent="-171450" algn="l">
                        <a:lnSpc>
                          <a:spcPct val="100000"/>
                        </a:lnSpc>
                        <a:spcBef>
                          <a:spcPts val="0"/>
                        </a:spcBef>
                        <a:spcAft>
                          <a:spcPts val="0"/>
                        </a:spcAft>
                        <a:buFont typeface="Arial"/>
                        <a:buChar char="•"/>
                      </a:pPr>
                      <a:r>
                        <a:rPr lang="en-IN" sz="900" b="1" i="0" u="none" strike="noStrike" noProof="0">
                          <a:solidFill>
                            <a:schemeClr val="tx1"/>
                          </a:solidFill>
                          <a:latin typeface="Calibri Light"/>
                        </a:rPr>
                        <a:t>Dataset:</a:t>
                      </a:r>
                      <a:r>
                        <a:rPr lang="en-IN" sz="900" b="0" i="0" u="none" strike="noStrike" noProof="0">
                          <a:solidFill>
                            <a:schemeClr val="tx1"/>
                          </a:solidFill>
                          <a:latin typeface="Calibri Light"/>
                        </a:rPr>
                        <a:t> Wiki-Doc</a:t>
                      </a:r>
                    </a:p>
                  </a:txBody>
                  <a:tcPr marL="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1213108"/>
                  </a:ext>
                </a:extLst>
              </a:tr>
              <a:tr h="1882133">
                <a:tc>
                  <a:txBody>
                    <a:bodyPr/>
                    <a:lstStyle/>
                    <a:p>
                      <a:pPr lvl="0" algn="ctr">
                        <a:lnSpc>
                          <a:spcPct val="100000"/>
                        </a:lnSpc>
                        <a:spcBef>
                          <a:spcPts val="0"/>
                        </a:spcBef>
                        <a:spcAft>
                          <a:spcPts val="0"/>
                        </a:spcAft>
                        <a:buNone/>
                      </a:pPr>
                      <a:r>
                        <a:rPr lang="en-US" sz="900" b="0" i="0" u="none" strike="noStrike" noProof="0" err="1">
                          <a:solidFill>
                            <a:schemeClr val="tx1"/>
                          </a:solidFill>
                          <a:latin typeface="Calibri Light"/>
                        </a:rPr>
                        <a:t>telescopium</a:t>
                      </a:r>
                      <a:r>
                        <a:rPr lang="en-US" sz="900" b="0" i="0" u="none" strike="noStrike" noProof="0">
                          <a:solidFill>
                            <a:schemeClr val="tx1"/>
                          </a:solidFill>
                          <a:latin typeface="Calibri Light"/>
                        </a:rPr>
                        <a:t> is a minor constellation in the southern celestial hemisphere , one of twelve named in the 18th century by </a:t>
                      </a:r>
                      <a:r>
                        <a:rPr lang="en-US" sz="900" b="0" i="0" u="none" strike="noStrike" noProof="0" err="1">
                          <a:solidFill>
                            <a:schemeClr val="tx1"/>
                          </a:solidFill>
                          <a:latin typeface="Calibri Light"/>
                        </a:rPr>
                        <a:t>french</a:t>
                      </a:r>
                      <a:r>
                        <a:rPr lang="en-US" sz="900" b="0" i="0" u="none" strike="noStrike" noProof="0">
                          <a:solidFill>
                            <a:schemeClr val="tx1"/>
                          </a:solidFill>
                          <a:latin typeface="Calibri Light"/>
                        </a:rPr>
                        <a:t> astronomer </a:t>
                      </a:r>
                      <a:r>
                        <a:rPr lang="en-US" sz="900" b="0" i="0" u="none" strike="noStrike" noProof="0" err="1">
                          <a:solidFill>
                            <a:schemeClr val="tx1"/>
                          </a:solidFill>
                          <a:latin typeface="Calibri Light"/>
                        </a:rPr>
                        <a:t>nicolas</a:t>
                      </a:r>
                      <a:r>
                        <a:rPr lang="en-US" sz="900" b="0" i="0" u="none" strike="noStrike" noProof="0">
                          <a:solidFill>
                            <a:schemeClr val="tx1"/>
                          </a:solidFill>
                          <a:latin typeface="Calibri Light"/>
                        </a:rPr>
                        <a:t>-louis de </a:t>
                      </a:r>
                      <a:r>
                        <a:rPr lang="en-US" sz="900" b="0" i="0" u="none" strike="noStrike" noProof="0" err="1">
                          <a:solidFill>
                            <a:schemeClr val="tx1"/>
                          </a:solidFill>
                          <a:latin typeface="Calibri Light"/>
                        </a:rPr>
                        <a:t>lacaille</a:t>
                      </a:r>
                      <a:r>
                        <a:rPr lang="en-US" sz="900" b="0" i="0" u="none" strike="noStrike" noProof="0">
                          <a:solidFill>
                            <a:schemeClr val="tx1"/>
                          </a:solidFill>
                          <a:latin typeface="Calibri Light"/>
                        </a:rPr>
                        <a:t> and one of several depicting scientific instruments . its name is a latinized form of the </a:t>
                      </a:r>
                      <a:r>
                        <a:rPr lang="en-US" sz="900" b="0" i="0" u="none" strike="noStrike" noProof="0" err="1">
                          <a:solidFill>
                            <a:schemeClr val="tx1"/>
                          </a:solidFill>
                          <a:latin typeface="Calibri Light"/>
                        </a:rPr>
                        <a:t>greek</a:t>
                      </a:r>
                      <a:r>
                        <a:rPr lang="en-US" sz="900" b="0" i="0" u="none" strike="noStrike" noProof="0">
                          <a:solidFill>
                            <a:schemeClr val="tx1"/>
                          </a:solidFill>
                          <a:latin typeface="Calibri Light"/>
                        </a:rPr>
                        <a:t> word for telescope . </a:t>
                      </a:r>
                      <a:r>
                        <a:rPr lang="en-US" sz="900" b="0" i="0" u="none" strike="noStrike" noProof="0" err="1">
                          <a:solidFill>
                            <a:schemeClr val="tx1"/>
                          </a:solidFill>
                          <a:latin typeface="Calibri Light"/>
                        </a:rPr>
                        <a:t>telescopium</a:t>
                      </a:r>
                      <a:r>
                        <a:rPr lang="en-US" sz="900" b="0" i="0" u="none" strike="noStrike" noProof="0">
                          <a:solidFill>
                            <a:schemeClr val="tx1"/>
                          </a:solidFill>
                          <a:latin typeface="Calibri Light"/>
                        </a:rPr>
                        <a:t> was later much reduced in size by </a:t>
                      </a:r>
                      <a:r>
                        <a:rPr lang="en-US" sz="900" b="0" i="0" u="none" strike="noStrike" noProof="0" err="1">
                          <a:solidFill>
                            <a:schemeClr val="tx1"/>
                          </a:solidFill>
                          <a:latin typeface="Calibri Light"/>
                        </a:rPr>
                        <a:t>francis</a:t>
                      </a:r>
                      <a:r>
                        <a:rPr lang="en-US" sz="900" b="0" i="0" u="none" strike="noStrike" noProof="0">
                          <a:solidFill>
                            <a:schemeClr val="tx1"/>
                          </a:solidFill>
                          <a:latin typeface="Calibri Light"/>
                        </a:rPr>
                        <a:t> baily and </a:t>
                      </a:r>
                      <a:r>
                        <a:rPr lang="en-US" sz="900" b="0" i="0" u="none" strike="noStrike" noProof="0" err="1">
                          <a:solidFill>
                            <a:schemeClr val="tx1"/>
                          </a:solidFill>
                          <a:latin typeface="Calibri Light"/>
                        </a:rPr>
                        <a:t>benjamin</a:t>
                      </a:r>
                      <a:r>
                        <a:rPr lang="en-US" sz="900" b="0" i="0" u="none" strike="noStrike" noProof="0">
                          <a:solidFill>
                            <a:schemeClr val="tx1"/>
                          </a:solidFill>
                          <a:latin typeface="Calibri Light"/>
                        </a:rPr>
                        <a:t> </a:t>
                      </a:r>
                      <a:r>
                        <a:rPr lang="en-US" sz="900" b="0" i="0" u="none" strike="noStrike" noProof="0" err="1">
                          <a:solidFill>
                            <a:schemeClr val="tx1"/>
                          </a:solidFill>
                          <a:latin typeface="Calibri Light"/>
                        </a:rPr>
                        <a:t>gould.the</a:t>
                      </a:r>
                      <a:r>
                        <a:rPr lang="en-US" sz="900" b="0" i="0" u="none" strike="noStrike" noProof="0">
                          <a:solidFill>
                            <a:schemeClr val="tx1"/>
                          </a:solidFill>
                          <a:latin typeface="Calibri Light"/>
                        </a:rPr>
                        <a:t> brightest star in the constellation is alpha </a:t>
                      </a:r>
                      <a:r>
                        <a:rPr lang="en-US" sz="900" b="0" i="0" u="none" strike="noStrike" noProof="0" err="1">
                          <a:solidFill>
                            <a:schemeClr val="tx1"/>
                          </a:solidFill>
                          <a:latin typeface="Calibri Light"/>
                        </a:rPr>
                        <a:t>telescopii</a:t>
                      </a:r>
                      <a:r>
                        <a:rPr lang="en-US" sz="900" b="0" i="0" u="none" strike="noStrike" noProof="0">
                          <a:solidFill>
                            <a:schemeClr val="tx1"/>
                          </a:solidFill>
                          <a:latin typeface="Calibri Light"/>
                        </a:rPr>
                        <a:t> , a blue-white subgiant with an apparent magnitude of 3.5 , followed by the orange giant star zeta </a:t>
                      </a:r>
                      <a:r>
                        <a:rPr lang="en-US" sz="900" b="0" i="0" u="none" strike="noStrike" noProof="0" err="1">
                          <a:solidFill>
                            <a:schemeClr val="tx1"/>
                          </a:solidFill>
                          <a:latin typeface="Calibri Light"/>
                        </a:rPr>
                        <a:t>telescopii</a:t>
                      </a:r>
                      <a:r>
                        <a:rPr lang="en-US" sz="900" b="0" i="0" u="none" strike="noStrike" noProof="0">
                          <a:solidFill>
                            <a:schemeClr val="tx1"/>
                          </a:solidFill>
                          <a:latin typeface="Calibri Light"/>
                        </a:rPr>
                        <a:t> at magnitude 4.1 . eta and </a:t>
                      </a:r>
                      <a:r>
                        <a:rPr lang="en-US" sz="900" b="0" i="0" u="none" strike="noStrike" noProof="0" err="1">
                          <a:solidFill>
                            <a:schemeClr val="tx1"/>
                          </a:solidFill>
                          <a:latin typeface="Calibri Light"/>
                        </a:rPr>
                        <a:t>pz</a:t>
                      </a:r>
                      <a:r>
                        <a:rPr lang="en-US" sz="900" b="0" i="0" u="none" strike="noStrike" noProof="0">
                          <a:solidFill>
                            <a:schemeClr val="tx1"/>
                          </a:solidFill>
                          <a:latin typeface="Calibri Light"/>
                        </a:rPr>
                        <a:t> </a:t>
                      </a:r>
                      <a:r>
                        <a:rPr lang="en-US" sz="900" b="0" i="0" u="none" strike="noStrike" noProof="0" err="1">
                          <a:solidFill>
                            <a:schemeClr val="tx1"/>
                          </a:solidFill>
                          <a:latin typeface="Calibri Light"/>
                        </a:rPr>
                        <a:t>telescopii</a:t>
                      </a:r>
                      <a:r>
                        <a:rPr lang="en-US" sz="900" b="0" i="0" u="none" strike="noStrike" noProof="0">
                          <a:solidFill>
                            <a:schemeClr val="tx1"/>
                          </a:solidFill>
                          <a:latin typeface="Calibri Light"/>
                        </a:rPr>
                        <a:t> are two young star systems with debris disks and brown dwarf companions . </a:t>
                      </a:r>
                      <a:r>
                        <a:rPr lang="en-US" sz="900" b="0" i="0" u="none" strike="noStrike" noProof="0" err="1">
                          <a:solidFill>
                            <a:schemeClr val="tx1"/>
                          </a:solidFill>
                          <a:latin typeface="Calibri Light"/>
                        </a:rPr>
                        <a:t>telescopium</a:t>
                      </a:r>
                      <a:r>
                        <a:rPr lang="en-US" sz="900" b="0" i="0" u="none" strike="noStrike" noProof="0">
                          <a:solidFill>
                            <a:schemeClr val="tx1"/>
                          </a:solidFill>
                          <a:latin typeface="Calibri Light"/>
                        </a:rPr>
                        <a:t> hosts two unusual stars with very little hydrogen that are likely to be the result of two merged white dwarfs : </a:t>
                      </a:r>
                      <a:r>
                        <a:rPr lang="en-US" sz="900" b="0" i="0" u="none" strike="noStrike" noProof="0" err="1">
                          <a:solidFill>
                            <a:schemeClr val="tx1"/>
                          </a:solidFill>
                          <a:latin typeface="Calibri Light"/>
                        </a:rPr>
                        <a:t>pv</a:t>
                      </a:r>
                      <a:r>
                        <a:rPr lang="en-US" sz="900" b="0" i="0" u="none" strike="noStrike" noProof="0">
                          <a:solidFill>
                            <a:schemeClr val="tx1"/>
                          </a:solidFill>
                          <a:latin typeface="Calibri Light"/>
                        </a:rPr>
                        <a:t> </a:t>
                      </a:r>
                      <a:r>
                        <a:rPr lang="en-US" sz="900" b="0" i="0" u="none" strike="noStrike" noProof="0" err="1">
                          <a:solidFill>
                            <a:schemeClr val="tx1"/>
                          </a:solidFill>
                          <a:latin typeface="Calibri Light"/>
                        </a:rPr>
                        <a:t>telescopii</a:t>
                      </a:r>
                      <a:r>
                        <a:rPr lang="en-US" sz="900" b="0" i="0" u="none" strike="noStrike" noProof="0">
                          <a:solidFill>
                            <a:schemeClr val="tx1"/>
                          </a:solidFill>
                          <a:latin typeface="Calibri Light"/>
                        </a:rPr>
                        <a:t> , also known as </a:t>
                      </a:r>
                      <a:r>
                        <a:rPr lang="en-US" sz="900" b="0" i="0" u="none" strike="noStrike" noProof="0" err="1">
                          <a:solidFill>
                            <a:schemeClr val="tx1"/>
                          </a:solidFill>
                          <a:latin typeface="Calibri Light"/>
                        </a:rPr>
                        <a:t>hd</a:t>
                      </a:r>
                      <a:r>
                        <a:rPr lang="en-US" sz="900" b="0" i="0" u="none" strike="noStrike" noProof="0">
                          <a:solidFill>
                            <a:schemeClr val="tx1"/>
                          </a:solidFill>
                          <a:latin typeface="Calibri Light"/>
                        </a:rPr>
                        <a:t> 168476 , is a hot blue extreme helium star , while </a:t>
                      </a:r>
                      <a:r>
                        <a:rPr lang="en-US" sz="900" b="0" i="0" u="none" strike="noStrike" noProof="0" err="1">
                          <a:solidFill>
                            <a:schemeClr val="tx1"/>
                          </a:solidFill>
                          <a:latin typeface="Calibri Light"/>
                        </a:rPr>
                        <a:t>rs</a:t>
                      </a:r>
                      <a:r>
                        <a:rPr lang="en-US" sz="900" b="0" i="0" u="none" strike="noStrike" noProof="0">
                          <a:solidFill>
                            <a:schemeClr val="tx1"/>
                          </a:solidFill>
                          <a:latin typeface="Calibri Light"/>
                        </a:rPr>
                        <a:t> </a:t>
                      </a:r>
                      <a:r>
                        <a:rPr lang="en-US" sz="900" b="0" i="0" u="none" strike="noStrike" noProof="0" err="1">
                          <a:solidFill>
                            <a:schemeClr val="tx1"/>
                          </a:solidFill>
                          <a:latin typeface="Calibri Light"/>
                        </a:rPr>
                        <a:t>telescopii</a:t>
                      </a:r>
                      <a:r>
                        <a:rPr lang="en-US" sz="900" b="0" i="0" u="none" strike="noStrike" noProof="0">
                          <a:solidFill>
                            <a:schemeClr val="tx1"/>
                          </a:solidFill>
                          <a:latin typeface="Calibri Light"/>
                        </a:rPr>
                        <a:t> is an r coronae borealis variable . </a:t>
                      </a:r>
                      <a:r>
                        <a:rPr lang="en-US" sz="900" b="0" i="0" u="none" strike="noStrike" noProof="0" err="1">
                          <a:solidFill>
                            <a:schemeClr val="tx1"/>
                          </a:solidFill>
                          <a:latin typeface="Calibri Light"/>
                        </a:rPr>
                        <a:t>rr</a:t>
                      </a:r>
                      <a:r>
                        <a:rPr lang="en-US" sz="900" b="0" i="0" u="none" strike="noStrike" noProof="0">
                          <a:solidFill>
                            <a:schemeClr val="tx1"/>
                          </a:solidFill>
                          <a:latin typeface="Calibri Light"/>
                        </a:rPr>
                        <a:t> </a:t>
                      </a:r>
                      <a:r>
                        <a:rPr lang="en-US" sz="900" b="0" i="0" u="none" strike="noStrike" noProof="0" err="1">
                          <a:solidFill>
                            <a:schemeClr val="tx1"/>
                          </a:solidFill>
                          <a:latin typeface="Calibri Light"/>
                        </a:rPr>
                        <a:t>telescopii</a:t>
                      </a:r>
                      <a:r>
                        <a:rPr lang="en-US" sz="900" b="0" i="0" u="none" strike="noStrike" noProof="0">
                          <a:solidFill>
                            <a:schemeClr val="tx1"/>
                          </a:solidFill>
                          <a:latin typeface="Calibri Light"/>
                        </a:rPr>
                        <a:t> is a cataclysmic variable that brightened as a nova to magnitude 6 in 1948 . </a:t>
                      </a:r>
                      <a:r>
                        <a:rPr lang="en-US" sz="900" b="0" i="0" u="none" strike="noStrike" noProof="0" err="1">
                          <a:solidFill>
                            <a:schemeClr val="tx1"/>
                          </a:solidFill>
                          <a:latin typeface="Calibri Light"/>
                        </a:rPr>
                        <a:t>telescopium</a:t>
                      </a:r>
                      <a:r>
                        <a:rPr lang="en-US" sz="900" b="0" i="0" u="none" strike="noStrike" noProof="0">
                          <a:solidFill>
                            <a:schemeClr val="tx1"/>
                          </a:solidFill>
                          <a:latin typeface="Calibri Light"/>
                        </a:rPr>
                        <a:t> also hosts the first known visible star system with a black hole , qv </a:t>
                      </a:r>
                      <a:r>
                        <a:rPr lang="en-US" sz="900" b="0" i="0" u="none" strike="noStrike" noProof="0" err="1">
                          <a:solidFill>
                            <a:schemeClr val="tx1"/>
                          </a:solidFill>
                          <a:latin typeface="Calibri Light"/>
                        </a:rPr>
                        <a:t>telescopii</a:t>
                      </a:r>
                      <a:r>
                        <a:rPr lang="en-US" sz="900" b="0" i="0" u="none" strike="noStrike" noProof="0">
                          <a:solidFill>
                            <a:schemeClr val="tx1"/>
                          </a:solidFill>
                          <a:latin typeface="Calibri Light"/>
                        </a:rPr>
                        <a:t> ( </a:t>
                      </a:r>
                      <a:r>
                        <a:rPr lang="en-US" sz="900" b="0" i="0" u="none" strike="noStrike" noProof="0" err="1">
                          <a:solidFill>
                            <a:schemeClr val="tx1"/>
                          </a:solidFill>
                          <a:latin typeface="Calibri Light"/>
                        </a:rPr>
                        <a:t>hr</a:t>
                      </a:r>
                      <a:r>
                        <a:rPr lang="en-US" sz="900" b="0" i="0" u="none" strike="noStrike" noProof="0">
                          <a:solidFill>
                            <a:schemeClr val="tx1"/>
                          </a:solidFill>
                          <a:latin typeface="Calibri Light"/>
                        </a:rPr>
                        <a:t> 6819 ) , which appears as a variable star with magnitude 5.32 to 5.39 .</a:t>
                      </a:r>
                      <a:endParaRPr lang="en-US" sz="900" i="0">
                        <a:latin typeface="Calibri Light"/>
                      </a:endParaRPr>
                    </a:p>
                    <a:p>
                      <a:pPr lvl="0" algn="ctr">
                        <a:buNone/>
                      </a:pPr>
                      <a:endParaRPr lang="en-US" sz="900" b="1">
                        <a:solidFill>
                          <a:schemeClr val="tx1"/>
                        </a:solidFill>
                        <a:latin typeface="Calibri Light"/>
                        <a:cs typeface="Calibri Light"/>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lnSpc>
                          <a:spcPct val="100000"/>
                        </a:lnSpc>
                        <a:spcBef>
                          <a:spcPts val="0"/>
                        </a:spcBef>
                        <a:spcAft>
                          <a:spcPts val="0"/>
                        </a:spcAft>
                        <a:buNone/>
                      </a:pPr>
                      <a:r>
                        <a:rPr lang="en-IN" sz="900" b="0" i="0" u="none" strike="noStrike" noProof="0" err="1">
                          <a:solidFill>
                            <a:schemeClr val="tx1"/>
                          </a:solidFill>
                          <a:latin typeface="Calibri Light"/>
                        </a:rPr>
                        <a:t>telescopium</a:t>
                      </a:r>
                      <a:r>
                        <a:rPr lang="en-IN" sz="900" b="0" i="0" u="none" strike="noStrike" noProof="0">
                          <a:solidFill>
                            <a:schemeClr val="tx1"/>
                          </a:solidFill>
                          <a:latin typeface="Calibri Light"/>
                        </a:rPr>
                        <a:t> is a minor constellation in the southern celestial hemisphere of the sun.it is the brightest star in the constellation of the same </a:t>
                      </a:r>
                      <a:r>
                        <a:rPr lang="en-IN" sz="900" b="0" i="0" u="none" strike="noStrike" noProof="0" err="1">
                          <a:solidFill>
                            <a:schemeClr val="tx1"/>
                          </a:solidFill>
                          <a:latin typeface="Calibri Light"/>
                        </a:rPr>
                        <a:t>name.the</a:t>
                      </a:r>
                      <a:r>
                        <a:rPr lang="en-IN" sz="900" b="0" i="0" u="none" strike="noStrike" noProof="0">
                          <a:solidFill>
                            <a:schemeClr val="tx1"/>
                          </a:solidFill>
                          <a:latin typeface="Calibri Light"/>
                        </a:rPr>
                        <a:t> constellation of </a:t>
                      </a:r>
                      <a:r>
                        <a:rPr lang="en-IN" sz="900" b="0" i="0" u="none" strike="noStrike" noProof="0" err="1">
                          <a:solidFill>
                            <a:schemeClr val="tx1"/>
                          </a:solidFill>
                          <a:latin typeface="Calibri Light"/>
                        </a:rPr>
                        <a:t>telescopium</a:t>
                      </a:r>
                      <a:r>
                        <a:rPr lang="en-IN" sz="900" b="0" i="0" u="none" strike="noStrike" noProof="0">
                          <a:solidFill>
                            <a:schemeClr val="tx1"/>
                          </a:solidFill>
                          <a:latin typeface="Calibri Light"/>
                        </a:rPr>
                        <a:t> has a diameter of about.</a:t>
                      </a:r>
                      <a:endParaRPr lang="en-US" sz="900" i="0">
                        <a:latin typeface="Calibri Light"/>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171450" lvl="0" indent="-171450" algn="l">
                        <a:lnSpc>
                          <a:spcPct val="100000"/>
                        </a:lnSpc>
                        <a:spcBef>
                          <a:spcPts val="0"/>
                        </a:spcBef>
                        <a:spcAft>
                          <a:spcPts val="0"/>
                        </a:spcAft>
                        <a:buClr>
                          <a:srgbClr val="000000"/>
                        </a:buClr>
                        <a:buFont typeface="Arial,Sans-Serif"/>
                        <a:buChar char="•"/>
                      </a:pPr>
                      <a:r>
                        <a:rPr lang="en-IN" sz="900" b="1" i="0" u="none" strike="noStrike" noProof="0">
                          <a:solidFill>
                            <a:schemeClr val="tx1"/>
                          </a:solidFill>
                          <a:latin typeface="Calibri Light"/>
                        </a:rPr>
                        <a:t>The reference here is</a:t>
                      </a:r>
                      <a:r>
                        <a:rPr lang="en-IN" sz="900" b="0" i="1" u="none" strike="noStrike" noProof="0">
                          <a:solidFill>
                            <a:schemeClr val="tx1"/>
                          </a:solidFill>
                          <a:latin typeface="Calibri Light"/>
                        </a:rPr>
                        <a:t>: </a:t>
                      </a:r>
                      <a:r>
                        <a:rPr lang="en-IN" sz="900" b="0" i="0" u="none" strike="noStrike" noProof="0" err="1">
                          <a:solidFill>
                            <a:schemeClr val="tx1"/>
                          </a:solidFill>
                          <a:latin typeface="Calibri Light"/>
                        </a:rPr>
                        <a:t>telescopium</a:t>
                      </a:r>
                      <a:r>
                        <a:rPr lang="en-IN" sz="900" b="0" i="0" u="none" strike="noStrike" noProof="0">
                          <a:solidFill>
                            <a:schemeClr val="tx1"/>
                          </a:solidFill>
                          <a:latin typeface="Calibri Light"/>
                        </a:rPr>
                        <a:t> is a constellation in the southern sky .</a:t>
                      </a:r>
                      <a:endParaRPr lang="en-US" sz="900" b="0" i="0" u="none" strike="noStrike" noProof="0">
                        <a:solidFill>
                          <a:srgbClr val="000000"/>
                        </a:solidFill>
                        <a:latin typeface="Calibri Light"/>
                      </a:endParaRPr>
                    </a:p>
                    <a:p>
                      <a:pPr marL="171450" lvl="0" indent="-171450" algn="l">
                        <a:lnSpc>
                          <a:spcPct val="100000"/>
                        </a:lnSpc>
                        <a:spcBef>
                          <a:spcPts val="0"/>
                        </a:spcBef>
                        <a:spcAft>
                          <a:spcPts val="0"/>
                        </a:spcAft>
                        <a:buClr>
                          <a:srgbClr val="000000"/>
                        </a:buClr>
                        <a:buFont typeface="Arial,Sans-Serif"/>
                        <a:buChar char="•"/>
                      </a:pPr>
                      <a:r>
                        <a:rPr lang="en-IN" sz="900" b="1" i="0" u="none" strike="noStrike" noProof="0">
                          <a:solidFill>
                            <a:schemeClr val="tx1"/>
                          </a:solidFill>
                          <a:latin typeface="Calibri Light"/>
                        </a:rPr>
                        <a:t>SARI Score:</a:t>
                      </a:r>
                      <a:r>
                        <a:rPr lang="en-IN" sz="900" b="0" i="0" u="none" strike="noStrike" noProof="0">
                          <a:solidFill>
                            <a:schemeClr val="tx1"/>
                          </a:solidFill>
                          <a:latin typeface="Calibri Light"/>
                        </a:rPr>
                        <a:t> 0.792296296296296</a:t>
                      </a:r>
                      <a:endParaRPr lang="en-US" sz="900" b="0" i="0" u="none" strike="noStrike" noProof="0">
                        <a:solidFill>
                          <a:srgbClr val="000000"/>
                        </a:solidFill>
                        <a:latin typeface="Calibri Light"/>
                      </a:endParaRPr>
                    </a:p>
                    <a:p>
                      <a:pPr marL="171450" lvl="0" indent="-171450" algn="l">
                        <a:lnSpc>
                          <a:spcPct val="100000"/>
                        </a:lnSpc>
                        <a:spcBef>
                          <a:spcPts val="0"/>
                        </a:spcBef>
                        <a:spcAft>
                          <a:spcPts val="0"/>
                        </a:spcAft>
                        <a:buClr>
                          <a:srgbClr val="000000"/>
                        </a:buClr>
                        <a:buFont typeface="Arial,Sans-Serif"/>
                        <a:buChar char="•"/>
                      </a:pPr>
                      <a:r>
                        <a:rPr lang="en-IN" sz="900" b="1" i="0" u="none" strike="noStrike" noProof="0">
                          <a:solidFill>
                            <a:schemeClr val="tx1"/>
                          </a:solidFill>
                          <a:latin typeface="Calibri Light"/>
                        </a:rPr>
                        <a:t>Dataset:</a:t>
                      </a:r>
                      <a:r>
                        <a:rPr lang="en-IN" sz="900" b="0" i="0" u="none" strike="noStrike" noProof="0">
                          <a:solidFill>
                            <a:schemeClr val="tx1"/>
                          </a:solidFill>
                          <a:latin typeface="Calibri Light"/>
                        </a:rPr>
                        <a:t> D-</a:t>
                      </a:r>
                      <a:r>
                        <a:rPr lang="en-IN" sz="900" b="0" i="0" u="none" strike="noStrike" noProof="0" err="1">
                          <a:solidFill>
                            <a:schemeClr val="tx1"/>
                          </a:solidFill>
                          <a:latin typeface="Calibri Light"/>
                        </a:rPr>
                        <a:t>wikipedia</a:t>
                      </a:r>
                      <a:endParaRPr lang="en-IN" sz="900" b="0" i="0" u="none" strike="noStrike" noProof="0">
                        <a:solidFill>
                          <a:schemeClr val="tx1"/>
                        </a:solidFill>
                        <a:latin typeface="Calibri Light"/>
                      </a:endParaRPr>
                    </a:p>
                    <a:p>
                      <a:pPr lvl="0" algn="ctr">
                        <a:lnSpc>
                          <a:spcPct val="100000"/>
                        </a:lnSpc>
                        <a:spcBef>
                          <a:spcPts val="0"/>
                        </a:spcBef>
                        <a:spcAft>
                          <a:spcPts val="0"/>
                        </a:spcAft>
                        <a:buNone/>
                      </a:pPr>
                      <a:endParaRPr lang="en-IN" sz="900" b="0" i="1" u="none" strike="noStrike" noProof="0">
                        <a:solidFill>
                          <a:schemeClr val="tx1"/>
                        </a:solidFill>
                        <a:latin typeface="Calibri Light"/>
                        <a:cs typeface="Calibri Light"/>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173374559"/>
                  </a:ext>
                </a:extLst>
              </a:tr>
            </a:tbl>
          </a:graphicData>
        </a:graphic>
      </p:graphicFrame>
      <p:sp>
        <p:nvSpPr>
          <p:cNvPr id="8" name="Title 1">
            <a:extLst>
              <a:ext uri="{FF2B5EF4-FFF2-40B4-BE49-F238E27FC236}">
                <a16:creationId xmlns:a16="http://schemas.microsoft.com/office/drawing/2014/main" id="{92617D28-95C3-FA78-6377-62484FD0270D}"/>
              </a:ext>
            </a:extLst>
          </p:cNvPr>
          <p:cNvSpPr txBox="1">
            <a:spLocks/>
          </p:cNvSpPr>
          <p:nvPr/>
        </p:nvSpPr>
        <p:spPr>
          <a:xfrm>
            <a:off x="611678" y="66059"/>
            <a:ext cx="7905017"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Examples </a:t>
            </a:r>
            <a:endParaRPr lang="en-US">
              <a:latin typeface="Calibri"/>
              <a:ea typeface="+mj-lt"/>
              <a:cs typeface="+mj-lt"/>
            </a:endParaRPr>
          </a:p>
        </p:txBody>
      </p:sp>
    </p:spTree>
    <p:extLst>
      <p:ext uri="{BB962C8B-B14F-4D97-AF65-F5344CB8AC3E}">
        <p14:creationId xmlns:p14="http://schemas.microsoft.com/office/powerpoint/2010/main" val="583420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344C216-6423-C60E-B94F-AC050C43654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C344C216-6423-C60E-B94F-AC050C43654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343D16A-972B-3136-3CDC-3CDC5DB21598}"/>
              </a:ext>
            </a:extLst>
          </p:cNvPr>
          <p:cNvSpPr>
            <a:spLocks noGrp="1"/>
          </p:cNvSpPr>
          <p:nvPr>
            <p:ph type="title"/>
          </p:nvPr>
        </p:nvSpPr>
        <p:spPr>
          <a:xfrm>
            <a:off x="606972" y="86682"/>
            <a:ext cx="7953704" cy="486017"/>
          </a:xfrm>
        </p:spPr>
        <p:txBody>
          <a:bodyPr vert="horz">
            <a:noAutofit/>
          </a:bodyPr>
          <a:lstStyle/>
          <a:p>
            <a:r>
              <a:rPr lang="en-US" sz="2200">
                <a:latin typeface="Calibri" panose="020F0502020204030204" pitchFamily="34" charset="0"/>
                <a:cs typeface="Calibri" panose="020F0502020204030204" pitchFamily="34" charset="0"/>
              </a:rPr>
              <a:t>Observations</a:t>
            </a:r>
          </a:p>
        </p:txBody>
      </p:sp>
      <p:sp>
        <p:nvSpPr>
          <p:cNvPr id="3" name="Text Placeholder 2">
            <a:extLst>
              <a:ext uri="{FF2B5EF4-FFF2-40B4-BE49-F238E27FC236}">
                <a16:creationId xmlns:a16="http://schemas.microsoft.com/office/drawing/2014/main" id="{FA148E6C-3245-A51B-7577-73D9A1971AAA}"/>
              </a:ext>
            </a:extLst>
          </p:cNvPr>
          <p:cNvSpPr>
            <a:spLocks noGrp="1"/>
          </p:cNvSpPr>
          <p:nvPr>
            <p:ph type="body" idx="1"/>
          </p:nvPr>
        </p:nvSpPr>
        <p:spPr>
          <a:xfrm>
            <a:off x="606972" y="711040"/>
            <a:ext cx="7953704" cy="3416400"/>
          </a:xfrm>
        </p:spPr>
        <p:txBody>
          <a:bodyPr>
            <a:normAutofit/>
          </a:bodyPr>
          <a:lstStyle/>
          <a:p>
            <a:pPr>
              <a:buSzPct val="150000"/>
              <a:buFont typeface="Arial" panose="020B0604020202020204" pitchFamily="34" charset="0"/>
              <a:buChar char="•"/>
            </a:pPr>
            <a:r>
              <a:rPr lang="en-US" sz="1200">
                <a:latin typeface="Calibri Light" panose="020F0302020204030204" pitchFamily="34" charset="0"/>
                <a:cs typeface="Calibri Light" panose="020F0302020204030204" pitchFamily="34" charset="0"/>
              </a:rPr>
              <a:t>Simultaneous training of Summarizer and Simplification module results in better metrics beating the previous benchmarks,</a:t>
            </a:r>
          </a:p>
          <a:p>
            <a:pPr>
              <a:buSzPct val="150000"/>
              <a:buFont typeface="Arial" panose="020B0604020202020204" pitchFamily="34" charset="0"/>
              <a:buChar char="•"/>
            </a:pPr>
            <a:r>
              <a:rPr lang="en-US" sz="1200">
                <a:latin typeface="Calibri Light" panose="020F0302020204030204" pitchFamily="34" charset="0"/>
                <a:cs typeface="Calibri Light" panose="020F0302020204030204" pitchFamily="34" charset="0"/>
              </a:rPr>
              <a:t>Keyword Prompting strategy with optimum value of k=5 and </a:t>
            </a:r>
            <a:r>
              <a:rPr lang="en-US" sz="1200" err="1">
                <a:latin typeface="Calibri Light" panose="020F0302020204030204" pitchFamily="34" charset="0"/>
                <a:cs typeface="Calibri Light" panose="020F0302020204030204" pitchFamily="34" charset="0"/>
              </a:rPr>
              <a:t>div_score</a:t>
            </a:r>
            <a:r>
              <a:rPr lang="en-US" sz="1200">
                <a:latin typeface="Calibri Light" panose="020F0302020204030204" pitchFamily="34" charset="0"/>
                <a:cs typeface="Calibri Light" panose="020F0302020204030204" pitchFamily="34" charset="0"/>
              </a:rPr>
              <a:t>=0.5 improves the result focusing on relevant tokens.</a:t>
            </a:r>
          </a:p>
          <a:p>
            <a:pPr>
              <a:buSzPct val="150000"/>
              <a:buFont typeface="Arial" panose="020B0604020202020204" pitchFamily="34" charset="0"/>
              <a:buChar char="•"/>
            </a:pPr>
            <a:r>
              <a:rPr lang="en-US" sz="1200">
                <a:latin typeface="Calibri Light" panose="020F0302020204030204" pitchFamily="34" charset="0"/>
                <a:cs typeface="Calibri Light" panose="020F0302020204030204" pitchFamily="34" charset="0"/>
              </a:rPr>
              <a:t>All </a:t>
            </a:r>
            <a:r>
              <a:rPr lang="en-US" sz="1200" err="1">
                <a:latin typeface="Calibri Light" panose="020F0302020204030204" pitchFamily="34" charset="0"/>
                <a:cs typeface="Calibri Light" panose="020F0302020204030204" pitchFamily="34" charset="0"/>
              </a:rPr>
              <a:t>Simsum</a:t>
            </a:r>
            <a:r>
              <a:rPr lang="en-US" sz="1200">
                <a:latin typeface="Calibri Light" panose="020F0302020204030204" pitchFamily="34" charset="0"/>
                <a:cs typeface="Calibri Light" panose="020F0302020204030204" pitchFamily="34" charset="0"/>
              </a:rPr>
              <a:t> models outperform the both Bart and T5 finetuned baselines on all metrics </a:t>
            </a:r>
          </a:p>
          <a:p>
            <a:pPr>
              <a:buSzPct val="150000"/>
              <a:buFont typeface="Arial" panose="020B0604020202020204" pitchFamily="34" charset="0"/>
              <a:buChar char="•"/>
            </a:pPr>
            <a:r>
              <a:rPr lang="en-US" sz="1200" err="1">
                <a:latin typeface="Calibri Light" panose="020F0302020204030204" pitchFamily="34" charset="0"/>
                <a:cs typeface="Calibri Light" panose="020F0302020204030204" pitchFamily="34" charset="0"/>
              </a:rPr>
              <a:t>Simsum</a:t>
            </a:r>
            <a:r>
              <a:rPr lang="en-US" sz="1200">
                <a:latin typeface="Calibri Light" panose="020F0302020204030204" pitchFamily="34" charset="0"/>
                <a:cs typeface="Calibri Light" panose="020F0302020204030204" pitchFamily="34" charset="0"/>
              </a:rPr>
              <a:t> model with BART as the baseline outperforms the other variations </a:t>
            </a:r>
          </a:p>
          <a:p>
            <a:pPr>
              <a:buSzPct val="150000"/>
              <a:buFont typeface="Arial" panose="020B0604020202020204" pitchFamily="34" charset="0"/>
              <a:buChar char="•"/>
            </a:pPr>
            <a:r>
              <a:rPr lang="en-US" sz="1200">
                <a:latin typeface="Calibri Light" panose="020F0302020204030204" pitchFamily="34" charset="0"/>
                <a:cs typeface="Calibri Light" panose="020F0302020204030204" pitchFamily="34" charset="0"/>
              </a:rPr>
              <a:t>Optimum value of Lambda ranges between 0.001 to 0.5 </a:t>
            </a:r>
          </a:p>
          <a:p>
            <a:pPr>
              <a:buSzPct val="150000"/>
              <a:buFont typeface="Arial" panose="020B0604020202020204" pitchFamily="34" charset="0"/>
              <a:buChar char="•"/>
            </a:pPr>
            <a:r>
              <a:rPr lang="en-US" sz="1200">
                <a:latin typeface="Calibri Light" panose="020F0302020204030204" pitchFamily="34" charset="0"/>
                <a:cs typeface="Calibri Light" panose="020F0302020204030204" pitchFamily="34" charset="0"/>
              </a:rPr>
              <a:t>Simplifier results in better SARI and FKGL scores on D-Wiki </a:t>
            </a:r>
            <a:r>
              <a:rPr lang="en-US" sz="1200" err="1">
                <a:latin typeface="Calibri Light" panose="020F0302020204030204" pitchFamily="34" charset="0"/>
                <a:cs typeface="Calibri Light" panose="020F0302020204030204" pitchFamily="34" charset="0"/>
              </a:rPr>
              <a:t>i.e</a:t>
            </a:r>
            <a:r>
              <a:rPr lang="en-US" sz="1200">
                <a:latin typeface="Calibri Light" panose="020F0302020204030204" pitchFamily="34" charset="0"/>
                <a:cs typeface="Calibri Light" panose="020F0302020204030204" pitchFamily="34" charset="0"/>
              </a:rPr>
              <a:t> shorter avg length per article</a:t>
            </a:r>
          </a:p>
          <a:p>
            <a:pPr>
              <a:buSzPct val="150000"/>
              <a:buFont typeface="Arial" panose="020B0604020202020204" pitchFamily="34" charset="0"/>
              <a:buChar char="•"/>
            </a:pPr>
            <a:endParaRPr lang="en-US" sz="1200">
              <a:latin typeface="Calibri Light" panose="020F0302020204030204" pitchFamily="34" charset="0"/>
              <a:cs typeface="Calibri Light" panose="020F0302020204030204" pitchFamily="34" charset="0"/>
            </a:endParaRPr>
          </a:p>
          <a:p>
            <a:pPr>
              <a:buSzPct val="150000"/>
              <a:buFont typeface="Arial" panose="020B0604020202020204" pitchFamily="34" charset="0"/>
              <a:buChar char="•"/>
            </a:pPr>
            <a:endParaRPr lang="en-US" sz="1200">
              <a:latin typeface="Calibri Light" panose="020F0302020204030204" pitchFamily="34" charset="0"/>
              <a:cs typeface="Calibri Light" panose="020F0302020204030204" pitchFamily="34" charset="0"/>
            </a:endParaRPr>
          </a:p>
          <a:p>
            <a:pPr>
              <a:buSzPct val="150000"/>
              <a:buFont typeface="Arial" panose="020B0604020202020204" pitchFamily="34" charset="0"/>
              <a:buChar char="•"/>
            </a:pPr>
            <a:endParaRPr lang="en-US" sz="120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7A0381D6-9ADB-8A4E-6C47-0BE8E1FC6C32}"/>
              </a:ext>
            </a:extLst>
          </p:cNvPr>
          <p:cNvSpPr>
            <a:spLocks noGrp="1"/>
          </p:cNvSpPr>
          <p:nvPr>
            <p:ph type="sldNum" idx="12"/>
          </p:nvPr>
        </p:nvSpPr>
        <p:spPr/>
        <p:txBody>
          <a:bodyPr>
            <a:normAutofit fontScale="47500" lnSpcReduction="20000"/>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99319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3EE7-50BF-EB8B-7E71-4B80A1C495E8}"/>
              </a:ext>
            </a:extLst>
          </p:cNvPr>
          <p:cNvSpPr>
            <a:spLocks noGrp="1"/>
          </p:cNvSpPr>
          <p:nvPr>
            <p:ph type="title"/>
          </p:nvPr>
        </p:nvSpPr>
        <p:spPr>
          <a:xfrm>
            <a:off x="516416" y="66059"/>
            <a:ext cx="5134250" cy="517666"/>
          </a:xfrm>
        </p:spPr>
        <p:txBody>
          <a:bodyPr>
            <a:normAutofit fontScale="90000"/>
          </a:bodyPr>
          <a:lstStyle/>
          <a:p>
            <a:pPr algn="l"/>
            <a:r>
              <a:rPr lang="en-US" sz="2400">
                <a:latin typeface="Calibri"/>
                <a:cs typeface="Calibri"/>
              </a:rPr>
              <a:t>Content</a:t>
            </a:r>
          </a:p>
        </p:txBody>
      </p:sp>
      <p:sp>
        <p:nvSpPr>
          <p:cNvPr id="4" name="TextBox 3">
            <a:extLst>
              <a:ext uri="{FF2B5EF4-FFF2-40B4-BE49-F238E27FC236}">
                <a16:creationId xmlns:a16="http://schemas.microsoft.com/office/drawing/2014/main" id="{507F621F-3DF5-00E2-21EA-F0D81DA71F14}"/>
              </a:ext>
            </a:extLst>
          </p:cNvPr>
          <p:cNvSpPr txBox="1"/>
          <p:nvPr/>
        </p:nvSpPr>
        <p:spPr>
          <a:xfrm>
            <a:off x="638503" y="704223"/>
            <a:ext cx="7930056" cy="2862322"/>
          </a:xfrm>
          <a:prstGeom prst="rect">
            <a:avLst/>
          </a:prstGeom>
          <a:noFill/>
        </p:spPr>
        <p:txBody>
          <a:bodyPr wrap="square" lIns="91440" tIns="45720" rIns="91440" bIns="45720" rtlCol="0" anchor="t">
            <a:spAutoFit/>
          </a:bodyPr>
          <a:lstStyle/>
          <a:p>
            <a:pPr marL="342900" indent="-342900">
              <a:buAutoNum type="arabicPeriod"/>
            </a:pPr>
            <a:r>
              <a:rPr lang="en-US">
                <a:latin typeface="Calibri Light"/>
                <a:ea typeface="Calibri Light"/>
                <a:cs typeface="Calibri Light"/>
              </a:rPr>
              <a:t>Problem statement</a:t>
            </a:r>
          </a:p>
          <a:p>
            <a:pPr marL="342900" indent="-342900">
              <a:buAutoNum type="arabicPeriod"/>
            </a:pPr>
            <a:r>
              <a:rPr lang="en-US" sz="1800">
                <a:latin typeface="Calibri Light"/>
                <a:ea typeface="+mj-lt"/>
                <a:cs typeface="Calibri Light"/>
              </a:rPr>
              <a:t>Preprocessing techniques</a:t>
            </a:r>
            <a:endParaRPr lang="en-US">
              <a:latin typeface="Calibri Light"/>
              <a:cs typeface="Calibri Light"/>
            </a:endParaRPr>
          </a:p>
          <a:p>
            <a:pPr marL="342900" indent="-342900">
              <a:buAutoNum type="arabicPeriod"/>
            </a:pPr>
            <a:r>
              <a:rPr lang="en-US" sz="1800">
                <a:latin typeface="Calibri Light"/>
                <a:ea typeface="+mj-lt"/>
                <a:cs typeface="Calibri Light"/>
              </a:rPr>
              <a:t>Approach</a:t>
            </a:r>
          </a:p>
          <a:p>
            <a:pPr marL="342900" indent="-342900">
              <a:buFontTx/>
              <a:buAutoNum type="arabicPeriod"/>
            </a:pPr>
            <a:r>
              <a:rPr lang="en-US" sz="1800">
                <a:latin typeface="Calibri Light"/>
                <a:ea typeface="Calibri Light"/>
                <a:cs typeface="Calibri Light"/>
              </a:rPr>
              <a:t>Methodology</a:t>
            </a:r>
          </a:p>
          <a:p>
            <a:pPr marL="342900" indent="-342900">
              <a:buFontTx/>
              <a:buAutoNum type="arabicPeriod"/>
            </a:pPr>
            <a:r>
              <a:rPr lang="en-US" sz="1800">
                <a:latin typeface="Calibri Light"/>
                <a:ea typeface="+mj-lt"/>
                <a:cs typeface="Calibri Light"/>
              </a:rPr>
              <a:t>Evaluation Metrics </a:t>
            </a:r>
            <a:endParaRPr lang="en-US">
              <a:latin typeface="Calibri Light"/>
              <a:cs typeface="Calibri Light"/>
            </a:endParaRPr>
          </a:p>
          <a:p>
            <a:pPr marL="342900" indent="-342900">
              <a:buFontTx/>
              <a:buAutoNum type="arabicPeriod"/>
            </a:pPr>
            <a:r>
              <a:rPr lang="en-US">
                <a:latin typeface="Calibri Light"/>
                <a:ea typeface="+mj-lt"/>
                <a:cs typeface="Calibri Light"/>
              </a:rPr>
              <a:t>Implementation details</a:t>
            </a:r>
            <a:endParaRPr lang="en-US"/>
          </a:p>
          <a:p>
            <a:pPr marL="342900" indent="-342900">
              <a:buFontTx/>
              <a:buAutoNum type="arabicPeriod"/>
            </a:pPr>
            <a:r>
              <a:rPr lang="en-US">
                <a:latin typeface="Calibri Light"/>
                <a:ea typeface="Calibri Light"/>
                <a:cs typeface="Calibri Light"/>
              </a:rPr>
              <a:t>Results</a:t>
            </a:r>
            <a:endParaRPr lang="en-US">
              <a:latin typeface="Univers Condensed"/>
              <a:ea typeface="Calibri Light"/>
              <a:cs typeface="Calibri Light"/>
            </a:endParaRPr>
          </a:p>
          <a:p>
            <a:pPr marL="342900" indent="-342900">
              <a:buFontTx/>
              <a:buAutoNum type="arabicPeriod"/>
            </a:pPr>
            <a:r>
              <a:rPr lang="en-US">
                <a:latin typeface="Calibri Light"/>
                <a:ea typeface="Calibri Light"/>
                <a:cs typeface="Calibri Light"/>
              </a:rPr>
              <a:t>Observations</a:t>
            </a:r>
            <a:endParaRPr lang="en-US" sz="1800">
              <a:latin typeface="Calibri Light" panose="020F0302020204030204" pitchFamily="34" charset="0"/>
              <a:ea typeface="Calibri Light"/>
              <a:cs typeface="Calibri Light" panose="020F0302020204030204" pitchFamily="34" charset="0"/>
            </a:endParaRPr>
          </a:p>
          <a:p>
            <a:pPr marL="342900" indent="-342900">
              <a:buAutoNum type="arabicPeriod"/>
            </a:pPr>
            <a:r>
              <a:rPr lang="en-US" sz="1800">
                <a:latin typeface="Calibri Light"/>
                <a:ea typeface="Calibri Light"/>
                <a:cs typeface="Calibri Light"/>
              </a:rPr>
              <a:t>Limitations</a:t>
            </a:r>
          </a:p>
          <a:p>
            <a:pPr marL="342900" indent="-342900">
              <a:buAutoNum type="arabicPeriod"/>
            </a:pPr>
            <a:r>
              <a:rPr lang="en-US">
                <a:latin typeface="Calibri Light"/>
                <a:ea typeface="+mj-lt"/>
                <a:cs typeface="Calibri Light"/>
              </a:rPr>
              <a:t>R</a:t>
            </a:r>
            <a:r>
              <a:rPr lang="en-US" sz="1800">
                <a:latin typeface="Calibri Light"/>
                <a:ea typeface="+mj-lt"/>
                <a:cs typeface="Calibri Light"/>
              </a:rPr>
              <a:t>eferences</a:t>
            </a:r>
            <a:endParaRPr lang="en-US" sz="1800">
              <a:latin typeface="Calibri Light"/>
              <a:cs typeface="Calibri Light"/>
            </a:endParaRPr>
          </a:p>
        </p:txBody>
      </p:sp>
    </p:spTree>
    <p:extLst>
      <p:ext uri="{BB962C8B-B14F-4D97-AF65-F5344CB8AC3E}">
        <p14:creationId xmlns:p14="http://schemas.microsoft.com/office/powerpoint/2010/main" val="1113907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74F1EB1-10D4-9666-1CDD-701502C3A38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A74F1EB1-10D4-9666-1CDD-701502C3A3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19EFE8F-655B-3A07-C3B3-C47878D0D5CE}"/>
              </a:ext>
            </a:extLst>
          </p:cNvPr>
          <p:cNvSpPr>
            <a:spLocks noGrp="1"/>
          </p:cNvSpPr>
          <p:nvPr>
            <p:ph type="title"/>
          </p:nvPr>
        </p:nvSpPr>
        <p:spPr>
          <a:xfrm>
            <a:off x="599090" y="86683"/>
            <a:ext cx="7945820" cy="572700"/>
          </a:xfrm>
        </p:spPr>
        <p:txBody>
          <a:bodyPr vert="horz">
            <a:normAutofit/>
          </a:bodyPr>
          <a:lstStyle/>
          <a:p>
            <a:r>
              <a:rPr lang="en-US" sz="2200">
                <a:latin typeface="Calibri" panose="020F0502020204030204" pitchFamily="34" charset="0"/>
                <a:cs typeface="Calibri" panose="020F0502020204030204" pitchFamily="34" charset="0"/>
              </a:rPr>
              <a:t>Limitations</a:t>
            </a:r>
          </a:p>
        </p:txBody>
      </p:sp>
      <p:sp>
        <p:nvSpPr>
          <p:cNvPr id="3" name="Text Placeholder 2">
            <a:extLst>
              <a:ext uri="{FF2B5EF4-FFF2-40B4-BE49-F238E27FC236}">
                <a16:creationId xmlns:a16="http://schemas.microsoft.com/office/drawing/2014/main" id="{845F6572-C0A9-6AA7-E9AC-2C85012C3EF7}"/>
              </a:ext>
            </a:extLst>
          </p:cNvPr>
          <p:cNvSpPr>
            <a:spLocks noGrp="1"/>
          </p:cNvSpPr>
          <p:nvPr>
            <p:ph type="body" idx="1"/>
          </p:nvPr>
        </p:nvSpPr>
        <p:spPr>
          <a:xfrm>
            <a:off x="599090" y="726806"/>
            <a:ext cx="7945820" cy="3416400"/>
          </a:xfrm>
        </p:spPr>
        <p:txBody>
          <a:bodyPr>
            <a:normAutofit/>
          </a:bodyPr>
          <a:lstStyle/>
          <a:p>
            <a:pPr>
              <a:buSzPct val="100000"/>
              <a:buFont typeface="+mj-lt"/>
              <a:buAutoNum type="arabicPeriod"/>
            </a:pPr>
            <a:r>
              <a:rPr lang="en-US" sz="1200" b="1">
                <a:latin typeface="Calibri Light" panose="020F0302020204030204" pitchFamily="34" charset="0"/>
                <a:cs typeface="Calibri Light" panose="020F0302020204030204" pitchFamily="34" charset="0"/>
              </a:rPr>
              <a:t>Bias in Training Data</a:t>
            </a:r>
            <a:r>
              <a:rPr lang="en-US" sz="1200">
                <a:latin typeface="Calibri Light" panose="020F0302020204030204" pitchFamily="34" charset="0"/>
                <a:cs typeface="Calibri Light" panose="020F0302020204030204" pitchFamily="34" charset="0"/>
              </a:rPr>
              <a:t>: As the training data consists less number of sentences with large token length hence simplification operation may be biased towards shorter sentences</a:t>
            </a:r>
          </a:p>
          <a:p>
            <a:pPr>
              <a:buSzPct val="100000"/>
              <a:buFont typeface="+mj-lt"/>
              <a:buAutoNum type="arabicPeriod"/>
            </a:pPr>
            <a:endParaRPr lang="en-US" sz="1200">
              <a:latin typeface="Calibri Light" panose="020F0302020204030204" pitchFamily="34" charset="0"/>
              <a:cs typeface="Calibri Light" panose="020F0302020204030204" pitchFamily="34" charset="0"/>
            </a:endParaRPr>
          </a:p>
          <a:p>
            <a:pPr>
              <a:buSzPct val="100000"/>
              <a:buFont typeface="+mj-lt"/>
              <a:buAutoNum type="arabicPeriod"/>
            </a:pPr>
            <a:r>
              <a:rPr lang="en-US" sz="1200" b="1">
                <a:latin typeface="Calibri Light" panose="020F0302020204030204" pitchFamily="34" charset="0"/>
                <a:cs typeface="Calibri Light" panose="020F0302020204030204" pitchFamily="34" charset="0"/>
              </a:rPr>
              <a:t>Metrics Misalignment</a:t>
            </a:r>
            <a:r>
              <a:rPr lang="en-US" sz="1200">
                <a:latin typeface="Calibri Light" panose="020F0302020204030204" pitchFamily="34" charset="0"/>
                <a:cs typeface="Calibri Light" panose="020F0302020204030204" pitchFamily="34" charset="0"/>
              </a:rPr>
              <a:t>: Common evaluation metrics like BLEU,FKGL may not fully capture the quality of simplifications, as they prioritize surface-level similarity over readability or informativeness</a:t>
            </a:r>
          </a:p>
          <a:p>
            <a:pPr>
              <a:buSzPct val="100000"/>
              <a:buFont typeface="+mj-lt"/>
              <a:buAutoNum type="arabicPeriod"/>
            </a:pPr>
            <a:endParaRPr lang="en-US" sz="1200">
              <a:latin typeface="Calibri Light" panose="020F0302020204030204" pitchFamily="34" charset="0"/>
              <a:cs typeface="Calibri Light" panose="020F0302020204030204" pitchFamily="34" charset="0"/>
            </a:endParaRPr>
          </a:p>
          <a:p>
            <a:pPr>
              <a:buSzPct val="100000"/>
              <a:buFont typeface="+mj-lt"/>
              <a:buAutoNum type="arabicPeriod"/>
            </a:pPr>
            <a:r>
              <a:rPr lang="en-US" sz="1200" b="1">
                <a:latin typeface="Calibri Light" panose="020F0302020204030204" pitchFamily="34" charset="0"/>
                <a:cs typeface="Calibri Light" panose="020F0302020204030204" pitchFamily="34" charset="0"/>
              </a:rPr>
              <a:t>Difficulty with Complex Language</a:t>
            </a:r>
            <a:r>
              <a:rPr lang="en-US" sz="1200">
                <a:latin typeface="Calibri Light" panose="020F0302020204030204" pitchFamily="34" charset="0"/>
                <a:cs typeface="Calibri Light" panose="020F0302020204030204" pitchFamily="34" charset="0"/>
              </a:rPr>
              <a:t>: The model may struggle to simplify dense, technical, or metaphorical language.</a:t>
            </a:r>
          </a:p>
          <a:p>
            <a:pPr>
              <a:buSzPct val="100000"/>
              <a:buFont typeface="+mj-lt"/>
              <a:buAutoNum type="arabicPeriod"/>
            </a:pPr>
            <a:endParaRPr lang="en-US" sz="1200">
              <a:latin typeface="Calibri Light" panose="020F0302020204030204" pitchFamily="34" charset="0"/>
              <a:cs typeface="Calibri Light" panose="020F0302020204030204" pitchFamily="34" charset="0"/>
            </a:endParaRPr>
          </a:p>
          <a:p>
            <a:pPr>
              <a:buSzPct val="100000"/>
              <a:buFont typeface="+mj-lt"/>
              <a:buAutoNum type="arabicPeriod"/>
            </a:pPr>
            <a:r>
              <a:rPr lang="en-US" sz="1200" b="1">
                <a:latin typeface="Calibri Light" panose="020F0302020204030204" pitchFamily="34" charset="0"/>
                <a:cs typeface="Calibri Light" panose="020F0302020204030204" pitchFamily="34" charset="0"/>
              </a:rPr>
              <a:t>User-Specific Preferences</a:t>
            </a:r>
            <a:r>
              <a:rPr lang="en-US" sz="1200">
                <a:latin typeface="Calibri Light" panose="020F0302020204030204" pitchFamily="34" charset="0"/>
                <a:cs typeface="Calibri Light" panose="020F0302020204030204" pitchFamily="34" charset="0"/>
              </a:rPr>
              <a:t>: The model might not account for individual user preferences, such as the desired level of simplification or focus on specific details.</a:t>
            </a:r>
          </a:p>
          <a:p>
            <a:pPr>
              <a:buSzPct val="100000"/>
              <a:buFont typeface="+mj-lt"/>
              <a:buAutoNum type="arabicPeriod"/>
            </a:pPr>
            <a:endParaRPr lang="en-US" sz="1200">
              <a:latin typeface="Calibri Light" panose="020F0302020204030204" pitchFamily="34" charset="0"/>
              <a:cs typeface="Calibri Light" panose="020F0302020204030204" pitchFamily="34" charset="0"/>
            </a:endParaRPr>
          </a:p>
          <a:p>
            <a:pPr>
              <a:buSzPct val="100000"/>
              <a:buFont typeface="+mj-lt"/>
              <a:buAutoNum type="arabicPeriod"/>
            </a:pPr>
            <a:r>
              <a:rPr lang="en-US" sz="1200" b="1">
                <a:latin typeface="Calibri Light" panose="020F0302020204030204" pitchFamily="34" charset="0"/>
                <a:cs typeface="Calibri Light" panose="020F0302020204030204" pitchFamily="34" charset="0"/>
              </a:rPr>
              <a:t>Scalability Issues</a:t>
            </a:r>
            <a:r>
              <a:rPr lang="en-US" sz="1200">
                <a:latin typeface="Calibri Light" panose="020F0302020204030204" pitchFamily="34" charset="0"/>
                <a:cs typeface="Calibri Light" panose="020F0302020204030204" pitchFamily="34" charset="0"/>
              </a:rPr>
              <a:t>: Handling large-scale datasets or diverse languages may require substantial computational resources and fine-tuning.</a:t>
            </a:r>
          </a:p>
        </p:txBody>
      </p:sp>
      <p:sp>
        <p:nvSpPr>
          <p:cNvPr id="4" name="Slide Number Placeholder 3">
            <a:extLst>
              <a:ext uri="{FF2B5EF4-FFF2-40B4-BE49-F238E27FC236}">
                <a16:creationId xmlns:a16="http://schemas.microsoft.com/office/drawing/2014/main" id="{3603220F-3EDF-26F8-199C-F23B85BD3428}"/>
              </a:ext>
            </a:extLst>
          </p:cNvPr>
          <p:cNvSpPr>
            <a:spLocks noGrp="1"/>
          </p:cNvSpPr>
          <p:nvPr>
            <p:ph type="sldNum" idx="12"/>
          </p:nvPr>
        </p:nvSpPr>
        <p:spPr/>
        <p:txBody>
          <a:bodyPr>
            <a:normAutofit fontScale="47500" lnSpcReduction="20000"/>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56396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C8AE60-AB5C-AEE6-536B-061F363574E0}"/>
              </a:ext>
            </a:extLst>
          </p:cNvPr>
          <p:cNvSpPr>
            <a:spLocks noGrp="1"/>
          </p:cNvSpPr>
          <p:nvPr>
            <p:ph type="body" idx="1"/>
          </p:nvPr>
        </p:nvSpPr>
        <p:spPr>
          <a:xfrm>
            <a:off x="578187" y="572445"/>
            <a:ext cx="8017338" cy="3416400"/>
          </a:xfrm>
        </p:spPr>
        <p:txBody>
          <a:bodyPr>
            <a:normAutofit/>
          </a:bodyPr>
          <a:lstStyle/>
          <a:p>
            <a:pPr>
              <a:lnSpc>
                <a:spcPct val="150000"/>
              </a:lnSpc>
              <a:buClr>
                <a:schemeClr val="tx1"/>
              </a:buClr>
              <a:buSzPct val="150000"/>
              <a:buFont typeface="Arial" panose="020B0604020202020204" pitchFamily="34" charset="0"/>
              <a:buChar char="•"/>
            </a:pPr>
            <a:r>
              <a:rPr lang="en-US" sz="1400">
                <a:latin typeface="Calibri Light"/>
                <a:cs typeface="Calibri Light"/>
              </a:rPr>
              <a:t>Sim2Sum </a:t>
            </a:r>
            <a:r>
              <a:rPr lang="en-IN" sz="1400" i="0" u="none" strike="noStrike">
                <a:solidFill>
                  <a:srgbClr val="446E9B"/>
                </a:solidFill>
                <a:effectLst/>
                <a:latin typeface="Calibri Light"/>
                <a:cs typeface="Calibri"/>
                <a:hlinkClick r:id="rId3"/>
              </a:rPr>
              <a:t>SIMSUM: Document-level Text Simplification via Simultaneous Summarization</a:t>
            </a:r>
            <a:r>
              <a:rPr lang="en-IN" sz="1400" i="0" u="none" strike="noStrike">
                <a:solidFill>
                  <a:srgbClr val="446E9B"/>
                </a:solidFill>
                <a:effectLst/>
                <a:latin typeface="Calibri Light"/>
                <a:cs typeface="Calibri"/>
              </a:rPr>
              <a:t>(</a:t>
            </a:r>
            <a:r>
              <a:rPr lang="en-IN" sz="1400" i="0" u="none" strike="noStrike" err="1">
                <a:solidFill>
                  <a:srgbClr val="446E9B"/>
                </a:solidFill>
                <a:effectLst/>
                <a:latin typeface="Calibri Light"/>
                <a:cs typeface="Calibri"/>
              </a:rPr>
              <a:t>Sofira</a:t>
            </a:r>
            <a:r>
              <a:rPr lang="en-IN" sz="1400" i="0" u="none" strike="noStrike">
                <a:solidFill>
                  <a:srgbClr val="446E9B"/>
                </a:solidFill>
                <a:effectLst/>
                <a:latin typeface="Calibri Light"/>
                <a:cs typeface="Calibri"/>
              </a:rPr>
              <a:t> et al)</a:t>
            </a:r>
            <a:endParaRPr lang="en-IN" sz="1400">
              <a:solidFill>
                <a:srgbClr val="212529"/>
              </a:solidFill>
              <a:latin typeface="Calibri Light"/>
              <a:cs typeface="Calibri"/>
            </a:endParaRPr>
          </a:p>
          <a:p>
            <a:pPr>
              <a:lnSpc>
                <a:spcPct val="150000"/>
              </a:lnSpc>
              <a:buClr>
                <a:schemeClr val="tx1"/>
              </a:buClr>
              <a:buSzPct val="150000"/>
              <a:buFont typeface="Arial" panose="020B0604020202020204" pitchFamily="34" charset="0"/>
              <a:buChar char="•"/>
            </a:pPr>
            <a:r>
              <a:rPr lang="en-IN" sz="1400">
                <a:solidFill>
                  <a:srgbClr val="446E9B"/>
                </a:solidFill>
                <a:latin typeface="Calibri Light"/>
                <a:cs typeface="Calibri Light"/>
                <a:hlinkClick r:id="rId4"/>
              </a:rPr>
              <a:t>Document-Level Text Simplification: Dataset, Criteria and Baseline</a:t>
            </a:r>
            <a:r>
              <a:rPr lang="en-IN" sz="1400">
                <a:solidFill>
                  <a:srgbClr val="446E9B"/>
                </a:solidFill>
                <a:latin typeface="Calibri Light"/>
                <a:cs typeface="Calibri Light"/>
              </a:rPr>
              <a:t>(</a:t>
            </a:r>
            <a:r>
              <a:rPr lang="en-IN" sz="1400" err="1">
                <a:solidFill>
                  <a:srgbClr val="446E9B"/>
                </a:solidFill>
                <a:latin typeface="Calibri Light"/>
                <a:cs typeface="Calibri Light"/>
              </a:rPr>
              <a:t>Sun,Wan</a:t>
            </a:r>
            <a:r>
              <a:rPr lang="en-IN" sz="1400">
                <a:solidFill>
                  <a:srgbClr val="446E9B"/>
                </a:solidFill>
                <a:latin typeface="Calibri Light"/>
                <a:cs typeface="Calibri Light"/>
              </a:rPr>
              <a:t>)</a:t>
            </a:r>
            <a:endParaRPr lang="en-IN" sz="1400">
              <a:solidFill>
                <a:srgbClr val="446E9B"/>
              </a:solidFill>
              <a:latin typeface="Calibri Light"/>
              <a:cs typeface="Calibri"/>
            </a:endParaRPr>
          </a:p>
          <a:p>
            <a:pPr>
              <a:lnSpc>
                <a:spcPct val="150000"/>
              </a:lnSpc>
              <a:buClr>
                <a:schemeClr val="tx1"/>
              </a:buClr>
              <a:buSzPct val="150000"/>
              <a:buFont typeface="Arial" panose="020B0604020202020204" pitchFamily="34" charset="0"/>
              <a:buChar char="•"/>
            </a:pPr>
            <a:r>
              <a:rPr lang="en-IN" sz="1400">
                <a:latin typeface="Calibri Light"/>
                <a:cs typeface="Calibri Light"/>
              </a:rPr>
              <a:t>Evaluating Document Simplification: On the Importance of Separately Assessing Simplicity and Meaning Preservation (</a:t>
            </a:r>
            <a:r>
              <a:rPr lang="en-IN" sz="1400" err="1">
                <a:latin typeface="Calibri Light"/>
                <a:cs typeface="Calibri Light"/>
              </a:rPr>
              <a:t>CripWell</a:t>
            </a:r>
            <a:r>
              <a:rPr lang="en-IN" sz="1400">
                <a:latin typeface="Calibri Light"/>
                <a:cs typeface="Calibri Light"/>
              </a:rPr>
              <a:t> et al)</a:t>
            </a:r>
            <a:endParaRPr lang="en-IN" sz="1400">
              <a:solidFill>
                <a:srgbClr val="212529"/>
              </a:solidFill>
              <a:effectLst/>
              <a:latin typeface="Calibri Light"/>
              <a:cs typeface="Calibri Light"/>
            </a:endParaRPr>
          </a:p>
          <a:p>
            <a:pPr>
              <a:lnSpc>
                <a:spcPct val="150000"/>
              </a:lnSpc>
              <a:buClr>
                <a:schemeClr val="tx1"/>
              </a:buClr>
              <a:buSzPct val="150000"/>
              <a:buFont typeface="Arial" panose="020B0604020202020204" pitchFamily="34" charset="0"/>
              <a:buChar char="•"/>
            </a:pPr>
            <a:r>
              <a:rPr lang="en-IN" sz="1400">
                <a:effectLst/>
                <a:latin typeface="Calibri Light"/>
                <a:cs typeface="Helvetica"/>
              </a:rPr>
              <a:t>Graph-based Model Using Text Simplification (</a:t>
            </a:r>
            <a:r>
              <a:rPr lang="en-IN" sz="1400" err="1">
                <a:effectLst/>
                <a:latin typeface="Calibri Light"/>
                <a:cs typeface="Helvetica"/>
              </a:rPr>
              <a:t>Xu,Pan</a:t>
            </a:r>
            <a:r>
              <a:rPr lang="en-IN" sz="1400">
                <a:effectLst/>
                <a:latin typeface="Calibri Light"/>
                <a:cs typeface="Helvetica"/>
              </a:rPr>
              <a:t> 2021)</a:t>
            </a:r>
          </a:p>
        </p:txBody>
      </p:sp>
      <p:sp>
        <p:nvSpPr>
          <p:cNvPr id="9" name="Title 1">
            <a:extLst>
              <a:ext uri="{FF2B5EF4-FFF2-40B4-BE49-F238E27FC236}">
                <a16:creationId xmlns:a16="http://schemas.microsoft.com/office/drawing/2014/main" id="{7EFE41B2-5AA3-F9C0-F139-C4AF56F0391C}"/>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references</a:t>
            </a:r>
            <a:endParaRPr lang="en-US"/>
          </a:p>
        </p:txBody>
      </p:sp>
    </p:spTree>
    <p:extLst>
      <p:ext uri="{BB962C8B-B14F-4D97-AF65-F5344CB8AC3E}">
        <p14:creationId xmlns:p14="http://schemas.microsoft.com/office/powerpoint/2010/main" val="383123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606972" y="583682"/>
            <a:ext cx="7956000" cy="1460938"/>
          </a:xfrm>
          <a:prstGeom prst="rect">
            <a:avLst/>
          </a:prstGeom>
        </p:spPr>
        <p:txBody>
          <a:bodyPr spcFirstLastPara="1" wrap="square" lIns="91425" tIns="91425" rIns="91425" bIns="91425" anchor="t" anchorCtr="0">
            <a:normAutofit/>
          </a:bodyPr>
          <a:lstStyle/>
          <a:p>
            <a:pPr marL="0" indent="0">
              <a:spcBef>
                <a:spcPts val="1200"/>
              </a:spcBef>
              <a:buNone/>
            </a:pPr>
            <a:r>
              <a:rPr lang="en" sz="1200">
                <a:solidFill>
                  <a:schemeClr val="dk1"/>
                </a:solidFill>
                <a:latin typeface="Calibri Light" panose="020F0302020204030204" pitchFamily="34" charset="0"/>
                <a:cs typeface="Calibri Light" panose="020F0302020204030204" pitchFamily="34" charset="0"/>
              </a:rPr>
              <a:t>Develop an approach for Document Level Simplification which involves simplifying documents consisting of several sentences by rewriting them into fewer or more sentences. </a:t>
            </a:r>
            <a:endParaRPr lang="en-US" sz="1200">
              <a:solidFill>
                <a:schemeClr val="dk1"/>
              </a:solidFill>
              <a:latin typeface="Calibri Light" panose="020F0302020204030204" pitchFamily="34" charset="0"/>
              <a:cs typeface="Calibri Light" panose="020F0302020204030204" pitchFamily="34" charset="0"/>
            </a:endParaRPr>
          </a:p>
          <a:p>
            <a:pPr marL="0" indent="0">
              <a:spcBef>
                <a:spcPts val="1200"/>
              </a:spcBef>
              <a:buNone/>
            </a:pPr>
            <a:r>
              <a:rPr lang="en-IN" sz="1200">
                <a:solidFill>
                  <a:schemeClr val="dk1"/>
                </a:solidFill>
                <a:latin typeface="Calibri Light" panose="020F0302020204030204" pitchFamily="34" charset="0"/>
                <a:cs typeface="Calibri Light" panose="020F0302020204030204" pitchFamily="34" charset="0"/>
              </a:rPr>
              <a:t>Text simplification is an important technique that aims to simplify a document to make it more understandable and accessible for people at different educational reading levels, while still retaining the content of the original text.</a:t>
            </a:r>
          </a:p>
          <a:p>
            <a:pPr marL="0" lvl="0" indent="0" algn="l" rtl="0">
              <a:spcBef>
                <a:spcPts val="1200"/>
              </a:spcBef>
              <a:spcAft>
                <a:spcPts val="1200"/>
              </a:spcAft>
              <a:buNone/>
            </a:pPr>
            <a:endParaRPr lang="en-IN" sz="1200" b="1">
              <a:solidFill>
                <a:schemeClr val="dk1"/>
              </a:solidFill>
              <a:latin typeface="Calibri Light" panose="020F0302020204030204" pitchFamily="34" charset="0"/>
              <a:cs typeface="Calibri Light" panose="020F0302020204030204" pitchFamily="34" charset="0"/>
            </a:endParaRPr>
          </a:p>
        </p:txBody>
      </p:sp>
      <p:sp>
        <p:nvSpPr>
          <p:cNvPr id="3" name="Title 1">
            <a:extLst>
              <a:ext uri="{FF2B5EF4-FFF2-40B4-BE49-F238E27FC236}">
                <a16:creationId xmlns:a16="http://schemas.microsoft.com/office/drawing/2014/main" id="{240763B1-AD6A-340B-18AF-FAD426D714DC}"/>
              </a:ext>
            </a:extLst>
          </p:cNvPr>
          <p:cNvSpPr txBox="1">
            <a:spLocks/>
          </p:cNvSpPr>
          <p:nvPr/>
        </p:nvSpPr>
        <p:spPr>
          <a:xfrm>
            <a:off x="516416" y="66059"/>
            <a:ext cx="5134250"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cs typeface="Calibri"/>
              </a:rPr>
              <a:t>PROBLEM STATEMENT</a:t>
            </a:r>
            <a:endParaRPr lang="en-US"/>
          </a:p>
        </p:txBody>
      </p:sp>
      <p:sp>
        <p:nvSpPr>
          <p:cNvPr id="2" name="Google Shape;61;p14">
            <a:extLst>
              <a:ext uri="{FF2B5EF4-FFF2-40B4-BE49-F238E27FC236}">
                <a16:creationId xmlns:a16="http://schemas.microsoft.com/office/drawing/2014/main" id="{9735CB4E-C6D0-1813-3786-5D1F7764107A}"/>
              </a:ext>
            </a:extLst>
          </p:cNvPr>
          <p:cNvSpPr txBox="1">
            <a:spLocks/>
          </p:cNvSpPr>
          <p:nvPr/>
        </p:nvSpPr>
        <p:spPr>
          <a:xfrm>
            <a:off x="693682" y="1834395"/>
            <a:ext cx="4414345" cy="2589503"/>
          </a:xfrm>
          <a:prstGeom prst="rect">
            <a:avLst/>
          </a:prstGeom>
          <a:ln>
            <a:solidFill>
              <a:schemeClr val="tx1">
                <a:lumMod val="50000"/>
                <a:lumOff val="50000"/>
              </a:schemeClr>
            </a:solidFill>
          </a:ln>
        </p:spPr>
        <p:txBody>
          <a:bodyPr spcFirstLastPara="1" vert="horz" wrap="square" lIns="91425" tIns="91425" rIns="91425" bIns="91425" rtlCol="0" anchor="t" anchorCtr="0">
            <a:noAutofit/>
          </a:bodyPr>
          <a:lstStyle>
            <a:lvl1pPr marL="457200" lvl="0" indent="-342900" algn="l" defTabSz="914400" rtl="0" eaLnBrk="1" latinLnBrk="0" hangingPunct="1">
              <a:lnSpc>
                <a:spcPct val="110000"/>
              </a:lnSpc>
              <a:spcBef>
                <a:spcPts val="0"/>
              </a:spcBef>
              <a:spcAft>
                <a:spcPts val="0"/>
              </a:spcAft>
              <a:buSzPts val="1800"/>
              <a:buFont typeface="Arial" panose="020B0604020202020204" pitchFamily="34" charset="0"/>
              <a:buChar char="●"/>
              <a:defRPr sz="2000" kern="1200">
                <a:solidFill>
                  <a:schemeClr val="tx1"/>
                </a:solidFill>
                <a:latin typeface="+mn-lt"/>
                <a:ea typeface="+mn-ea"/>
                <a:cs typeface="+mn-cs"/>
              </a:defRPr>
            </a:lvl1pPr>
            <a:lvl2pPr marL="914400" lvl="1" indent="-317500" algn="l" defTabSz="914400" rtl="0" eaLnBrk="1" latinLnBrk="0" hangingPunct="1">
              <a:lnSpc>
                <a:spcPct val="11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914400" rtl="0" eaLnBrk="1" latinLnBrk="0" hangingPunct="1">
              <a:lnSpc>
                <a:spcPct val="110000"/>
              </a:lnSpc>
              <a:spcBef>
                <a:spcPts val="0"/>
              </a:spcBef>
              <a:spcAft>
                <a:spcPts val="0"/>
              </a:spcAft>
              <a:buSzPts val="1400"/>
              <a:buFont typeface="Arial" panose="020B0604020202020204" pitchFamily="34" charset="0"/>
              <a:buChar char="■"/>
              <a:defRPr sz="1600" kern="1200">
                <a:solidFill>
                  <a:schemeClr val="tx1"/>
                </a:solidFill>
                <a:latin typeface="+mn-lt"/>
                <a:ea typeface="+mn-ea"/>
                <a:cs typeface="+mn-cs"/>
              </a:defRPr>
            </a:lvl3pPr>
            <a:lvl4pPr marL="1828800" lvl="3" indent="-317500" algn="l" defTabSz="914400" rtl="0" eaLnBrk="1" latinLnBrk="0" hangingPunct="1">
              <a:lnSpc>
                <a:spcPct val="110000"/>
              </a:lnSpc>
              <a:spcBef>
                <a:spcPts val="0"/>
              </a:spcBef>
              <a:spcAft>
                <a:spcPts val="0"/>
              </a:spcAft>
              <a:buSzPts val="1400"/>
              <a:buFont typeface="Arial" panose="020B0604020202020204" pitchFamily="34" charset="0"/>
              <a:buChar char="●"/>
              <a:defRPr sz="1400" kern="1200">
                <a:solidFill>
                  <a:schemeClr val="tx1"/>
                </a:solidFill>
                <a:latin typeface="+mn-lt"/>
                <a:ea typeface="+mn-ea"/>
                <a:cs typeface="+mn-cs"/>
              </a:defRPr>
            </a:lvl4pPr>
            <a:lvl5pPr marL="2286000" lvl="4" indent="-317500" algn="l" defTabSz="914400" rtl="0" eaLnBrk="1" latinLnBrk="0" hangingPunct="1">
              <a:lnSpc>
                <a:spcPct val="110000"/>
              </a:lnSpc>
              <a:spcBef>
                <a:spcPts val="0"/>
              </a:spcBef>
              <a:spcAft>
                <a:spcPts val="0"/>
              </a:spcAft>
              <a:buSzPts val="1400"/>
              <a:buFont typeface="Arial" panose="020B0604020202020204" pitchFamily="34" charset="0"/>
              <a:buChar char="○"/>
              <a:defRPr sz="1400" kern="1200">
                <a:solidFill>
                  <a:schemeClr val="tx1"/>
                </a:solidFill>
                <a:latin typeface="+mn-lt"/>
                <a:ea typeface="+mn-ea"/>
                <a:cs typeface="+mn-cs"/>
              </a:defRPr>
            </a:lvl5pPr>
            <a:lvl6pPr marL="2743200" lvl="5" indent="-317500"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3200400" lvl="6" indent="-317500"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3657600" lvl="7" indent="-317500"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4114800" lvl="8" indent="-317500"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8750" indent="0" algn="ctr">
              <a:lnSpc>
                <a:spcPct val="100000"/>
              </a:lnSpc>
              <a:spcBef>
                <a:spcPts val="1200"/>
              </a:spcBef>
              <a:buClr>
                <a:schemeClr val="dk1"/>
              </a:buClr>
              <a:buSzPts val="1100"/>
              <a:buNone/>
            </a:pPr>
            <a:r>
              <a:rPr lang="en-IN" sz="1200" b="1" u="sng">
                <a:solidFill>
                  <a:schemeClr val="dk1"/>
                </a:solidFill>
                <a:latin typeface="Calibri Light" panose="020F0302020204030204" pitchFamily="34" charset="0"/>
                <a:cs typeface="Calibri Light" panose="020F0302020204030204" pitchFamily="34" charset="0"/>
              </a:rPr>
              <a:t>Challenges</a:t>
            </a:r>
            <a:endParaRPr lang="en-IN" sz="900" b="1" u="sng">
              <a:solidFill>
                <a:schemeClr val="dk1"/>
              </a:solidFill>
              <a:latin typeface="Calibri Light" panose="020F0302020204030204" pitchFamily="34" charset="0"/>
              <a:cs typeface="Calibri Light" panose="020F0302020204030204" pitchFamily="34" charset="0"/>
            </a:endParaRPr>
          </a:p>
          <a:p>
            <a:pPr marL="158750" indent="0" algn="ctr">
              <a:lnSpc>
                <a:spcPct val="100000"/>
              </a:lnSpc>
              <a:spcBef>
                <a:spcPts val="1200"/>
              </a:spcBef>
              <a:buClr>
                <a:schemeClr val="dk1"/>
              </a:buClr>
              <a:buSzPts val="1100"/>
              <a:buNone/>
            </a:pPr>
            <a:endParaRPr lang="en-IN" sz="800" u="sng">
              <a:solidFill>
                <a:schemeClr val="dk1"/>
              </a:solidFill>
              <a:latin typeface="Calibri Light" panose="020F0302020204030204" pitchFamily="34" charset="0"/>
              <a:cs typeface="Calibri Light" panose="020F0302020204030204" pitchFamily="34" charset="0"/>
            </a:endParaRPr>
          </a:p>
          <a:p>
            <a:pPr indent="-298450">
              <a:lnSpc>
                <a:spcPct val="100000"/>
              </a:lnSpc>
              <a:buClr>
                <a:schemeClr val="dk1"/>
              </a:buClr>
              <a:buSzPct val="150000"/>
              <a:buFont typeface="Arial" panose="020B0604020202020204" pitchFamily="34" charset="0"/>
              <a:buChar char="•"/>
            </a:pPr>
            <a:r>
              <a:rPr lang="en-IN" sz="1200">
                <a:latin typeface="Calibri Light" panose="020F0302020204030204" pitchFamily="34" charset="0"/>
                <a:cs typeface="Calibri Light" panose="020F0302020204030204" pitchFamily="34" charset="0"/>
              </a:rPr>
              <a:t>Simplification must address </a:t>
            </a:r>
            <a:r>
              <a:rPr lang="en-IN" sz="1200" b="1">
                <a:latin typeface="Calibri Light" panose="020F0302020204030204" pitchFamily="34" charset="0"/>
                <a:cs typeface="Calibri Light" panose="020F0302020204030204" pitchFamily="34" charset="0"/>
              </a:rPr>
              <a:t>complex vocabulary</a:t>
            </a:r>
            <a:r>
              <a:rPr lang="en-IN" sz="1200">
                <a:latin typeface="Calibri Light" panose="020F0302020204030204" pitchFamily="34" charset="0"/>
                <a:cs typeface="Calibri Light" panose="020F0302020204030204" pitchFamily="34" charset="0"/>
              </a:rPr>
              <a:t> and </a:t>
            </a:r>
            <a:r>
              <a:rPr lang="en-IN" sz="1200" b="1">
                <a:latin typeface="Calibri Light" panose="020F0302020204030204" pitchFamily="34" charset="0"/>
                <a:cs typeface="Calibri Light" panose="020F0302020204030204" pitchFamily="34" charset="0"/>
              </a:rPr>
              <a:t>sentence structure</a:t>
            </a:r>
            <a:r>
              <a:rPr lang="en-IN" sz="1200">
                <a:latin typeface="Calibri Light" panose="020F0302020204030204" pitchFamily="34" charset="0"/>
                <a:cs typeface="Calibri Light" panose="020F0302020204030204" pitchFamily="34" charset="0"/>
              </a:rPr>
              <a:t>, while also </a:t>
            </a:r>
            <a:r>
              <a:rPr lang="en-IN" sz="1200" b="1">
                <a:latin typeface="Calibri Light" panose="020F0302020204030204" pitchFamily="34" charset="0"/>
                <a:cs typeface="Calibri Light" panose="020F0302020204030204" pitchFamily="34" charset="0"/>
              </a:rPr>
              <a:t>condensing information</a:t>
            </a:r>
            <a:r>
              <a:rPr lang="en-IN" sz="1200">
                <a:latin typeface="Calibri Light" panose="020F0302020204030204" pitchFamily="34" charset="0"/>
                <a:cs typeface="Calibri Light" panose="020F0302020204030204" pitchFamily="34" charset="0"/>
              </a:rPr>
              <a:t> across multiple sentences or paragraphs.</a:t>
            </a:r>
          </a:p>
          <a:p>
            <a:pPr indent="-298450">
              <a:lnSpc>
                <a:spcPct val="100000"/>
              </a:lnSpc>
              <a:buClr>
                <a:schemeClr val="dk1"/>
              </a:buClr>
              <a:buSzPct val="150000"/>
              <a:buFont typeface="Arial" panose="020B0604020202020204" pitchFamily="34" charset="0"/>
              <a:buChar char="•"/>
            </a:pPr>
            <a:r>
              <a:rPr lang="en-IN" sz="1200">
                <a:latin typeface="Calibri Light" panose="020F0302020204030204" pitchFamily="34" charset="0"/>
                <a:cs typeface="Calibri Light" panose="020F0302020204030204" pitchFamily="34" charset="0"/>
              </a:rPr>
              <a:t>The system should not only simplify individual sentences but also </a:t>
            </a:r>
            <a:r>
              <a:rPr lang="en-IN" sz="1200" b="1">
                <a:latin typeface="Calibri Light" panose="020F0302020204030204" pitchFamily="34" charset="0"/>
                <a:cs typeface="Calibri Light" panose="020F0302020204030204" pitchFamily="34" charset="0"/>
              </a:rPr>
              <a:t>summarize entire documents</a:t>
            </a:r>
            <a:r>
              <a:rPr lang="en-IN" sz="1200">
                <a:latin typeface="Calibri Light" panose="020F0302020204030204" pitchFamily="34" charset="0"/>
                <a:cs typeface="Calibri Light" panose="020F0302020204030204" pitchFamily="34" charset="0"/>
              </a:rPr>
              <a:t>, ensuring that key information is retained, and </a:t>
            </a:r>
            <a:r>
              <a:rPr lang="en-IN" sz="1200" b="1">
                <a:latin typeface="Calibri Light" panose="020F0302020204030204" pitchFamily="34" charset="0"/>
                <a:cs typeface="Calibri Light" panose="020F0302020204030204" pitchFamily="34" charset="0"/>
              </a:rPr>
              <a:t>readability</a:t>
            </a:r>
            <a:r>
              <a:rPr lang="en-IN" sz="1200">
                <a:latin typeface="Calibri Light" panose="020F0302020204030204" pitchFamily="34" charset="0"/>
                <a:cs typeface="Calibri Light" panose="020F0302020204030204" pitchFamily="34" charset="0"/>
              </a:rPr>
              <a:t> is improved.</a:t>
            </a:r>
          </a:p>
          <a:p>
            <a:pPr indent="-298450">
              <a:lnSpc>
                <a:spcPct val="100000"/>
              </a:lnSpc>
              <a:buClr>
                <a:schemeClr val="dk1"/>
              </a:buClr>
              <a:buSzPct val="150000"/>
              <a:buFont typeface="Arial" panose="020B0604020202020204" pitchFamily="34" charset="0"/>
              <a:buChar char="•"/>
            </a:pPr>
            <a:r>
              <a:rPr lang="en-IN" sz="1200">
                <a:solidFill>
                  <a:schemeClr val="dk1"/>
                </a:solidFill>
                <a:latin typeface="Calibri Light" panose="020F0302020204030204" pitchFamily="34" charset="0"/>
                <a:cs typeface="Calibri Light" panose="020F0302020204030204" pitchFamily="34" charset="0"/>
              </a:rPr>
              <a:t>Currently, text simplification research has been more focused on sentence simplification. However, various applications in the real world require </a:t>
            </a:r>
            <a:r>
              <a:rPr lang="en-IN" sz="1200" b="1">
                <a:solidFill>
                  <a:schemeClr val="dk1"/>
                </a:solidFill>
                <a:latin typeface="Calibri Light" panose="020F0302020204030204" pitchFamily="34" charset="0"/>
                <a:cs typeface="Calibri Light" panose="020F0302020204030204" pitchFamily="34" charset="0"/>
              </a:rPr>
              <a:t>document level simplification </a:t>
            </a:r>
            <a:r>
              <a:rPr lang="en-IN" sz="1200">
                <a:solidFill>
                  <a:schemeClr val="dk1"/>
                </a:solidFill>
                <a:latin typeface="Calibri Light" panose="020F0302020204030204" pitchFamily="34" charset="0"/>
                <a:cs typeface="Calibri Light" panose="020F0302020204030204" pitchFamily="34" charset="0"/>
              </a:rPr>
              <a:t>rather than sentence level processing</a:t>
            </a:r>
          </a:p>
        </p:txBody>
      </p:sp>
      <p:sp>
        <p:nvSpPr>
          <p:cNvPr id="4" name="Google Shape;61;p14">
            <a:extLst>
              <a:ext uri="{FF2B5EF4-FFF2-40B4-BE49-F238E27FC236}">
                <a16:creationId xmlns:a16="http://schemas.microsoft.com/office/drawing/2014/main" id="{B7A07094-28CE-4CD8-55A7-1DC5A07BD845}"/>
              </a:ext>
            </a:extLst>
          </p:cNvPr>
          <p:cNvSpPr txBox="1">
            <a:spLocks/>
          </p:cNvSpPr>
          <p:nvPr/>
        </p:nvSpPr>
        <p:spPr>
          <a:xfrm>
            <a:off x="5407573" y="1834396"/>
            <a:ext cx="3042746" cy="2589503"/>
          </a:xfrm>
          <a:prstGeom prst="rect">
            <a:avLst/>
          </a:prstGeom>
          <a:ln>
            <a:solidFill>
              <a:schemeClr val="tx1">
                <a:lumMod val="50000"/>
                <a:lumOff val="50000"/>
              </a:schemeClr>
            </a:solidFill>
          </a:ln>
        </p:spPr>
        <p:txBody>
          <a:bodyPr spcFirstLastPara="1" vert="horz" wrap="square" lIns="91425" tIns="91425" rIns="91425" bIns="91425" rtlCol="0" anchor="t" anchorCtr="0">
            <a:normAutofit lnSpcReduction="10000"/>
          </a:bodyPr>
          <a:lstStyle>
            <a:lvl1pPr marL="457200" lvl="0" indent="-342900" algn="l" defTabSz="914400" rtl="0" eaLnBrk="1" latinLnBrk="0" hangingPunct="1">
              <a:lnSpc>
                <a:spcPct val="110000"/>
              </a:lnSpc>
              <a:spcBef>
                <a:spcPts val="0"/>
              </a:spcBef>
              <a:spcAft>
                <a:spcPts val="0"/>
              </a:spcAft>
              <a:buSzPts val="1800"/>
              <a:buFont typeface="Arial" panose="020B0604020202020204" pitchFamily="34" charset="0"/>
              <a:buChar char="●"/>
              <a:defRPr sz="2000" kern="1200">
                <a:solidFill>
                  <a:schemeClr val="tx1"/>
                </a:solidFill>
                <a:latin typeface="+mn-lt"/>
                <a:ea typeface="+mn-ea"/>
                <a:cs typeface="+mn-cs"/>
              </a:defRPr>
            </a:lvl1pPr>
            <a:lvl2pPr marL="914400" lvl="1" indent="-317500" algn="l" defTabSz="914400" rtl="0" eaLnBrk="1" latinLnBrk="0" hangingPunct="1">
              <a:lnSpc>
                <a:spcPct val="11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914400" rtl="0" eaLnBrk="1" latinLnBrk="0" hangingPunct="1">
              <a:lnSpc>
                <a:spcPct val="110000"/>
              </a:lnSpc>
              <a:spcBef>
                <a:spcPts val="0"/>
              </a:spcBef>
              <a:spcAft>
                <a:spcPts val="0"/>
              </a:spcAft>
              <a:buSzPts val="1400"/>
              <a:buFont typeface="Arial" panose="020B0604020202020204" pitchFamily="34" charset="0"/>
              <a:buChar char="■"/>
              <a:defRPr sz="1600" kern="1200">
                <a:solidFill>
                  <a:schemeClr val="tx1"/>
                </a:solidFill>
                <a:latin typeface="+mn-lt"/>
                <a:ea typeface="+mn-ea"/>
                <a:cs typeface="+mn-cs"/>
              </a:defRPr>
            </a:lvl3pPr>
            <a:lvl4pPr marL="1828800" lvl="3" indent="-317500" algn="l" defTabSz="914400" rtl="0" eaLnBrk="1" latinLnBrk="0" hangingPunct="1">
              <a:lnSpc>
                <a:spcPct val="110000"/>
              </a:lnSpc>
              <a:spcBef>
                <a:spcPts val="0"/>
              </a:spcBef>
              <a:spcAft>
                <a:spcPts val="0"/>
              </a:spcAft>
              <a:buSzPts val="1400"/>
              <a:buFont typeface="Arial" panose="020B0604020202020204" pitchFamily="34" charset="0"/>
              <a:buChar char="●"/>
              <a:defRPr sz="1400" kern="1200">
                <a:solidFill>
                  <a:schemeClr val="tx1"/>
                </a:solidFill>
                <a:latin typeface="+mn-lt"/>
                <a:ea typeface="+mn-ea"/>
                <a:cs typeface="+mn-cs"/>
              </a:defRPr>
            </a:lvl4pPr>
            <a:lvl5pPr marL="2286000" lvl="4" indent="-317500" algn="l" defTabSz="914400" rtl="0" eaLnBrk="1" latinLnBrk="0" hangingPunct="1">
              <a:lnSpc>
                <a:spcPct val="110000"/>
              </a:lnSpc>
              <a:spcBef>
                <a:spcPts val="0"/>
              </a:spcBef>
              <a:spcAft>
                <a:spcPts val="0"/>
              </a:spcAft>
              <a:buSzPts val="1400"/>
              <a:buFont typeface="Arial" panose="020B0604020202020204" pitchFamily="34" charset="0"/>
              <a:buChar char="○"/>
              <a:defRPr sz="1400" kern="1200">
                <a:solidFill>
                  <a:schemeClr val="tx1"/>
                </a:solidFill>
                <a:latin typeface="+mn-lt"/>
                <a:ea typeface="+mn-ea"/>
                <a:cs typeface="+mn-cs"/>
              </a:defRPr>
            </a:lvl5pPr>
            <a:lvl6pPr marL="2743200" lvl="5" indent="-317500"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3200400" lvl="6" indent="-317500"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3657600" lvl="7" indent="-317500"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4114800" lvl="8" indent="-317500"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8750" indent="0" algn="ctr">
              <a:buClr>
                <a:schemeClr val="dk1"/>
              </a:buClr>
              <a:buSzPts val="1100"/>
              <a:buNone/>
            </a:pPr>
            <a:endParaRPr lang="en-IN" sz="1200" b="1" u="sng">
              <a:solidFill>
                <a:schemeClr val="dk1"/>
              </a:solidFill>
              <a:latin typeface="Calibri"/>
              <a:cs typeface="Calibri"/>
            </a:endParaRPr>
          </a:p>
          <a:p>
            <a:pPr marL="158750" indent="0" algn="ctr">
              <a:buClr>
                <a:schemeClr val="dk1"/>
              </a:buClr>
              <a:buSzPts val="1100"/>
              <a:buNone/>
            </a:pPr>
            <a:r>
              <a:rPr lang="en-IN" sz="1200" b="1" u="sng">
                <a:solidFill>
                  <a:schemeClr val="dk1"/>
                </a:solidFill>
                <a:latin typeface="Calibri Light" panose="020F0302020204030204" pitchFamily="34" charset="0"/>
                <a:cs typeface="Calibri Light" panose="020F0302020204030204" pitchFamily="34" charset="0"/>
              </a:rPr>
              <a:t>Usage</a:t>
            </a:r>
          </a:p>
          <a:p>
            <a:pPr marL="158750" indent="0" algn="ctr">
              <a:buClr>
                <a:schemeClr val="dk1"/>
              </a:buClr>
              <a:buSzPts val="1100"/>
              <a:buNone/>
            </a:pPr>
            <a:endParaRPr lang="en-IN" sz="1200" u="sng">
              <a:solidFill>
                <a:schemeClr val="dk1"/>
              </a:solidFill>
              <a:latin typeface="Calibri"/>
              <a:cs typeface="Calibri"/>
            </a:endParaRPr>
          </a:p>
          <a:p>
            <a:pPr>
              <a:buFont typeface="Arial" panose="020B0604020202020204" pitchFamily="34" charset="0"/>
              <a:buChar char="•"/>
            </a:pPr>
            <a:r>
              <a:rPr lang="en-IN" sz="1200">
                <a:latin typeface="Calibri Light" panose="020F0302020204030204" pitchFamily="34" charset="0"/>
                <a:cs typeface="Calibri Light" panose="020F0302020204030204" pitchFamily="34" charset="0"/>
              </a:rPr>
              <a:t>Simplification is essential for aiding </a:t>
            </a:r>
            <a:r>
              <a:rPr lang="en-IN" sz="1200" b="1">
                <a:latin typeface="Calibri Light" panose="020F0302020204030204" pitchFamily="34" charset="0"/>
                <a:cs typeface="Calibri Light" panose="020F0302020204030204" pitchFamily="34" charset="0"/>
              </a:rPr>
              <a:t>non-native speakers</a:t>
            </a:r>
            <a:r>
              <a:rPr lang="en-IN" sz="1200">
                <a:latin typeface="Calibri Light" panose="020F0302020204030204" pitchFamily="34" charset="0"/>
                <a:cs typeface="Calibri Light" panose="020F0302020204030204" pitchFamily="34" charset="0"/>
              </a:rPr>
              <a:t>, individuals with </a:t>
            </a:r>
            <a:r>
              <a:rPr lang="en-IN" sz="1200" b="1">
                <a:latin typeface="Calibri Light" panose="020F0302020204030204" pitchFamily="34" charset="0"/>
                <a:cs typeface="Calibri Light" panose="020F0302020204030204" pitchFamily="34" charset="0"/>
              </a:rPr>
              <a:t>reading difficulties</a:t>
            </a:r>
            <a:r>
              <a:rPr lang="en-IN" sz="1200">
                <a:latin typeface="Calibri Light" panose="020F0302020204030204" pitchFamily="34" charset="0"/>
                <a:cs typeface="Calibri Light" panose="020F0302020204030204" pitchFamily="34" charset="0"/>
              </a:rPr>
              <a:t> (e.g., dyslexia), and in </a:t>
            </a:r>
            <a:r>
              <a:rPr lang="en-IN" sz="1200" b="1">
                <a:latin typeface="Calibri Light" panose="020F0302020204030204" pitchFamily="34" charset="0"/>
                <a:cs typeface="Calibri Light" panose="020F0302020204030204" pitchFamily="34" charset="0"/>
              </a:rPr>
              <a:t>educational purposes</a:t>
            </a:r>
            <a:r>
              <a:rPr lang="en-IN" sz="1200">
                <a:latin typeface="Calibri Light" panose="020F0302020204030204" pitchFamily="34" charset="0"/>
                <a:cs typeface="Calibri Light" panose="020F0302020204030204" pitchFamily="34" charset="0"/>
              </a:rPr>
              <a:t>.</a:t>
            </a:r>
          </a:p>
          <a:p>
            <a:pPr>
              <a:buFont typeface="Arial" panose="020B0604020202020204" pitchFamily="34" charset="0"/>
              <a:buChar char="•"/>
            </a:pPr>
            <a:r>
              <a:rPr lang="en-IN" sz="1200">
                <a:latin typeface="Calibri Light" panose="020F0302020204030204" pitchFamily="34" charset="0"/>
                <a:cs typeface="Calibri Light" panose="020F0302020204030204" pitchFamily="34" charset="0"/>
              </a:rPr>
              <a:t>It can also serve as a </a:t>
            </a:r>
            <a:r>
              <a:rPr lang="en-IN" sz="1200" b="1">
                <a:latin typeface="Calibri Light" panose="020F0302020204030204" pitchFamily="34" charset="0"/>
                <a:cs typeface="Calibri Light" panose="020F0302020204030204" pitchFamily="34" charset="0"/>
              </a:rPr>
              <a:t>pre-processing step</a:t>
            </a:r>
            <a:r>
              <a:rPr lang="en-IN" sz="1200">
                <a:latin typeface="Calibri Light" panose="020F0302020204030204" pitchFamily="34" charset="0"/>
                <a:cs typeface="Calibri Light" panose="020F0302020204030204" pitchFamily="34" charset="0"/>
              </a:rPr>
              <a:t> for other </a:t>
            </a:r>
            <a:r>
              <a:rPr lang="en-IN" sz="1200" b="1">
                <a:latin typeface="Calibri Light" panose="020F0302020204030204" pitchFamily="34" charset="0"/>
                <a:cs typeface="Calibri Light" panose="020F0302020204030204" pitchFamily="34" charset="0"/>
              </a:rPr>
              <a:t>NLP tasks</a:t>
            </a:r>
            <a:r>
              <a:rPr lang="en-IN" sz="1200">
                <a:latin typeface="Calibri Light" panose="020F0302020204030204" pitchFamily="34" charset="0"/>
                <a:cs typeface="Calibri Light" panose="020F0302020204030204" pitchFamily="34" charset="0"/>
              </a:rPr>
              <a:t> like:</a:t>
            </a:r>
          </a:p>
          <a:p>
            <a:pPr lvl="1">
              <a:buFont typeface="Arial" panose="020B0604020202020204" pitchFamily="34" charset="0"/>
              <a:buChar char="•"/>
            </a:pPr>
            <a:r>
              <a:rPr lang="en-IN" sz="1200" b="1" i="1">
                <a:latin typeface="Calibri Light" panose="020F0302020204030204" pitchFamily="34" charset="0"/>
                <a:cs typeface="Calibri Light" panose="020F0302020204030204" pitchFamily="34" charset="0"/>
              </a:rPr>
              <a:t>Parsing</a:t>
            </a:r>
            <a:endParaRPr lang="en-IN" sz="1200" i="1">
              <a:latin typeface="Calibri Light" panose="020F0302020204030204" pitchFamily="34" charset="0"/>
              <a:cs typeface="Calibri Light" panose="020F0302020204030204" pitchFamily="34" charset="0"/>
            </a:endParaRPr>
          </a:p>
          <a:p>
            <a:pPr lvl="1">
              <a:buFont typeface="Arial" panose="020B0604020202020204" pitchFamily="34" charset="0"/>
              <a:buChar char="•"/>
            </a:pPr>
            <a:r>
              <a:rPr lang="en-IN" sz="1200" b="1" i="1">
                <a:latin typeface="Calibri Light" panose="020F0302020204030204" pitchFamily="34" charset="0"/>
                <a:cs typeface="Calibri Light" panose="020F0302020204030204" pitchFamily="34" charset="0"/>
              </a:rPr>
              <a:t>Information Extraction</a:t>
            </a:r>
            <a:endParaRPr lang="en-IN" sz="1200" i="1">
              <a:latin typeface="Calibri Light" panose="020F0302020204030204" pitchFamily="34" charset="0"/>
              <a:cs typeface="Calibri Light" panose="020F0302020204030204" pitchFamily="34" charset="0"/>
            </a:endParaRPr>
          </a:p>
          <a:p>
            <a:pPr lvl="1">
              <a:buFont typeface="Arial" panose="020B0604020202020204" pitchFamily="34" charset="0"/>
              <a:buChar char="•"/>
            </a:pPr>
            <a:r>
              <a:rPr lang="en-IN" sz="1200" b="1" i="1">
                <a:latin typeface="Calibri Light" panose="020F0302020204030204" pitchFamily="34" charset="0"/>
                <a:cs typeface="Calibri Light" panose="020F0302020204030204" pitchFamily="34" charset="0"/>
              </a:rPr>
              <a:t>Text Summarization</a:t>
            </a:r>
            <a:endParaRPr lang="en-IN" sz="1200" i="1">
              <a:latin typeface="Calibri Light" panose="020F0302020204030204" pitchFamily="34" charset="0"/>
              <a:cs typeface="Calibri Light" panose="020F0302020204030204" pitchFamily="34" charset="0"/>
            </a:endParaRPr>
          </a:p>
          <a:p>
            <a:pPr lvl="1">
              <a:buFont typeface="Arial" panose="020B0604020202020204" pitchFamily="34" charset="0"/>
              <a:buChar char="•"/>
            </a:pPr>
            <a:r>
              <a:rPr lang="en-IN" sz="1200" b="1" i="1">
                <a:latin typeface="Calibri Light" panose="020F0302020204030204" pitchFamily="34" charset="0"/>
                <a:cs typeface="Calibri Light" panose="020F0302020204030204" pitchFamily="34" charset="0"/>
              </a:rPr>
              <a:t>Machine Translation</a:t>
            </a:r>
            <a:endParaRPr lang="en-IN" sz="1200" i="1">
              <a:latin typeface="Calibri Light" panose="020F0302020204030204" pitchFamily="34" charset="0"/>
              <a:cs typeface="Calibri Light" panose="020F0302020204030204" pitchFamily="34" charset="0"/>
            </a:endParaRPr>
          </a:p>
          <a:p>
            <a:pPr indent="-298450">
              <a:buClr>
                <a:schemeClr val="dk1"/>
              </a:buClr>
              <a:buSzPts val="1100"/>
            </a:pPr>
            <a:endParaRPr lang="en-IN" sz="1300">
              <a:solidFill>
                <a:schemeClr val="dk1"/>
              </a:solidFill>
              <a:latin typeface="Calibri"/>
              <a:cs typeface="Calibri"/>
            </a:endParaRPr>
          </a:p>
          <a:p>
            <a:pPr marL="0" indent="0">
              <a:spcBef>
                <a:spcPts val="1200"/>
              </a:spcBef>
              <a:spcAft>
                <a:spcPts val="1200"/>
              </a:spcAft>
              <a:buFont typeface="Arial" panose="020B0604020202020204" pitchFamily="34" charset="0"/>
              <a:buNone/>
            </a:pPr>
            <a:endParaRPr lang="en-IN" sz="1100" b="1">
              <a:solidFill>
                <a:schemeClr val="dk1"/>
              </a:solidFill>
              <a:latin typeface="Calibri"/>
              <a:cs typeface="Calibri"/>
            </a:endParaRPr>
          </a:p>
        </p:txBody>
      </p:sp>
    </p:spTree>
    <p:extLst>
      <p:ext uri="{BB962C8B-B14F-4D97-AF65-F5344CB8AC3E}">
        <p14:creationId xmlns:p14="http://schemas.microsoft.com/office/powerpoint/2010/main" val="137847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A2FE8D-D8BB-9B95-EB95-80FE03F90F2B}"/>
              </a:ext>
            </a:extLst>
          </p:cNvPr>
          <p:cNvGraphicFramePr>
            <a:graphicFrameLocks noGrp="1"/>
          </p:cNvGraphicFramePr>
          <p:nvPr/>
        </p:nvGraphicFramePr>
        <p:xfrm>
          <a:off x="679916" y="849102"/>
          <a:ext cx="7782333" cy="3488713"/>
        </p:xfrm>
        <a:graphic>
          <a:graphicData uri="http://schemas.openxmlformats.org/drawingml/2006/table">
            <a:tbl>
              <a:tblPr firstRow="1" bandRow="1">
                <a:tableStyleId>{5C22544A-7EE6-4342-B048-85BDC9FD1C3A}</a:tableStyleId>
              </a:tblPr>
              <a:tblGrid>
                <a:gridCol w="1588939">
                  <a:extLst>
                    <a:ext uri="{9D8B030D-6E8A-4147-A177-3AD203B41FA5}">
                      <a16:colId xmlns:a16="http://schemas.microsoft.com/office/drawing/2014/main" val="172868773"/>
                    </a:ext>
                  </a:extLst>
                </a:gridCol>
                <a:gridCol w="3599284">
                  <a:extLst>
                    <a:ext uri="{9D8B030D-6E8A-4147-A177-3AD203B41FA5}">
                      <a16:colId xmlns:a16="http://schemas.microsoft.com/office/drawing/2014/main" val="1622348793"/>
                    </a:ext>
                  </a:extLst>
                </a:gridCol>
                <a:gridCol w="2594110">
                  <a:extLst>
                    <a:ext uri="{9D8B030D-6E8A-4147-A177-3AD203B41FA5}">
                      <a16:colId xmlns:a16="http://schemas.microsoft.com/office/drawing/2014/main" val="2455626484"/>
                    </a:ext>
                  </a:extLst>
                </a:gridCol>
              </a:tblGrid>
              <a:tr h="689234">
                <a:tc>
                  <a:txBody>
                    <a:bodyPr/>
                    <a:lstStyle/>
                    <a:p>
                      <a:pPr algn="ctr"/>
                      <a:r>
                        <a:rPr lang="en-IN" sz="1400" b="1">
                          <a:solidFill>
                            <a:schemeClr val="tx1"/>
                          </a:solidFill>
                          <a:latin typeface="Calibri Light" panose="020F0302020204030204" pitchFamily="34" charset="0"/>
                          <a:cs typeface="Calibri Light" panose="020F0302020204030204" pitchFamily="34" charset="0"/>
                        </a:rPr>
                        <a:t>Example</a:t>
                      </a: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b="1">
                          <a:solidFill>
                            <a:schemeClr val="tx1"/>
                          </a:solidFill>
                          <a:latin typeface="Calibri Light" panose="020F0302020204030204" pitchFamily="34" charset="0"/>
                          <a:cs typeface="Calibri Light" panose="020F0302020204030204" pitchFamily="34" charset="0"/>
                        </a:rPr>
                        <a:t>Original Text</a:t>
                      </a:r>
                      <a:endParaRPr lang="en-US" b="1">
                        <a:latin typeface="Calibri Light" panose="020F0302020204030204" pitchFamily="34" charset="0"/>
                        <a:cs typeface="Calibri Light" panose="020F0302020204030204" pitchFamily="34" charset="0"/>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400" b="1">
                          <a:solidFill>
                            <a:schemeClr val="tx1"/>
                          </a:solidFill>
                          <a:latin typeface="Calibri Light" panose="020F0302020204030204" pitchFamily="34" charset="0"/>
                          <a:cs typeface="Calibri Light" panose="020F0302020204030204" pitchFamily="34" charset="0"/>
                        </a:rPr>
                        <a:t>Simplified Text</a:t>
                      </a: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19383811"/>
                  </a:ext>
                </a:extLst>
              </a:tr>
              <a:tr h="1540141">
                <a:tc>
                  <a:txBody>
                    <a:bodyPr/>
                    <a:lstStyle/>
                    <a:p>
                      <a:pPr algn="ctr"/>
                      <a:r>
                        <a:rPr lang="en-US" sz="1400" b="1">
                          <a:solidFill>
                            <a:schemeClr val="tx1"/>
                          </a:solidFill>
                          <a:latin typeface="Calibri Light" panose="020F0302020204030204" pitchFamily="34" charset="0"/>
                          <a:cs typeface="Calibri Light" panose="020F0302020204030204" pitchFamily="34" charset="0"/>
                        </a:rPr>
                        <a:t>Example 1</a:t>
                      </a: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IN" sz="1400" b="0" i="1">
                          <a:solidFill>
                            <a:schemeClr val="tx1"/>
                          </a:solidFill>
                          <a:latin typeface="Calibri Light" panose="020F0302020204030204" pitchFamily="34" charset="0"/>
                          <a:cs typeface="Calibri Light" panose="020F0302020204030204" pitchFamily="34" charset="0"/>
                        </a:rPr>
                        <a:t>"Marsupial moles are highly specialized marsupial mammals, known from two species found in the Australian interior."</a:t>
                      </a:r>
                      <a:endParaRPr lang="en-US" sz="1400" b="0" i="1">
                        <a:solidFill>
                          <a:schemeClr val="tx1"/>
                        </a:solidFill>
                        <a:latin typeface="Calibri Light" panose="020F0302020204030204" pitchFamily="34" charset="0"/>
                        <a:cs typeface="Calibri Light" panose="020F0302020204030204" pitchFamily="34" charset="0"/>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IN" sz="1400" b="1">
                          <a:solidFill>
                            <a:schemeClr val="tx1"/>
                          </a:solidFill>
                          <a:latin typeface="Calibri Light" panose="020F0302020204030204" pitchFamily="34" charset="0"/>
                          <a:cs typeface="Calibri Light" panose="020F0302020204030204" pitchFamily="34" charset="0"/>
                        </a:rPr>
                        <a:t>"Marsupial moles are mammals found in Australia.</a:t>
                      </a:r>
                      <a:endParaRPr lang="en-US" sz="1400" b="1">
                        <a:solidFill>
                          <a:schemeClr val="tx1"/>
                        </a:solidFill>
                        <a:latin typeface="Calibri Light" panose="020F0302020204030204" pitchFamily="34" charset="0"/>
                        <a:cs typeface="Calibri Light" panose="020F0302020204030204" pitchFamily="34" charset="0"/>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91213108"/>
                  </a:ext>
                </a:extLst>
              </a:tr>
              <a:tr h="1259338">
                <a:tc>
                  <a:txBody>
                    <a:bodyPr/>
                    <a:lstStyle/>
                    <a:p>
                      <a:pPr algn="ctr"/>
                      <a:r>
                        <a:rPr lang="en-US" sz="1400" b="1">
                          <a:solidFill>
                            <a:schemeClr val="tx1"/>
                          </a:solidFill>
                          <a:latin typeface="Calibri Light" panose="020F0302020204030204" pitchFamily="34" charset="0"/>
                          <a:cs typeface="Calibri Light" panose="020F0302020204030204" pitchFamily="34" charset="0"/>
                        </a:rPr>
                        <a:t>Example 2</a:t>
                      </a: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IN" sz="1400" b="0" i="1">
                          <a:solidFill>
                            <a:schemeClr val="tx1"/>
                          </a:solidFill>
                          <a:latin typeface="Calibri Light" panose="020F0302020204030204" pitchFamily="34" charset="0"/>
                          <a:cs typeface="Calibri Light" panose="020F0302020204030204" pitchFamily="34" charset="0"/>
                        </a:rPr>
                        <a:t>"The Phoenix Dwarf is a dwarf irregular galaxy discovered in 1976 by Hans-Emil Schuster."</a:t>
                      </a:r>
                      <a:endParaRPr lang="en-US" sz="1400" b="0" i="1">
                        <a:solidFill>
                          <a:schemeClr val="tx1"/>
                        </a:solidFill>
                        <a:latin typeface="Calibri Light" panose="020F0302020204030204" pitchFamily="34" charset="0"/>
                        <a:cs typeface="Calibri Light" panose="020F0302020204030204" pitchFamily="34" charset="0"/>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IN" sz="1400" b="1">
                          <a:solidFill>
                            <a:schemeClr val="tx1"/>
                          </a:solidFill>
                          <a:latin typeface="Calibri Light" panose="020F0302020204030204" pitchFamily="34" charset="0"/>
                          <a:cs typeface="Calibri Light" panose="020F0302020204030204" pitchFamily="34" charset="0"/>
                        </a:rPr>
                        <a:t>"Phoenix Dwarf is a galaxy discovered in 1976."</a:t>
                      </a:r>
                      <a:endParaRPr lang="en-US" sz="1400" b="1">
                        <a:solidFill>
                          <a:schemeClr val="tx1"/>
                        </a:solidFill>
                        <a:latin typeface="Calibri Light" panose="020F0302020204030204" pitchFamily="34" charset="0"/>
                        <a:cs typeface="Calibri Light" panose="020F0302020204030204" pitchFamily="34" charset="0"/>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173374559"/>
                  </a:ext>
                </a:extLst>
              </a:tr>
            </a:tbl>
          </a:graphicData>
        </a:graphic>
      </p:graphicFrame>
      <p:sp>
        <p:nvSpPr>
          <p:cNvPr id="10" name="Title 1">
            <a:extLst>
              <a:ext uri="{FF2B5EF4-FFF2-40B4-BE49-F238E27FC236}">
                <a16:creationId xmlns:a16="http://schemas.microsoft.com/office/drawing/2014/main" id="{D7D07576-76D3-DBB0-573F-F343C9734702}"/>
              </a:ext>
            </a:extLst>
          </p:cNvPr>
          <p:cNvSpPr txBox="1">
            <a:spLocks/>
          </p:cNvSpPr>
          <p:nvPr/>
        </p:nvSpPr>
        <p:spPr>
          <a:xfrm>
            <a:off x="516416" y="66059"/>
            <a:ext cx="5134250"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cs typeface="Calibri"/>
              </a:rPr>
              <a:t>EXAMPLE</a:t>
            </a:r>
            <a:endParaRPr lang="en-US"/>
          </a:p>
        </p:txBody>
      </p:sp>
    </p:spTree>
    <p:extLst>
      <p:ext uri="{BB962C8B-B14F-4D97-AF65-F5344CB8AC3E}">
        <p14:creationId xmlns:p14="http://schemas.microsoft.com/office/powerpoint/2010/main" val="285732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592C73-A95C-C9EF-FEC1-A179A0886C58}"/>
              </a:ext>
            </a:extLst>
          </p:cNvPr>
          <p:cNvSpPr>
            <a:spLocks noGrp="1"/>
          </p:cNvSpPr>
          <p:nvPr>
            <p:ph type="body" idx="1"/>
          </p:nvPr>
        </p:nvSpPr>
        <p:spPr>
          <a:xfrm>
            <a:off x="606972" y="623624"/>
            <a:ext cx="7953704" cy="4290020"/>
          </a:xfrm>
        </p:spPr>
        <p:txBody>
          <a:bodyPr spcFirstLastPara="1" vert="horz" wrap="square" lIns="91425" tIns="91425" rIns="91425" bIns="91425" rtlCol="0" anchor="t" anchorCtr="0">
            <a:noAutofit/>
          </a:bodyPr>
          <a:lstStyle/>
          <a:p>
            <a:pPr marL="114300" indent="0">
              <a:buClr>
                <a:srgbClr val="000000"/>
              </a:buClr>
              <a:buSzPct val="100000"/>
              <a:buNone/>
            </a:pPr>
            <a:r>
              <a:rPr lang="en-IN" sz="1200">
                <a:solidFill>
                  <a:schemeClr val="dk1"/>
                </a:solidFill>
                <a:latin typeface="Calibri Light"/>
                <a:ea typeface="+mn-lt"/>
                <a:cs typeface="+mn-lt"/>
              </a:rPr>
              <a:t>Preprocessing is crucial in both datasets to ensure that the model learns from high quality data. The key preprocessing steps in SIMSUM involve filtering and re-alignment</a:t>
            </a:r>
            <a:endParaRPr lang="en-IN" sz="1400">
              <a:solidFill>
                <a:schemeClr val="dk1"/>
              </a:solidFill>
              <a:latin typeface="Calibri Light"/>
              <a:ea typeface="+mn-lt"/>
              <a:cs typeface="+mn-lt"/>
            </a:endParaRPr>
          </a:p>
          <a:p>
            <a:pPr>
              <a:buClr>
                <a:srgbClr val="000000"/>
              </a:buClr>
              <a:buSzPct val="150000"/>
              <a:buFont typeface="Arial" panose="020B0604020202020204" pitchFamily="34" charset="0"/>
              <a:buChar char="•"/>
            </a:pPr>
            <a:r>
              <a:rPr lang="en-IN" sz="1200" b="1">
                <a:solidFill>
                  <a:schemeClr val="dk1"/>
                </a:solidFill>
                <a:latin typeface="Calibri"/>
                <a:ea typeface="+mn-lt"/>
                <a:cs typeface="+mn-lt"/>
              </a:rPr>
              <a:t>Filtering</a:t>
            </a:r>
          </a:p>
          <a:p>
            <a:pPr lvl="1">
              <a:buClr>
                <a:srgbClr val="000000"/>
              </a:buClr>
              <a:buSzPct val="100000"/>
            </a:pPr>
            <a:r>
              <a:rPr lang="en-IN" sz="1200" b="1" u="sng">
                <a:solidFill>
                  <a:schemeClr val="dk1"/>
                </a:solidFill>
                <a:latin typeface="Calibri"/>
                <a:ea typeface="+mn-lt"/>
                <a:cs typeface="Calibri Light"/>
              </a:rPr>
              <a:t>Method</a:t>
            </a:r>
            <a:r>
              <a:rPr lang="en-IN" sz="1200" b="1">
                <a:solidFill>
                  <a:schemeClr val="dk1"/>
                </a:solidFill>
                <a:latin typeface="Calibri"/>
                <a:ea typeface="+mn-lt"/>
                <a:cs typeface="+mn-lt"/>
              </a:rPr>
              <a:t>:</a:t>
            </a:r>
            <a:r>
              <a:rPr lang="en-IN" sz="1200">
                <a:solidFill>
                  <a:schemeClr val="dk1"/>
                </a:solidFill>
                <a:latin typeface="Calibri Light"/>
                <a:ea typeface="+mn-lt"/>
                <a:cs typeface="+mn-lt"/>
              </a:rPr>
              <a:t> Any document pair where the simplified version is significantly longer than the complex version is filtered out.</a:t>
            </a:r>
          </a:p>
          <a:p>
            <a:pPr lvl="1">
              <a:buClr>
                <a:srgbClr val="000000"/>
              </a:buClr>
              <a:buSzPct val="100000"/>
            </a:pPr>
            <a:r>
              <a:rPr lang="en-IN" sz="1200">
                <a:solidFill>
                  <a:schemeClr val="dk1"/>
                </a:solidFill>
                <a:latin typeface="Calibri Light"/>
                <a:ea typeface="+mn-lt"/>
                <a:cs typeface="+mn-lt"/>
              </a:rPr>
              <a:t>Dataset Extracted out after filtering</a:t>
            </a:r>
          </a:p>
          <a:p>
            <a:pPr lvl="1">
              <a:buClr>
                <a:srgbClr val="000000"/>
              </a:buClr>
              <a:buSzPct val="100000"/>
            </a:pPr>
            <a:endParaRPr lang="en-IN" sz="1200">
              <a:solidFill>
                <a:schemeClr val="dk1"/>
              </a:solidFill>
              <a:latin typeface="Calibri Light"/>
              <a:ea typeface="+mn-lt"/>
              <a:cs typeface="+mn-lt"/>
            </a:endParaRPr>
          </a:p>
          <a:p>
            <a:pPr lvl="1">
              <a:buClr>
                <a:srgbClr val="000000"/>
              </a:buClr>
              <a:buSzPct val="100000"/>
            </a:pPr>
            <a:endParaRPr lang="en-IN" sz="1400">
              <a:solidFill>
                <a:schemeClr val="dk1"/>
              </a:solidFill>
              <a:latin typeface="Calibri Light"/>
              <a:cs typeface="Calibri" panose="020F0502020204030204"/>
            </a:endParaRPr>
          </a:p>
          <a:p>
            <a:pPr marL="114300" indent="0">
              <a:buClr>
                <a:srgbClr val="000000"/>
              </a:buClr>
              <a:buSzPct val="100000"/>
              <a:buNone/>
            </a:pPr>
            <a:endParaRPr lang="en-IN" sz="1400" b="1">
              <a:solidFill>
                <a:schemeClr val="dk1"/>
              </a:solidFill>
              <a:latin typeface="Calibri"/>
              <a:ea typeface="+mn-lt"/>
              <a:cs typeface="+mn-lt"/>
            </a:endParaRPr>
          </a:p>
          <a:p>
            <a:pPr>
              <a:buClr>
                <a:srgbClr val="000000"/>
              </a:buClr>
              <a:buSzPct val="150000"/>
              <a:buFont typeface="Arial" panose="020B0604020202020204" pitchFamily="34" charset="0"/>
              <a:buChar char="•"/>
            </a:pPr>
            <a:r>
              <a:rPr lang="en-IN" sz="1200" b="1">
                <a:solidFill>
                  <a:schemeClr val="dk1"/>
                </a:solidFill>
                <a:latin typeface="Calibri"/>
                <a:ea typeface="+mn-lt"/>
                <a:cs typeface="+mn-lt"/>
              </a:rPr>
              <a:t>Realignment (Using Keyword Extraction)</a:t>
            </a:r>
          </a:p>
          <a:p>
            <a:pPr lvl="1">
              <a:buClr>
                <a:srgbClr val="000000"/>
              </a:buClr>
              <a:buSzPct val="100000"/>
            </a:pPr>
            <a:r>
              <a:rPr lang="en-IN" sz="1200" b="1" u="sng">
                <a:solidFill>
                  <a:schemeClr val="dk1"/>
                </a:solidFill>
                <a:latin typeface="Calibri"/>
                <a:ea typeface="+mn-lt"/>
                <a:cs typeface="+mn-lt"/>
              </a:rPr>
              <a:t>Purpose</a:t>
            </a:r>
            <a:r>
              <a:rPr lang="en-IN" sz="1200" b="1">
                <a:solidFill>
                  <a:schemeClr val="dk1"/>
                </a:solidFill>
                <a:latin typeface="Calibri"/>
                <a:ea typeface="+mn-lt"/>
                <a:cs typeface="+mn-lt"/>
              </a:rPr>
              <a:t>:</a:t>
            </a:r>
            <a:r>
              <a:rPr lang="en-IN" sz="1200">
                <a:solidFill>
                  <a:schemeClr val="dk1"/>
                </a:solidFill>
                <a:latin typeface="Calibri Light"/>
                <a:ea typeface="+mn-lt"/>
                <a:cs typeface="+mn-lt"/>
              </a:rPr>
              <a:t> Ensuring that the complex and simplified text pairs are semantically aligned.</a:t>
            </a:r>
          </a:p>
          <a:p>
            <a:pPr lvl="1">
              <a:buClr>
                <a:srgbClr val="000000"/>
              </a:buClr>
              <a:buSzPct val="100000"/>
            </a:pPr>
            <a:r>
              <a:rPr lang="en-IN" sz="1200" b="1" u="sng">
                <a:solidFill>
                  <a:schemeClr val="dk1"/>
                </a:solidFill>
                <a:latin typeface="Calibri"/>
                <a:ea typeface="+mn-lt"/>
                <a:cs typeface="+mn-lt"/>
              </a:rPr>
              <a:t>Method</a:t>
            </a:r>
            <a:r>
              <a:rPr lang="en-IN" sz="1200" b="1">
                <a:solidFill>
                  <a:schemeClr val="dk1"/>
                </a:solidFill>
                <a:latin typeface="Calibri"/>
                <a:ea typeface="+mn-lt"/>
                <a:cs typeface="+mn-lt"/>
              </a:rPr>
              <a:t>:</a:t>
            </a:r>
            <a:r>
              <a:rPr lang="en-IN" sz="1200">
                <a:solidFill>
                  <a:schemeClr val="dk1"/>
                </a:solidFill>
                <a:latin typeface="Calibri Light"/>
                <a:ea typeface="+mn-lt"/>
                <a:cs typeface="+mn-lt"/>
              </a:rPr>
              <a:t> </a:t>
            </a:r>
            <a:r>
              <a:rPr lang="en-IN" sz="1200" err="1">
                <a:solidFill>
                  <a:schemeClr val="dk1"/>
                </a:solidFill>
                <a:latin typeface="Calibri Light"/>
                <a:ea typeface="+mn-lt"/>
                <a:cs typeface="+mn-lt"/>
              </a:rPr>
              <a:t>KeyBERT</a:t>
            </a:r>
            <a:r>
              <a:rPr lang="en-IN" sz="1200">
                <a:solidFill>
                  <a:schemeClr val="dk1"/>
                </a:solidFill>
                <a:latin typeface="Calibri Light"/>
                <a:ea typeface="+mn-lt"/>
                <a:cs typeface="+mn-lt"/>
              </a:rPr>
              <a:t> is used to extract keywords from both the complex and simplified versions of the documents. If the keywords from the complex and simplified versions do not overlap sufficiently, the pair is considered misaligned and is removed from the dataset.</a:t>
            </a:r>
          </a:p>
          <a:p>
            <a:pPr marL="596900" lvl="1" indent="0">
              <a:buClr>
                <a:srgbClr val="000000"/>
              </a:buClr>
              <a:buSzPct val="100000"/>
              <a:buNone/>
            </a:pPr>
            <a:r>
              <a:rPr lang="en-IN" sz="1200">
                <a:solidFill>
                  <a:schemeClr val="dk1"/>
                </a:solidFill>
                <a:latin typeface="Calibri Light"/>
                <a:ea typeface="+mn-lt"/>
                <a:cs typeface="+mn-lt"/>
              </a:rPr>
              <a:t>Dataset Size after Filtering and Refinement</a:t>
            </a:r>
          </a:p>
          <a:p>
            <a:pPr marL="596900" lvl="1" indent="0">
              <a:buClr>
                <a:srgbClr val="000000"/>
              </a:buClr>
              <a:buSzPct val="100000"/>
              <a:buNone/>
            </a:pPr>
            <a:endParaRPr lang="en-IN" sz="1200">
              <a:solidFill>
                <a:schemeClr val="dk1"/>
              </a:solidFill>
              <a:latin typeface="Calibri Light"/>
              <a:ea typeface="+mn-lt"/>
              <a:cs typeface="+mn-lt"/>
            </a:endParaRPr>
          </a:p>
          <a:p>
            <a:pPr lvl="1">
              <a:buClr>
                <a:srgbClr val="000000"/>
              </a:buClr>
              <a:buSzPct val="100000"/>
            </a:pPr>
            <a:endParaRPr lang="en-IN" sz="1200">
              <a:solidFill>
                <a:schemeClr val="dk1"/>
              </a:solidFill>
              <a:latin typeface="Calibri Light"/>
              <a:ea typeface="+mn-lt"/>
              <a:cs typeface="+mn-lt"/>
            </a:endParaRPr>
          </a:p>
          <a:p>
            <a:pPr lvl="1">
              <a:buClr>
                <a:srgbClr val="000000"/>
              </a:buClr>
              <a:buSzPct val="100000"/>
            </a:pPr>
            <a:endParaRPr lang="en-IN" sz="1200">
              <a:solidFill>
                <a:schemeClr val="dk1"/>
              </a:solidFill>
              <a:latin typeface="Calibri Light"/>
              <a:ea typeface="+mn-lt"/>
              <a:cs typeface="+mn-lt"/>
            </a:endParaRPr>
          </a:p>
        </p:txBody>
      </p:sp>
      <p:sp>
        <p:nvSpPr>
          <p:cNvPr id="9" name="Title 1">
            <a:extLst>
              <a:ext uri="{FF2B5EF4-FFF2-40B4-BE49-F238E27FC236}">
                <a16:creationId xmlns:a16="http://schemas.microsoft.com/office/drawing/2014/main" id="{EF8A8B61-F07D-ED5D-9C8D-1E2C0E4784B0}"/>
              </a:ext>
            </a:extLst>
          </p:cNvPr>
          <p:cNvSpPr txBox="1">
            <a:spLocks/>
          </p:cNvSpPr>
          <p:nvPr/>
        </p:nvSpPr>
        <p:spPr>
          <a:xfrm>
            <a:off x="516416" y="66059"/>
            <a:ext cx="5134250"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Calibri"/>
              </a:rPr>
              <a:t>Preprocessing techniques</a:t>
            </a:r>
            <a:endParaRPr lang="en-US"/>
          </a:p>
        </p:txBody>
      </p:sp>
      <p:graphicFrame>
        <p:nvGraphicFramePr>
          <p:cNvPr id="8" name="Table 7">
            <a:extLst>
              <a:ext uri="{FF2B5EF4-FFF2-40B4-BE49-F238E27FC236}">
                <a16:creationId xmlns:a16="http://schemas.microsoft.com/office/drawing/2014/main" id="{514AECB6-4D10-430A-8763-D69566529C27}"/>
              </a:ext>
            </a:extLst>
          </p:cNvPr>
          <p:cNvGraphicFramePr>
            <a:graphicFrameLocks noGrp="1"/>
          </p:cNvGraphicFramePr>
          <p:nvPr/>
        </p:nvGraphicFramePr>
        <p:xfrm>
          <a:off x="1418896" y="1946384"/>
          <a:ext cx="7039304" cy="609600"/>
        </p:xfrm>
        <a:graphic>
          <a:graphicData uri="http://schemas.openxmlformats.org/drawingml/2006/table">
            <a:tbl>
              <a:tblPr>
                <a:tableStyleId>{5C22544A-7EE6-4342-B048-85BDC9FD1C3A}</a:tableStyleId>
              </a:tblPr>
              <a:tblGrid>
                <a:gridCol w="1780643">
                  <a:extLst>
                    <a:ext uri="{9D8B030D-6E8A-4147-A177-3AD203B41FA5}">
                      <a16:colId xmlns:a16="http://schemas.microsoft.com/office/drawing/2014/main" val="2513054355"/>
                    </a:ext>
                  </a:extLst>
                </a:gridCol>
                <a:gridCol w="1681362">
                  <a:extLst>
                    <a:ext uri="{9D8B030D-6E8A-4147-A177-3AD203B41FA5}">
                      <a16:colId xmlns:a16="http://schemas.microsoft.com/office/drawing/2014/main" val="602754547"/>
                    </a:ext>
                  </a:extLst>
                </a:gridCol>
                <a:gridCol w="1412345">
                  <a:extLst>
                    <a:ext uri="{9D8B030D-6E8A-4147-A177-3AD203B41FA5}">
                      <a16:colId xmlns:a16="http://schemas.microsoft.com/office/drawing/2014/main" val="4165284323"/>
                    </a:ext>
                  </a:extLst>
                </a:gridCol>
                <a:gridCol w="2164954">
                  <a:extLst>
                    <a:ext uri="{9D8B030D-6E8A-4147-A177-3AD203B41FA5}">
                      <a16:colId xmlns:a16="http://schemas.microsoft.com/office/drawing/2014/main" val="3606972154"/>
                    </a:ext>
                  </a:extLst>
                </a:gridCol>
              </a:tblGrid>
              <a:tr h="203200">
                <a:tc>
                  <a:txBody>
                    <a:bodyPr/>
                    <a:lstStyle/>
                    <a:p>
                      <a:pPr algn="ctr" fontAlgn="b"/>
                      <a:endParaRPr lang="en-IN" sz="12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b="1" u="none" strike="noStrike">
                          <a:effectLst/>
                          <a:latin typeface="Calibri Light" panose="020F0302020204030204" pitchFamily="34" charset="0"/>
                          <a:cs typeface="Calibri Light" panose="020F0302020204030204" pitchFamily="34" charset="0"/>
                        </a:rPr>
                        <a:t>Training Set</a:t>
                      </a:r>
                      <a:endParaRPr lang="en-IN" sz="12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b="1" u="none" strike="noStrike">
                          <a:effectLst/>
                          <a:latin typeface="Calibri Light" panose="020F0302020204030204" pitchFamily="34" charset="0"/>
                          <a:cs typeface="Calibri Light" panose="020F0302020204030204" pitchFamily="34" charset="0"/>
                        </a:rPr>
                        <a:t>Validation Set</a:t>
                      </a:r>
                      <a:endParaRPr lang="en-IN" sz="12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b="1" u="none" strike="noStrike">
                          <a:effectLst/>
                          <a:latin typeface="Calibri Light" panose="020F0302020204030204" pitchFamily="34" charset="0"/>
                          <a:cs typeface="Calibri Light" panose="020F0302020204030204" pitchFamily="34" charset="0"/>
                        </a:rPr>
                        <a:t>Test Set</a:t>
                      </a:r>
                      <a:endParaRPr lang="en-IN" sz="12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extLst>
                  <a:ext uri="{0D108BD9-81ED-4DB2-BD59-A6C34878D82A}">
                    <a16:rowId xmlns:a16="http://schemas.microsoft.com/office/drawing/2014/main" val="781608068"/>
                  </a:ext>
                </a:extLst>
              </a:tr>
              <a:tr h="203200">
                <a:tc>
                  <a:txBody>
                    <a:bodyPr/>
                    <a:lstStyle/>
                    <a:p>
                      <a:pPr algn="ctr" fontAlgn="b"/>
                      <a:r>
                        <a:rPr lang="en-IN" sz="1200" b="0" u="none" strike="noStrike" err="1">
                          <a:effectLst/>
                          <a:latin typeface="Calibri Light" panose="020F0302020204030204" pitchFamily="34" charset="0"/>
                          <a:cs typeface="Calibri Light" panose="020F0302020204030204" pitchFamily="34" charset="0"/>
                        </a:rPr>
                        <a:t>WikiDoc</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u="none" strike="noStrike">
                          <a:effectLst/>
                          <a:latin typeface="Calibri Light" panose="020F0302020204030204" pitchFamily="34" charset="0"/>
                          <a:cs typeface="Calibri Light" panose="020F0302020204030204" pitchFamily="34" charset="0"/>
                        </a:rPr>
                        <a:t>6,476 (13.54%)</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u="none" strike="noStrike">
                          <a:effectLst/>
                          <a:latin typeface="Calibri Light" panose="020F0302020204030204" pitchFamily="34" charset="0"/>
                          <a:cs typeface="Calibri Light" panose="020F0302020204030204" pitchFamily="34" charset="0"/>
                        </a:rPr>
                        <a:t>797 (13.33%)</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u="none" strike="noStrike">
                          <a:effectLst/>
                          <a:latin typeface="Calibri Light" panose="020F0302020204030204" pitchFamily="34" charset="0"/>
                          <a:cs typeface="Calibri Light" panose="020F0302020204030204" pitchFamily="34" charset="0"/>
                        </a:rPr>
                        <a:t>802 (13.42%)</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extLst>
                  <a:ext uri="{0D108BD9-81ED-4DB2-BD59-A6C34878D82A}">
                    <a16:rowId xmlns:a16="http://schemas.microsoft.com/office/drawing/2014/main" val="4122153187"/>
                  </a:ext>
                </a:extLst>
              </a:tr>
              <a:tr h="203200">
                <a:tc>
                  <a:txBody>
                    <a:bodyPr/>
                    <a:lstStyle/>
                    <a:p>
                      <a:pPr algn="ctr" fontAlgn="b"/>
                      <a:r>
                        <a:rPr lang="en-IN" sz="1200" b="0" u="none" strike="noStrike">
                          <a:effectLst/>
                          <a:latin typeface="Calibri Light" panose="020F0302020204030204" pitchFamily="34" charset="0"/>
                          <a:cs typeface="Calibri Light" panose="020F0302020204030204" pitchFamily="34" charset="0"/>
                        </a:rPr>
                        <a:t>D-Wikipedia</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u="none" strike="noStrike">
                          <a:effectLst/>
                          <a:latin typeface="Calibri Light" panose="020F0302020204030204" pitchFamily="34" charset="0"/>
                          <a:cs typeface="Calibri Light" panose="020F0302020204030204" pitchFamily="34" charset="0"/>
                        </a:rPr>
                        <a:t>39,017 (29.55%)</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u="none" strike="noStrike">
                          <a:effectLst/>
                          <a:latin typeface="Calibri Light" panose="020F0302020204030204" pitchFamily="34" charset="0"/>
                          <a:cs typeface="Calibri Light" panose="020F0302020204030204" pitchFamily="34" charset="0"/>
                        </a:rPr>
                        <a:t>894 (29.80%)</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u="none" strike="noStrike">
                          <a:effectLst/>
                          <a:latin typeface="Calibri Light" panose="020F0302020204030204" pitchFamily="34" charset="0"/>
                          <a:cs typeface="Calibri Light" panose="020F0302020204030204" pitchFamily="34" charset="0"/>
                        </a:rPr>
                        <a:t>2,377 (29.71%)</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extLst>
                  <a:ext uri="{0D108BD9-81ED-4DB2-BD59-A6C34878D82A}">
                    <a16:rowId xmlns:a16="http://schemas.microsoft.com/office/drawing/2014/main" val="2141790928"/>
                  </a:ext>
                </a:extLst>
              </a:tr>
            </a:tbl>
          </a:graphicData>
        </a:graphic>
      </p:graphicFrame>
      <p:graphicFrame>
        <p:nvGraphicFramePr>
          <p:cNvPr id="14" name="Table 13">
            <a:extLst>
              <a:ext uri="{FF2B5EF4-FFF2-40B4-BE49-F238E27FC236}">
                <a16:creationId xmlns:a16="http://schemas.microsoft.com/office/drawing/2014/main" id="{E61F1C08-DC9C-AFFE-856B-926894C997CD}"/>
              </a:ext>
            </a:extLst>
          </p:cNvPr>
          <p:cNvGraphicFramePr>
            <a:graphicFrameLocks noGrp="1"/>
          </p:cNvGraphicFramePr>
          <p:nvPr/>
        </p:nvGraphicFramePr>
        <p:xfrm>
          <a:off x="1418896" y="3850868"/>
          <a:ext cx="7039303" cy="609600"/>
        </p:xfrm>
        <a:graphic>
          <a:graphicData uri="http://schemas.openxmlformats.org/drawingml/2006/table">
            <a:tbl>
              <a:tblPr>
                <a:tableStyleId>{5C22544A-7EE6-4342-B048-85BDC9FD1C3A}</a:tableStyleId>
              </a:tblPr>
              <a:tblGrid>
                <a:gridCol w="1780643">
                  <a:extLst>
                    <a:ext uri="{9D8B030D-6E8A-4147-A177-3AD203B41FA5}">
                      <a16:colId xmlns:a16="http://schemas.microsoft.com/office/drawing/2014/main" val="1169506564"/>
                    </a:ext>
                  </a:extLst>
                </a:gridCol>
                <a:gridCol w="1681362">
                  <a:extLst>
                    <a:ext uri="{9D8B030D-6E8A-4147-A177-3AD203B41FA5}">
                      <a16:colId xmlns:a16="http://schemas.microsoft.com/office/drawing/2014/main" val="4178256404"/>
                    </a:ext>
                  </a:extLst>
                </a:gridCol>
                <a:gridCol w="1412344">
                  <a:extLst>
                    <a:ext uri="{9D8B030D-6E8A-4147-A177-3AD203B41FA5}">
                      <a16:colId xmlns:a16="http://schemas.microsoft.com/office/drawing/2014/main" val="145034454"/>
                    </a:ext>
                  </a:extLst>
                </a:gridCol>
                <a:gridCol w="2164954">
                  <a:extLst>
                    <a:ext uri="{9D8B030D-6E8A-4147-A177-3AD203B41FA5}">
                      <a16:colId xmlns:a16="http://schemas.microsoft.com/office/drawing/2014/main" val="1826841813"/>
                    </a:ext>
                  </a:extLst>
                </a:gridCol>
              </a:tblGrid>
              <a:tr h="203200">
                <a:tc>
                  <a:txBody>
                    <a:bodyPr/>
                    <a:lstStyle/>
                    <a:p>
                      <a:pPr algn="ctr" fontAlgn="b"/>
                      <a:endParaRPr lang="en-IN" sz="12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b="1" u="none" strike="noStrike">
                          <a:effectLst/>
                          <a:latin typeface="Calibri Light" panose="020F0302020204030204" pitchFamily="34" charset="0"/>
                          <a:cs typeface="Calibri Light" panose="020F0302020204030204" pitchFamily="34" charset="0"/>
                        </a:rPr>
                        <a:t>Training Set</a:t>
                      </a:r>
                      <a:endParaRPr lang="en-IN" sz="12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b="1" u="none" strike="noStrike">
                          <a:effectLst/>
                          <a:latin typeface="Calibri Light" panose="020F0302020204030204" pitchFamily="34" charset="0"/>
                          <a:cs typeface="Calibri Light" panose="020F0302020204030204" pitchFamily="34" charset="0"/>
                        </a:rPr>
                        <a:t>Validation Set</a:t>
                      </a:r>
                      <a:endParaRPr lang="en-IN" sz="12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b="1" u="none" strike="noStrike">
                          <a:effectLst/>
                          <a:latin typeface="Calibri Light" panose="020F0302020204030204" pitchFamily="34" charset="0"/>
                          <a:cs typeface="Calibri Light" panose="020F0302020204030204" pitchFamily="34" charset="0"/>
                        </a:rPr>
                        <a:t>Test Set</a:t>
                      </a:r>
                      <a:endParaRPr lang="en-IN" sz="1200" b="1"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extLst>
                  <a:ext uri="{0D108BD9-81ED-4DB2-BD59-A6C34878D82A}">
                    <a16:rowId xmlns:a16="http://schemas.microsoft.com/office/drawing/2014/main" val="150706741"/>
                  </a:ext>
                </a:extLst>
              </a:tr>
              <a:tr h="203200">
                <a:tc>
                  <a:txBody>
                    <a:bodyPr/>
                    <a:lstStyle/>
                    <a:p>
                      <a:pPr algn="ctr" fontAlgn="b"/>
                      <a:r>
                        <a:rPr lang="en-IN" sz="1200" b="0" u="none" strike="noStrike">
                          <a:effectLst/>
                          <a:latin typeface="Calibri Light" panose="020F0302020204030204" pitchFamily="34" charset="0"/>
                          <a:cs typeface="Calibri Light" panose="020F0302020204030204" pitchFamily="34" charset="0"/>
                        </a:rPr>
                        <a:t>Wiki-Doc</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u="none" strike="noStrike">
                          <a:effectLst/>
                          <a:latin typeface="Calibri Light" panose="020F0302020204030204" pitchFamily="34" charset="0"/>
                          <a:cs typeface="Calibri Light" panose="020F0302020204030204" pitchFamily="34" charset="0"/>
                        </a:rPr>
                        <a:t>13,973 samples</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u="none" strike="noStrike">
                          <a:effectLst/>
                          <a:latin typeface="Calibri Light" panose="020F0302020204030204" pitchFamily="34" charset="0"/>
                          <a:cs typeface="Calibri Light" panose="020F0302020204030204" pitchFamily="34" charset="0"/>
                        </a:rPr>
                        <a:t>1,768 samples</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u="none" strike="noStrike">
                          <a:effectLst/>
                          <a:latin typeface="Calibri Light" panose="020F0302020204030204" pitchFamily="34" charset="0"/>
                          <a:cs typeface="Calibri Light" panose="020F0302020204030204" pitchFamily="34" charset="0"/>
                        </a:rPr>
                        <a:t>1,704 samples</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extLst>
                  <a:ext uri="{0D108BD9-81ED-4DB2-BD59-A6C34878D82A}">
                    <a16:rowId xmlns:a16="http://schemas.microsoft.com/office/drawing/2014/main" val="4131744438"/>
                  </a:ext>
                </a:extLst>
              </a:tr>
              <a:tr h="203200">
                <a:tc>
                  <a:txBody>
                    <a:bodyPr/>
                    <a:lstStyle/>
                    <a:p>
                      <a:pPr algn="ctr" fontAlgn="b"/>
                      <a:r>
                        <a:rPr lang="en-IN" sz="1200" b="0" u="none" strike="noStrike">
                          <a:effectLst/>
                          <a:latin typeface="Calibri Light" panose="020F0302020204030204" pitchFamily="34" charset="0"/>
                          <a:cs typeface="Calibri Light" panose="020F0302020204030204" pitchFamily="34" charset="0"/>
                        </a:rPr>
                        <a:t>D-Wikipedia</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u="none" strike="noStrike">
                          <a:effectLst/>
                          <a:latin typeface="Calibri Light" panose="020F0302020204030204" pitchFamily="34" charset="0"/>
                          <a:cs typeface="Calibri Light" panose="020F0302020204030204" pitchFamily="34" charset="0"/>
                        </a:rPr>
                        <a:t>97,074 samples</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u="none" strike="noStrike">
                          <a:effectLst/>
                          <a:latin typeface="Calibri Light" panose="020F0302020204030204" pitchFamily="34" charset="0"/>
                          <a:cs typeface="Calibri Light" panose="020F0302020204030204" pitchFamily="34" charset="0"/>
                        </a:rPr>
                        <a:t>2,183 samples</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tc>
                  <a:txBody>
                    <a:bodyPr/>
                    <a:lstStyle/>
                    <a:p>
                      <a:pPr algn="ctr" fontAlgn="b"/>
                      <a:r>
                        <a:rPr lang="en-IN" sz="1200" u="none" strike="noStrike">
                          <a:effectLst/>
                          <a:latin typeface="Calibri Light" panose="020F0302020204030204" pitchFamily="34" charset="0"/>
                          <a:cs typeface="Calibri Light" panose="020F0302020204030204" pitchFamily="34" charset="0"/>
                        </a:rPr>
                        <a:t>5,836 samples</a:t>
                      </a:r>
                      <a:endParaRPr lang="en-IN" sz="1200" b="0" i="0" u="none" strike="noStrike">
                        <a:solidFill>
                          <a:srgbClr val="000000"/>
                        </a:solidFill>
                        <a:effectLst/>
                        <a:latin typeface="Calibri Light" panose="020F0302020204030204" pitchFamily="34" charset="0"/>
                        <a:cs typeface="Calibri Light" panose="020F0302020204030204" pitchFamily="34" charset="0"/>
                      </a:endParaRPr>
                    </a:p>
                  </a:txBody>
                  <a:tcPr marL="9525" marR="9525" marT="9525" marB="0" anchor="b"/>
                </a:tc>
                <a:extLst>
                  <a:ext uri="{0D108BD9-81ED-4DB2-BD59-A6C34878D82A}">
                    <a16:rowId xmlns:a16="http://schemas.microsoft.com/office/drawing/2014/main" val="3090897517"/>
                  </a:ext>
                </a:extLst>
              </a:tr>
            </a:tbl>
          </a:graphicData>
        </a:graphic>
      </p:graphicFrame>
    </p:spTree>
    <p:extLst>
      <p:ext uri="{BB962C8B-B14F-4D97-AF65-F5344CB8AC3E}">
        <p14:creationId xmlns:p14="http://schemas.microsoft.com/office/powerpoint/2010/main" val="197391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1" name="Google Shape;81;p17"/>
          <p:cNvPicPr preferRelativeResize="0"/>
          <p:nvPr/>
        </p:nvPicPr>
        <p:blipFill>
          <a:blip r:embed="rId3">
            <a:alphaModFix/>
          </a:blip>
          <a:srcRect l="11476" t="26490" r="12540" b="3409"/>
          <a:stretch/>
        </p:blipFill>
        <p:spPr>
          <a:xfrm>
            <a:off x="1670984" y="782189"/>
            <a:ext cx="5800999" cy="1858191"/>
          </a:xfrm>
          <a:prstGeom prst="rect">
            <a:avLst/>
          </a:prstGeom>
          <a:noFill/>
          <a:ln>
            <a:noFill/>
          </a:ln>
        </p:spPr>
      </p:pic>
      <p:sp>
        <p:nvSpPr>
          <p:cNvPr id="2" name="TextBox 1">
            <a:extLst>
              <a:ext uri="{FF2B5EF4-FFF2-40B4-BE49-F238E27FC236}">
                <a16:creationId xmlns:a16="http://schemas.microsoft.com/office/drawing/2014/main" id="{180C8CAA-5434-DAF0-20A9-FBB4ED2B0B12}"/>
              </a:ext>
            </a:extLst>
          </p:cNvPr>
          <p:cNvSpPr txBox="1"/>
          <p:nvPr/>
        </p:nvSpPr>
        <p:spPr>
          <a:xfrm>
            <a:off x="685801" y="2665554"/>
            <a:ext cx="7830894" cy="1448730"/>
          </a:xfrm>
          <a:prstGeom prst="rect">
            <a:avLst/>
          </a:prstGeom>
          <a:noFill/>
        </p:spPr>
        <p:txBody>
          <a:bodyPr wrap="square" lIns="91440" tIns="45720" rIns="91440" bIns="45720" rtlCol="0" anchor="t">
            <a:spAutoFit/>
          </a:bodyPr>
          <a:lstStyle/>
          <a:p>
            <a:pPr marL="171450" indent="-171450">
              <a:lnSpc>
                <a:spcPct val="150000"/>
              </a:lnSpc>
              <a:buSzPct val="150000"/>
              <a:buFont typeface="Arial" panose="020B0604020202020204" pitchFamily="34" charset="0"/>
              <a:buChar char="•"/>
            </a:pPr>
            <a:r>
              <a:rPr lang="en-US" sz="1200">
                <a:latin typeface="Calibri Light"/>
                <a:cs typeface="Calibri Light"/>
              </a:rPr>
              <a:t>SIM2SUM is a two-stage process for doing simplification and includes a Summarizer transformer and a Simplifier transformer, which jointly aim to address the document level simplification task trained in an end-to-end fashion.</a:t>
            </a:r>
            <a:endParaRPr lang="en-US"/>
          </a:p>
          <a:p>
            <a:pPr marL="171450" indent="-171450">
              <a:lnSpc>
                <a:spcPct val="150000"/>
              </a:lnSpc>
              <a:buSzPct val="150000"/>
              <a:buFont typeface="Arial" panose="020B0604020202020204" pitchFamily="34" charset="0"/>
              <a:buChar char="•"/>
            </a:pPr>
            <a:r>
              <a:rPr lang="en-US" sz="1200">
                <a:latin typeface="Calibri Light"/>
                <a:cs typeface="Calibri Light"/>
              </a:rPr>
              <a:t>The generated output of the Summarizer is fed to the Simplifier without tokenizer’s decoding</a:t>
            </a:r>
            <a:endParaRPr lang="en-US" sz="1200">
              <a:latin typeface="Calibri Light"/>
              <a:ea typeface="Calibri Light"/>
              <a:cs typeface="Calibri Light"/>
            </a:endParaRPr>
          </a:p>
          <a:p>
            <a:pPr marL="171450" indent="-171450">
              <a:lnSpc>
                <a:spcPct val="150000"/>
              </a:lnSpc>
              <a:buSzPct val="150000"/>
              <a:buFont typeface="Arial" panose="020B0604020202020204" pitchFamily="34" charset="0"/>
              <a:buChar char="•"/>
            </a:pPr>
            <a:r>
              <a:rPr lang="en-US" sz="1200">
                <a:latin typeface="Calibri Light"/>
                <a:cs typeface="Calibri Light"/>
              </a:rPr>
              <a:t>We use pre-trained T5 and BART models for both the summarization and simplification stages in SIM2SUM. The simplification stage is fine-tuned using the Wiki-Doc or Wiki Large datasets to enhance performance.</a:t>
            </a:r>
            <a:endParaRPr lang="en-US" sz="1200">
              <a:latin typeface="Calibri Light"/>
              <a:ea typeface="Calibri Light"/>
              <a:cs typeface="Calibri"/>
            </a:endParaRPr>
          </a:p>
        </p:txBody>
      </p:sp>
      <p:sp>
        <p:nvSpPr>
          <p:cNvPr id="8" name="Title 1">
            <a:extLst>
              <a:ext uri="{FF2B5EF4-FFF2-40B4-BE49-F238E27FC236}">
                <a16:creationId xmlns:a16="http://schemas.microsoft.com/office/drawing/2014/main" id="{39487992-B977-DD04-F877-996C3DA5B5BF}"/>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Approach -SIMSUM</a:t>
            </a:r>
            <a:endParaRPr lang="en-US">
              <a:latin typeface="Calibri"/>
              <a:ea typeface="+mj-lt"/>
              <a:cs typeface="+mj-lt"/>
            </a:endParaRPr>
          </a:p>
        </p:txBody>
      </p:sp>
    </p:spTree>
    <p:extLst>
      <p:ext uri="{BB962C8B-B14F-4D97-AF65-F5344CB8AC3E}">
        <p14:creationId xmlns:p14="http://schemas.microsoft.com/office/powerpoint/2010/main" val="180550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9"/>
          <p:cNvSpPr txBox="1">
            <a:spLocks noGrp="1"/>
          </p:cNvSpPr>
          <p:nvPr>
            <p:ph type="body" idx="1"/>
          </p:nvPr>
        </p:nvSpPr>
        <p:spPr>
          <a:xfrm>
            <a:off x="610244" y="633760"/>
            <a:ext cx="7923512" cy="517666"/>
          </a:xfrm>
          <a:prstGeom prst="rect">
            <a:avLst/>
          </a:prstGeom>
        </p:spPr>
        <p:txBody>
          <a:bodyPr spcFirstLastPara="1" vert="horz" wrap="square" lIns="36000" tIns="36000" rIns="36000" bIns="36000" rtlCol="0" anchor="ctr" anchorCtr="0">
            <a:noAutofit/>
          </a:bodyPr>
          <a:lstStyle/>
          <a:p>
            <a:pPr marL="0" indent="0">
              <a:spcBef>
                <a:spcPts val="1200"/>
              </a:spcBef>
              <a:buClr>
                <a:schemeClr val="dk1"/>
              </a:buClr>
              <a:buSzPts val="1100"/>
              <a:buNone/>
            </a:pPr>
            <a:r>
              <a:rPr lang="en-IN" sz="1200">
                <a:solidFill>
                  <a:schemeClr val="dk1"/>
                </a:solidFill>
                <a:latin typeface="Calibri Light"/>
                <a:cs typeface="Calibri Light"/>
              </a:rPr>
              <a:t>Keyword Prompting is a technique used to guide the text simplification process by ensuring that the most important terms from the original text are preserved in the simplified version</a:t>
            </a:r>
            <a:endParaRPr lang="en" sz="1200">
              <a:solidFill>
                <a:schemeClr val="dk1"/>
              </a:solidFill>
              <a:latin typeface="Calibri Light"/>
              <a:cs typeface="Calibri Light"/>
            </a:endParaRPr>
          </a:p>
        </p:txBody>
      </p:sp>
      <p:sp>
        <p:nvSpPr>
          <p:cNvPr id="2" name="TextBox 1">
            <a:extLst>
              <a:ext uri="{FF2B5EF4-FFF2-40B4-BE49-F238E27FC236}">
                <a16:creationId xmlns:a16="http://schemas.microsoft.com/office/drawing/2014/main" id="{002ED843-AA96-920F-271C-8F27FE7264FB}"/>
              </a:ext>
            </a:extLst>
          </p:cNvPr>
          <p:cNvSpPr txBox="1"/>
          <p:nvPr/>
        </p:nvSpPr>
        <p:spPr>
          <a:xfrm>
            <a:off x="610244" y="1276203"/>
            <a:ext cx="7923512" cy="2677656"/>
          </a:xfrm>
          <a:prstGeom prst="rect">
            <a:avLst/>
          </a:prstGeom>
          <a:noFill/>
        </p:spPr>
        <p:txBody>
          <a:bodyPr wrap="square" lIns="91440" tIns="45720" rIns="91440" bIns="45720" rtlCol="0" anchor="t">
            <a:spAutoFit/>
          </a:bodyPr>
          <a:lstStyle/>
          <a:p>
            <a:r>
              <a:rPr lang="en-US" sz="1200">
                <a:latin typeface="Calibri Light"/>
                <a:cs typeface="Calibri Light"/>
              </a:rPr>
              <a:t>It leverages </a:t>
            </a:r>
            <a:r>
              <a:rPr lang="en-US" sz="1200" b="1" err="1">
                <a:latin typeface="Calibri Light"/>
                <a:cs typeface="Calibri Light"/>
              </a:rPr>
              <a:t>KeyBERT</a:t>
            </a:r>
            <a:r>
              <a:rPr lang="en-US" sz="1200">
                <a:latin typeface="Calibri Light"/>
                <a:cs typeface="Calibri Light"/>
              </a:rPr>
              <a:t>, a BERT-based keyword extraction tool, to generate prompts using extracted keywords from input text.</a:t>
            </a:r>
          </a:p>
          <a:p>
            <a:r>
              <a:rPr lang="en-US" sz="1200">
                <a:latin typeface="Calibri Light"/>
                <a:cs typeface="Calibri Light"/>
              </a:rPr>
              <a:t>Extracts top keywords using </a:t>
            </a:r>
            <a:r>
              <a:rPr lang="en-US" sz="1200" err="1">
                <a:latin typeface="Calibri Light"/>
                <a:cs typeface="Calibri Light"/>
              </a:rPr>
              <a:t>KeyBERT.Keywords</a:t>
            </a:r>
            <a:r>
              <a:rPr lang="en-US" sz="1200">
                <a:latin typeface="Calibri Light"/>
                <a:cs typeface="Calibri Light"/>
              </a:rPr>
              <a:t> are ranked based on their relevance scores.</a:t>
            </a:r>
          </a:p>
          <a:p>
            <a:r>
              <a:rPr lang="en-US" sz="1200">
                <a:latin typeface="Calibri Light"/>
                <a:cs typeface="Calibri Light"/>
              </a:rPr>
              <a:t>	Parameters:</a:t>
            </a:r>
          </a:p>
          <a:p>
            <a:r>
              <a:rPr lang="en-US" sz="1200">
                <a:latin typeface="Calibri Light"/>
                <a:cs typeface="Calibri Light"/>
              </a:rPr>
              <a:t>	</a:t>
            </a:r>
            <a:r>
              <a:rPr lang="en-US" sz="1200" b="1" err="1">
                <a:latin typeface="Calibri Light"/>
                <a:cs typeface="Calibri Light"/>
              </a:rPr>
              <a:t>top_n</a:t>
            </a:r>
            <a:r>
              <a:rPr lang="en-US" sz="1200">
                <a:latin typeface="Calibri Light"/>
                <a:cs typeface="Calibri Light"/>
              </a:rPr>
              <a:t>: Number of keywords to extract.</a:t>
            </a:r>
            <a:endParaRPr lang="en-US" sz="1200">
              <a:latin typeface="Calibri Light"/>
              <a:ea typeface="Calibri Light"/>
              <a:cs typeface="Calibri Light"/>
            </a:endParaRPr>
          </a:p>
          <a:p>
            <a:r>
              <a:rPr lang="en-US" sz="1200">
                <a:latin typeface="Calibri Light"/>
                <a:cs typeface="Calibri Light"/>
              </a:rPr>
              <a:t>	</a:t>
            </a:r>
            <a:r>
              <a:rPr lang="en-US" sz="1200" b="1">
                <a:latin typeface="Calibri Light"/>
                <a:cs typeface="Calibri Light"/>
              </a:rPr>
              <a:t>diversity</a:t>
            </a:r>
            <a:r>
              <a:rPr lang="en-US" sz="1200">
                <a:latin typeface="Calibri Light"/>
                <a:cs typeface="Calibri Light"/>
              </a:rPr>
              <a:t>: Controls the variety of extracted keywords.</a:t>
            </a:r>
            <a:endParaRPr lang="en-US" sz="1200">
              <a:latin typeface="Calibri Light"/>
              <a:ea typeface="Calibri Light"/>
              <a:cs typeface="Calibri Light"/>
            </a:endParaRPr>
          </a:p>
          <a:p>
            <a:endParaRPr lang="en-US" sz="1200">
              <a:latin typeface="Calibri Light"/>
              <a:cs typeface="Calibri Light"/>
            </a:endParaRPr>
          </a:p>
          <a:p>
            <a:r>
              <a:rPr lang="en-US" sz="1200" b="1" u="sng">
                <a:latin typeface="Calibri Light"/>
                <a:cs typeface="Calibri Light"/>
              </a:rPr>
              <a:t>Prompt Strategies:</a:t>
            </a:r>
          </a:p>
          <a:p>
            <a:r>
              <a:rPr lang="en-US" sz="1200">
                <a:latin typeface="Calibri Light"/>
                <a:cs typeface="Calibri Light"/>
              </a:rPr>
              <a:t>1. </a:t>
            </a:r>
            <a:r>
              <a:rPr lang="en-US" sz="1200" b="1" u="sng" err="1">
                <a:latin typeface="Calibri Light"/>
                <a:cs typeface="Calibri Light"/>
              </a:rPr>
              <a:t>kw_score</a:t>
            </a:r>
            <a:r>
              <a:rPr lang="en-US" sz="1200" b="1" u="sng">
                <a:latin typeface="Calibri Light"/>
                <a:cs typeface="Calibri Light"/>
              </a:rPr>
              <a:t> </a:t>
            </a:r>
            <a:r>
              <a:rPr lang="en-US" sz="1200">
                <a:latin typeface="Calibri Light"/>
                <a:cs typeface="Calibri Light"/>
              </a:rPr>
              <a:t>:</a:t>
            </a:r>
          </a:p>
          <a:p>
            <a:r>
              <a:rPr lang="en-US" sz="1200">
                <a:latin typeface="Calibri Light"/>
                <a:cs typeface="Calibri Light"/>
              </a:rPr>
              <a:t>	Combines keywords with their relevance scores in the format: </a:t>
            </a:r>
            <a:r>
              <a:rPr lang="en-US" sz="1200" err="1">
                <a:latin typeface="Calibri Light"/>
                <a:cs typeface="Calibri Light"/>
              </a:rPr>
              <a:t>keyword:score</a:t>
            </a:r>
            <a:r>
              <a:rPr lang="en-US" sz="1200">
                <a:latin typeface="Calibri Light"/>
                <a:cs typeface="Calibri Light"/>
              </a:rPr>
              <a:t>.</a:t>
            </a:r>
            <a:endParaRPr lang="en-US" sz="1200">
              <a:latin typeface="Calibri Light"/>
              <a:ea typeface="Calibri Light"/>
              <a:cs typeface="Calibri Light"/>
            </a:endParaRPr>
          </a:p>
          <a:p>
            <a:r>
              <a:rPr lang="en-US" sz="1200">
                <a:latin typeface="Calibri Light"/>
                <a:cs typeface="Calibri Light"/>
              </a:rPr>
              <a:t>	Example: keyword1:0.85 keyword2:0.75 Input text.</a:t>
            </a:r>
            <a:endParaRPr lang="en-US" sz="1200">
              <a:latin typeface="Calibri Light"/>
              <a:ea typeface="Calibri Light"/>
              <a:cs typeface="Calibri Light"/>
            </a:endParaRPr>
          </a:p>
          <a:p>
            <a:r>
              <a:rPr lang="en-US" sz="1200">
                <a:latin typeface="Calibri Light"/>
                <a:cs typeface="Calibri Light"/>
              </a:rPr>
              <a:t>2. </a:t>
            </a:r>
            <a:r>
              <a:rPr lang="en-US" sz="1200" b="1" u="sng" err="1">
                <a:latin typeface="Calibri Light"/>
                <a:cs typeface="Calibri Light"/>
              </a:rPr>
              <a:t>kw_sep</a:t>
            </a:r>
            <a:r>
              <a:rPr lang="en-US" sz="1200">
                <a:latin typeface="Calibri Light"/>
                <a:cs typeface="Calibri Light"/>
              </a:rPr>
              <a:t>:</a:t>
            </a:r>
          </a:p>
          <a:p>
            <a:r>
              <a:rPr lang="en-US" sz="1200">
                <a:latin typeface="Calibri Light"/>
                <a:cs typeface="Calibri Light"/>
              </a:rPr>
              <a:t>	Joins keywords using a separator (&lt;/s&gt;).</a:t>
            </a:r>
            <a:endParaRPr lang="en-US" sz="1200">
              <a:latin typeface="Calibri Light"/>
              <a:ea typeface="Calibri Light"/>
              <a:cs typeface="Calibri Light"/>
            </a:endParaRPr>
          </a:p>
          <a:p>
            <a:r>
              <a:rPr lang="en-US" sz="1200">
                <a:latin typeface="Calibri Light"/>
                <a:cs typeface="Calibri Light"/>
              </a:rPr>
              <a:t>	Example: keyword1 &lt;/s&gt; keyword2 &lt;/s&gt; Input text.</a:t>
            </a:r>
          </a:p>
          <a:p>
            <a:r>
              <a:rPr lang="en-US" sz="1200">
                <a:latin typeface="Calibri Light"/>
                <a:cs typeface="Calibri Light"/>
              </a:rPr>
              <a:t>Parameters like </a:t>
            </a:r>
            <a:r>
              <a:rPr lang="en-US" sz="1200" b="1" err="1">
                <a:latin typeface="Calibri Light"/>
                <a:cs typeface="Calibri Light"/>
              </a:rPr>
              <a:t>top_n</a:t>
            </a:r>
            <a:r>
              <a:rPr lang="en-US" sz="1200" b="1">
                <a:latin typeface="Calibri Light"/>
                <a:cs typeface="Calibri Light"/>
              </a:rPr>
              <a:t> </a:t>
            </a:r>
            <a:r>
              <a:rPr lang="en-US" sz="1200">
                <a:latin typeface="Calibri Light"/>
                <a:cs typeface="Calibri Light"/>
              </a:rPr>
              <a:t>and </a:t>
            </a:r>
            <a:r>
              <a:rPr lang="en-US" sz="1200" b="1">
                <a:latin typeface="Calibri Light"/>
                <a:cs typeface="Calibri Light"/>
              </a:rPr>
              <a:t>diversity</a:t>
            </a:r>
            <a:r>
              <a:rPr lang="en-US" sz="1200">
                <a:latin typeface="Calibri Light"/>
                <a:cs typeface="Calibri Light"/>
              </a:rPr>
              <a:t> allow fine-tuning for different applications.</a:t>
            </a:r>
          </a:p>
        </p:txBody>
      </p:sp>
      <p:sp>
        <p:nvSpPr>
          <p:cNvPr id="8" name="Title 1">
            <a:extLst>
              <a:ext uri="{FF2B5EF4-FFF2-40B4-BE49-F238E27FC236}">
                <a16:creationId xmlns:a16="http://schemas.microsoft.com/office/drawing/2014/main" id="{3C0C6379-CDB0-9F8A-3C78-CFEE82BDE46D}"/>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Keyword Prompting </a:t>
            </a:r>
            <a:endParaRPr lang="en-US">
              <a:latin typeface="Calibri"/>
              <a:ea typeface="+mj-lt"/>
              <a:cs typeface="+mj-lt"/>
            </a:endParaRPr>
          </a:p>
        </p:txBody>
      </p:sp>
    </p:spTree>
    <p:extLst>
      <p:ext uri="{BB962C8B-B14F-4D97-AF65-F5344CB8AC3E}">
        <p14:creationId xmlns:p14="http://schemas.microsoft.com/office/powerpoint/2010/main" val="138144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59EA43-35A1-DA29-B769-2FA1B176C01E}"/>
              </a:ext>
            </a:extLst>
          </p:cNvPr>
          <p:cNvSpPr>
            <a:spLocks noGrp="1"/>
          </p:cNvSpPr>
          <p:nvPr>
            <p:ph type="body" idx="1"/>
          </p:nvPr>
        </p:nvSpPr>
        <p:spPr>
          <a:xfrm>
            <a:off x="591207" y="649214"/>
            <a:ext cx="7926298" cy="3842892"/>
          </a:xfrm>
        </p:spPr>
        <p:txBody>
          <a:bodyPr>
            <a:normAutofit/>
          </a:bodyPr>
          <a:lstStyle/>
          <a:p>
            <a:pPr marL="285750" indent="-285750">
              <a:spcBef>
                <a:spcPts val="1200"/>
              </a:spcBef>
              <a:buSzPct val="150000"/>
              <a:buFont typeface="Arial" panose="020B0604020202020204" pitchFamily="34" charset="0"/>
              <a:buChar char="•"/>
            </a:pPr>
            <a:r>
              <a:rPr lang="en-IN" sz="1400" dirty="0">
                <a:latin typeface="Calibri Light"/>
                <a:cs typeface="Calibri"/>
              </a:rPr>
              <a:t>One of the most common approaches for training sequence-to-sequence Transformer models is the use of </a:t>
            </a:r>
            <a:r>
              <a:rPr lang="en-IN" sz="1400" b="1" dirty="0">
                <a:latin typeface="Calibri"/>
                <a:cs typeface="Calibri"/>
              </a:rPr>
              <a:t>the cross-entropy loss</a:t>
            </a:r>
          </a:p>
          <a:p>
            <a:pPr marL="285750" indent="-285750">
              <a:spcBef>
                <a:spcPts val="1200"/>
              </a:spcBef>
              <a:buSzPct val="150000"/>
              <a:buFont typeface="Arial" panose="020B0604020202020204" pitchFamily="34" charset="0"/>
              <a:buChar char="•"/>
            </a:pPr>
            <a:r>
              <a:rPr lang="en-IN" sz="1400" dirty="0">
                <a:latin typeface="Calibri Light"/>
                <a:ea typeface="+mn-lt"/>
                <a:cs typeface="+mn-lt"/>
              </a:rPr>
              <a:t>This method can be improved with an </a:t>
            </a:r>
            <a:r>
              <a:rPr lang="en-IN" sz="1400" b="1" dirty="0">
                <a:latin typeface="Calibri"/>
                <a:ea typeface="+mn-lt"/>
                <a:cs typeface="+mn-lt"/>
              </a:rPr>
              <a:t>additional loss term that forces the model to generate texts more similar to targets.</a:t>
            </a:r>
            <a:endParaRPr lang="en-IN" sz="1400" b="1" dirty="0">
              <a:latin typeface="Calibri"/>
              <a:cs typeface="Calibri"/>
            </a:endParaRPr>
          </a:p>
          <a:p>
            <a:pPr marL="171450" indent="-171450">
              <a:spcBef>
                <a:spcPts val="1200"/>
              </a:spcBef>
            </a:pPr>
            <a:endParaRPr lang="en-IN" sz="1400">
              <a:latin typeface="Calibri Light"/>
              <a:cs typeface="Calibri"/>
            </a:endParaRPr>
          </a:p>
          <a:p>
            <a:pPr marL="171450" indent="-171450">
              <a:spcBef>
                <a:spcPts val="1200"/>
              </a:spcBef>
            </a:pPr>
            <a:endParaRPr lang="en-IN" sz="1400">
              <a:latin typeface="Calibri Light"/>
              <a:cs typeface="Calibri"/>
            </a:endParaRPr>
          </a:p>
          <a:p>
            <a:pPr lvl="1">
              <a:spcBef>
                <a:spcPts val="1200"/>
              </a:spcBef>
            </a:pPr>
            <a:r>
              <a:rPr lang="en-IN" sz="1200" b="1" i="1" dirty="0">
                <a:latin typeface="Calibri"/>
                <a:cs typeface="Calibri"/>
              </a:rPr>
              <a:t>L1</a:t>
            </a:r>
            <a:r>
              <a:rPr lang="en-IN" sz="1200" dirty="0">
                <a:latin typeface="Calibri Light"/>
                <a:cs typeface="Calibri"/>
              </a:rPr>
              <a:t> represents the cross-entropy loss term</a:t>
            </a:r>
            <a:endParaRPr lang="en-IN" sz="1200" dirty="0">
              <a:cs typeface="Calibri"/>
            </a:endParaRPr>
          </a:p>
          <a:p>
            <a:pPr lvl="1">
              <a:spcBef>
                <a:spcPts val="1200"/>
              </a:spcBef>
            </a:pPr>
            <a:r>
              <a:rPr lang="en-IN" sz="1200" b="1" i="1" dirty="0" err="1">
                <a:latin typeface="Calibri"/>
                <a:cs typeface="Calibri"/>
              </a:rPr>
              <a:t>LCossim</a:t>
            </a:r>
            <a:r>
              <a:rPr lang="en-IN" sz="1200" dirty="0">
                <a:latin typeface="Calibri Light"/>
                <a:cs typeface="Calibri"/>
              </a:rPr>
              <a:t> is the additional term added to generate texts similar to targets</a:t>
            </a:r>
            <a:endParaRPr lang="en-IN" sz="1200" dirty="0">
              <a:cs typeface="Calibri"/>
            </a:endParaRPr>
          </a:p>
          <a:p>
            <a:pPr lvl="1">
              <a:spcBef>
                <a:spcPts val="1200"/>
              </a:spcBef>
            </a:pPr>
            <a:r>
              <a:rPr lang="en-IN" sz="1200" i="1" dirty="0">
                <a:latin typeface="Calibri"/>
                <a:cs typeface="Calibri"/>
              </a:rPr>
              <a:t>λ &gt; 0</a:t>
            </a:r>
            <a:r>
              <a:rPr lang="en-IN" sz="1200" dirty="0">
                <a:latin typeface="Calibri Light"/>
                <a:cs typeface="Calibri"/>
              </a:rPr>
              <a:t> is the hyperparameter for changing the degree of contribution of the additional term</a:t>
            </a:r>
            <a:endParaRPr lang="en-IN" sz="1200" dirty="0">
              <a:latin typeface="Calibri Light"/>
              <a:ea typeface="Calibri Light"/>
              <a:cs typeface="Calibri"/>
            </a:endParaRPr>
          </a:p>
        </p:txBody>
      </p:sp>
      <p:pic>
        <p:nvPicPr>
          <p:cNvPr id="7" name="Picture 6">
            <a:extLst>
              <a:ext uri="{FF2B5EF4-FFF2-40B4-BE49-F238E27FC236}">
                <a16:creationId xmlns:a16="http://schemas.microsoft.com/office/drawing/2014/main" id="{F5F6DD21-AF8E-0ACE-0AEF-5A3D3BB4BD9C}"/>
              </a:ext>
            </a:extLst>
          </p:cNvPr>
          <p:cNvPicPr>
            <a:picLocks noChangeAspect="1"/>
          </p:cNvPicPr>
          <p:nvPr/>
        </p:nvPicPr>
        <p:blipFill>
          <a:blip r:embed="rId2"/>
          <a:stretch>
            <a:fillRect/>
          </a:stretch>
        </p:blipFill>
        <p:spPr>
          <a:xfrm>
            <a:off x="3594495" y="2075975"/>
            <a:ext cx="1952483" cy="377873"/>
          </a:xfrm>
          <a:prstGeom prst="rect">
            <a:avLst/>
          </a:prstGeom>
        </p:spPr>
      </p:pic>
      <p:sp>
        <p:nvSpPr>
          <p:cNvPr id="10" name="Title 1">
            <a:extLst>
              <a:ext uri="{FF2B5EF4-FFF2-40B4-BE49-F238E27FC236}">
                <a16:creationId xmlns:a16="http://schemas.microsoft.com/office/drawing/2014/main" id="{0E2ADF54-1DF5-EAF0-CE12-A18F5A2EA23E}"/>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Loss function</a:t>
            </a:r>
            <a:endParaRPr lang="en-US"/>
          </a:p>
        </p:txBody>
      </p:sp>
    </p:spTree>
    <p:extLst>
      <p:ext uri="{BB962C8B-B14F-4D97-AF65-F5344CB8AC3E}">
        <p14:creationId xmlns:p14="http://schemas.microsoft.com/office/powerpoint/2010/main" val="91405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59EA43-35A1-DA29-B769-2FA1B176C01E}"/>
              </a:ext>
            </a:extLst>
          </p:cNvPr>
          <p:cNvSpPr>
            <a:spLocks noGrp="1"/>
          </p:cNvSpPr>
          <p:nvPr>
            <p:ph type="body" idx="1"/>
          </p:nvPr>
        </p:nvSpPr>
        <p:spPr>
          <a:xfrm>
            <a:off x="614855" y="708924"/>
            <a:ext cx="7936769" cy="3800242"/>
          </a:xfrm>
        </p:spPr>
        <p:txBody>
          <a:bodyPr>
            <a:normAutofit/>
          </a:bodyPr>
          <a:lstStyle/>
          <a:p>
            <a:pPr marL="285750" indent="-285750">
              <a:spcBef>
                <a:spcPts val="1200"/>
              </a:spcBef>
              <a:buSzPct val="150000"/>
              <a:buFont typeface="Arial" panose="020B0604020202020204" pitchFamily="34" charset="0"/>
              <a:buChar char="•"/>
            </a:pPr>
            <a:r>
              <a:rPr lang="en-IN" sz="1400">
                <a:latin typeface="Calibri Light"/>
                <a:cs typeface="Calibri"/>
              </a:rPr>
              <a:t>Embedding similarity is introduced in SIMSUM to ensure that the simplified text generated by the Simplifier is semantically close to the summary generated by the Summarizer. </a:t>
            </a:r>
            <a:r>
              <a:rPr lang="en-IN" sz="1400" b="1">
                <a:latin typeface="Calibri"/>
                <a:cs typeface="Calibri"/>
              </a:rPr>
              <a:t>The goal is to preserve the meaning while simplifying and summarizing the content.</a:t>
            </a:r>
            <a:endParaRPr lang="en-US" sz="1400" b="1">
              <a:latin typeface="Calibri"/>
              <a:cs typeface="Calibri" panose="020F0502020204030204"/>
            </a:endParaRPr>
          </a:p>
          <a:p>
            <a:pPr marL="285750" indent="-285750">
              <a:spcBef>
                <a:spcPts val="1200"/>
              </a:spcBef>
              <a:buSzPct val="150000"/>
              <a:buFont typeface="Arial" panose="020B0604020202020204" pitchFamily="34" charset="0"/>
              <a:buChar char="•"/>
            </a:pPr>
            <a:r>
              <a:rPr lang="en-IN" sz="1400">
                <a:latin typeface="Calibri Light"/>
                <a:cs typeface="Calibri"/>
              </a:rPr>
              <a:t>Steps Involved in calculating embedding Similarity: </a:t>
            </a:r>
            <a:endParaRPr lang="en-US" sz="1400">
              <a:latin typeface="Calibri Light"/>
              <a:cs typeface="Calibri"/>
            </a:endParaRPr>
          </a:p>
          <a:p>
            <a:pPr lvl="1">
              <a:spcBef>
                <a:spcPts val="1200"/>
              </a:spcBef>
            </a:pPr>
            <a:r>
              <a:rPr lang="en-IN" sz="1200" b="1" i="1">
                <a:latin typeface="Calibri"/>
                <a:ea typeface="+mn-lt"/>
                <a:cs typeface="+mn-lt"/>
              </a:rPr>
              <a:t>Summariser output:</a:t>
            </a:r>
            <a:r>
              <a:rPr lang="en-IN" sz="1200">
                <a:latin typeface="Calibri Light"/>
                <a:ea typeface="+mn-lt"/>
                <a:cs typeface="+mn-lt"/>
              </a:rPr>
              <a:t> After the summarizer generates a summary from the complex document, the hidden state embeddings for the generated summary are extracted. These embeddings capture the meaning and context of the summary. It is represented by </a:t>
            </a:r>
            <a:r>
              <a:rPr lang="en-IN" sz="1200" b="1" err="1">
                <a:latin typeface="Calibri"/>
                <a:ea typeface="+mn-lt"/>
                <a:cs typeface="+mn-lt"/>
              </a:rPr>
              <a:t>H</a:t>
            </a:r>
            <a:r>
              <a:rPr lang="en-IN" sz="800" b="1" err="1">
                <a:latin typeface="Calibri"/>
                <a:ea typeface="+mn-lt"/>
                <a:cs typeface="+mn-lt"/>
              </a:rPr>
              <a:t>sum</a:t>
            </a:r>
            <a:endParaRPr lang="en-IN" sz="800" b="1">
              <a:latin typeface="Calibri"/>
              <a:ea typeface="+mn-lt"/>
              <a:cs typeface="+mn-lt"/>
            </a:endParaRPr>
          </a:p>
          <a:p>
            <a:pPr lvl="1">
              <a:spcBef>
                <a:spcPts val="1200"/>
              </a:spcBef>
            </a:pPr>
            <a:r>
              <a:rPr lang="en-IN" sz="1200" b="1" i="1">
                <a:latin typeface="Calibri"/>
                <a:cs typeface="Calibri"/>
              </a:rPr>
              <a:t>Simplifier output:</a:t>
            </a:r>
            <a:r>
              <a:rPr lang="en-IN" sz="1200">
                <a:latin typeface="Calibri Light"/>
                <a:cs typeface="Calibri"/>
              </a:rPr>
              <a:t> </a:t>
            </a:r>
            <a:r>
              <a:rPr lang="en-IN" sz="1200">
                <a:latin typeface="Calibri Light"/>
                <a:ea typeface="+mn-lt"/>
                <a:cs typeface="+mn-lt"/>
              </a:rPr>
              <a:t>The target output is passed through the simplifier, and its hidden state embeddings are extracted. It is represented by </a:t>
            </a:r>
            <a:r>
              <a:rPr lang="en-IN" sz="1200" b="1" err="1">
                <a:latin typeface="Calibri"/>
                <a:ea typeface="+mn-lt"/>
                <a:cs typeface="+mn-lt"/>
              </a:rPr>
              <a:t>H</a:t>
            </a:r>
            <a:r>
              <a:rPr lang="en-IN" sz="800" b="1" err="1">
                <a:latin typeface="Calibri"/>
                <a:ea typeface="+mn-lt"/>
                <a:cs typeface="+mn-lt"/>
              </a:rPr>
              <a:t>tgt</a:t>
            </a:r>
            <a:endParaRPr lang="en-IN" sz="800" b="1">
              <a:latin typeface="Calibri"/>
              <a:ea typeface="+mn-lt"/>
              <a:cs typeface="+mn-lt"/>
            </a:endParaRPr>
          </a:p>
          <a:p>
            <a:pPr lvl="1">
              <a:spcBef>
                <a:spcPts val="1200"/>
              </a:spcBef>
            </a:pPr>
            <a:r>
              <a:rPr lang="en-IN" sz="1200" b="1" i="1">
                <a:latin typeface="Calibri"/>
                <a:ea typeface="+mn-lt"/>
                <a:cs typeface="+mn-lt"/>
              </a:rPr>
              <a:t>Cosine similarity:</a:t>
            </a:r>
            <a:r>
              <a:rPr lang="en-IN" sz="1200">
                <a:latin typeface="Calibri Light"/>
                <a:ea typeface="+mn-lt"/>
                <a:cs typeface="+mn-lt"/>
              </a:rPr>
              <a:t> Our idea is to increase the similarity between the final output’s embeddings and the target’s embeddings during training.</a:t>
            </a:r>
            <a:endParaRPr lang="en-IN" sz="1200">
              <a:latin typeface="Calibri Light"/>
              <a:cs typeface="Calibri"/>
            </a:endParaRPr>
          </a:p>
          <a:p>
            <a:pPr marL="1054100" lvl="2" indent="0">
              <a:spcBef>
                <a:spcPts val="1200"/>
              </a:spcBef>
              <a:buNone/>
            </a:pPr>
            <a:endParaRPr lang="en-IN" sz="1000">
              <a:latin typeface="Calibri Light"/>
              <a:cs typeface="Calibri"/>
            </a:endParaRPr>
          </a:p>
          <a:p>
            <a:pPr lvl="1">
              <a:spcBef>
                <a:spcPts val="1200"/>
              </a:spcBef>
            </a:pPr>
            <a:endParaRPr lang="en-IN" sz="1000">
              <a:latin typeface="Calibri Light"/>
              <a:cs typeface="Calibri"/>
            </a:endParaRPr>
          </a:p>
          <a:p>
            <a:pPr marL="171450" indent="-171450">
              <a:spcBef>
                <a:spcPts val="1200"/>
              </a:spcBef>
            </a:pPr>
            <a:endParaRPr lang="en-IN" sz="1400">
              <a:latin typeface="Calibri Light"/>
              <a:cs typeface="Calibri"/>
            </a:endParaRPr>
          </a:p>
          <a:p>
            <a:endParaRPr lang="en-US" sz="1400">
              <a:latin typeface="Calibri Light"/>
              <a:cs typeface="Calibri"/>
            </a:endParaRPr>
          </a:p>
        </p:txBody>
      </p:sp>
      <p:pic>
        <p:nvPicPr>
          <p:cNvPr id="4" name="Picture 3" descr="A close up of a logo&#10;&#10;Description automatically generated">
            <a:extLst>
              <a:ext uri="{FF2B5EF4-FFF2-40B4-BE49-F238E27FC236}">
                <a16:creationId xmlns:a16="http://schemas.microsoft.com/office/drawing/2014/main" id="{9E02D705-B4A9-961E-0515-BAA356C1FB52}"/>
              </a:ext>
            </a:extLst>
          </p:cNvPr>
          <p:cNvPicPr>
            <a:picLocks noChangeAspect="1"/>
          </p:cNvPicPr>
          <p:nvPr/>
        </p:nvPicPr>
        <p:blipFill>
          <a:blip r:embed="rId2"/>
          <a:stretch>
            <a:fillRect/>
          </a:stretch>
        </p:blipFill>
        <p:spPr>
          <a:xfrm>
            <a:off x="2844989" y="3930840"/>
            <a:ext cx="3454021" cy="369626"/>
          </a:xfrm>
          <a:prstGeom prst="rect">
            <a:avLst/>
          </a:prstGeom>
        </p:spPr>
      </p:pic>
      <p:sp>
        <p:nvSpPr>
          <p:cNvPr id="9" name="Title 1">
            <a:extLst>
              <a:ext uri="{FF2B5EF4-FFF2-40B4-BE49-F238E27FC236}">
                <a16:creationId xmlns:a16="http://schemas.microsoft.com/office/drawing/2014/main" id="{E571BCC1-EEFB-0D66-D182-B0498ADC94E0}"/>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Embedding similarity (Additional term) </a:t>
            </a:r>
            <a:endParaRPr lang="en-US">
              <a:latin typeface="Calibri"/>
              <a:cs typeface="Calibri"/>
            </a:endParaRPr>
          </a:p>
        </p:txBody>
      </p:sp>
    </p:spTree>
    <p:extLst>
      <p:ext uri="{BB962C8B-B14F-4D97-AF65-F5344CB8AC3E}">
        <p14:creationId xmlns:p14="http://schemas.microsoft.com/office/powerpoint/2010/main" val="2811253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On-screen Show (16:9)</PresentationFormat>
  <Slides>21</Slides>
  <Notes>8</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ChronicleVTI</vt:lpstr>
      <vt:lpstr>Document-Level Text Simplification USING SIMSUM APPROACH</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Implementation details</vt:lpstr>
      <vt:lpstr>SIMSUM model performance compared with the baselines </vt:lpstr>
      <vt:lpstr>SIMSUM model comparison of lambda values </vt:lpstr>
      <vt:lpstr>SIMSUM model comparison of PROMPTING STRATEGY </vt:lpstr>
      <vt:lpstr>BART simsum on WIKI-DOC dataset </vt:lpstr>
      <vt:lpstr>t5 simsum on d-wikipedia dataset </vt:lpstr>
      <vt:lpstr>PowerPoint Presentation</vt:lpstr>
      <vt:lpstr>Observations</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7</cp:revision>
  <dcterms:modified xsi:type="dcterms:W3CDTF">2024-11-30T14:34:00Z</dcterms:modified>
</cp:coreProperties>
</file>