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A769-2D80-4ABC-8EE6-1C0FA383946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78E-C461-4CC7-A69A-E9DB9C1F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5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A769-2D80-4ABC-8EE6-1C0FA383946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78E-C461-4CC7-A69A-E9DB9C1F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A769-2D80-4ABC-8EE6-1C0FA383946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78E-C461-4CC7-A69A-E9DB9C1F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A769-2D80-4ABC-8EE6-1C0FA383946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78E-C461-4CC7-A69A-E9DB9C1F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1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A769-2D80-4ABC-8EE6-1C0FA383946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78E-C461-4CC7-A69A-E9DB9C1F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A769-2D80-4ABC-8EE6-1C0FA383946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78E-C461-4CC7-A69A-E9DB9C1F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A769-2D80-4ABC-8EE6-1C0FA383946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78E-C461-4CC7-A69A-E9DB9C1F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A769-2D80-4ABC-8EE6-1C0FA383946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78E-C461-4CC7-A69A-E9DB9C1F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7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A769-2D80-4ABC-8EE6-1C0FA383946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78E-C461-4CC7-A69A-E9DB9C1F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A769-2D80-4ABC-8EE6-1C0FA383946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78E-C461-4CC7-A69A-E9DB9C1F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9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A769-2D80-4ABC-8EE6-1C0FA383946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878E-C461-4CC7-A69A-E9DB9C1F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4A769-2D80-4ABC-8EE6-1C0FA383946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878E-C461-4CC7-A69A-E9DB9C1F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0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f/fundamentalanalysis.as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vestopedia.com/terms/t/technicalanalysis.asp" TargetMode="External"/><Relationship Id="rId4" Type="http://schemas.openxmlformats.org/officeDocument/2006/relationships/hyperlink" Target="https://www.investopedia.com/terms/i/intrinsicvalue.a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elone.in/knowledge-center/what-are-shares-and-types-of-share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24682" y="1554931"/>
            <a:ext cx="278307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STOCK</a:t>
            </a:r>
            <a:endParaRPr lang="en-US" sz="54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ANALYSIS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8548" y="3666760"/>
            <a:ext cx="59153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BY: ABHINAV ANIL AWCHITTE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75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65067" y="470137"/>
            <a:ext cx="3567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ANALYSIS  OF  STOCK</a:t>
            </a:r>
            <a:endParaRPr lang="en-US" sz="3200" b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281" t="32150" r="18114" b="12342"/>
          <a:stretch/>
        </p:blipFill>
        <p:spPr>
          <a:xfrm>
            <a:off x="694934" y="1278219"/>
            <a:ext cx="7284203" cy="48438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19268" y="1556001"/>
            <a:ext cx="39727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ONE MONTH BASED ANALYSIS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21" y="3304551"/>
            <a:ext cx="1321311" cy="1241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2376" r="3675" b="13453"/>
          <a:stretch/>
        </p:blipFill>
        <p:spPr>
          <a:xfrm>
            <a:off x="8165115" y="2608471"/>
            <a:ext cx="3871044" cy="26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65067" y="470137"/>
            <a:ext cx="3567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ANALYSIS  OF  STOCK</a:t>
            </a:r>
            <a:endParaRPr lang="en-US" sz="3200" b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19268" y="1556001"/>
            <a:ext cx="39727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THREE MONTH BASED ANALYSIS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2376" r="3675" b="13453"/>
          <a:stretch/>
        </p:blipFill>
        <p:spPr>
          <a:xfrm>
            <a:off x="8165115" y="2608471"/>
            <a:ext cx="3871044" cy="26192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074" t="32786" r="17479" b="13189"/>
          <a:stretch/>
        </p:blipFill>
        <p:spPr>
          <a:xfrm>
            <a:off x="694934" y="1475502"/>
            <a:ext cx="7314340" cy="4745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783">
            <a:off x="3314673" y="3123222"/>
            <a:ext cx="1273442" cy="119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51" t="31939" r="18909" b="13189"/>
          <a:stretch/>
        </p:blipFill>
        <p:spPr>
          <a:xfrm>
            <a:off x="694933" y="1388910"/>
            <a:ext cx="7037713" cy="47841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65067" y="470137"/>
            <a:ext cx="3567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ANALYSIS  OF  STOCK</a:t>
            </a:r>
            <a:endParaRPr lang="en-US" sz="3200" b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19268" y="1556001"/>
            <a:ext cx="39727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 MONTH BASED ANALYSIS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9553">
            <a:off x="4271830" y="2336071"/>
            <a:ext cx="1047642" cy="9842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7871">
            <a:off x="1615547" y="2707859"/>
            <a:ext cx="2352625" cy="16354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59" b="89773" l="323" r="98065">
                        <a14:foregroundMark x1="323" y1="65625" x2="7903" y2="51420"/>
                        <a14:foregroundMark x1="48710" y1="76705" x2="71452" y2="42614"/>
                        <a14:foregroundMark x1="93871" y1="36648" x2="98065" y2="27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916" y="2813958"/>
            <a:ext cx="3681171" cy="20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65067" y="470137"/>
            <a:ext cx="3567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ANALYSIS  OF  STOCK</a:t>
            </a:r>
            <a:endParaRPr lang="en-US" sz="3200" b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19268" y="1556001"/>
            <a:ext cx="39727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ONE YEAR BASED ANALYSIS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392" t="31514" r="17320" b="13612"/>
          <a:stretch/>
        </p:blipFill>
        <p:spPr>
          <a:xfrm>
            <a:off x="694933" y="1265329"/>
            <a:ext cx="7284203" cy="4812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9453">
            <a:off x="6252309" y="2797158"/>
            <a:ext cx="901393" cy="8468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69190">
            <a:off x="3009589" y="2658755"/>
            <a:ext cx="1658875" cy="11531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59" b="89773" l="323" r="98065">
                        <a14:foregroundMark x1="323" y1="65625" x2="7903" y2="51420"/>
                        <a14:foregroundMark x1="48710" y1="76705" x2="71452" y2="42614"/>
                        <a14:foregroundMark x1="93871" y1="36648" x2="98065" y2="27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916" y="2813958"/>
            <a:ext cx="3681171" cy="20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20989" y="470137"/>
            <a:ext cx="2255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PREDICTION </a:t>
            </a:r>
            <a:endParaRPr lang="en-US" sz="3200" b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858" t="40413" r="23517" b="19756"/>
          <a:stretch/>
        </p:blipFill>
        <p:spPr>
          <a:xfrm>
            <a:off x="1823811" y="1534333"/>
            <a:ext cx="8250101" cy="37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1182" y="470137"/>
            <a:ext cx="2055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REFFERNCE </a:t>
            </a:r>
            <a:endParaRPr lang="en-US" sz="3200" b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2839" y="2315422"/>
            <a:ext cx="11163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https://finance.yahoo.com/quote/RELIANCE.NS?p=RELIANCE.NS&amp;ncid=yahooproperties_peoplealso_km0o32z3jzm</a:t>
            </a:r>
          </a:p>
        </p:txBody>
      </p:sp>
    </p:spTree>
    <p:extLst>
      <p:ext uri="{BB962C8B-B14F-4D97-AF65-F5344CB8AC3E}">
        <p14:creationId xmlns:p14="http://schemas.microsoft.com/office/powerpoint/2010/main" val="28871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882685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THANK YOU </a:t>
            </a:r>
            <a:endParaRPr lang="en-US" sz="5400" b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7039" y="662924"/>
            <a:ext cx="4231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PROBLEM STATEMENT</a:t>
            </a:r>
            <a:endParaRPr lang="en-US" sz="3200" b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6359" y="2091481"/>
            <a:ext cx="10072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0"/>
                <a:latin typeface="Aharoni" panose="02010803020104030203" pitchFamily="2" charset="-79"/>
                <a:cs typeface="Aharoni" panose="02010803020104030203" pitchFamily="2" charset="-79"/>
              </a:rPr>
              <a:t>To Understand The Risk Associated With Stocks , There Must Be Proper Analysis Of Stocks Before Buying And Selling It.</a:t>
            </a:r>
            <a:endParaRPr lang="en-US" sz="2400" b="1" dirty="0">
              <a:ln w="0"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6361" y="3843580"/>
            <a:ext cx="100727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b="1" dirty="0" smtClean="0">
                <a:ln w="0"/>
                <a:latin typeface="Aharoni" panose="02010803020104030203" pitchFamily="2" charset="-79"/>
                <a:cs typeface="Aharoni" panose="02010803020104030203" pitchFamily="2" charset="-79"/>
              </a:rPr>
              <a:t>Exploring Just Tip Of The Iceberg For The Stock Market Analysis As Technical Analysis Of Stock Is A Vast Field</a:t>
            </a:r>
            <a:endParaRPr lang="en-US" sz="2400" b="1" dirty="0">
              <a:ln w="0"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18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76027" y="439287"/>
            <a:ext cx="33196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TYPES OF ANALYSIS</a:t>
            </a:r>
            <a:endParaRPr lang="en-US" sz="3200" b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" t="8535" r="56820" b="8280"/>
          <a:stretch/>
        </p:blipFill>
        <p:spPr>
          <a:xfrm>
            <a:off x="2211407" y="1642820"/>
            <a:ext cx="1983783" cy="19837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21432" y="4043937"/>
            <a:ext cx="33246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sng" dirty="0" smtClean="0">
                <a:solidFill>
                  <a:srgbClr val="2C40D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  <a:hlinkClick r:id="rId3"/>
              </a:rPr>
              <a:t>Fundamental analysis</a:t>
            </a:r>
            <a:r>
              <a:rPr lang="en-US" b="1" i="0" dirty="0" smtClean="0">
                <a:solidFill>
                  <a:srgbClr val="11111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 evaluates stocks by attempting </a:t>
            </a:r>
            <a:r>
              <a:rPr lang="en-US" b="1" dirty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measure their </a:t>
            </a:r>
            <a:r>
              <a:rPr lang="en-US" b="1" dirty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  <a:hlinkClick r:id="rId4"/>
              </a:rPr>
              <a:t>intrinsic </a:t>
            </a:r>
            <a:r>
              <a:rPr lang="en-US" b="1" dirty="0" smtClean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  <a:hlinkClick r:id="rId4"/>
              </a:rPr>
              <a:t>value</a:t>
            </a:r>
            <a:r>
              <a:rPr lang="en-US" b="1" dirty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smtClean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r>
              <a:rPr lang="en-US" b="1" dirty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industry conditions to the financial strength and management of </a:t>
            </a:r>
            <a:r>
              <a:rPr lang="en-US" b="1" dirty="0" smtClean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individual companies</a:t>
            </a:r>
            <a:r>
              <a:rPr lang="en-US" b="1" dirty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 Earnings, expenses, assets</a:t>
            </a:r>
            <a:r>
              <a:rPr lang="en-US" b="1" dirty="0" smtClean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  <a:endParaRPr lang="en-US" b="1" dirty="0">
              <a:solidFill>
                <a:srgbClr val="1111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25350" y="4043937"/>
            <a:ext cx="31090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2C40D0"/>
                </a:solidFill>
                <a:latin typeface="Aharoni" panose="02010803020104030203" pitchFamily="2" charset="-79"/>
                <a:cs typeface="Aharoni" panose="02010803020104030203" pitchFamily="2" charset="-79"/>
                <a:hlinkClick r:id="rId5"/>
              </a:rPr>
              <a:t>Technical </a:t>
            </a:r>
            <a:r>
              <a:rPr lang="en-US" b="1" u="sng" dirty="0">
                <a:solidFill>
                  <a:srgbClr val="2C40D0"/>
                </a:solidFill>
                <a:latin typeface="Aharoni" panose="02010803020104030203" pitchFamily="2" charset="-79"/>
                <a:cs typeface="Aharoni" panose="02010803020104030203" pitchFamily="2" charset="-79"/>
                <a:hlinkClick r:id="rId5"/>
              </a:rPr>
              <a:t>analysis</a:t>
            </a:r>
            <a:r>
              <a:rPr lang="en-US" dirty="0"/>
              <a:t> </a:t>
            </a:r>
            <a:r>
              <a:rPr lang="en-US" b="1" dirty="0" err="1" smtClean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dentify</a:t>
            </a:r>
            <a:r>
              <a:rPr lang="en-US" b="1" dirty="0" smtClean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opportunities by looking at statistical trends, such as movements in a stock's price and volume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5" t="5867" r="2662" b="5211"/>
          <a:stretch/>
        </p:blipFill>
        <p:spPr>
          <a:xfrm>
            <a:off x="7595718" y="1627322"/>
            <a:ext cx="1968286" cy="1999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94" t="36394" r="44505" b="37797"/>
          <a:stretch/>
        </p:blipFill>
        <p:spPr>
          <a:xfrm>
            <a:off x="5618156" y="2270500"/>
            <a:ext cx="635431" cy="71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9143" y="381826"/>
            <a:ext cx="3463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DATA  DESCRIPTION </a:t>
            </a:r>
            <a:endParaRPr lang="en-US" sz="3200" b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668" y="1480953"/>
            <a:ext cx="4590157" cy="2626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4324912" y="4333539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0"/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0315" y="4333538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0"/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</a:t>
            </a:r>
            <a:endParaRPr lang="en-US" sz="2400" b="1" dirty="0">
              <a:ln w="0"/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40315" y="4835086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0"/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LOW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24912" y="4835086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0"/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CLOSE</a:t>
            </a:r>
            <a:endParaRPr lang="en-US" sz="2400" b="1" dirty="0">
              <a:ln w="0"/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24912" y="5607349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0"/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40315" y="5607348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0"/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</a:t>
            </a:r>
            <a:endParaRPr lang="en-US" sz="2400" b="1" dirty="0">
              <a:ln w="0"/>
              <a:solidFill>
                <a:schemeClr val="accent6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40315" y="6108896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0"/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LOW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24912" y="6108896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0"/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CLOSE</a:t>
            </a:r>
            <a:endParaRPr lang="en-US" sz="2400" b="1" dirty="0">
              <a:ln w="0"/>
              <a:solidFill>
                <a:schemeClr val="accent6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873858" y="4510002"/>
            <a:ext cx="557939" cy="6664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5873857" y="5721938"/>
            <a:ext cx="557939" cy="666427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1" y="182804"/>
            <a:ext cx="8555805" cy="6494529"/>
          </a:xfrm>
        </p:spPr>
      </p:pic>
      <p:sp>
        <p:nvSpPr>
          <p:cNvPr id="2" name="Rectangle 1"/>
          <p:cNvSpPr/>
          <p:nvPr/>
        </p:nvSpPr>
        <p:spPr>
          <a:xfrm>
            <a:off x="8952855" y="1311973"/>
            <a:ext cx="28258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 index serves as a benchmark to measure the performance of the market and a stock with respect to the index. NSE index Nifty comprises of 50 stocks and BSE index Sensex comprises of 30 </a:t>
            </a:r>
            <a:r>
              <a:rPr lang="en-US" b="1" dirty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stocks .</a:t>
            </a:r>
          </a:p>
          <a:p>
            <a:r>
              <a:rPr lang="en-US" b="1" dirty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 </a:t>
            </a:r>
            <a:r>
              <a:rPr lang="en-US" b="1" dirty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value of the stocks within an index change, the index value also changes.</a:t>
            </a:r>
          </a:p>
        </p:txBody>
      </p:sp>
    </p:spTree>
    <p:extLst>
      <p:ext uri="{BB962C8B-B14F-4D97-AF65-F5344CB8AC3E}">
        <p14:creationId xmlns:p14="http://schemas.microsoft.com/office/powerpoint/2010/main" val="19573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384" t="42955" r="44808" b="24841"/>
          <a:stretch/>
        </p:blipFill>
        <p:spPr>
          <a:xfrm>
            <a:off x="2200759" y="1456839"/>
            <a:ext cx="7620173" cy="45100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74595" y="470137"/>
            <a:ext cx="3948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IMPORTING LIBRARIES:</a:t>
            </a:r>
            <a:endParaRPr lang="en-US" sz="3200" b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39139" y="470137"/>
            <a:ext cx="26194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DATE AND TIME</a:t>
            </a:r>
            <a:endParaRPr lang="en-US" sz="3200" b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6"/>
          <a:stretch/>
        </p:blipFill>
        <p:spPr>
          <a:xfrm>
            <a:off x="500087" y="1546659"/>
            <a:ext cx="3186004" cy="29466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39139" y="1713966"/>
            <a:ext cx="6529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equity </a:t>
            </a:r>
            <a:r>
              <a:rPr lang="en-US" b="1" dirty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derivatives expire on the last Thursday of each month. </a:t>
            </a:r>
            <a:r>
              <a:rPr lang="en-US" b="1" dirty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rollovers can happen till the close of trading hours on that day. Most rollovers begin a week before expiry and end till the last minute. </a:t>
            </a:r>
            <a:r>
              <a:rPr lang="en-US" b="1" dirty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Usually, contracts are rolled over to the next month</a:t>
            </a:r>
            <a:r>
              <a:rPr lang="en-US" b="1" dirty="0" smtClean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endParaRPr lang="en-US" b="1" dirty="0">
              <a:solidFill>
                <a:srgbClr val="1111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b="1" dirty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Looking a little deeper one may have takeaways in terms of the sectors &amp; </a:t>
            </a:r>
            <a:r>
              <a:rPr lang="en-US" b="1" dirty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  <a:hlinkClick r:id="rId3"/>
              </a:rPr>
              <a:t>stocks</a:t>
            </a:r>
            <a:r>
              <a:rPr lang="en-US" b="1" dirty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 that the participation is paying attention </a:t>
            </a:r>
            <a:r>
              <a:rPr lang="en-US" b="1" dirty="0" smtClean="0">
                <a:solidFill>
                  <a:srgbClr val="111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to.</a:t>
            </a:r>
            <a:endParaRPr lang="en-US" b="1" dirty="0">
              <a:solidFill>
                <a:srgbClr val="1111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4195" t="49312" r="12235" b="36281"/>
          <a:stretch/>
        </p:blipFill>
        <p:spPr>
          <a:xfrm>
            <a:off x="593077" y="4935231"/>
            <a:ext cx="10928536" cy="16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22120" y="470137"/>
            <a:ext cx="3053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IMPORTING DATA:</a:t>
            </a:r>
            <a:endParaRPr lang="en-US" sz="3200" b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195" t="39990" r="16207" b="41155"/>
          <a:stretch/>
        </p:blipFill>
        <p:spPr>
          <a:xfrm>
            <a:off x="1258093" y="1611823"/>
            <a:ext cx="9381518" cy="19062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99440" y="4070073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0"/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4843" y="4070072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0"/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</a:t>
            </a:r>
            <a:endParaRPr lang="en-US" sz="2400" b="1" dirty="0">
              <a:ln w="0"/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83849" y="4571620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0"/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LOW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8446" y="4571620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0"/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CLOSE</a:t>
            </a:r>
            <a:endParaRPr lang="en-US" sz="2400" b="1" dirty="0">
              <a:ln w="0"/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8446" y="5343883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0"/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83849" y="5343882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0"/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</a:t>
            </a:r>
            <a:endParaRPr lang="en-US" sz="2400" b="1" dirty="0">
              <a:ln w="0"/>
              <a:solidFill>
                <a:schemeClr val="accent6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83849" y="5845430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0"/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LOW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68446" y="5845430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0"/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CLOSE</a:t>
            </a:r>
            <a:endParaRPr lang="en-US" sz="2400" b="1" dirty="0">
              <a:ln w="0"/>
              <a:solidFill>
                <a:schemeClr val="accent6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517392" y="4246536"/>
            <a:ext cx="557939" cy="6664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5517391" y="5458472"/>
            <a:ext cx="557939" cy="666427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31027" y="470137"/>
            <a:ext cx="26356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VISUALIZATION</a:t>
            </a:r>
            <a:endParaRPr lang="en-US" sz="3200" b="1" u="sng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18" y="1223154"/>
            <a:ext cx="7875076" cy="5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240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Aharoni</vt:lpstr>
      <vt:lpstr>Arial</vt:lpstr>
      <vt:lpstr>Calibri</vt:lpstr>
      <vt:lpstr>Calibri Light</vt:lpstr>
      <vt:lpstr>Impact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27</cp:revision>
  <dcterms:created xsi:type="dcterms:W3CDTF">2023-03-15T09:16:36Z</dcterms:created>
  <dcterms:modified xsi:type="dcterms:W3CDTF">2023-03-20T12:42:03Z</dcterms:modified>
</cp:coreProperties>
</file>