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Lst>
  <p:notesMasterIdLst>
    <p:notesMasterId r:id="rId18"/>
  </p:notesMasterIdLst>
  <p:sldIdLst>
    <p:sldId id="256" r:id="rId3"/>
    <p:sldId id="257" r:id="rId4"/>
    <p:sldId id="258" r:id="rId5"/>
    <p:sldId id="259" r:id="rId6"/>
    <p:sldId id="263" r:id="rId7"/>
    <p:sldId id="261" r:id="rId8"/>
    <p:sldId id="262" r:id="rId9"/>
    <p:sldId id="264" r:id="rId10"/>
    <p:sldId id="265" r:id="rId11"/>
    <p:sldId id="266" r:id="rId12"/>
    <p:sldId id="267" r:id="rId13"/>
    <p:sldId id="271" r:id="rId14"/>
    <p:sldId id="270" r:id="rId15"/>
    <p:sldId id="268" r:id="rId16"/>
    <p:sldId id="269"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2" d="100"/>
          <a:sy n="62" d="100"/>
        </p:scale>
        <p:origin x="3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574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10824463" y="285293"/>
            <a:ext cx="3511296" cy="7659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155680" y="724205"/>
            <a:ext cx="2918765" cy="1975104"/>
          </a:xfrm>
        </p:spPr>
        <p:txBody>
          <a:bodyPr anchor="b">
            <a:noAutofit/>
          </a:bodyPr>
          <a:lstStyle>
            <a:lvl1pPr algn="l">
              <a:defRPr sz="336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74319" y="285293"/>
            <a:ext cx="10237622" cy="7659014"/>
          </a:xfrm>
          <a:solidFill>
            <a:schemeClr val="accent1">
              <a:lumMod val="60000"/>
              <a:lumOff val="40000"/>
            </a:schemeClr>
          </a:solidFill>
          <a:ln>
            <a:noFill/>
          </a:ln>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1155680" y="2743200"/>
            <a:ext cx="2918765" cy="4202582"/>
          </a:xfrm>
        </p:spPr>
        <p:txBody>
          <a:bodyPr>
            <a:normAutofit/>
          </a:bodyPr>
          <a:lstStyle>
            <a:lvl1pPr marL="0" indent="0" algn="l">
              <a:lnSpc>
                <a:spcPct val="110000"/>
              </a:lnSpc>
              <a:spcBef>
                <a:spcPts val="960"/>
              </a:spcBef>
              <a:buNone/>
              <a:defRPr sz="168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7/9/2024</a:t>
            </a:fld>
            <a:endParaRPr lang="en-US" dirty="0"/>
          </a:p>
        </p:txBody>
      </p:sp>
      <p:sp>
        <p:nvSpPr>
          <p:cNvPr id="6" name="Footer Placeholder 5"/>
          <p:cNvSpPr>
            <a:spLocks noGrp="1"/>
          </p:cNvSpPr>
          <p:nvPr>
            <p:ph type="ftr" sz="quarter" idx="11"/>
          </p:nvPr>
        </p:nvSpPr>
        <p:spPr/>
        <p:txBody>
          <a:bodyPr/>
          <a:lstStyle>
            <a:lvl1pPr marL="0" algn="r" defTabSz="1097280" rtl="0" eaLnBrk="1" latinLnBrk="0" hangingPunct="1">
              <a:defRPr lang="en-US" sz="12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2476074" y="7472477"/>
            <a:ext cx="1755648" cy="329184"/>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10989055" y="449885"/>
            <a:ext cx="3182112" cy="732983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28330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533272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89920" y="914400"/>
            <a:ext cx="2834640" cy="63093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914400"/>
            <a:ext cx="9692640" cy="63093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5456494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009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4630400" cy="82296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569444" y="1521276"/>
            <a:ext cx="11491514" cy="516954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737361" y="1693938"/>
            <a:ext cx="11155680" cy="4841724"/>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6163056" y="1521276"/>
            <a:ext cx="2304288" cy="8778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6300216" y="1521277"/>
            <a:ext cx="2029968" cy="774354"/>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874050" y="2509516"/>
            <a:ext cx="10882303" cy="3108960"/>
          </a:xfrm>
        </p:spPr>
        <p:txBody>
          <a:bodyPr tIns="45720" bIns="45720" anchor="ctr">
            <a:noAutofit/>
          </a:bodyPr>
          <a:lstStyle>
            <a:lvl1pPr algn="ctr">
              <a:lnSpc>
                <a:spcPct val="83000"/>
              </a:lnSpc>
              <a:defRPr lang="en-US" sz="8640" b="0" kern="1200" cap="all" spc="-12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874520" y="5618475"/>
            <a:ext cx="10885018" cy="548641"/>
          </a:xfrm>
        </p:spPr>
        <p:txBody>
          <a:bodyPr>
            <a:normAutofit/>
          </a:bodyPr>
          <a:lstStyle>
            <a:lvl1pPr marL="0" indent="0" algn="ctr">
              <a:spcBef>
                <a:spcPts val="0"/>
              </a:spcBef>
              <a:buNone/>
              <a:defRPr sz="1920" spc="96" baseline="0">
                <a:solidFill>
                  <a:schemeClr val="tx1"/>
                </a:solidFill>
              </a:defRPr>
            </a:lvl1pPr>
            <a:lvl2pPr marL="548640" indent="0" algn="ctr">
              <a:buNone/>
              <a:defRPr sz="1920"/>
            </a:lvl2pPr>
            <a:lvl3pPr marL="1097280" indent="0" algn="ctr">
              <a:buNone/>
              <a:defRPr sz="192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20" name="Date Placeholder 19"/>
          <p:cNvSpPr>
            <a:spLocks noGrp="1"/>
          </p:cNvSpPr>
          <p:nvPr>
            <p:ph type="dt" sz="half" idx="10"/>
          </p:nvPr>
        </p:nvSpPr>
        <p:spPr>
          <a:xfrm>
            <a:off x="6382512" y="1609506"/>
            <a:ext cx="1865376" cy="632656"/>
          </a:xfrm>
        </p:spPr>
        <p:txBody>
          <a:bodyPr/>
          <a:lstStyle>
            <a:lvl1pPr algn="ctr">
              <a:defRPr sz="1560" spc="0" baseline="0">
                <a:solidFill>
                  <a:schemeClr val="tx1"/>
                </a:solidFill>
                <a:latin typeface="+mn-lt"/>
              </a:defRPr>
            </a:lvl1pPr>
          </a:lstStyle>
          <a:p>
            <a:fld id="{DDA51639-B2D6-4652-B8C3-1B4C224A7BAF}" type="datetimeFigureOut">
              <a:rPr lang="en-US" dirty="0"/>
              <a:t>7/9/2024</a:t>
            </a:fld>
            <a:endParaRPr lang="en-US" dirty="0"/>
          </a:p>
        </p:txBody>
      </p:sp>
      <p:sp>
        <p:nvSpPr>
          <p:cNvPr id="21" name="Footer Placeholder 20"/>
          <p:cNvSpPr>
            <a:spLocks noGrp="1"/>
          </p:cNvSpPr>
          <p:nvPr>
            <p:ph type="ftr" sz="quarter" idx="11"/>
          </p:nvPr>
        </p:nvSpPr>
        <p:spPr>
          <a:xfrm>
            <a:off x="1744675" y="6253272"/>
            <a:ext cx="7086600" cy="27432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10328304" y="6254496"/>
            <a:ext cx="2534257" cy="27432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2727526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7/9/2024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281426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4630400" cy="82296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569444" y="1521276"/>
            <a:ext cx="11491514" cy="516954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737360" y="1693938"/>
            <a:ext cx="11155680" cy="4841724"/>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6163056" y="1521276"/>
            <a:ext cx="2304288" cy="8778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6300216" y="1521277"/>
            <a:ext cx="2029968" cy="774354"/>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876347" y="2513171"/>
            <a:ext cx="10885018" cy="3105302"/>
          </a:xfrm>
        </p:spPr>
        <p:txBody>
          <a:bodyPr anchor="ctr">
            <a:noAutofit/>
          </a:bodyPr>
          <a:lstStyle>
            <a:lvl1pPr algn="ctr">
              <a:lnSpc>
                <a:spcPct val="83000"/>
              </a:lnSpc>
              <a:defRPr lang="en-US" sz="8640" kern="1200" cap="all" spc="-12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876349" y="5618474"/>
            <a:ext cx="10885018" cy="548640"/>
          </a:xfrm>
        </p:spPr>
        <p:txBody>
          <a:bodyPr anchor="t">
            <a:normAutofit/>
          </a:bodyPr>
          <a:lstStyle>
            <a:lvl1pPr marL="0" indent="0" algn="ctr">
              <a:buNone/>
              <a:defRPr sz="1920">
                <a:solidFill>
                  <a:schemeClr val="tx1"/>
                </a:solidFill>
                <a:effectLst/>
              </a:defRPr>
            </a:lvl1pPr>
            <a:lvl2pPr marL="548640" indent="0">
              <a:buNone/>
              <a:defRPr sz="192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386170" y="1613403"/>
            <a:ext cx="1865376" cy="636422"/>
          </a:xfrm>
        </p:spPr>
        <p:txBody>
          <a:bodyPr/>
          <a:lstStyle>
            <a:lvl1pPr algn="ctr">
              <a:defRPr lang="en-US" sz="1560" kern="1200" spc="0" baseline="0">
                <a:solidFill>
                  <a:schemeClr val="tx1"/>
                </a:solidFill>
                <a:latin typeface="+mn-lt"/>
                <a:ea typeface="+mn-ea"/>
                <a:cs typeface="+mn-cs"/>
              </a:defRPr>
            </a:lvl1pPr>
          </a:lstStyle>
          <a:p>
            <a:fld id="{C44961B7-6B89-48AB-966F-622E2788EECC}" type="datetimeFigureOut">
              <a:rPr lang="en-US" dirty="0"/>
              <a:t>7/9/2024</a:t>
            </a:fld>
            <a:endParaRPr lang="en-US" dirty="0"/>
          </a:p>
        </p:txBody>
      </p:sp>
      <p:sp>
        <p:nvSpPr>
          <p:cNvPr id="5" name="Footer Placeholder 4"/>
          <p:cNvSpPr>
            <a:spLocks noGrp="1"/>
          </p:cNvSpPr>
          <p:nvPr>
            <p:ph type="ftr" sz="quarter" idx="11"/>
          </p:nvPr>
        </p:nvSpPr>
        <p:spPr>
          <a:xfrm>
            <a:off x="1744264" y="6253272"/>
            <a:ext cx="7088429" cy="27432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10325405" y="6253272"/>
            <a:ext cx="2534717" cy="27432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9924663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0160" y="2523744"/>
            <a:ext cx="5705856" cy="4498848"/>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44384" y="2523744"/>
            <a:ext cx="5705856" cy="4498848"/>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525615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3818" y="2489201"/>
            <a:ext cx="5705856" cy="768096"/>
          </a:xfrm>
        </p:spPr>
        <p:txBody>
          <a:bodyPr anchor="ctr">
            <a:normAutofit/>
          </a:bodyPr>
          <a:lstStyle>
            <a:lvl1pPr marL="0" indent="0" algn="ctr">
              <a:spcBef>
                <a:spcPts val="0"/>
              </a:spcBef>
              <a:buNone/>
              <a:defRPr sz="2280" b="0">
                <a:solidFill>
                  <a:schemeClr val="tx2"/>
                </a:solidFill>
                <a:latin typeface="+mn-lt"/>
              </a:defRPr>
            </a:lvl1pPr>
            <a:lvl2pPr marL="548640" indent="0">
              <a:buNone/>
              <a:defRPr sz="228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307078"/>
            <a:ext cx="5705856" cy="3840480"/>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48042" y="2489201"/>
            <a:ext cx="5705856" cy="768096"/>
          </a:xfrm>
        </p:spPr>
        <p:txBody>
          <a:bodyPr anchor="ctr">
            <a:normAutofit/>
          </a:bodyPr>
          <a:lstStyle>
            <a:lvl1pPr marL="0" indent="0" algn="ctr">
              <a:spcBef>
                <a:spcPts val="0"/>
              </a:spcBef>
              <a:buNone/>
              <a:defRPr sz="2280" b="0">
                <a:solidFill>
                  <a:schemeClr val="tx2"/>
                </a:solidFill>
              </a:defRPr>
            </a:lvl1pPr>
            <a:lvl2pPr marL="548640" indent="0">
              <a:buNone/>
              <a:defRPr sz="228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48042" y="3307897"/>
            <a:ext cx="5705856" cy="3840480"/>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7/9/2024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4621399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7/9/2024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3519244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7/9/2024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690922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94635" y="285293"/>
            <a:ext cx="10237622" cy="765901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824463" y="285293"/>
            <a:ext cx="3511296" cy="7659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155680" y="728870"/>
            <a:ext cx="2916936" cy="1975104"/>
          </a:xfrm>
        </p:spPr>
        <p:txBody>
          <a:bodyPr anchor="b">
            <a:normAutofit/>
          </a:bodyPr>
          <a:lstStyle>
            <a:lvl1pPr algn="l" defTabSz="1097280" rtl="0" eaLnBrk="1" latinLnBrk="0" hangingPunct="1">
              <a:lnSpc>
                <a:spcPct val="90000"/>
              </a:lnSpc>
              <a:spcBef>
                <a:spcPct val="0"/>
              </a:spcBef>
              <a:buNone/>
              <a:defRPr lang="en-US" sz="336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822960" y="731520"/>
            <a:ext cx="9326880" cy="6400800"/>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0" y="2743200"/>
            <a:ext cx="2916936" cy="4206240"/>
          </a:xfrm>
        </p:spPr>
        <p:txBody>
          <a:bodyPr>
            <a:normAutofit/>
          </a:bodyPr>
          <a:lstStyle>
            <a:lvl1pPr marL="0" indent="0">
              <a:lnSpc>
                <a:spcPct val="110000"/>
              </a:lnSpc>
              <a:spcBef>
                <a:spcPts val="960"/>
              </a:spcBef>
              <a:buNone/>
              <a:defRPr sz="168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7/9/2024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2472412" y="7467602"/>
            <a:ext cx="1755648" cy="329184"/>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10989055" y="449885"/>
            <a:ext cx="3182112" cy="732983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76367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81635" y="285293"/>
            <a:ext cx="14067130" cy="7659014"/>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280160" y="771113"/>
            <a:ext cx="12070080" cy="16459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0160" y="2523744"/>
            <a:ext cx="12070080" cy="47183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29184" y="7569206"/>
            <a:ext cx="3291840" cy="329184"/>
          </a:xfrm>
          <a:prstGeom prst="rect">
            <a:avLst/>
          </a:prstGeom>
        </p:spPr>
        <p:txBody>
          <a:bodyPr vert="horz" lIns="91440" tIns="45720" rIns="91440" bIns="45720" rtlCol="0" anchor="b"/>
          <a:lstStyle>
            <a:lvl1pPr algn="l">
              <a:defRPr sz="1200">
                <a:solidFill>
                  <a:schemeClr val="tx1">
                    <a:lumMod val="75000"/>
                    <a:lumOff val="25000"/>
                  </a:schemeClr>
                </a:solidFill>
              </a:defRPr>
            </a:lvl1pPr>
          </a:lstStyle>
          <a:p>
            <a:fld id="{CBC48EC7-AF6A-48D3-8284-14BACBEBDD84}" type="datetimeFigureOut">
              <a:rPr lang="en-US" dirty="0"/>
              <a:t>7/9/2024</a:t>
            </a:fld>
            <a:endParaRPr lang="en-US" dirty="0"/>
          </a:p>
        </p:txBody>
      </p:sp>
      <p:sp>
        <p:nvSpPr>
          <p:cNvPr id="5" name="Footer Placeholder 4"/>
          <p:cNvSpPr>
            <a:spLocks noGrp="1"/>
          </p:cNvSpPr>
          <p:nvPr>
            <p:ph type="ftr" sz="quarter" idx="3"/>
          </p:nvPr>
        </p:nvSpPr>
        <p:spPr>
          <a:xfrm>
            <a:off x="4187952" y="7569206"/>
            <a:ext cx="6254496" cy="329184"/>
          </a:xfrm>
          <a:prstGeom prst="rect">
            <a:avLst/>
          </a:prstGeom>
        </p:spPr>
        <p:txBody>
          <a:bodyPr vert="horz" lIns="91440" tIns="45720" rIns="91440" bIns="45720" rtlCol="0" anchor="b"/>
          <a:lstStyle>
            <a:lvl1pPr algn="ctr">
              <a:defRPr sz="12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2563856" y="7569206"/>
            <a:ext cx="1755648" cy="329184"/>
          </a:xfrm>
          <a:prstGeom prst="rect">
            <a:avLst/>
          </a:prstGeom>
        </p:spPr>
        <p:txBody>
          <a:bodyPr vert="horz" lIns="91440" tIns="45720" rIns="91440" bIns="45720" rtlCol="0" anchor="b"/>
          <a:lstStyle>
            <a:lvl1pPr algn="r">
              <a:defRPr sz="1200">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506450185"/>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lvl1pPr algn="l" defTabSz="1097280" rtl="0" eaLnBrk="1" latinLnBrk="0" hangingPunct="1">
        <a:lnSpc>
          <a:spcPct val="90000"/>
        </a:lnSpc>
        <a:spcBef>
          <a:spcPct val="0"/>
        </a:spcBef>
        <a:buNone/>
        <a:defRPr lang="en-US" sz="5760" kern="1200" cap="none" spc="0" baseline="0" dirty="0">
          <a:solidFill>
            <a:schemeClr val="tx1">
              <a:lumMod val="85000"/>
              <a:lumOff val="15000"/>
            </a:schemeClr>
          </a:solidFill>
          <a:effectLst/>
          <a:latin typeface="+mj-lt"/>
          <a:ea typeface="+mn-ea"/>
          <a:cs typeface="+mn-cs"/>
        </a:defRPr>
      </a:lvl1pPr>
    </p:titleStyle>
    <p:bodyStyle>
      <a:lvl1pPr marL="219456" indent="-219456" algn="l" defTabSz="1097280" rtl="0" eaLnBrk="1" latinLnBrk="0" hangingPunct="1">
        <a:lnSpc>
          <a:spcPct val="100000"/>
        </a:lnSpc>
        <a:spcBef>
          <a:spcPts val="1080"/>
        </a:spcBef>
        <a:spcAft>
          <a:spcPts val="0"/>
        </a:spcAft>
        <a:buClr>
          <a:schemeClr val="tx1">
            <a:lumMod val="85000"/>
            <a:lumOff val="15000"/>
          </a:schemeClr>
        </a:buClr>
        <a:buFont typeface="Garamond" pitchFamily="18" charset="0"/>
        <a:buChar char="◦"/>
        <a:defRPr sz="2160" kern="1200">
          <a:solidFill>
            <a:schemeClr val="tx1"/>
          </a:solidFill>
          <a:latin typeface="+mn-lt"/>
          <a:ea typeface="+mn-ea"/>
          <a:cs typeface="+mn-cs"/>
        </a:defRPr>
      </a:lvl1pPr>
      <a:lvl2pPr marL="548640" indent="-219456" algn="l" defTabSz="1097280" rtl="0" eaLnBrk="1" latinLnBrk="0" hangingPunct="1">
        <a:lnSpc>
          <a:spcPct val="100000"/>
        </a:lnSpc>
        <a:spcBef>
          <a:spcPts val="600"/>
        </a:spcBef>
        <a:buClr>
          <a:schemeClr val="tx1">
            <a:lumMod val="85000"/>
            <a:lumOff val="15000"/>
          </a:schemeClr>
        </a:buClr>
        <a:buFont typeface="Garamond" pitchFamily="18" charset="0"/>
        <a:buChar char="◦"/>
        <a:defRPr sz="1920" kern="1200">
          <a:solidFill>
            <a:schemeClr val="tx1"/>
          </a:solidFill>
          <a:latin typeface="+mn-lt"/>
          <a:ea typeface="+mn-ea"/>
          <a:cs typeface="+mn-cs"/>
        </a:defRPr>
      </a:lvl2pPr>
      <a:lvl3pPr marL="877824" indent="-219456"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3pPr>
      <a:lvl4pPr marL="1207008" indent="-219456"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4pPr>
      <a:lvl5pPr marL="1536192" indent="-219456"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5pPr>
      <a:lvl6pPr marL="1920000" indent="-274320"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6pPr>
      <a:lvl7pPr marL="2280000" indent="-274320"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7pPr>
      <a:lvl8pPr marL="2640000" indent="-274320"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8pPr>
      <a:lvl9pPr marL="3000000" indent="-274320"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methods-in-java"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access-specifiers-for-classes-or-interfaces-in-java"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38231"/>
            <a:ext cx="14630400" cy="8229600"/>
          </a:xfrm>
          <a:prstGeom prst="rect">
            <a:avLst/>
          </a:prstGeom>
          <a:solidFill>
            <a:srgbClr val="FBFAFF"/>
          </a:solidFill>
          <a:ln/>
        </p:spPr>
        <p:txBody>
          <a:bodyPr/>
          <a:lstStyle/>
          <a:p>
            <a:r>
              <a:rPr lang="en-US" dirty="0"/>
              <a:t>   </a:t>
            </a:r>
            <a:endParaRPr lang="en-IN" dirty="0"/>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08610" y="2353747"/>
            <a:ext cx="4869061" cy="3521988"/>
          </a:xfrm>
          <a:prstGeom prst="rect">
            <a:avLst/>
          </a:prstGeom>
        </p:spPr>
      </p:pic>
      <p:sp>
        <p:nvSpPr>
          <p:cNvPr id="6" name="Text 2"/>
          <p:cNvSpPr/>
          <p:nvPr/>
        </p:nvSpPr>
        <p:spPr>
          <a:xfrm>
            <a:off x="5974629" y="1266376"/>
            <a:ext cx="8347161" cy="1291112"/>
          </a:xfrm>
          <a:prstGeom prst="rect">
            <a:avLst/>
          </a:prstGeom>
          <a:noFill/>
          <a:ln/>
        </p:spPr>
        <p:txBody>
          <a:bodyPr wrap="square" rtlCol="0" anchor="t"/>
          <a:lstStyle/>
          <a:p>
            <a:pPr marL="0" indent="0">
              <a:lnSpc>
                <a:spcPts val="8384"/>
              </a:lnSpc>
              <a:buNone/>
            </a:pPr>
            <a:r>
              <a:rPr lang="en-US" sz="9600" dirty="0">
                <a:solidFill>
                  <a:srgbClr val="FF0000"/>
                </a:solidFill>
                <a:latin typeface="Haettenschweiler" panose="020B0706040902060204" pitchFamily="34" charset="0"/>
                <a:ea typeface="Libre Baskerville" pitchFamily="34" charset="-122"/>
                <a:cs typeface="Libre Baskerville" pitchFamily="34" charset="-120"/>
              </a:rPr>
              <a:t>Introduction to Java </a:t>
            </a:r>
            <a:endParaRPr lang="en-US" sz="9600" dirty="0">
              <a:solidFill>
                <a:srgbClr val="FF0000"/>
              </a:solidFill>
              <a:latin typeface="Haettenschweiler" panose="020B0706040902060204" pitchFamily="34" charset="0"/>
            </a:endParaRPr>
          </a:p>
        </p:txBody>
      </p:sp>
      <p:sp>
        <p:nvSpPr>
          <p:cNvPr id="7" name="Text 3"/>
          <p:cNvSpPr/>
          <p:nvPr/>
        </p:nvSpPr>
        <p:spPr>
          <a:xfrm>
            <a:off x="6164495" y="3923946"/>
            <a:ext cx="7993294" cy="1624099"/>
          </a:xfrm>
          <a:prstGeom prst="rect">
            <a:avLst/>
          </a:prstGeom>
          <a:noFill/>
          <a:ln/>
        </p:spPr>
        <p:txBody>
          <a:bodyPr wrap="square" rtlCol="0" anchor="t"/>
          <a:lstStyle/>
          <a:p>
            <a:pPr marL="0" indent="0">
              <a:lnSpc>
                <a:spcPts val="3110"/>
              </a:lnSpc>
              <a:buNone/>
            </a:pPr>
            <a:r>
              <a:rPr lang="en-US" sz="2400" dirty="0">
                <a:solidFill>
                  <a:srgbClr val="49495A"/>
                </a:solidFill>
                <a:latin typeface="Open Sans" pitchFamily="34" charset="0"/>
                <a:ea typeface="Open Sans" pitchFamily="34" charset="-122"/>
                <a:cs typeface="Open Sans" pitchFamily="34" charset="-120"/>
              </a:rPr>
              <a:t>Java is a powerful and widely used programming language. Its versatility and robust features make it a popular choice for developers worldwide.</a:t>
            </a:r>
            <a:endParaRPr lang="en-US" sz="2400" dirty="0"/>
          </a:p>
        </p:txBody>
      </p:sp>
      <p:sp>
        <p:nvSpPr>
          <p:cNvPr id="9" name="TextBox 8">
            <a:extLst>
              <a:ext uri="{FF2B5EF4-FFF2-40B4-BE49-F238E27FC236}">
                <a16:creationId xmlns:a16="http://schemas.microsoft.com/office/drawing/2014/main" id="{D244A2C1-A003-D5F5-E501-CA1BEEDE4E67}"/>
              </a:ext>
            </a:extLst>
          </p:cNvPr>
          <p:cNvSpPr txBox="1"/>
          <p:nvPr/>
        </p:nvSpPr>
        <p:spPr>
          <a:xfrm>
            <a:off x="9611360" y="6440004"/>
            <a:ext cx="4246880" cy="523220"/>
          </a:xfrm>
          <a:prstGeom prst="rect">
            <a:avLst/>
          </a:prstGeom>
          <a:noFill/>
        </p:spPr>
        <p:txBody>
          <a:bodyPr wrap="square" rtlCol="0">
            <a:spAutoFit/>
          </a:bodyPr>
          <a:lstStyle/>
          <a:p>
            <a:r>
              <a:rPr lang="en-US" sz="2800" dirty="0"/>
              <a:t>By Abhinav Dyan Samantara</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8EC0EB-DDC9-0D50-E2AA-615EC290F170}"/>
              </a:ext>
            </a:extLst>
          </p:cNvPr>
          <p:cNvSpPr txBox="1"/>
          <p:nvPr/>
        </p:nvSpPr>
        <p:spPr>
          <a:xfrm>
            <a:off x="780836" y="287676"/>
            <a:ext cx="4212404" cy="646331"/>
          </a:xfrm>
          <a:prstGeom prst="rect">
            <a:avLst/>
          </a:prstGeom>
          <a:noFill/>
        </p:spPr>
        <p:txBody>
          <a:bodyPr wrap="square" rtlCol="0">
            <a:spAutoFit/>
          </a:bodyPr>
          <a:lstStyle/>
          <a:p>
            <a:r>
              <a:rPr lang="en-US" sz="3600" b="1" dirty="0">
                <a:solidFill>
                  <a:srgbClr val="CC00CC"/>
                </a:solidFill>
              </a:rPr>
              <a:t>2. </a:t>
            </a:r>
            <a:r>
              <a:rPr lang="en-US" sz="3600" b="1" u="sng" dirty="0">
                <a:solidFill>
                  <a:srgbClr val="CC00CC"/>
                </a:solidFill>
              </a:rPr>
              <a:t>OBJECTS</a:t>
            </a:r>
            <a:endParaRPr lang="en-IN" sz="3600" b="1" u="sng" dirty="0">
              <a:solidFill>
                <a:srgbClr val="CC00CC"/>
              </a:solidFill>
            </a:endParaRPr>
          </a:p>
        </p:txBody>
      </p:sp>
      <p:sp>
        <p:nvSpPr>
          <p:cNvPr id="3" name="TextBox 2">
            <a:extLst>
              <a:ext uri="{FF2B5EF4-FFF2-40B4-BE49-F238E27FC236}">
                <a16:creationId xmlns:a16="http://schemas.microsoft.com/office/drawing/2014/main" id="{31649121-9982-5D08-51D5-8CD58A1E428D}"/>
              </a:ext>
            </a:extLst>
          </p:cNvPr>
          <p:cNvSpPr txBox="1"/>
          <p:nvPr/>
        </p:nvSpPr>
        <p:spPr>
          <a:xfrm>
            <a:off x="780836" y="1304818"/>
            <a:ext cx="13233115" cy="6832640"/>
          </a:xfrm>
          <a:prstGeom prst="rect">
            <a:avLst/>
          </a:prstGeom>
          <a:noFill/>
        </p:spPr>
        <p:txBody>
          <a:bodyPr wrap="square" rtlCol="0">
            <a:spAutoFit/>
          </a:bodyPr>
          <a:lstStyle/>
          <a:p>
            <a:pPr algn="just" rtl="0" fontAlgn="base"/>
            <a:r>
              <a:rPr lang="en-US" sz="2400" b="1" i="0" dirty="0">
                <a:effectLst/>
                <a:latin typeface="Nunito" pitchFamily="2" charset="0"/>
              </a:rPr>
              <a:t>An object </a:t>
            </a:r>
            <a:r>
              <a:rPr lang="en-US" sz="2400" b="0" i="0" dirty="0">
                <a:effectLst/>
                <a:latin typeface="Nunito" pitchFamily="2" charset="0"/>
              </a:rPr>
              <a:t>is a basic unit of Object-Oriented Programming that represents real-life entities. A typical Java program creates many objects, which as you know, interact by invoking methods. The objects are what perform your code, they are the part of your code visible to the viewer/user. An object mainly consists of: </a:t>
            </a:r>
          </a:p>
          <a:p>
            <a:pPr algn="l" fontAlgn="base">
              <a:lnSpc>
                <a:spcPct val="150000"/>
              </a:lnSpc>
              <a:buFont typeface="+mj-lt"/>
              <a:buAutoNum type="arabicPeriod"/>
            </a:pPr>
            <a:r>
              <a:rPr lang="en-US" sz="2400" b="1" i="0" dirty="0">
                <a:effectLst/>
                <a:latin typeface="Nunito" pitchFamily="2" charset="0"/>
              </a:rPr>
              <a:t>State</a:t>
            </a:r>
            <a:r>
              <a:rPr lang="en-US" sz="2400" b="0" i="0" dirty="0">
                <a:effectLst/>
                <a:latin typeface="Nunito" pitchFamily="2" charset="0"/>
              </a:rPr>
              <a:t>: It is represented by the attributes of an object. It also reflects the properties of an object.</a:t>
            </a:r>
          </a:p>
          <a:p>
            <a:pPr algn="l" fontAlgn="base">
              <a:lnSpc>
                <a:spcPct val="150000"/>
              </a:lnSpc>
              <a:buFont typeface="+mj-lt"/>
              <a:buAutoNum type="arabicPeriod" startAt="2"/>
            </a:pPr>
            <a:r>
              <a:rPr lang="en-US" sz="2400" b="1" i="0" dirty="0">
                <a:effectLst/>
                <a:latin typeface="Nunito" pitchFamily="2" charset="0"/>
              </a:rPr>
              <a:t>Behavior</a:t>
            </a:r>
            <a:r>
              <a:rPr lang="en-US" sz="2400" b="0" i="0" dirty="0">
                <a:effectLst/>
                <a:latin typeface="Nunito" pitchFamily="2" charset="0"/>
              </a:rPr>
              <a:t>: It is represented by the methods of an object. It also reflects the response of an object to other objects.</a:t>
            </a:r>
          </a:p>
          <a:p>
            <a:pPr algn="l" fontAlgn="base">
              <a:lnSpc>
                <a:spcPct val="150000"/>
              </a:lnSpc>
              <a:buFont typeface="+mj-lt"/>
              <a:buAutoNum type="arabicPeriod" startAt="3"/>
            </a:pPr>
            <a:r>
              <a:rPr lang="en-US" sz="2400" b="1" i="0" dirty="0">
                <a:effectLst/>
                <a:latin typeface="Nunito" pitchFamily="2" charset="0"/>
              </a:rPr>
              <a:t>Identity</a:t>
            </a:r>
            <a:r>
              <a:rPr lang="en-US" sz="2400" b="0" i="0" dirty="0">
                <a:effectLst/>
                <a:latin typeface="Nunito" pitchFamily="2" charset="0"/>
              </a:rPr>
              <a:t>: It is a unique name given to an object that enables it to interact with other objects.</a:t>
            </a:r>
          </a:p>
          <a:p>
            <a:pPr algn="l" fontAlgn="base">
              <a:lnSpc>
                <a:spcPct val="150000"/>
              </a:lnSpc>
              <a:buFont typeface="+mj-lt"/>
              <a:buAutoNum type="arabicPeriod" startAt="4"/>
            </a:pPr>
            <a:r>
              <a:rPr lang="en-US" sz="2400" b="1" i="0" u="sng" dirty="0">
                <a:effectLst/>
                <a:latin typeface="Nunito" pitchFamily="2" charset="0"/>
                <a:hlinkClick r:id="rId2">
                  <a:extLst>
                    <a:ext uri="{A12FA001-AC4F-418D-AE19-62706E023703}">
                      <ahyp:hlinkClr xmlns:ahyp="http://schemas.microsoft.com/office/drawing/2018/hyperlinkcolor" val="tx"/>
                    </a:ext>
                  </a:extLst>
                </a:hlinkClick>
              </a:rPr>
              <a:t>Method</a:t>
            </a:r>
            <a:r>
              <a:rPr lang="en-US" sz="2400" b="1" i="0" dirty="0">
                <a:effectLst/>
                <a:latin typeface="Nunito" pitchFamily="2" charset="0"/>
              </a:rPr>
              <a:t>:</a:t>
            </a:r>
            <a:r>
              <a:rPr lang="en-US" sz="2400" b="0" i="0" dirty="0">
                <a:effectLst/>
                <a:latin typeface="Nunito" pitchFamily="2" charset="0"/>
              </a:rPr>
              <a:t> A method is a collection of statements that perform some specific task and return the result to the caller. A method can perform some specific task without returning anything. Methods allow us to </a:t>
            </a:r>
            <a:r>
              <a:rPr lang="en-US" sz="2400" b="1" i="0" dirty="0">
                <a:effectLst/>
                <a:latin typeface="Nunito" pitchFamily="2" charset="0"/>
              </a:rPr>
              <a:t>reuse</a:t>
            </a:r>
            <a:r>
              <a:rPr lang="en-US" sz="2400" b="0" i="0" dirty="0">
                <a:effectLst/>
                <a:latin typeface="Nunito" pitchFamily="2" charset="0"/>
              </a:rPr>
              <a:t> the code without retyping it, which is why they are considered </a:t>
            </a:r>
            <a:r>
              <a:rPr lang="en-US" sz="2400" b="1" i="0" dirty="0">
                <a:effectLst/>
                <a:latin typeface="Nunito" pitchFamily="2" charset="0"/>
              </a:rPr>
              <a:t>time savers</a:t>
            </a:r>
            <a:r>
              <a:rPr lang="en-US" sz="2400" b="0" i="0" dirty="0">
                <a:effectLst/>
                <a:latin typeface="Nunito" pitchFamily="2" charset="0"/>
              </a:rPr>
              <a:t>. </a:t>
            </a:r>
          </a:p>
          <a:p>
            <a:endParaRPr lang="en-IN" dirty="0"/>
          </a:p>
        </p:txBody>
      </p:sp>
    </p:spTree>
    <p:extLst>
      <p:ext uri="{BB962C8B-B14F-4D97-AF65-F5344CB8AC3E}">
        <p14:creationId xmlns:p14="http://schemas.microsoft.com/office/powerpoint/2010/main" val="206426183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575D48-E149-C306-B39A-F9085C342C2E}"/>
              </a:ext>
            </a:extLst>
          </p:cNvPr>
          <p:cNvSpPr txBox="1"/>
          <p:nvPr/>
        </p:nvSpPr>
        <p:spPr>
          <a:xfrm>
            <a:off x="575353" y="934007"/>
            <a:ext cx="4212404" cy="646331"/>
          </a:xfrm>
          <a:prstGeom prst="rect">
            <a:avLst/>
          </a:prstGeom>
          <a:noFill/>
        </p:spPr>
        <p:txBody>
          <a:bodyPr wrap="square" rtlCol="0">
            <a:spAutoFit/>
          </a:bodyPr>
          <a:lstStyle/>
          <a:p>
            <a:r>
              <a:rPr lang="en-US" sz="3600" b="1" dirty="0">
                <a:solidFill>
                  <a:srgbClr val="CC00CC"/>
                </a:solidFill>
              </a:rPr>
              <a:t>3. </a:t>
            </a:r>
            <a:r>
              <a:rPr lang="en-US" sz="3600" b="1" u="sng" dirty="0">
                <a:solidFill>
                  <a:srgbClr val="CC00CC"/>
                </a:solidFill>
              </a:rPr>
              <a:t>ENCAPSULATION</a:t>
            </a:r>
            <a:endParaRPr lang="en-IN" sz="3600" b="1" u="sng" dirty="0">
              <a:solidFill>
                <a:srgbClr val="CC00CC"/>
              </a:solidFill>
            </a:endParaRPr>
          </a:p>
        </p:txBody>
      </p:sp>
      <p:sp>
        <p:nvSpPr>
          <p:cNvPr id="5" name="TextBox 4">
            <a:extLst>
              <a:ext uri="{FF2B5EF4-FFF2-40B4-BE49-F238E27FC236}">
                <a16:creationId xmlns:a16="http://schemas.microsoft.com/office/drawing/2014/main" id="{5E68EFFF-1EBC-0C00-14B0-7D4381855E07}"/>
              </a:ext>
            </a:extLst>
          </p:cNvPr>
          <p:cNvSpPr txBox="1"/>
          <p:nvPr/>
        </p:nvSpPr>
        <p:spPr>
          <a:xfrm>
            <a:off x="575353" y="2558265"/>
            <a:ext cx="13027631" cy="3600986"/>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Definition</a:t>
            </a:r>
            <a:r>
              <a:rPr kumimoji="0" lang="en-US" altLang="en-US" sz="2800" b="0" i="0" u="none" strike="noStrike" cap="none" normalizeH="0" baseline="0" dirty="0">
                <a:ln>
                  <a:noFill/>
                </a:ln>
                <a:solidFill>
                  <a:schemeClr val="tx1"/>
                </a:solidFill>
                <a:effectLst/>
                <a:latin typeface="Arial" panose="020B0604020202020204" pitchFamily="34" charset="0"/>
              </a:rPr>
              <a:t>: Encapsulation bundles data (variables) and methods (functions) into a single unit, a class.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Purpose</a:t>
            </a:r>
            <a:r>
              <a:rPr kumimoji="0" lang="en-US" altLang="en-US" sz="2800" b="0" i="0" u="none" strike="noStrike" cap="none" normalizeH="0" baseline="0" dirty="0">
                <a:ln>
                  <a:noFill/>
                </a:ln>
                <a:solidFill>
                  <a:schemeClr val="tx1"/>
                </a:solidFill>
                <a:effectLst/>
                <a:latin typeface="Arial" panose="020B0604020202020204" pitchFamily="34" charset="0"/>
              </a:rPr>
              <a:t>: Restricts direct access to object components to protect data integrity.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Mechanism</a:t>
            </a:r>
            <a:r>
              <a:rPr kumimoji="0" lang="en-US" altLang="en-US" sz="2800" b="0" i="0" u="none" strike="noStrike" cap="none" normalizeH="0" baseline="0" dirty="0">
                <a:ln>
                  <a:noFill/>
                </a:ln>
                <a:solidFill>
                  <a:schemeClr val="tx1"/>
                </a:solidFill>
                <a:effectLst/>
                <a:latin typeface="Arial" panose="020B0604020202020204" pitchFamily="34" charset="0"/>
              </a:rPr>
              <a:t>: Uses public methods (getters and setters) to control access.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Benefit</a:t>
            </a:r>
            <a:r>
              <a:rPr kumimoji="0" lang="en-US" altLang="en-US" sz="2800" b="0" i="0" u="none" strike="noStrike" cap="none" normalizeH="0" baseline="0" dirty="0">
                <a:ln>
                  <a:noFill/>
                </a:ln>
                <a:solidFill>
                  <a:schemeClr val="tx1"/>
                </a:solidFill>
                <a:effectLst/>
                <a:latin typeface="Arial" panose="020B0604020202020204" pitchFamily="34" charset="0"/>
              </a:rPr>
              <a:t>: Hides internal representation, providing a clear interface for interaction. </a:t>
            </a:r>
          </a:p>
          <a:p>
            <a:endParaRPr lang="en-IN" dirty="0"/>
          </a:p>
        </p:txBody>
      </p:sp>
    </p:spTree>
    <p:extLst>
      <p:ext uri="{BB962C8B-B14F-4D97-AF65-F5344CB8AC3E}">
        <p14:creationId xmlns:p14="http://schemas.microsoft.com/office/powerpoint/2010/main" val="186551180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BF75FF-4B9B-B268-2C01-A273F26DE4F7}"/>
              </a:ext>
            </a:extLst>
          </p:cNvPr>
          <p:cNvSpPr txBox="1"/>
          <p:nvPr/>
        </p:nvSpPr>
        <p:spPr>
          <a:xfrm>
            <a:off x="575353" y="934007"/>
            <a:ext cx="4212404" cy="646331"/>
          </a:xfrm>
          <a:prstGeom prst="rect">
            <a:avLst/>
          </a:prstGeom>
          <a:noFill/>
        </p:spPr>
        <p:txBody>
          <a:bodyPr wrap="square" rtlCol="0">
            <a:spAutoFit/>
          </a:bodyPr>
          <a:lstStyle/>
          <a:p>
            <a:r>
              <a:rPr lang="en-US" sz="3600" b="1" dirty="0">
                <a:solidFill>
                  <a:srgbClr val="CC00CC"/>
                </a:solidFill>
              </a:rPr>
              <a:t>4. </a:t>
            </a:r>
            <a:r>
              <a:rPr lang="en-US" sz="3600" b="1" u="sng" dirty="0">
                <a:solidFill>
                  <a:srgbClr val="CC00CC"/>
                </a:solidFill>
              </a:rPr>
              <a:t>INHERITANCE</a:t>
            </a:r>
            <a:endParaRPr lang="en-IN" sz="3600" b="1" u="sng" dirty="0">
              <a:solidFill>
                <a:srgbClr val="CC00CC"/>
              </a:solidFill>
            </a:endParaRPr>
          </a:p>
        </p:txBody>
      </p:sp>
      <p:sp>
        <p:nvSpPr>
          <p:cNvPr id="11" name="TextBox 10">
            <a:extLst>
              <a:ext uri="{FF2B5EF4-FFF2-40B4-BE49-F238E27FC236}">
                <a16:creationId xmlns:a16="http://schemas.microsoft.com/office/drawing/2014/main" id="{CFF4E341-AE6B-3F8F-50AB-6B2688DBF0F6}"/>
              </a:ext>
            </a:extLst>
          </p:cNvPr>
          <p:cNvSpPr txBox="1"/>
          <p:nvPr/>
        </p:nvSpPr>
        <p:spPr>
          <a:xfrm>
            <a:off x="842481" y="2095928"/>
            <a:ext cx="12842697" cy="5196166"/>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2800" dirty="0"/>
              <a:t> </a:t>
            </a:r>
            <a:r>
              <a:rPr kumimoji="0" lang="en-US" altLang="en-US" sz="2800" b="1" i="0" u="none" strike="noStrike" cap="none" normalizeH="0" baseline="0" dirty="0">
                <a:ln>
                  <a:noFill/>
                </a:ln>
                <a:solidFill>
                  <a:schemeClr val="tx1"/>
                </a:solidFill>
                <a:effectLst/>
                <a:latin typeface="Arial" panose="020B0604020202020204" pitchFamily="34" charset="0"/>
              </a:rPr>
              <a:t>Definition</a:t>
            </a:r>
            <a:r>
              <a:rPr kumimoji="0" lang="en-US" altLang="en-US" sz="2800" b="0" i="0" u="none" strike="noStrike" cap="none" normalizeH="0" baseline="0" dirty="0">
                <a:ln>
                  <a:noFill/>
                </a:ln>
                <a:solidFill>
                  <a:schemeClr val="tx1"/>
                </a:solidFill>
                <a:effectLst/>
                <a:latin typeface="Arial" panose="020B0604020202020204" pitchFamily="34" charset="0"/>
              </a:rPr>
              <a:t>: Allows one class (subclass) to inherit properties and methods from another class (superclass).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Purpose</a:t>
            </a:r>
            <a:r>
              <a:rPr kumimoji="0" lang="en-US" altLang="en-US" sz="2800" b="0" i="0" u="none" strike="noStrike" cap="none" normalizeH="0" baseline="0" dirty="0">
                <a:ln>
                  <a:noFill/>
                </a:ln>
                <a:solidFill>
                  <a:schemeClr val="tx1"/>
                </a:solidFill>
                <a:effectLst/>
                <a:latin typeface="Arial" panose="020B0604020202020204" pitchFamily="34" charset="0"/>
              </a:rPr>
              <a:t>: Promotes code reusability and establishes a hierarchical class relationship.</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Mechanism</a:t>
            </a:r>
            <a:r>
              <a:rPr kumimoji="0" lang="en-US" altLang="en-US" sz="2800" b="0" i="0" u="none" strike="noStrike" cap="none" normalizeH="0" baseline="0" dirty="0">
                <a:ln>
                  <a:noFill/>
                </a:ln>
                <a:solidFill>
                  <a:schemeClr val="tx1"/>
                </a:solidFill>
                <a:effectLst/>
                <a:latin typeface="Arial" panose="020B0604020202020204" pitchFamily="34" charset="0"/>
              </a:rPr>
              <a:t>: Achieved using the </a:t>
            </a:r>
            <a:r>
              <a:rPr kumimoji="0" lang="en-US" altLang="en-US" sz="2800" b="0" i="0" u="none" strike="noStrike" cap="none" normalizeH="0" baseline="0" dirty="0">
                <a:ln>
                  <a:noFill/>
                </a:ln>
                <a:solidFill>
                  <a:schemeClr val="tx1"/>
                </a:solidFill>
                <a:effectLst/>
                <a:latin typeface="Arial Unicode MS"/>
              </a:rPr>
              <a:t>extends</a:t>
            </a:r>
            <a:r>
              <a:rPr kumimoji="0" lang="en-US" altLang="en-US" sz="2800" b="0" i="0" u="none" strike="noStrike" cap="none" normalizeH="0" baseline="0" dirty="0">
                <a:ln>
                  <a:noFill/>
                </a:ln>
                <a:solidFill>
                  <a:schemeClr val="tx1"/>
                </a:solidFill>
                <a:effectLst/>
              </a:rPr>
              <a:t> keyword.</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Benefit</a:t>
            </a:r>
            <a:r>
              <a:rPr kumimoji="0" lang="en-US" altLang="en-US" sz="2800" b="0" i="0" u="none" strike="noStrike" cap="none" normalizeH="0" baseline="0" dirty="0">
                <a:ln>
                  <a:noFill/>
                </a:ln>
                <a:solidFill>
                  <a:schemeClr val="tx1"/>
                </a:solidFill>
                <a:effectLst/>
                <a:latin typeface="Arial" panose="020B0604020202020204" pitchFamily="34" charset="0"/>
              </a:rPr>
              <a:t>: Subclasses can extend or modify superclass functionalities, creating more specific classes without rewriting code. </a:t>
            </a:r>
          </a:p>
          <a:p>
            <a:pPr>
              <a:lnSpc>
                <a:spcPct val="150000"/>
              </a:lnSpc>
            </a:pPr>
            <a:endParaRPr lang="en-IN" sz="2800" dirty="0"/>
          </a:p>
        </p:txBody>
      </p:sp>
    </p:spTree>
    <p:extLst>
      <p:ext uri="{BB962C8B-B14F-4D97-AF65-F5344CB8AC3E}">
        <p14:creationId xmlns:p14="http://schemas.microsoft.com/office/powerpoint/2010/main" val="369505737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F56FBD-6198-58CA-5E02-16692CC9A09B}"/>
              </a:ext>
            </a:extLst>
          </p:cNvPr>
          <p:cNvSpPr txBox="1"/>
          <p:nvPr/>
        </p:nvSpPr>
        <p:spPr>
          <a:xfrm>
            <a:off x="986319" y="874245"/>
            <a:ext cx="4212404" cy="646331"/>
          </a:xfrm>
          <a:prstGeom prst="rect">
            <a:avLst/>
          </a:prstGeom>
          <a:noFill/>
        </p:spPr>
        <p:txBody>
          <a:bodyPr wrap="square" rtlCol="0">
            <a:spAutoFit/>
          </a:bodyPr>
          <a:lstStyle/>
          <a:p>
            <a:r>
              <a:rPr lang="en-US" sz="3600" b="1" dirty="0">
                <a:solidFill>
                  <a:srgbClr val="CC00CC"/>
                </a:solidFill>
              </a:rPr>
              <a:t>5. </a:t>
            </a:r>
            <a:r>
              <a:rPr lang="en-US" sz="3600" b="1" u="sng" dirty="0">
                <a:solidFill>
                  <a:srgbClr val="CC00CC"/>
                </a:solidFill>
              </a:rPr>
              <a:t>POLYMORPHISM</a:t>
            </a:r>
            <a:endParaRPr lang="en-IN" sz="3600" b="1" u="sng" dirty="0">
              <a:solidFill>
                <a:srgbClr val="CC00CC"/>
              </a:solidFill>
            </a:endParaRPr>
          </a:p>
        </p:txBody>
      </p:sp>
      <p:sp>
        <p:nvSpPr>
          <p:cNvPr id="9" name="Rectangle 4">
            <a:extLst>
              <a:ext uri="{FF2B5EF4-FFF2-40B4-BE49-F238E27FC236}">
                <a16:creationId xmlns:a16="http://schemas.microsoft.com/office/drawing/2014/main" id="{F3154D51-FB1E-14FC-CD96-67A09C70EFDB}"/>
              </a:ext>
            </a:extLst>
          </p:cNvPr>
          <p:cNvSpPr>
            <a:spLocks noChangeArrowheads="1"/>
          </p:cNvSpPr>
          <p:nvPr/>
        </p:nvSpPr>
        <p:spPr bwMode="auto">
          <a:xfrm>
            <a:off x="986319" y="1725196"/>
            <a:ext cx="13019964" cy="5829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Definition</a:t>
            </a:r>
            <a:r>
              <a:rPr kumimoji="0" lang="en-US" altLang="en-US" sz="2800" b="0" i="0" u="none" strike="noStrike" cap="none" normalizeH="0" baseline="0" dirty="0">
                <a:ln>
                  <a:noFill/>
                </a:ln>
                <a:solidFill>
                  <a:schemeClr val="tx1"/>
                </a:solidFill>
                <a:effectLst/>
                <a:latin typeface="Arial" panose="020B0604020202020204" pitchFamily="34" charset="0"/>
              </a:rPr>
              <a:t>: Allows objects to be treated as instances of their parent class rather than their actual class.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Common Use</a:t>
            </a:r>
            <a:r>
              <a:rPr kumimoji="0" lang="en-US" altLang="en-US" sz="2800" b="0" i="0" u="none" strike="noStrike" cap="none" normalizeH="0" baseline="0" dirty="0">
                <a:ln>
                  <a:noFill/>
                </a:ln>
                <a:solidFill>
                  <a:schemeClr val="tx1"/>
                </a:solidFill>
                <a:effectLst/>
                <a:latin typeface="Arial" panose="020B0604020202020204" pitchFamily="34" charset="0"/>
              </a:rPr>
              <a:t>: Parent class reference used to refer to a child class object.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Types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Compile-time (Method Overloading)</a:t>
            </a:r>
            <a:r>
              <a:rPr kumimoji="0" lang="en-US" altLang="en-US" sz="2800" b="0" i="0" u="none" strike="noStrike" cap="none" normalizeH="0" baseline="0" dirty="0">
                <a:ln>
                  <a:noFill/>
                </a:ln>
                <a:solidFill>
                  <a:schemeClr val="tx1"/>
                </a:solidFill>
                <a:effectLst/>
                <a:latin typeface="Arial" panose="020B0604020202020204" pitchFamily="34" charset="0"/>
              </a:rPr>
              <a:t>: Multiple methods with the same name but different parameters in the same class.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Runtime (Method Overriding)</a:t>
            </a:r>
            <a:r>
              <a:rPr kumimoji="0" lang="en-US" altLang="en-US" sz="2800" b="0" i="0" u="none" strike="noStrike" cap="none" normalizeH="0" baseline="0" dirty="0">
                <a:ln>
                  <a:noFill/>
                </a:ln>
                <a:solidFill>
                  <a:schemeClr val="tx1"/>
                </a:solidFill>
                <a:effectLst/>
                <a:latin typeface="Arial" panose="020B0604020202020204" pitchFamily="34" charset="0"/>
              </a:rPr>
              <a:t>: Subclass provides a specific implementation of a method already defined in its superclass.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283990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DC1BAE-D3D7-C6A1-421D-29F219B3164F}"/>
              </a:ext>
            </a:extLst>
          </p:cNvPr>
          <p:cNvSpPr txBox="1"/>
          <p:nvPr/>
        </p:nvSpPr>
        <p:spPr>
          <a:xfrm>
            <a:off x="780836" y="720132"/>
            <a:ext cx="4212404" cy="646331"/>
          </a:xfrm>
          <a:prstGeom prst="rect">
            <a:avLst/>
          </a:prstGeom>
          <a:noFill/>
        </p:spPr>
        <p:txBody>
          <a:bodyPr wrap="square" rtlCol="0">
            <a:spAutoFit/>
          </a:bodyPr>
          <a:lstStyle/>
          <a:p>
            <a:r>
              <a:rPr lang="en-US" sz="3600" b="1" dirty="0">
                <a:solidFill>
                  <a:srgbClr val="CC00CC"/>
                </a:solidFill>
              </a:rPr>
              <a:t>6. </a:t>
            </a:r>
            <a:r>
              <a:rPr lang="en-US" sz="3600" b="1" u="sng" dirty="0">
                <a:solidFill>
                  <a:srgbClr val="CC00CC"/>
                </a:solidFill>
              </a:rPr>
              <a:t>ABSTRACTION</a:t>
            </a:r>
            <a:endParaRPr lang="en-IN" sz="3600" b="1" u="sng" dirty="0">
              <a:solidFill>
                <a:srgbClr val="CC00CC"/>
              </a:solidFill>
            </a:endParaRPr>
          </a:p>
        </p:txBody>
      </p:sp>
      <p:sp>
        <p:nvSpPr>
          <p:cNvPr id="5" name="TextBox 4">
            <a:extLst>
              <a:ext uri="{FF2B5EF4-FFF2-40B4-BE49-F238E27FC236}">
                <a16:creationId xmlns:a16="http://schemas.microsoft.com/office/drawing/2014/main" id="{98217B3E-CF36-F28B-3FD4-B2613F77270F}"/>
              </a:ext>
            </a:extLst>
          </p:cNvPr>
          <p:cNvSpPr txBox="1"/>
          <p:nvPr/>
        </p:nvSpPr>
        <p:spPr>
          <a:xfrm>
            <a:off x="780836" y="1387012"/>
            <a:ext cx="12719407" cy="646330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Definition</a:t>
            </a:r>
            <a:r>
              <a:rPr kumimoji="0" lang="en-US" altLang="en-US" sz="2800" b="0" i="0" u="none" strike="noStrike" cap="none" normalizeH="0" baseline="0" dirty="0">
                <a:ln>
                  <a:noFill/>
                </a:ln>
                <a:solidFill>
                  <a:schemeClr val="tx1"/>
                </a:solidFill>
                <a:effectLst/>
                <a:latin typeface="Arial" panose="020B0604020202020204" pitchFamily="34" charset="0"/>
              </a:rPr>
              <a:t>: Hides complex implementation details, showing only essential features.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Mechanism</a:t>
            </a:r>
            <a:r>
              <a:rPr kumimoji="0" lang="en-US" altLang="en-US" sz="2800" b="0" i="0" u="none" strike="noStrike" cap="none" normalizeH="0" baseline="0" dirty="0">
                <a:ln>
                  <a:noFill/>
                </a:ln>
                <a:solidFill>
                  <a:schemeClr val="tx1"/>
                </a:solidFill>
                <a:effectLst/>
                <a:latin typeface="Arial" panose="020B0604020202020204" pitchFamily="34" charset="0"/>
              </a:rPr>
              <a:t>: Achieved using abstract classes and interfaces.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Abstract Classes</a:t>
            </a:r>
            <a:r>
              <a:rPr kumimoji="0" lang="en-US" altLang="en-US" sz="2800" b="0" i="0" u="none" strike="noStrike" cap="none" normalizeH="0" baseline="0" dirty="0">
                <a:ln>
                  <a:noFill/>
                </a:ln>
                <a:solidFill>
                  <a:schemeClr val="tx1"/>
                </a:solidFill>
                <a:effectLst/>
                <a:latin typeface="Arial" panose="020B0604020202020204" pitchFamily="34" charset="0"/>
              </a:rPr>
              <a:t>: Cannot be instantiated; may contain abstract methods that must be implemented by subclasses.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Interfaces</a:t>
            </a:r>
            <a:r>
              <a:rPr kumimoji="0" lang="en-US" altLang="en-US" sz="2800" b="0" i="0" u="none" strike="noStrike" cap="none" normalizeH="0" baseline="0" dirty="0">
                <a:ln>
                  <a:noFill/>
                </a:ln>
                <a:solidFill>
                  <a:schemeClr val="tx1"/>
                </a:solidFill>
                <a:effectLst/>
                <a:latin typeface="Arial" panose="020B0604020202020204" pitchFamily="34" charset="0"/>
              </a:rPr>
              <a:t>: Define a contract for what a class can do without specifying how. Implementing classes must provide implementations for all interface methods.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Benefit</a:t>
            </a:r>
            <a:r>
              <a:rPr kumimoji="0" lang="en-US" altLang="en-US" sz="2800" b="0" i="0" u="none" strike="noStrike" cap="none" normalizeH="0" baseline="0" dirty="0">
                <a:ln>
                  <a:noFill/>
                </a:ln>
                <a:solidFill>
                  <a:schemeClr val="tx1"/>
                </a:solidFill>
                <a:effectLst/>
                <a:latin typeface="Arial" panose="020B0604020202020204" pitchFamily="34" charset="0"/>
              </a:rPr>
              <a:t>: Separates what an object does from how it does it.</a:t>
            </a:r>
          </a:p>
          <a:p>
            <a:endParaRPr lang="en-IN" dirty="0"/>
          </a:p>
        </p:txBody>
      </p:sp>
    </p:spTree>
    <p:extLst>
      <p:ext uri="{BB962C8B-B14F-4D97-AF65-F5344CB8AC3E}">
        <p14:creationId xmlns:p14="http://schemas.microsoft.com/office/powerpoint/2010/main" val="57577872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4D3D95-024B-CA61-6DDD-D8587651ED33}"/>
              </a:ext>
            </a:extLst>
          </p:cNvPr>
          <p:cNvSpPr txBox="1"/>
          <p:nvPr/>
        </p:nvSpPr>
        <p:spPr>
          <a:xfrm>
            <a:off x="4841240" y="3560802"/>
            <a:ext cx="4947920" cy="1107996"/>
          </a:xfrm>
          <a:prstGeom prst="rect">
            <a:avLst/>
          </a:prstGeom>
          <a:noFill/>
        </p:spPr>
        <p:txBody>
          <a:bodyPr wrap="square" rtlCol="0">
            <a:spAutoFit/>
          </a:bodyPr>
          <a:lstStyle/>
          <a:p>
            <a:r>
              <a:rPr lang="en-US" sz="6600" dirty="0"/>
              <a:t>THANK YOU</a:t>
            </a:r>
            <a:endParaRPr lang="en-IN" sz="6600" dirty="0"/>
          </a:p>
        </p:txBody>
      </p:sp>
    </p:spTree>
    <p:extLst>
      <p:ext uri="{BB962C8B-B14F-4D97-AF65-F5344CB8AC3E}">
        <p14:creationId xmlns:p14="http://schemas.microsoft.com/office/powerpoint/2010/main" val="19057570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35540" y="0"/>
            <a:ext cx="14630400" cy="8229600"/>
          </a:xfrm>
          <a:prstGeom prst="rect">
            <a:avLst/>
          </a:prstGeom>
          <a:solidFill>
            <a:srgbClr val="FBFAFF"/>
          </a:solidFill>
          <a:ln/>
        </p:spPr>
        <p:txBody>
          <a:bodyPr/>
          <a:lstStyle/>
          <a:p>
            <a:endParaRPr lang="en-IN" dirty="0">
              <a:solidFill>
                <a:srgbClr val="FF0000"/>
              </a:solidFill>
            </a:endParaRPr>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32886" y="1604486"/>
            <a:ext cx="5020628" cy="5020628"/>
          </a:xfrm>
          <a:prstGeom prst="rect">
            <a:avLst/>
          </a:prstGeom>
        </p:spPr>
      </p:pic>
      <p:sp>
        <p:nvSpPr>
          <p:cNvPr id="6" name="Text 2"/>
          <p:cNvSpPr/>
          <p:nvPr/>
        </p:nvSpPr>
        <p:spPr>
          <a:xfrm>
            <a:off x="6138505" y="661630"/>
            <a:ext cx="4658201" cy="582216"/>
          </a:xfrm>
          <a:prstGeom prst="rect">
            <a:avLst/>
          </a:prstGeom>
          <a:noFill/>
          <a:ln/>
        </p:spPr>
        <p:txBody>
          <a:bodyPr wrap="none" rtlCol="0" anchor="t"/>
          <a:lstStyle/>
          <a:p>
            <a:pPr marL="0" indent="0">
              <a:lnSpc>
                <a:spcPts val="4585"/>
              </a:lnSpc>
              <a:buNone/>
            </a:pPr>
            <a:r>
              <a:rPr lang="en-US" sz="3668" dirty="0">
                <a:solidFill>
                  <a:srgbClr val="FF0000"/>
                </a:solidFill>
                <a:latin typeface="Libre Baskerville" pitchFamily="34" charset="0"/>
                <a:ea typeface="Libre Baskerville" pitchFamily="34" charset="-122"/>
                <a:cs typeface="Libre Baskerville" pitchFamily="34" charset="-120"/>
              </a:rPr>
              <a:t>History of Java</a:t>
            </a:r>
            <a:endParaRPr lang="en-US" sz="3668" dirty="0">
              <a:solidFill>
                <a:srgbClr val="FF0000"/>
              </a:solidFill>
            </a:endParaRPr>
          </a:p>
        </p:txBody>
      </p:sp>
      <p:sp>
        <p:nvSpPr>
          <p:cNvPr id="7" name="Shape 3"/>
          <p:cNvSpPr/>
          <p:nvPr/>
        </p:nvSpPr>
        <p:spPr>
          <a:xfrm>
            <a:off x="6399371" y="1523286"/>
            <a:ext cx="37148" cy="6044565"/>
          </a:xfrm>
          <a:prstGeom prst="rect">
            <a:avLst/>
          </a:prstGeom>
          <a:solidFill>
            <a:srgbClr val="B8B7E0"/>
          </a:solidFill>
          <a:ln/>
        </p:spPr>
      </p:sp>
      <p:sp>
        <p:nvSpPr>
          <p:cNvPr id="8" name="Shape 4"/>
          <p:cNvSpPr/>
          <p:nvPr/>
        </p:nvSpPr>
        <p:spPr>
          <a:xfrm>
            <a:off x="6627555" y="1923812"/>
            <a:ext cx="652105" cy="37148"/>
          </a:xfrm>
          <a:prstGeom prst="rect">
            <a:avLst/>
          </a:prstGeom>
          <a:solidFill>
            <a:srgbClr val="B8B7E0"/>
          </a:solidFill>
          <a:ln/>
        </p:spPr>
      </p:sp>
      <p:sp>
        <p:nvSpPr>
          <p:cNvPr id="9" name="Shape 5"/>
          <p:cNvSpPr/>
          <p:nvPr/>
        </p:nvSpPr>
        <p:spPr>
          <a:xfrm>
            <a:off x="6208335" y="1732836"/>
            <a:ext cx="419219" cy="419219"/>
          </a:xfrm>
          <a:prstGeom prst="roundRect">
            <a:avLst>
              <a:gd name="adj" fmla="val 26668"/>
            </a:avLst>
          </a:prstGeom>
          <a:solidFill>
            <a:srgbClr val="DED6FF"/>
          </a:solidFill>
          <a:ln/>
        </p:spPr>
      </p:sp>
      <p:sp>
        <p:nvSpPr>
          <p:cNvPr id="10" name="Text 6"/>
          <p:cNvSpPr/>
          <p:nvPr/>
        </p:nvSpPr>
        <p:spPr>
          <a:xfrm>
            <a:off x="6355616" y="1802725"/>
            <a:ext cx="124658" cy="279440"/>
          </a:xfrm>
          <a:prstGeom prst="rect">
            <a:avLst/>
          </a:prstGeom>
          <a:noFill/>
          <a:ln/>
        </p:spPr>
        <p:txBody>
          <a:bodyPr wrap="none" rtlCol="0" anchor="t"/>
          <a:lstStyle/>
          <a:p>
            <a:pPr marL="0" indent="0" algn="ctr">
              <a:lnSpc>
                <a:spcPts val="2201"/>
              </a:lnSpc>
              <a:buNone/>
            </a:pPr>
            <a:r>
              <a:rPr lang="en-US" sz="2201" dirty="0">
                <a:solidFill>
                  <a:srgbClr val="5955EB"/>
                </a:solidFill>
                <a:latin typeface="Libre Baskerville" pitchFamily="34" charset="0"/>
                <a:ea typeface="Libre Baskerville" pitchFamily="34" charset="-122"/>
                <a:cs typeface="Libre Baskerville" pitchFamily="34" charset="-120"/>
              </a:rPr>
              <a:t>1</a:t>
            </a:r>
            <a:endParaRPr lang="en-US" sz="2201" dirty="0"/>
          </a:p>
        </p:txBody>
      </p:sp>
      <p:sp>
        <p:nvSpPr>
          <p:cNvPr id="11" name="Text 7"/>
          <p:cNvSpPr/>
          <p:nvPr/>
        </p:nvSpPr>
        <p:spPr>
          <a:xfrm>
            <a:off x="7442716" y="1709499"/>
            <a:ext cx="2329101" cy="291108"/>
          </a:xfrm>
          <a:prstGeom prst="rect">
            <a:avLst/>
          </a:prstGeom>
          <a:noFill/>
          <a:ln/>
        </p:spPr>
        <p:txBody>
          <a:bodyPr wrap="none" rtlCol="0" anchor="t"/>
          <a:lstStyle/>
          <a:p>
            <a:pPr marL="0" indent="0" algn="l">
              <a:lnSpc>
                <a:spcPts val="2292"/>
              </a:lnSpc>
              <a:buNone/>
            </a:pPr>
            <a:r>
              <a:rPr lang="en-US" sz="1834" dirty="0">
                <a:solidFill>
                  <a:srgbClr val="5955EB"/>
                </a:solidFill>
                <a:latin typeface="Libre Baskerville" pitchFamily="34" charset="0"/>
                <a:ea typeface="Libre Baskerville" pitchFamily="34" charset="-122"/>
                <a:cs typeface="Libre Baskerville" pitchFamily="34" charset="-120"/>
              </a:rPr>
              <a:t>Early 1990s</a:t>
            </a:r>
            <a:endParaRPr lang="en-US" sz="1834" dirty="0"/>
          </a:p>
        </p:txBody>
      </p:sp>
      <p:sp>
        <p:nvSpPr>
          <p:cNvPr id="12" name="Text 8"/>
          <p:cNvSpPr/>
          <p:nvPr/>
        </p:nvSpPr>
        <p:spPr>
          <a:xfrm>
            <a:off x="7442716" y="2112288"/>
            <a:ext cx="6535579" cy="596265"/>
          </a:xfrm>
          <a:prstGeom prst="rect">
            <a:avLst/>
          </a:prstGeom>
          <a:noFill/>
          <a:ln/>
        </p:spPr>
        <p:txBody>
          <a:bodyPr wrap="square" rtlCol="0" anchor="t"/>
          <a:lstStyle/>
          <a:p>
            <a:pPr marL="0" indent="0" algn="l">
              <a:lnSpc>
                <a:spcPts val="2347"/>
              </a:lnSpc>
              <a:buNone/>
            </a:pPr>
            <a:r>
              <a:rPr lang="en-US" sz="1467" dirty="0">
                <a:solidFill>
                  <a:srgbClr val="49495A"/>
                </a:solidFill>
                <a:latin typeface="Open Sans" pitchFamily="34" charset="0"/>
                <a:ea typeface="Open Sans" pitchFamily="34" charset="-122"/>
                <a:cs typeface="Open Sans" pitchFamily="34" charset="-120"/>
              </a:rPr>
              <a:t>James Gosling and a team at Sun Microsystems began developing Java as a language for interactive television.</a:t>
            </a:r>
            <a:endParaRPr lang="en-US" sz="1467" dirty="0"/>
          </a:p>
        </p:txBody>
      </p:sp>
      <p:sp>
        <p:nvSpPr>
          <p:cNvPr id="13" name="Shape 9"/>
          <p:cNvSpPr/>
          <p:nvPr/>
        </p:nvSpPr>
        <p:spPr>
          <a:xfrm>
            <a:off x="6627555" y="3481507"/>
            <a:ext cx="652105" cy="37148"/>
          </a:xfrm>
          <a:prstGeom prst="rect">
            <a:avLst/>
          </a:prstGeom>
          <a:solidFill>
            <a:srgbClr val="B8B7E0"/>
          </a:solidFill>
          <a:ln/>
        </p:spPr>
      </p:sp>
      <p:sp>
        <p:nvSpPr>
          <p:cNvPr id="14" name="Shape 10"/>
          <p:cNvSpPr/>
          <p:nvPr/>
        </p:nvSpPr>
        <p:spPr>
          <a:xfrm>
            <a:off x="6208335" y="3290530"/>
            <a:ext cx="419219" cy="419219"/>
          </a:xfrm>
          <a:prstGeom prst="roundRect">
            <a:avLst>
              <a:gd name="adj" fmla="val 26668"/>
            </a:avLst>
          </a:prstGeom>
          <a:solidFill>
            <a:srgbClr val="DED6FF"/>
          </a:solidFill>
          <a:ln/>
        </p:spPr>
      </p:sp>
      <p:sp>
        <p:nvSpPr>
          <p:cNvPr id="15" name="Text 11"/>
          <p:cNvSpPr/>
          <p:nvPr/>
        </p:nvSpPr>
        <p:spPr>
          <a:xfrm>
            <a:off x="6331803" y="3360420"/>
            <a:ext cx="172164" cy="279440"/>
          </a:xfrm>
          <a:prstGeom prst="rect">
            <a:avLst/>
          </a:prstGeom>
          <a:noFill/>
          <a:ln/>
        </p:spPr>
        <p:txBody>
          <a:bodyPr wrap="none" rtlCol="0" anchor="t"/>
          <a:lstStyle/>
          <a:p>
            <a:pPr marL="0" indent="0" algn="ctr">
              <a:lnSpc>
                <a:spcPts val="2201"/>
              </a:lnSpc>
              <a:buNone/>
            </a:pPr>
            <a:r>
              <a:rPr lang="en-US" sz="2201" dirty="0">
                <a:solidFill>
                  <a:srgbClr val="5955EB"/>
                </a:solidFill>
                <a:latin typeface="Libre Baskerville" pitchFamily="34" charset="0"/>
                <a:ea typeface="Libre Baskerville" pitchFamily="34" charset="-122"/>
                <a:cs typeface="Libre Baskerville" pitchFamily="34" charset="-120"/>
              </a:rPr>
              <a:t>2</a:t>
            </a:r>
            <a:endParaRPr lang="en-US" sz="2201" dirty="0"/>
          </a:p>
        </p:txBody>
      </p:sp>
      <p:sp>
        <p:nvSpPr>
          <p:cNvPr id="16" name="Text 12"/>
          <p:cNvSpPr/>
          <p:nvPr/>
        </p:nvSpPr>
        <p:spPr>
          <a:xfrm>
            <a:off x="7442716" y="3267194"/>
            <a:ext cx="2329101" cy="291108"/>
          </a:xfrm>
          <a:prstGeom prst="rect">
            <a:avLst/>
          </a:prstGeom>
          <a:noFill/>
          <a:ln/>
        </p:spPr>
        <p:txBody>
          <a:bodyPr wrap="none" rtlCol="0" anchor="t"/>
          <a:lstStyle/>
          <a:p>
            <a:pPr marL="0" indent="0" algn="l">
              <a:lnSpc>
                <a:spcPts val="2292"/>
              </a:lnSpc>
              <a:buNone/>
            </a:pPr>
            <a:r>
              <a:rPr lang="en-US" sz="1834" dirty="0">
                <a:solidFill>
                  <a:srgbClr val="5955EB"/>
                </a:solidFill>
                <a:latin typeface="Libre Baskerville" pitchFamily="34" charset="0"/>
                <a:ea typeface="Libre Baskerville" pitchFamily="34" charset="-122"/>
                <a:cs typeface="Libre Baskerville" pitchFamily="34" charset="-120"/>
              </a:rPr>
              <a:t>1995</a:t>
            </a:r>
            <a:endParaRPr lang="en-US" sz="1834" dirty="0"/>
          </a:p>
        </p:txBody>
      </p:sp>
      <p:sp>
        <p:nvSpPr>
          <p:cNvPr id="17" name="Text 13"/>
          <p:cNvSpPr/>
          <p:nvPr/>
        </p:nvSpPr>
        <p:spPr>
          <a:xfrm>
            <a:off x="7442716" y="3669982"/>
            <a:ext cx="6535579" cy="596265"/>
          </a:xfrm>
          <a:prstGeom prst="rect">
            <a:avLst/>
          </a:prstGeom>
          <a:noFill/>
          <a:ln/>
        </p:spPr>
        <p:txBody>
          <a:bodyPr wrap="square" rtlCol="0" anchor="t"/>
          <a:lstStyle/>
          <a:p>
            <a:pPr marL="0" indent="0" algn="l">
              <a:lnSpc>
                <a:spcPts val="2347"/>
              </a:lnSpc>
              <a:buNone/>
            </a:pPr>
            <a:r>
              <a:rPr lang="en-US" sz="1467" dirty="0">
                <a:solidFill>
                  <a:srgbClr val="49495A"/>
                </a:solidFill>
                <a:latin typeface="Open Sans" pitchFamily="34" charset="0"/>
                <a:ea typeface="Open Sans" pitchFamily="34" charset="-122"/>
                <a:cs typeface="Open Sans" pitchFamily="34" charset="-120"/>
              </a:rPr>
              <a:t>Java was released to the public as a platform-independent programming language.</a:t>
            </a:r>
            <a:endParaRPr lang="en-US" sz="1467" dirty="0"/>
          </a:p>
        </p:txBody>
      </p:sp>
      <p:sp>
        <p:nvSpPr>
          <p:cNvPr id="18" name="Shape 14"/>
          <p:cNvSpPr/>
          <p:nvPr/>
        </p:nvSpPr>
        <p:spPr>
          <a:xfrm>
            <a:off x="6627555" y="5039201"/>
            <a:ext cx="652105" cy="37148"/>
          </a:xfrm>
          <a:prstGeom prst="rect">
            <a:avLst/>
          </a:prstGeom>
          <a:solidFill>
            <a:srgbClr val="B8B7E0"/>
          </a:solidFill>
          <a:ln/>
        </p:spPr>
      </p:sp>
      <p:sp>
        <p:nvSpPr>
          <p:cNvPr id="19" name="Shape 15"/>
          <p:cNvSpPr/>
          <p:nvPr/>
        </p:nvSpPr>
        <p:spPr>
          <a:xfrm>
            <a:off x="6208335" y="4848225"/>
            <a:ext cx="419219" cy="419219"/>
          </a:xfrm>
          <a:prstGeom prst="roundRect">
            <a:avLst>
              <a:gd name="adj" fmla="val 26668"/>
            </a:avLst>
          </a:prstGeom>
          <a:solidFill>
            <a:srgbClr val="DED6FF"/>
          </a:solidFill>
          <a:ln/>
        </p:spPr>
      </p:sp>
      <p:sp>
        <p:nvSpPr>
          <p:cNvPr id="20" name="Text 16"/>
          <p:cNvSpPr/>
          <p:nvPr/>
        </p:nvSpPr>
        <p:spPr>
          <a:xfrm>
            <a:off x="6331803" y="4918115"/>
            <a:ext cx="172164" cy="279440"/>
          </a:xfrm>
          <a:prstGeom prst="rect">
            <a:avLst/>
          </a:prstGeom>
          <a:noFill/>
          <a:ln/>
        </p:spPr>
        <p:txBody>
          <a:bodyPr wrap="none" rtlCol="0" anchor="t"/>
          <a:lstStyle/>
          <a:p>
            <a:pPr marL="0" indent="0" algn="ctr">
              <a:lnSpc>
                <a:spcPts val="2201"/>
              </a:lnSpc>
              <a:buNone/>
            </a:pPr>
            <a:r>
              <a:rPr lang="en-US" sz="2201" dirty="0">
                <a:solidFill>
                  <a:srgbClr val="5955EB"/>
                </a:solidFill>
                <a:latin typeface="Libre Baskerville" pitchFamily="34" charset="0"/>
                <a:ea typeface="Libre Baskerville" pitchFamily="34" charset="-122"/>
                <a:cs typeface="Libre Baskerville" pitchFamily="34" charset="-120"/>
              </a:rPr>
              <a:t>3</a:t>
            </a:r>
            <a:endParaRPr lang="en-US" sz="2201" dirty="0"/>
          </a:p>
        </p:txBody>
      </p:sp>
      <p:sp>
        <p:nvSpPr>
          <p:cNvPr id="21" name="Text 17"/>
          <p:cNvSpPr/>
          <p:nvPr/>
        </p:nvSpPr>
        <p:spPr>
          <a:xfrm>
            <a:off x="7442716" y="4824889"/>
            <a:ext cx="2329101" cy="291108"/>
          </a:xfrm>
          <a:prstGeom prst="rect">
            <a:avLst/>
          </a:prstGeom>
          <a:noFill/>
          <a:ln/>
        </p:spPr>
        <p:txBody>
          <a:bodyPr wrap="none" rtlCol="0" anchor="t"/>
          <a:lstStyle/>
          <a:p>
            <a:pPr marL="0" indent="0" algn="l">
              <a:lnSpc>
                <a:spcPts val="2292"/>
              </a:lnSpc>
              <a:buNone/>
            </a:pPr>
            <a:r>
              <a:rPr lang="en-US" sz="1834" dirty="0">
                <a:solidFill>
                  <a:srgbClr val="5955EB"/>
                </a:solidFill>
                <a:latin typeface="Libre Baskerville" pitchFamily="34" charset="0"/>
                <a:ea typeface="Libre Baskerville" pitchFamily="34" charset="-122"/>
                <a:cs typeface="Libre Baskerville" pitchFamily="34" charset="-120"/>
              </a:rPr>
              <a:t>1998</a:t>
            </a:r>
            <a:endParaRPr lang="en-US" sz="1834" dirty="0"/>
          </a:p>
        </p:txBody>
      </p:sp>
      <p:sp>
        <p:nvSpPr>
          <p:cNvPr id="22" name="Text 18"/>
          <p:cNvSpPr/>
          <p:nvPr/>
        </p:nvSpPr>
        <p:spPr>
          <a:xfrm>
            <a:off x="7442716" y="5227677"/>
            <a:ext cx="6535579" cy="596265"/>
          </a:xfrm>
          <a:prstGeom prst="rect">
            <a:avLst/>
          </a:prstGeom>
          <a:noFill/>
          <a:ln/>
        </p:spPr>
        <p:txBody>
          <a:bodyPr wrap="square" rtlCol="0" anchor="t"/>
          <a:lstStyle/>
          <a:p>
            <a:pPr marL="0" indent="0" algn="l">
              <a:lnSpc>
                <a:spcPts val="2347"/>
              </a:lnSpc>
              <a:buNone/>
            </a:pPr>
            <a:r>
              <a:rPr lang="en-US" sz="1467" dirty="0">
                <a:solidFill>
                  <a:srgbClr val="49495A"/>
                </a:solidFill>
                <a:latin typeface="Open Sans" pitchFamily="34" charset="0"/>
                <a:ea typeface="Open Sans" pitchFamily="34" charset="-122"/>
                <a:cs typeface="Open Sans" pitchFamily="34" charset="-120"/>
              </a:rPr>
              <a:t>Java 2 was released, marking a significant upgrade with new features and APIs.</a:t>
            </a:r>
            <a:endParaRPr lang="en-US" sz="1467" dirty="0"/>
          </a:p>
        </p:txBody>
      </p:sp>
      <p:sp>
        <p:nvSpPr>
          <p:cNvPr id="23" name="Shape 19"/>
          <p:cNvSpPr/>
          <p:nvPr/>
        </p:nvSpPr>
        <p:spPr>
          <a:xfrm>
            <a:off x="6627555" y="6596896"/>
            <a:ext cx="652105" cy="37148"/>
          </a:xfrm>
          <a:prstGeom prst="rect">
            <a:avLst/>
          </a:prstGeom>
          <a:solidFill>
            <a:srgbClr val="B8B7E0"/>
          </a:solidFill>
          <a:ln/>
        </p:spPr>
      </p:sp>
      <p:sp>
        <p:nvSpPr>
          <p:cNvPr id="24" name="Shape 20"/>
          <p:cNvSpPr/>
          <p:nvPr/>
        </p:nvSpPr>
        <p:spPr>
          <a:xfrm>
            <a:off x="6208335" y="6405920"/>
            <a:ext cx="419219" cy="419219"/>
          </a:xfrm>
          <a:prstGeom prst="roundRect">
            <a:avLst>
              <a:gd name="adj" fmla="val 26668"/>
            </a:avLst>
          </a:prstGeom>
          <a:solidFill>
            <a:srgbClr val="DED6FF"/>
          </a:solidFill>
          <a:ln/>
        </p:spPr>
      </p:sp>
      <p:sp>
        <p:nvSpPr>
          <p:cNvPr id="25" name="Text 21"/>
          <p:cNvSpPr/>
          <p:nvPr/>
        </p:nvSpPr>
        <p:spPr>
          <a:xfrm>
            <a:off x="6336209" y="6475809"/>
            <a:ext cx="163473" cy="279440"/>
          </a:xfrm>
          <a:prstGeom prst="rect">
            <a:avLst/>
          </a:prstGeom>
          <a:noFill/>
          <a:ln/>
        </p:spPr>
        <p:txBody>
          <a:bodyPr wrap="none" rtlCol="0" anchor="t"/>
          <a:lstStyle/>
          <a:p>
            <a:pPr marL="0" indent="0" algn="ctr">
              <a:lnSpc>
                <a:spcPts val="2201"/>
              </a:lnSpc>
              <a:buNone/>
            </a:pPr>
            <a:r>
              <a:rPr lang="en-US" sz="2201" dirty="0">
                <a:solidFill>
                  <a:srgbClr val="5955EB"/>
                </a:solidFill>
                <a:latin typeface="Libre Baskerville" pitchFamily="34" charset="0"/>
                <a:ea typeface="Libre Baskerville" pitchFamily="34" charset="-122"/>
                <a:cs typeface="Libre Baskerville" pitchFamily="34" charset="-120"/>
              </a:rPr>
              <a:t>4</a:t>
            </a:r>
            <a:endParaRPr lang="en-US" sz="2201" dirty="0"/>
          </a:p>
        </p:txBody>
      </p:sp>
      <p:sp>
        <p:nvSpPr>
          <p:cNvPr id="26" name="Text 22"/>
          <p:cNvSpPr/>
          <p:nvPr/>
        </p:nvSpPr>
        <p:spPr>
          <a:xfrm>
            <a:off x="7442716" y="6382583"/>
            <a:ext cx="2329101" cy="291108"/>
          </a:xfrm>
          <a:prstGeom prst="rect">
            <a:avLst/>
          </a:prstGeom>
          <a:noFill/>
          <a:ln/>
        </p:spPr>
        <p:txBody>
          <a:bodyPr wrap="none" rtlCol="0" anchor="t"/>
          <a:lstStyle/>
          <a:p>
            <a:pPr marL="0" indent="0" algn="l">
              <a:lnSpc>
                <a:spcPts val="2292"/>
              </a:lnSpc>
              <a:buNone/>
            </a:pPr>
            <a:r>
              <a:rPr lang="en-US" sz="1834" dirty="0">
                <a:solidFill>
                  <a:srgbClr val="5955EB"/>
                </a:solidFill>
                <a:latin typeface="Libre Baskerville" pitchFamily="34" charset="0"/>
                <a:ea typeface="Libre Baskerville" pitchFamily="34" charset="-122"/>
                <a:cs typeface="Libre Baskerville" pitchFamily="34" charset="-120"/>
              </a:rPr>
              <a:t>2006</a:t>
            </a:r>
            <a:endParaRPr lang="en-US" sz="1834" dirty="0"/>
          </a:p>
        </p:txBody>
      </p:sp>
      <p:sp>
        <p:nvSpPr>
          <p:cNvPr id="27" name="Text 23"/>
          <p:cNvSpPr/>
          <p:nvPr/>
        </p:nvSpPr>
        <p:spPr>
          <a:xfrm>
            <a:off x="7442716" y="6785372"/>
            <a:ext cx="6535579" cy="596265"/>
          </a:xfrm>
          <a:prstGeom prst="rect">
            <a:avLst/>
          </a:prstGeom>
          <a:noFill/>
          <a:ln/>
        </p:spPr>
        <p:txBody>
          <a:bodyPr wrap="square" rtlCol="0" anchor="t"/>
          <a:lstStyle/>
          <a:p>
            <a:pPr marL="0" indent="0" algn="l">
              <a:lnSpc>
                <a:spcPts val="2347"/>
              </a:lnSpc>
              <a:buNone/>
            </a:pPr>
            <a:r>
              <a:rPr lang="en-US" sz="1467" dirty="0">
                <a:solidFill>
                  <a:srgbClr val="49495A"/>
                </a:solidFill>
                <a:latin typeface="Open Sans" pitchFamily="34" charset="0"/>
                <a:ea typeface="Open Sans" pitchFamily="34" charset="-122"/>
                <a:cs typeface="Open Sans" pitchFamily="34" charset="-120"/>
              </a:rPr>
              <a:t>Sun Microsystems was acquired by Oracle, which continues to develop and maintain Java.</a:t>
            </a:r>
            <a:endParaRPr lang="en-US" sz="1467"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864037" y="2005489"/>
            <a:ext cx="9114592" cy="771525"/>
          </a:xfrm>
          <a:prstGeom prst="rect">
            <a:avLst/>
          </a:prstGeom>
          <a:noFill/>
          <a:ln/>
        </p:spPr>
        <p:txBody>
          <a:bodyPr wrap="none" rtlCol="0" anchor="t"/>
          <a:lstStyle/>
          <a:p>
            <a:pPr marL="0" indent="0">
              <a:lnSpc>
                <a:spcPts val="6075"/>
              </a:lnSpc>
              <a:buNone/>
            </a:pPr>
            <a:r>
              <a:rPr lang="en-US" sz="4860" dirty="0">
                <a:solidFill>
                  <a:srgbClr val="FF0000"/>
                </a:solidFill>
                <a:latin typeface="Libre Baskerville" pitchFamily="34" charset="0"/>
                <a:ea typeface="Libre Baskerville" pitchFamily="34" charset="-122"/>
                <a:cs typeface="Libre Baskerville" pitchFamily="34" charset="-120"/>
              </a:rPr>
              <a:t>Java's Creators and Founding</a:t>
            </a:r>
            <a:endParaRPr lang="en-US" sz="4860" dirty="0">
              <a:solidFill>
                <a:srgbClr val="FF0000"/>
              </a:solidFill>
            </a:endParaRPr>
          </a:p>
        </p:txBody>
      </p:sp>
      <p:sp>
        <p:nvSpPr>
          <p:cNvPr id="5" name="Text 3"/>
          <p:cNvSpPr/>
          <p:nvPr/>
        </p:nvSpPr>
        <p:spPr>
          <a:xfrm>
            <a:off x="864037" y="3394115"/>
            <a:ext cx="3086100"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James Gosling</a:t>
            </a:r>
            <a:endParaRPr lang="en-US" sz="2430" dirty="0"/>
          </a:p>
        </p:txBody>
      </p:sp>
      <p:sp>
        <p:nvSpPr>
          <p:cNvPr id="6" name="Text 4"/>
          <p:cNvSpPr/>
          <p:nvPr/>
        </p:nvSpPr>
        <p:spPr>
          <a:xfrm>
            <a:off x="864037" y="4026694"/>
            <a:ext cx="3898821" cy="1185148"/>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The "father of Java," Gosling led the development team at Sun Microsystems.</a:t>
            </a:r>
            <a:endParaRPr lang="en-US" sz="1944" dirty="0"/>
          </a:p>
        </p:txBody>
      </p:sp>
      <p:sp>
        <p:nvSpPr>
          <p:cNvPr id="7" name="Text 5"/>
          <p:cNvSpPr/>
          <p:nvPr/>
        </p:nvSpPr>
        <p:spPr>
          <a:xfrm>
            <a:off x="5372695" y="3394115"/>
            <a:ext cx="3086100"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Sun Microsystems</a:t>
            </a:r>
            <a:endParaRPr lang="en-US" sz="2430" dirty="0"/>
          </a:p>
        </p:txBody>
      </p:sp>
      <p:sp>
        <p:nvSpPr>
          <p:cNvPr id="8" name="Text 6"/>
          <p:cNvSpPr/>
          <p:nvPr/>
        </p:nvSpPr>
        <p:spPr>
          <a:xfrm>
            <a:off x="5372695" y="4026694"/>
            <a:ext cx="3898821" cy="1975247"/>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The company that created Java, Sun Microsystems played a pivotal role in its early development and widespread adoption.</a:t>
            </a:r>
            <a:endParaRPr lang="en-US" sz="1944" dirty="0"/>
          </a:p>
        </p:txBody>
      </p:sp>
      <p:sp>
        <p:nvSpPr>
          <p:cNvPr id="9" name="Text 7"/>
          <p:cNvSpPr/>
          <p:nvPr/>
        </p:nvSpPr>
        <p:spPr>
          <a:xfrm>
            <a:off x="9881354" y="3394115"/>
            <a:ext cx="3086100"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Oak</a:t>
            </a:r>
            <a:endParaRPr lang="en-US" sz="2430" dirty="0"/>
          </a:p>
        </p:txBody>
      </p:sp>
      <p:sp>
        <p:nvSpPr>
          <p:cNvPr id="10" name="Text 8"/>
          <p:cNvSpPr/>
          <p:nvPr/>
        </p:nvSpPr>
        <p:spPr>
          <a:xfrm>
            <a:off x="9881354" y="4026694"/>
            <a:ext cx="3898821" cy="1185148"/>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The initial name for the language, later renamed to Java due to a trademark conflict.</a:t>
            </a:r>
            <a:endParaRPr lang="en-US" sz="1944"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07247" y="2461498"/>
            <a:ext cx="4959906" cy="3306604"/>
          </a:xfrm>
          <a:prstGeom prst="rect">
            <a:avLst/>
          </a:prstGeom>
        </p:spPr>
      </p:pic>
      <p:sp>
        <p:nvSpPr>
          <p:cNvPr id="6" name="Text 2"/>
          <p:cNvSpPr/>
          <p:nvPr/>
        </p:nvSpPr>
        <p:spPr>
          <a:xfrm>
            <a:off x="737116" y="579834"/>
            <a:ext cx="5265301" cy="658058"/>
          </a:xfrm>
          <a:prstGeom prst="rect">
            <a:avLst/>
          </a:prstGeom>
          <a:noFill/>
          <a:ln/>
        </p:spPr>
        <p:txBody>
          <a:bodyPr wrap="none" rtlCol="0" anchor="t"/>
          <a:lstStyle/>
          <a:p>
            <a:pPr marL="0" indent="0">
              <a:lnSpc>
                <a:spcPts val="5182"/>
              </a:lnSpc>
              <a:buNone/>
            </a:pPr>
            <a:r>
              <a:rPr lang="en-US" sz="4146" dirty="0">
                <a:solidFill>
                  <a:srgbClr val="FF0000"/>
                </a:solidFill>
                <a:latin typeface="Libre Baskerville" pitchFamily="34" charset="0"/>
                <a:ea typeface="Libre Baskerville" pitchFamily="34" charset="-122"/>
                <a:cs typeface="Libre Baskerville" pitchFamily="34" charset="-120"/>
              </a:rPr>
              <a:t>Java's Key Features</a:t>
            </a:r>
            <a:endParaRPr lang="en-US" sz="4146" dirty="0">
              <a:solidFill>
                <a:srgbClr val="FF0000"/>
              </a:solidFill>
            </a:endParaRPr>
          </a:p>
        </p:txBody>
      </p:sp>
      <p:sp>
        <p:nvSpPr>
          <p:cNvPr id="7" name="Shape 3"/>
          <p:cNvSpPr/>
          <p:nvPr/>
        </p:nvSpPr>
        <p:spPr>
          <a:xfrm>
            <a:off x="737116" y="1790700"/>
            <a:ext cx="473869" cy="473869"/>
          </a:xfrm>
          <a:prstGeom prst="roundRect">
            <a:avLst>
              <a:gd name="adj" fmla="val 26668"/>
            </a:avLst>
          </a:prstGeom>
          <a:solidFill>
            <a:srgbClr val="DED6FF"/>
          </a:solidFill>
          <a:ln/>
        </p:spPr>
      </p:sp>
      <p:sp>
        <p:nvSpPr>
          <p:cNvPr id="8" name="Text 4"/>
          <p:cNvSpPr/>
          <p:nvPr/>
        </p:nvSpPr>
        <p:spPr>
          <a:xfrm>
            <a:off x="903565" y="1869638"/>
            <a:ext cx="140851" cy="315873"/>
          </a:xfrm>
          <a:prstGeom prst="rect">
            <a:avLst/>
          </a:prstGeom>
          <a:noFill/>
          <a:ln/>
        </p:spPr>
        <p:txBody>
          <a:bodyPr wrap="none" rtlCol="0" anchor="t"/>
          <a:lstStyle/>
          <a:p>
            <a:pPr marL="0" indent="0" algn="ctr">
              <a:lnSpc>
                <a:spcPts val="2488"/>
              </a:lnSpc>
              <a:buNone/>
            </a:pPr>
            <a:r>
              <a:rPr lang="en-US" sz="2488" dirty="0">
                <a:solidFill>
                  <a:srgbClr val="5955EB"/>
                </a:solidFill>
                <a:latin typeface="Libre Baskerville" pitchFamily="34" charset="0"/>
                <a:ea typeface="Libre Baskerville" pitchFamily="34" charset="-122"/>
                <a:cs typeface="Libre Baskerville" pitchFamily="34" charset="-120"/>
              </a:rPr>
              <a:t>1</a:t>
            </a:r>
            <a:endParaRPr lang="en-US" sz="2488" dirty="0"/>
          </a:p>
        </p:txBody>
      </p:sp>
      <p:sp>
        <p:nvSpPr>
          <p:cNvPr id="9" name="Text 5"/>
          <p:cNvSpPr/>
          <p:nvPr/>
        </p:nvSpPr>
        <p:spPr>
          <a:xfrm>
            <a:off x="1421487" y="1790700"/>
            <a:ext cx="3203377" cy="328970"/>
          </a:xfrm>
          <a:prstGeom prst="rect">
            <a:avLst/>
          </a:prstGeom>
          <a:noFill/>
          <a:ln/>
        </p:spPr>
        <p:txBody>
          <a:bodyPr wrap="none" rtlCol="0" anchor="t"/>
          <a:lstStyle/>
          <a:p>
            <a:pPr marL="0" indent="0">
              <a:lnSpc>
                <a:spcPts val="2591"/>
              </a:lnSpc>
              <a:buNone/>
            </a:pPr>
            <a:r>
              <a:rPr lang="en-US" sz="2073" dirty="0">
                <a:solidFill>
                  <a:srgbClr val="5955EB"/>
                </a:solidFill>
                <a:latin typeface="Libre Baskerville" pitchFamily="34" charset="0"/>
                <a:ea typeface="Libre Baskerville" pitchFamily="34" charset="-122"/>
                <a:cs typeface="Libre Baskerville" pitchFamily="34" charset="-120"/>
              </a:rPr>
              <a:t>Platform Independence</a:t>
            </a:r>
            <a:endParaRPr lang="en-US" sz="2073" dirty="0"/>
          </a:p>
        </p:txBody>
      </p:sp>
      <p:sp>
        <p:nvSpPr>
          <p:cNvPr id="10" name="Text 6"/>
          <p:cNvSpPr/>
          <p:nvPr/>
        </p:nvSpPr>
        <p:spPr>
          <a:xfrm>
            <a:off x="1421487" y="2245995"/>
            <a:ext cx="6985397" cy="673894"/>
          </a:xfrm>
          <a:prstGeom prst="rect">
            <a:avLst/>
          </a:prstGeom>
          <a:noFill/>
          <a:ln/>
        </p:spPr>
        <p:txBody>
          <a:bodyPr wrap="square" rtlCol="0" anchor="t"/>
          <a:lstStyle/>
          <a:p>
            <a:pPr marL="0" indent="0">
              <a:lnSpc>
                <a:spcPts val="2653"/>
              </a:lnSpc>
              <a:buNone/>
            </a:pPr>
            <a:r>
              <a:rPr lang="en-US" sz="1658" dirty="0">
                <a:solidFill>
                  <a:srgbClr val="49495A"/>
                </a:solidFill>
                <a:latin typeface="Open Sans" pitchFamily="34" charset="0"/>
                <a:ea typeface="Open Sans" pitchFamily="34" charset="-122"/>
                <a:cs typeface="Open Sans" pitchFamily="34" charset="-120"/>
              </a:rPr>
              <a:t>Java code can run on any platform with a Java Virtual Machine (JVM) installed.</a:t>
            </a:r>
            <a:endParaRPr lang="en-US" sz="1658" dirty="0"/>
          </a:p>
        </p:txBody>
      </p:sp>
      <p:sp>
        <p:nvSpPr>
          <p:cNvPr id="11" name="Shape 7"/>
          <p:cNvSpPr/>
          <p:nvPr/>
        </p:nvSpPr>
        <p:spPr>
          <a:xfrm>
            <a:off x="737116" y="3367326"/>
            <a:ext cx="473869" cy="473869"/>
          </a:xfrm>
          <a:prstGeom prst="roundRect">
            <a:avLst>
              <a:gd name="adj" fmla="val 26668"/>
            </a:avLst>
          </a:prstGeom>
          <a:solidFill>
            <a:srgbClr val="DED6FF"/>
          </a:solidFill>
          <a:ln/>
        </p:spPr>
      </p:sp>
      <p:sp>
        <p:nvSpPr>
          <p:cNvPr id="12" name="Text 8"/>
          <p:cNvSpPr/>
          <p:nvPr/>
        </p:nvSpPr>
        <p:spPr>
          <a:xfrm>
            <a:off x="876776" y="3446264"/>
            <a:ext cx="194548" cy="315873"/>
          </a:xfrm>
          <a:prstGeom prst="rect">
            <a:avLst/>
          </a:prstGeom>
          <a:noFill/>
          <a:ln/>
        </p:spPr>
        <p:txBody>
          <a:bodyPr wrap="none" rtlCol="0" anchor="t"/>
          <a:lstStyle/>
          <a:p>
            <a:pPr marL="0" indent="0" algn="ctr">
              <a:lnSpc>
                <a:spcPts val="2488"/>
              </a:lnSpc>
              <a:buNone/>
            </a:pPr>
            <a:r>
              <a:rPr lang="en-US" sz="2488" dirty="0">
                <a:solidFill>
                  <a:srgbClr val="5955EB"/>
                </a:solidFill>
                <a:latin typeface="Libre Baskerville" pitchFamily="34" charset="0"/>
                <a:ea typeface="Libre Baskerville" pitchFamily="34" charset="-122"/>
                <a:cs typeface="Libre Baskerville" pitchFamily="34" charset="-120"/>
              </a:rPr>
              <a:t>2</a:t>
            </a:r>
            <a:endParaRPr lang="en-US" sz="2488" dirty="0"/>
          </a:p>
        </p:txBody>
      </p:sp>
      <p:sp>
        <p:nvSpPr>
          <p:cNvPr id="13" name="Text 9"/>
          <p:cNvSpPr/>
          <p:nvPr/>
        </p:nvSpPr>
        <p:spPr>
          <a:xfrm>
            <a:off x="1421487" y="3367326"/>
            <a:ext cx="5127427" cy="328970"/>
          </a:xfrm>
          <a:prstGeom prst="rect">
            <a:avLst/>
          </a:prstGeom>
          <a:noFill/>
          <a:ln/>
        </p:spPr>
        <p:txBody>
          <a:bodyPr wrap="none" rtlCol="0" anchor="t"/>
          <a:lstStyle/>
          <a:p>
            <a:pPr marL="0" indent="0">
              <a:lnSpc>
                <a:spcPts val="2591"/>
              </a:lnSpc>
              <a:buNone/>
            </a:pPr>
            <a:r>
              <a:rPr lang="en-US" sz="2073" dirty="0">
                <a:solidFill>
                  <a:srgbClr val="5955EB"/>
                </a:solidFill>
                <a:latin typeface="Libre Baskerville" pitchFamily="34" charset="0"/>
                <a:ea typeface="Libre Baskerville" pitchFamily="34" charset="-122"/>
                <a:cs typeface="Libre Baskerville" pitchFamily="34" charset="-120"/>
              </a:rPr>
              <a:t>Object-Oriented Programming (OOP)</a:t>
            </a:r>
            <a:endParaRPr lang="en-US" sz="2073" dirty="0"/>
          </a:p>
        </p:txBody>
      </p:sp>
      <p:sp>
        <p:nvSpPr>
          <p:cNvPr id="14" name="Text 10"/>
          <p:cNvSpPr/>
          <p:nvPr/>
        </p:nvSpPr>
        <p:spPr>
          <a:xfrm>
            <a:off x="1421487" y="3822621"/>
            <a:ext cx="6985397" cy="673894"/>
          </a:xfrm>
          <a:prstGeom prst="rect">
            <a:avLst/>
          </a:prstGeom>
          <a:noFill/>
          <a:ln/>
        </p:spPr>
        <p:txBody>
          <a:bodyPr wrap="square" rtlCol="0" anchor="t"/>
          <a:lstStyle/>
          <a:p>
            <a:pPr marL="0" indent="0">
              <a:lnSpc>
                <a:spcPts val="2653"/>
              </a:lnSpc>
              <a:buNone/>
            </a:pPr>
            <a:r>
              <a:rPr lang="en-US" sz="1658" dirty="0">
                <a:solidFill>
                  <a:srgbClr val="49495A"/>
                </a:solidFill>
                <a:latin typeface="Open Sans" pitchFamily="34" charset="0"/>
                <a:ea typeface="Open Sans" pitchFamily="34" charset="-122"/>
                <a:cs typeface="Open Sans" pitchFamily="34" charset="-120"/>
              </a:rPr>
              <a:t>Java follows OOP principles, promoting modularity and code reusability.</a:t>
            </a:r>
            <a:endParaRPr lang="en-US" sz="1658" dirty="0"/>
          </a:p>
        </p:txBody>
      </p:sp>
      <p:sp>
        <p:nvSpPr>
          <p:cNvPr id="15" name="Shape 11"/>
          <p:cNvSpPr/>
          <p:nvPr/>
        </p:nvSpPr>
        <p:spPr>
          <a:xfrm>
            <a:off x="737116" y="4943951"/>
            <a:ext cx="473869" cy="473869"/>
          </a:xfrm>
          <a:prstGeom prst="roundRect">
            <a:avLst>
              <a:gd name="adj" fmla="val 26668"/>
            </a:avLst>
          </a:prstGeom>
          <a:solidFill>
            <a:srgbClr val="DED6FF"/>
          </a:solidFill>
          <a:ln/>
        </p:spPr>
      </p:sp>
      <p:sp>
        <p:nvSpPr>
          <p:cNvPr id="16" name="Text 12"/>
          <p:cNvSpPr/>
          <p:nvPr/>
        </p:nvSpPr>
        <p:spPr>
          <a:xfrm>
            <a:off x="876776" y="5022890"/>
            <a:ext cx="194548" cy="315873"/>
          </a:xfrm>
          <a:prstGeom prst="rect">
            <a:avLst/>
          </a:prstGeom>
          <a:noFill/>
          <a:ln/>
        </p:spPr>
        <p:txBody>
          <a:bodyPr wrap="none" rtlCol="0" anchor="t"/>
          <a:lstStyle/>
          <a:p>
            <a:pPr marL="0" indent="0" algn="ctr">
              <a:lnSpc>
                <a:spcPts val="2488"/>
              </a:lnSpc>
              <a:buNone/>
            </a:pPr>
            <a:r>
              <a:rPr lang="en-US" sz="2488" dirty="0">
                <a:solidFill>
                  <a:srgbClr val="5955EB"/>
                </a:solidFill>
                <a:latin typeface="Libre Baskerville" pitchFamily="34" charset="0"/>
                <a:ea typeface="Libre Baskerville" pitchFamily="34" charset="-122"/>
                <a:cs typeface="Libre Baskerville" pitchFamily="34" charset="-120"/>
              </a:rPr>
              <a:t>3</a:t>
            </a:r>
            <a:endParaRPr lang="en-US" sz="2488" dirty="0"/>
          </a:p>
        </p:txBody>
      </p:sp>
      <p:sp>
        <p:nvSpPr>
          <p:cNvPr id="17" name="Text 13"/>
          <p:cNvSpPr/>
          <p:nvPr/>
        </p:nvSpPr>
        <p:spPr>
          <a:xfrm>
            <a:off x="1421487" y="4943951"/>
            <a:ext cx="2632591" cy="328970"/>
          </a:xfrm>
          <a:prstGeom prst="rect">
            <a:avLst/>
          </a:prstGeom>
          <a:noFill/>
          <a:ln/>
        </p:spPr>
        <p:txBody>
          <a:bodyPr wrap="none" rtlCol="0" anchor="t"/>
          <a:lstStyle/>
          <a:p>
            <a:pPr marL="0" indent="0">
              <a:lnSpc>
                <a:spcPts val="2591"/>
              </a:lnSpc>
              <a:buNone/>
            </a:pPr>
            <a:r>
              <a:rPr lang="en-US" sz="2073" dirty="0">
                <a:solidFill>
                  <a:srgbClr val="5955EB"/>
                </a:solidFill>
                <a:latin typeface="Libre Baskerville" pitchFamily="34" charset="0"/>
                <a:ea typeface="Libre Baskerville" pitchFamily="34" charset="-122"/>
                <a:cs typeface="Libre Baskerville" pitchFamily="34" charset="-120"/>
              </a:rPr>
              <a:t>Strong Typing</a:t>
            </a:r>
            <a:endParaRPr lang="en-US" sz="2073" dirty="0"/>
          </a:p>
        </p:txBody>
      </p:sp>
      <p:sp>
        <p:nvSpPr>
          <p:cNvPr id="18" name="Text 14"/>
          <p:cNvSpPr/>
          <p:nvPr/>
        </p:nvSpPr>
        <p:spPr>
          <a:xfrm>
            <a:off x="1421487" y="5399246"/>
            <a:ext cx="6985397" cy="673894"/>
          </a:xfrm>
          <a:prstGeom prst="rect">
            <a:avLst/>
          </a:prstGeom>
          <a:noFill/>
          <a:ln/>
        </p:spPr>
        <p:txBody>
          <a:bodyPr wrap="square" rtlCol="0" anchor="t"/>
          <a:lstStyle/>
          <a:p>
            <a:pPr marL="0" indent="0">
              <a:lnSpc>
                <a:spcPts val="2653"/>
              </a:lnSpc>
              <a:buNone/>
            </a:pPr>
            <a:r>
              <a:rPr lang="en-US" sz="1658" dirty="0">
                <a:solidFill>
                  <a:srgbClr val="49495A"/>
                </a:solidFill>
                <a:latin typeface="Open Sans" pitchFamily="34" charset="0"/>
                <a:ea typeface="Open Sans" pitchFamily="34" charset="-122"/>
                <a:cs typeface="Open Sans" pitchFamily="34" charset="-120"/>
              </a:rPr>
              <a:t>Java requires explicit data types, reducing errors and improving code readability.</a:t>
            </a:r>
            <a:endParaRPr lang="en-US" sz="1658" dirty="0"/>
          </a:p>
        </p:txBody>
      </p:sp>
      <p:sp>
        <p:nvSpPr>
          <p:cNvPr id="19" name="Shape 15"/>
          <p:cNvSpPr/>
          <p:nvPr/>
        </p:nvSpPr>
        <p:spPr>
          <a:xfrm>
            <a:off x="737116" y="6520577"/>
            <a:ext cx="473869" cy="473869"/>
          </a:xfrm>
          <a:prstGeom prst="roundRect">
            <a:avLst>
              <a:gd name="adj" fmla="val 26668"/>
            </a:avLst>
          </a:prstGeom>
          <a:solidFill>
            <a:srgbClr val="DED6FF"/>
          </a:solidFill>
          <a:ln/>
        </p:spPr>
      </p:sp>
      <p:sp>
        <p:nvSpPr>
          <p:cNvPr id="20" name="Text 16"/>
          <p:cNvSpPr/>
          <p:nvPr/>
        </p:nvSpPr>
        <p:spPr>
          <a:xfrm>
            <a:off x="881658" y="6599515"/>
            <a:ext cx="184785" cy="315873"/>
          </a:xfrm>
          <a:prstGeom prst="rect">
            <a:avLst/>
          </a:prstGeom>
          <a:noFill/>
          <a:ln/>
        </p:spPr>
        <p:txBody>
          <a:bodyPr wrap="none" rtlCol="0" anchor="t"/>
          <a:lstStyle/>
          <a:p>
            <a:pPr marL="0" indent="0" algn="ctr">
              <a:lnSpc>
                <a:spcPts val="2488"/>
              </a:lnSpc>
              <a:buNone/>
            </a:pPr>
            <a:r>
              <a:rPr lang="en-US" sz="2488" dirty="0">
                <a:solidFill>
                  <a:srgbClr val="5955EB"/>
                </a:solidFill>
                <a:latin typeface="Libre Baskerville" pitchFamily="34" charset="0"/>
                <a:ea typeface="Libre Baskerville" pitchFamily="34" charset="-122"/>
                <a:cs typeface="Libre Baskerville" pitchFamily="34" charset="-120"/>
              </a:rPr>
              <a:t>4</a:t>
            </a:r>
            <a:endParaRPr lang="en-US" sz="2488" dirty="0"/>
          </a:p>
        </p:txBody>
      </p:sp>
      <p:sp>
        <p:nvSpPr>
          <p:cNvPr id="21" name="Text 17"/>
          <p:cNvSpPr/>
          <p:nvPr/>
        </p:nvSpPr>
        <p:spPr>
          <a:xfrm>
            <a:off x="1421487" y="6520577"/>
            <a:ext cx="4508778" cy="328970"/>
          </a:xfrm>
          <a:prstGeom prst="rect">
            <a:avLst/>
          </a:prstGeom>
          <a:noFill/>
          <a:ln/>
        </p:spPr>
        <p:txBody>
          <a:bodyPr wrap="none" rtlCol="0" anchor="t"/>
          <a:lstStyle/>
          <a:p>
            <a:pPr marL="0" indent="0">
              <a:lnSpc>
                <a:spcPts val="2591"/>
              </a:lnSpc>
              <a:buNone/>
            </a:pPr>
            <a:r>
              <a:rPr lang="en-US" sz="2073" dirty="0">
                <a:solidFill>
                  <a:srgbClr val="5955EB"/>
                </a:solidFill>
                <a:latin typeface="Libre Baskerville" pitchFamily="34" charset="0"/>
                <a:ea typeface="Libre Baskerville" pitchFamily="34" charset="-122"/>
                <a:cs typeface="Libre Baskerville" pitchFamily="34" charset="-120"/>
              </a:rPr>
              <a:t>Automatic Memory Management</a:t>
            </a:r>
            <a:endParaRPr lang="en-US" sz="2073" dirty="0"/>
          </a:p>
        </p:txBody>
      </p:sp>
      <p:sp>
        <p:nvSpPr>
          <p:cNvPr id="22" name="Text 18"/>
          <p:cNvSpPr/>
          <p:nvPr/>
        </p:nvSpPr>
        <p:spPr>
          <a:xfrm>
            <a:off x="1421487" y="6975872"/>
            <a:ext cx="6985397" cy="673894"/>
          </a:xfrm>
          <a:prstGeom prst="rect">
            <a:avLst/>
          </a:prstGeom>
          <a:noFill/>
          <a:ln/>
        </p:spPr>
        <p:txBody>
          <a:bodyPr wrap="square" rtlCol="0" anchor="t"/>
          <a:lstStyle/>
          <a:p>
            <a:pPr marL="0" indent="0">
              <a:lnSpc>
                <a:spcPts val="2653"/>
              </a:lnSpc>
              <a:buNone/>
            </a:pPr>
            <a:r>
              <a:rPr lang="en-US" sz="1658" dirty="0">
                <a:solidFill>
                  <a:srgbClr val="49495A"/>
                </a:solidFill>
                <a:latin typeface="Open Sans" pitchFamily="34" charset="0"/>
                <a:ea typeface="Open Sans" pitchFamily="34" charset="-122"/>
                <a:cs typeface="Open Sans" pitchFamily="34" charset="-120"/>
              </a:rPr>
              <a:t>Java uses garbage collection to manage memory, simplifying development and reducing memory leaks.</a:t>
            </a:r>
            <a:endParaRPr lang="en-US" sz="1658" dirty="0"/>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Lightbox">
            <a:extLst>
              <a:ext uri="{FF2B5EF4-FFF2-40B4-BE49-F238E27FC236}">
                <a16:creationId xmlns:a16="http://schemas.microsoft.com/office/drawing/2014/main" id="{4F32FE00-D71D-BD7E-D2E0-729A41C19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4022" y="1096681"/>
            <a:ext cx="11025620" cy="6824694"/>
          </a:xfrm>
          <a:prstGeom prst="rect">
            <a:avLst/>
          </a:prstGeom>
          <a:noFill/>
          <a:extLst>
            <a:ext uri="{909E8E84-426E-40DD-AFC4-6F175D3DCCD1}">
              <a14:hiddenFill xmlns:a14="http://schemas.microsoft.com/office/drawing/2010/main">
                <a:solidFill>
                  <a:srgbClr val="FFFFFF"/>
                </a:solidFill>
              </a14:hiddenFill>
            </a:ext>
          </a:extLst>
        </p:spPr>
      </p:pic>
      <p:sp>
        <p:nvSpPr>
          <p:cNvPr id="5" name="Text 2"/>
          <p:cNvSpPr/>
          <p:nvPr/>
        </p:nvSpPr>
        <p:spPr>
          <a:xfrm>
            <a:off x="296502" y="461962"/>
            <a:ext cx="6527840" cy="552569"/>
          </a:xfrm>
          <a:prstGeom prst="rect">
            <a:avLst/>
          </a:prstGeom>
          <a:noFill/>
          <a:ln/>
        </p:spPr>
        <p:txBody>
          <a:bodyPr wrap="none" rtlCol="0" anchor="t"/>
          <a:lstStyle/>
          <a:p>
            <a:pPr marL="0" indent="0">
              <a:lnSpc>
                <a:spcPts val="4351"/>
              </a:lnSpc>
              <a:buNone/>
            </a:pPr>
            <a:r>
              <a:rPr lang="en-US" sz="3481" dirty="0">
                <a:solidFill>
                  <a:srgbClr val="FF0000"/>
                </a:solidFill>
                <a:latin typeface="Libre Baskerville" pitchFamily="34" charset="0"/>
                <a:ea typeface="Libre Baskerville" pitchFamily="34" charset="-122"/>
                <a:cs typeface="Libre Baskerville" pitchFamily="34" charset="-120"/>
              </a:rPr>
              <a:t>Java's Evolution and Versions</a:t>
            </a:r>
            <a:endParaRPr lang="en-US" sz="3481" dirty="0">
              <a:solidFill>
                <a:srgbClr val="FF0000"/>
              </a:solidFill>
            </a:endParaRPr>
          </a:p>
        </p:txBody>
      </p:sp>
    </p:spTree>
    <p:extLst>
      <p:ext uri="{BB962C8B-B14F-4D97-AF65-F5344CB8AC3E}">
        <p14:creationId xmlns:p14="http://schemas.microsoft.com/office/powerpoint/2010/main" val="1467536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600599"/>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9144000" y="0"/>
            <a:ext cx="5486400" cy="8600599"/>
          </a:xfrm>
          <a:prstGeom prst="rect">
            <a:avLst/>
          </a:prstGeom>
        </p:spPr>
      </p:pic>
      <p:pic>
        <p:nvPicPr>
          <p:cNvPr id="5" name="Image 1" descr="preencoded.png"/>
          <p:cNvPicPr>
            <a:picLocks noChangeAspect="1"/>
          </p:cNvPicPr>
          <p:nvPr/>
        </p:nvPicPr>
        <p:blipFill>
          <a:blip r:embed="rId4"/>
          <a:stretch>
            <a:fillRect/>
          </a:stretch>
        </p:blipFill>
        <p:spPr>
          <a:xfrm>
            <a:off x="9359979" y="2710220"/>
            <a:ext cx="5054322" cy="3180040"/>
          </a:xfrm>
          <a:prstGeom prst="rect">
            <a:avLst/>
          </a:prstGeom>
        </p:spPr>
      </p:pic>
      <p:sp>
        <p:nvSpPr>
          <p:cNvPr id="6" name="Text 2"/>
          <p:cNvSpPr/>
          <p:nvPr/>
        </p:nvSpPr>
        <p:spPr>
          <a:xfrm>
            <a:off x="604837" y="475178"/>
            <a:ext cx="6117431" cy="540068"/>
          </a:xfrm>
          <a:prstGeom prst="rect">
            <a:avLst/>
          </a:prstGeom>
          <a:noFill/>
          <a:ln/>
        </p:spPr>
        <p:txBody>
          <a:bodyPr wrap="none" rtlCol="0" anchor="t"/>
          <a:lstStyle/>
          <a:p>
            <a:pPr marL="0" indent="0">
              <a:lnSpc>
                <a:spcPts val="4253"/>
              </a:lnSpc>
              <a:buNone/>
            </a:pPr>
            <a:r>
              <a:rPr lang="en-US" sz="3402" dirty="0">
                <a:solidFill>
                  <a:srgbClr val="FF0000"/>
                </a:solidFill>
                <a:latin typeface="Libre Baskerville" pitchFamily="34" charset="0"/>
                <a:ea typeface="Libre Baskerville" pitchFamily="34" charset="-122"/>
                <a:cs typeface="Libre Baskerville" pitchFamily="34" charset="-120"/>
              </a:rPr>
              <a:t>Java's Widespread Adoption</a:t>
            </a:r>
            <a:endParaRPr lang="en-US" sz="3402" dirty="0">
              <a:solidFill>
                <a:srgbClr val="FF0000"/>
              </a:solidFill>
            </a:endParaRPr>
          </a:p>
        </p:txBody>
      </p:sp>
      <p:pic>
        <p:nvPicPr>
          <p:cNvPr id="7" name="Image 2" descr="preencoded.png"/>
          <p:cNvPicPr>
            <a:picLocks noChangeAspect="1"/>
          </p:cNvPicPr>
          <p:nvPr/>
        </p:nvPicPr>
        <p:blipFill>
          <a:blip r:embed="rId5"/>
          <a:stretch>
            <a:fillRect/>
          </a:stretch>
        </p:blipFill>
        <p:spPr>
          <a:xfrm>
            <a:off x="604837" y="1274445"/>
            <a:ext cx="431959" cy="431959"/>
          </a:xfrm>
          <a:prstGeom prst="rect">
            <a:avLst/>
          </a:prstGeom>
        </p:spPr>
      </p:pic>
      <p:sp>
        <p:nvSpPr>
          <p:cNvPr id="8" name="Text 3"/>
          <p:cNvSpPr/>
          <p:nvPr/>
        </p:nvSpPr>
        <p:spPr>
          <a:xfrm>
            <a:off x="604837" y="1879163"/>
            <a:ext cx="2351365" cy="269915"/>
          </a:xfrm>
          <a:prstGeom prst="rect">
            <a:avLst/>
          </a:prstGeom>
          <a:noFill/>
          <a:ln/>
        </p:spPr>
        <p:txBody>
          <a:bodyPr wrap="none" rtlCol="0" anchor="t"/>
          <a:lstStyle/>
          <a:p>
            <a:pPr marL="0" indent="0" algn="l">
              <a:lnSpc>
                <a:spcPts val="2126"/>
              </a:lnSpc>
              <a:buNone/>
            </a:pPr>
            <a:r>
              <a:rPr lang="en-US" sz="1701" dirty="0">
                <a:solidFill>
                  <a:srgbClr val="5955EB"/>
                </a:solidFill>
                <a:latin typeface="Libre Baskerville" pitchFamily="34" charset="0"/>
                <a:ea typeface="Libre Baskerville" pitchFamily="34" charset="-122"/>
                <a:cs typeface="Libre Baskerville" pitchFamily="34" charset="-120"/>
              </a:rPr>
              <a:t>Desktop Applications</a:t>
            </a:r>
            <a:endParaRPr lang="en-US" sz="1701" dirty="0"/>
          </a:p>
        </p:txBody>
      </p:sp>
      <p:sp>
        <p:nvSpPr>
          <p:cNvPr id="9" name="Text 4"/>
          <p:cNvSpPr/>
          <p:nvPr/>
        </p:nvSpPr>
        <p:spPr>
          <a:xfrm>
            <a:off x="604837" y="2252663"/>
            <a:ext cx="7934325" cy="553164"/>
          </a:xfrm>
          <a:prstGeom prst="rect">
            <a:avLst/>
          </a:prstGeom>
          <a:noFill/>
          <a:ln/>
        </p:spPr>
        <p:txBody>
          <a:bodyPr wrap="square" rtlCol="0" anchor="t"/>
          <a:lstStyle/>
          <a:p>
            <a:pPr marL="0" indent="0" algn="l">
              <a:lnSpc>
                <a:spcPts val="2177"/>
              </a:lnSpc>
              <a:buNone/>
            </a:pPr>
            <a:r>
              <a:rPr lang="en-US" sz="1361" dirty="0">
                <a:solidFill>
                  <a:srgbClr val="49495A"/>
                </a:solidFill>
                <a:latin typeface="Open Sans" pitchFamily="34" charset="0"/>
                <a:ea typeface="Open Sans" pitchFamily="34" charset="-122"/>
                <a:cs typeface="Open Sans" pitchFamily="34" charset="-120"/>
              </a:rPr>
              <a:t>Java has been used to build a wide range of desktop applications, from games to business software.</a:t>
            </a:r>
            <a:endParaRPr lang="en-US" sz="1361" dirty="0"/>
          </a:p>
        </p:txBody>
      </p:sp>
      <p:pic>
        <p:nvPicPr>
          <p:cNvPr id="10" name="Image 3" descr="preencoded.png"/>
          <p:cNvPicPr>
            <a:picLocks noChangeAspect="1"/>
          </p:cNvPicPr>
          <p:nvPr/>
        </p:nvPicPr>
        <p:blipFill>
          <a:blip r:embed="rId6"/>
          <a:stretch>
            <a:fillRect/>
          </a:stretch>
        </p:blipFill>
        <p:spPr>
          <a:xfrm>
            <a:off x="604837" y="3324225"/>
            <a:ext cx="431959" cy="431959"/>
          </a:xfrm>
          <a:prstGeom prst="rect">
            <a:avLst/>
          </a:prstGeom>
        </p:spPr>
      </p:pic>
      <p:sp>
        <p:nvSpPr>
          <p:cNvPr id="11" name="Text 5"/>
          <p:cNvSpPr/>
          <p:nvPr/>
        </p:nvSpPr>
        <p:spPr>
          <a:xfrm>
            <a:off x="604837" y="3928943"/>
            <a:ext cx="2215753" cy="269915"/>
          </a:xfrm>
          <a:prstGeom prst="rect">
            <a:avLst/>
          </a:prstGeom>
          <a:noFill/>
          <a:ln/>
        </p:spPr>
        <p:txBody>
          <a:bodyPr wrap="none" rtlCol="0" anchor="t"/>
          <a:lstStyle/>
          <a:p>
            <a:pPr marL="0" indent="0" algn="l">
              <a:lnSpc>
                <a:spcPts val="2126"/>
              </a:lnSpc>
              <a:buNone/>
            </a:pPr>
            <a:r>
              <a:rPr lang="en-US" sz="1701" dirty="0">
                <a:solidFill>
                  <a:srgbClr val="5955EB"/>
                </a:solidFill>
                <a:latin typeface="Libre Baskerville" pitchFamily="34" charset="0"/>
                <a:ea typeface="Libre Baskerville" pitchFamily="34" charset="-122"/>
                <a:cs typeface="Libre Baskerville" pitchFamily="34" charset="-120"/>
              </a:rPr>
              <a:t>Mobile Applications</a:t>
            </a:r>
            <a:endParaRPr lang="en-US" sz="1701" dirty="0"/>
          </a:p>
        </p:txBody>
      </p:sp>
      <p:sp>
        <p:nvSpPr>
          <p:cNvPr id="12" name="Text 6"/>
          <p:cNvSpPr/>
          <p:nvPr/>
        </p:nvSpPr>
        <p:spPr>
          <a:xfrm>
            <a:off x="604837" y="4302443"/>
            <a:ext cx="7934325" cy="276582"/>
          </a:xfrm>
          <a:prstGeom prst="rect">
            <a:avLst/>
          </a:prstGeom>
          <a:noFill/>
          <a:ln/>
        </p:spPr>
        <p:txBody>
          <a:bodyPr wrap="none" rtlCol="0" anchor="t"/>
          <a:lstStyle/>
          <a:p>
            <a:pPr marL="0" indent="0" algn="l">
              <a:lnSpc>
                <a:spcPts val="2177"/>
              </a:lnSpc>
              <a:buNone/>
            </a:pPr>
            <a:r>
              <a:rPr lang="en-US" sz="1361" dirty="0">
                <a:solidFill>
                  <a:srgbClr val="49495A"/>
                </a:solidFill>
                <a:latin typeface="Open Sans" pitchFamily="34" charset="0"/>
                <a:ea typeface="Open Sans" pitchFamily="34" charset="-122"/>
                <a:cs typeface="Open Sans" pitchFamily="34" charset="-120"/>
              </a:rPr>
              <a:t>Android, the popular mobile operating system, is built on a Java-based runtime environment.</a:t>
            </a:r>
            <a:endParaRPr lang="en-US" sz="1361" dirty="0"/>
          </a:p>
        </p:txBody>
      </p:sp>
      <p:pic>
        <p:nvPicPr>
          <p:cNvPr id="13" name="Image 4" descr="preencoded.png"/>
          <p:cNvPicPr>
            <a:picLocks noChangeAspect="1"/>
          </p:cNvPicPr>
          <p:nvPr/>
        </p:nvPicPr>
        <p:blipFill>
          <a:blip r:embed="rId7"/>
          <a:stretch>
            <a:fillRect/>
          </a:stretch>
        </p:blipFill>
        <p:spPr>
          <a:xfrm>
            <a:off x="604837" y="5097423"/>
            <a:ext cx="431959" cy="431959"/>
          </a:xfrm>
          <a:prstGeom prst="rect">
            <a:avLst/>
          </a:prstGeom>
        </p:spPr>
      </p:pic>
      <p:sp>
        <p:nvSpPr>
          <p:cNvPr id="14" name="Text 7"/>
          <p:cNvSpPr/>
          <p:nvPr/>
        </p:nvSpPr>
        <p:spPr>
          <a:xfrm>
            <a:off x="604837" y="5702141"/>
            <a:ext cx="2160270" cy="269915"/>
          </a:xfrm>
          <a:prstGeom prst="rect">
            <a:avLst/>
          </a:prstGeom>
          <a:noFill/>
          <a:ln/>
        </p:spPr>
        <p:txBody>
          <a:bodyPr wrap="none" rtlCol="0" anchor="t"/>
          <a:lstStyle/>
          <a:p>
            <a:pPr marL="0" indent="0" algn="l">
              <a:lnSpc>
                <a:spcPts val="2126"/>
              </a:lnSpc>
              <a:buNone/>
            </a:pPr>
            <a:r>
              <a:rPr lang="en-US" sz="1701" dirty="0">
                <a:solidFill>
                  <a:srgbClr val="5955EB"/>
                </a:solidFill>
                <a:latin typeface="Libre Baskerville" pitchFamily="34" charset="0"/>
                <a:ea typeface="Libre Baskerville" pitchFamily="34" charset="-122"/>
                <a:cs typeface="Libre Baskerville" pitchFamily="34" charset="-120"/>
              </a:rPr>
              <a:t>Web Applications</a:t>
            </a:r>
            <a:endParaRPr lang="en-US" sz="1701" dirty="0"/>
          </a:p>
        </p:txBody>
      </p:sp>
      <p:sp>
        <p:nvSpPr>
          <p:cNvPr id="15" name="Text 8"/>
          <p:cNvSpPr/>
          <p:nvPr/>
        </p:nvSpPr>
        <p:spPr>
          <a:xfrm>
            <a:off x="604837" y="6075640"/>
            <a:ext cx="7934325" cy="276582"/>
          </a:xfrm>
          <a:prstGeom prst="rect">
            <a:avLst/>
          </a:prstGeom>
          <a:noFill/>
          <a:ln/>
        </p:spPr>
        <p:txBody>
          <a:bodyPr wrap="none" rtlCol="0" anchor="t"/>
          <a:lstStyle/>
          <a:p>
            <a:pPr marL="0" indent="0" algn="l">
              <a:lnSpc>
                <a:spcPts val="2177"/>
              </a:lnSpc>
              <a:buNone/>
            </a:pPr>
            <a:r>
              <a:rPr lang="en-US" sz="1361" dirty="0">
                <a:solidFill>
                  <a:srgbClr val="49495A"/>
                </a:solidFill>
                <a:latin typeface="Open Sans" pitchFamily="34" charset="0"/>
                <a:ea typeface="Open Sans" pitchFamily="34" charset="-122"/>
                <a:cs typeface="Open Sans" pitchFamily="34" charset="-120"/>
              </a:rPr>
              <a:t>Java is a powerful language for building web applications, especially server-side development.</a:t>
            </a:r>
            <a:endParaRPr lang="en-US" sz="1361" dirty="0"/>
          </a:p>
        </p:txBody>
      </p:sp>
      <p:pic>
        <p:nvPicPr>
          <p:cNvPr id="16" name="Image 5" descr="preencoded.png"/>
          <p:cNvPicPr>
            <a:picLocks noChangeAspect="1"/>
          </p:cNvPicPr>
          <p:nvPr/>
        </p:nvPicPr>
        <p:blipFill>
          <a:blip r:embed="rId8"/>
          <a:stretch>
            <a:fillRect/>
          </a:stretch>
        </p:blipFill>
        <p:spPr>
          <a:xfrm>
            <a:off x="604837" y="6870621"/>
            <a:ext cx="431959" cy="431959"/>
          </a:xfrm>
          <a:prstGeom prst="rect">
            <a:avLst/>
          </a:prstGeom>
        </p:spPr>
      </p:pic>
      <p:sp>
        <p:nvSpPr>
          <p:cNvPr id="17" name="Text 9"/>
          <p:cNvSpPr/>
          <p:nvPr/>
        </p:nvSpPr>
        <p:spPr>
          <a:xfrm>
            <a:off x="604837" y="7475339"/>
            <a:ext cx="2160270" cy="269915"/>
          </a:xfrm>
          <a:prstGeom prst="rect">
            <a:avLst/>
          </a:prstGeom>
          <a:noFill/>
          <a:ln/>
        </p:spPr>
        <p:txBody>
          <a:bodyPr wrap="none" rtlCol="0" anchor="t"/>
          <a:lstStyle/>
          <a:p>
            <a:pPr marL="0" indent="0" algn="l">
              <a:lnSpc>
                <a:spcPts val="2126"/>
              </a:lnSpc>
              <a:buNone/>
            </a:pPr>
            <a:r>
              <a:rPr lang="en-US" sz="1701" dirty="0">
                <a:solidFill>
                  <a:srgbClr val="5955EB"/>
                </a:solidFill>
                <a:latin typeface="Libre Baskerville" pitchFamily="34" charset="0"/>
                <a:ea typeface="Libre Baskerville" pitchFamily="34" charset="-122"/>
                <a:cs typeface="Libre Baskerville" pitchFamily="34" charset="-120"/>
              </a:rPr>
              <a:t>Cloud Computing</a:t>
            </a:r>
            <a:endParaRPr lang="en-US" sz="1701" dirty="0"/>
          </a:p>
        </p:txBody>
      </p:sp>
      <p:sp>
        <p:nvSpPr>
          <p:cNvPr id="18" name="Text 10"/>
          <p:cNvSpPr/>
          <p:nvPr/>
        </p:nvSpPr>
        <p:spPr>
          <a:xfrm>
            <a:off x="604837" y="7848838"/>
            <a:ext cx="7934325" cy="276582"/>
          </a:xfrm>
          <a:prstGeom prst="rect">
            <a:avLst/>
          </a:prstGeom>
          <a:noFill/>
          <a:ln/>
        </p:spPr>
        <p:txBody>
          <a:bodyPr wrap="none" rtlCol="0" anchor="t"/>
          <a:lstStyle/>
          <a:p>
            <a:pPr marL="0" indent="0" algn="l">
              <a:lnSpc>
                <a:spcPts val="2177"/>
              </a:lnSpc>
              <a:buNone/>
            </a:pPr>
            <a:r>
              <a:rPr lang="en-US" sz="1361" dirty="0">
                <a:solidFill>
                  <a:srgbClr val="49495A"/>
                </a:solidFill>
                <a:latin typeface="Open Sans" pitchFamily="34" charset="0"/>
                <a:ea typeface="Open Sans" pitchFamily="34" charset="-122"/>
                <a:cs typeface="Open Sans" pitchFamily="34" charset="-120"/>
              </a:rPr>
              <a:t>Java is widely used in cloud computing, enabling scalable and reliable applications.</a:t>
            </a:r>
            <a:endParaRPr lang="en-US" sz="1361" dirty="0"/>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66528" y="2291477"/>
            <a:ext cx="5041225" cy="3646527"/>
          </a:xfrm>
          <a:prstGeom prst="rect">
            <a:avLst/>
          </a:prstGeom>
        </p:spPr>
      </p:pic>
      <p:sp>
        <p:nvSpPr>
          <p:cNvPr id="6" name="Text 2"/>
          <p:cNvSpPr/>
          <p:nvPr/>
        </p:nvSpPr>
        <p:spPr>
          <a:xfrm>
            <a:off x="623292" y="853321"/>
            <a:ext cx="7479863" cy="556617"/>
          </a:xfrm>
          <a:prstGeom prst="rect">
            <a:avLst/>
          </a:prstGeom>
          <a:noFill/>
          <a:ln/>
        </p:spPr>
        <p:txBody>
          <a:bodyPr wrap="none" rtlCol="0" anchor="t"/>
          <a:lstStyle/>
          <a:p>
            <a:pPr marL="0" indent="0">
              <a:lnSpc>
                <a:spcPts val="4383"/>
              </a:lnSpc>
              <a:buNone/>
            </a:pPr>
            <a:r>
              <a:rPr lang="en-US" sz="3506" dirty="0">
                <a:solidFill>
                  <a:srgbClr val="FF0000"/>
                </a:solidFill>
                <a:latin typeface="Libre Baskerville" pitchFamily="34" charset="0"/>
                <a:ea typeface="Libre Baskerville" pitchFamily="34" charset="-122"/>
                <a:cs typeface="Libre Baskerville" pitchFamily="34" charset="-120"/>
              </a:rPr>
              <a:t>Java's Applications and Use Cases</a:t>
            </a:r>
            <a:endParaRPr lang="en-US" sz="3506" dirty="0">
              <a:solidFill>
                <a:srgbClr val="FF0000"/>
              </a:solidFill>
            </a:endParaRPr>
          </a:p>
        </p:txBody>
      </p:sp>
      <p:pic>
        <p:nvPicPr>
          <p:cNvPr id="7" name="Image 2" descr="preencoded.png"/>
          <p:cNvPicPr>
            <a:picLocks noChangeAspect="1"/>
          </p:cNvPicPr>
          <p:nvPr/>
        </p:nvPicPr>
        <p:blipFill>
          <a:blip r:embed="rId5"/>
          <a:stretch>
            <a:fillRect/>
          </a:stretch>
        </p:blipFill>
        <p:spPr>
          <a:xfrm>
            <a:off x="623292" y="1676995"/>
            <a:ext cx="890468" cy="1424821"/>
          </a:xfrm>
          <a:prstGeom prst="rect">
            <a:avLst/>
          </a:prstGeom>
        </p:spPr>
      </p:pic>
      <p:sp>
        <p:nvSpPr>
          <p:cNvPr id="8" name="Text 3"/>
          <p:cNvSpPr/>
          <p:nvPr/>
        </p:nvSpPr>
        <p:spPr>
          <a:xfrm>
            <a:off x="1780818" y="1854994"/>
            <a:ext cx="2264926" cy="278249"/>
          </a:xfrm>
          <a:prstGeom prst="rect">
            <a:avLst/>
          </a:prstGeom>
          <a:noFill/>
          <a:ln/>
        </p:spPr>
        <p:txBody>
          <a:bodyPr wrap="none" rtlCol="0" anchor="t"/>
          <a:lstStyle/>
          <a:p>
            <a:pPr marL="0" indent="0" algn="l">
              <a:lnSpc>
                <a:spcPts val="2191"/>
              </a:lnSpc>
              <a:buNone/>
            </a:pPr>
            <a:r>
              <a:rPr lang="en-US" sz="1753" dirty="0">
                <a:solidFill>
                  <a:srgbClr val="5955EB"/>
                </a:solidFill>
                <a:latin typeface="Libre Baskerville" pitchFamily="34" charset="0"/>
                <a:ea typeface="Libre Baskerville" pitchFamily="34" charset="-122"/>
                <a:cs typeface="Libre Baskerville" pitchFamily="34" charset="-120"/>
              </a:rPr>
              <a:t>Enterprise Software</a:t>
            </a:r>
            <a:endParaRPr lang="en-US" sz="1753" dirty="0"/>
          </a:p>
        </p:txBody>
      </p:sp>
      <p:sp>
        <p:nvSpPr>
          <p:cNvPr id="9" name="Text 4"/>
          <p:cNvSpPr/>
          <p:nvPr/>
        </p:nvSpPr>
        <p:spPr>
          <a:xfrm>
            <a:off x="1780818" y="2240042"/>
            <a:ext cx="6739890" cy="569833"/>
          </a:xfrm>
          <a:prstGeom prst="rect">
            <a:avLst/>
          </a:prstGeom>
          <a:noFill/>
          <a:ln/>
        </p:spPr>
        <p:txBody>
          <a:bodyPr wrap="square" rtlCol="0" anchor="t"/>
          <a:lstStyle/>
          <a:p>
            <a:pPr marL="0" indent="0" algn="l">
              <a:lnSpc>
                <a:spcPts val="2244"/>
              </a:lnSpc>
              <a:buNone/>
            </a:pPr>
            <a:r>
              <a:rPr lang="en-US" sz="1402" dirty="0">
                <a:solidFill>
                  <a:srgbClr val="49495A"/>
                </a:solidFill>
                <a:latin typeface="Open Sans" pitchFamily="34" charset="0"/>
                <a:ea typeface="Open Sans" pitchFamily="34" charset="-122"/>
                <a:cs typeface="Open Sans" pitchFamily="34" charset="-120"/>
              </a:rPr>
              <a:t>Java is ideal for building complex enterprise systems, such as banking and financial applications.</a:t>
            </a:r>
            <a:endParaRPr lang="en-US" sz="1402" dirty="0"/>
          </a:p>
        </p:txBody>
      </p:sp>
      <p:pic>
        <p:nvPicPr>
          <p:cNvPr id="10" name="Image 3" descr="preencoded.png"/>
          <p:cNvPicPr>
            <a:picLocks noChangeAspect="1"/>
          </p:cNvPicPr>
          <p:nvPr/>
        </p:nvPicPr>
        <p:blipFill>
          <a:blip r:embed="rId6"/>
          <a:stretch>
            <a:fillRect/>
          </a:stretch>
        </p:blipFill>
        <p:spPr>
          <a:xfrm>
            <a:off x="623292" y="3101816"/>
            <a:ext cx="890468" cy="1424821"/>
          </a:xfrm>
          <a:prstGeom prst="rect">
            <a:avLst/>
          </a:prstGeom>
        </p:spPr>
      </p:pic>
      <p:sp>
        <p:nvSpPr>
          <p:cNvPr id="11" name="Text 5"/>
          <p:cNvSpPr/>
          <p:nvPr/>
        </p:nvSpPr>
        <p:spPr>
          <a:xfrm>
            <a:off x="1780818" y="3279815"/>
            <a:ext cx="2552224" cy="278249"/>
          </a:xfrm>
          <a:prstGeom prst="rect">
            <a:avLst/>
          </a:prstGeom>
          <a:noFill/>
          <a:ln/>
        </p:spPr>
        <p:txBody>
          <a:bodyPr wrap="none" rtlCol="0" anchor="t"/>
          <a:lstStyle/>
          <a:p>
            <a:pPr marL="0" indent="0" algn="l">
              <a:lnSpc>
                <a:spcPts val="2191"/>
              </a:lnSpc>
              <a:buNone/>
            </a:pPr>
            <a:r>
              <a:rPr lang="en-US" sz="1753" dirty="0">
                <a:solidFill>
                  <a:srgbClr val="5955EB"/>
                </a:solidFill>
                <a:latin typeface="Libre Baskerville" pitchFamily="34" charset="0"/>
                <a:ea typeface="Libre Baskerville" pitchFamily="34" charset="-122"/>
                <a:cs typeface="Libre Baskerville" pitchFamily="34" charset="-120"/>
              </a:rPr>
              <a:t>Big Data and Analytics</a:t>
            </a:r>
            <a:endParaRPr lang="en-US" sz="1753" dirty="0"/>
          </a:p>
        </p:txBody>
      </p:sp>
      <p:sp>
        <p:nvSpPr>
          <p:cNvPr id="12" name="Text 6"/>
          <p:cNvSpPr/>
          <p:nvPr/>
        </p:nvSpPr>
        <p:spPr>
          <a:xfrm>
            <a:off x="1780818" y="3664863"/>
            <a:ext cx="6739890" cy="569833"/>
          </a:xfrm>
          <a:prstGeom prst="rect">
            <a:avLst/>
          </a:prstGeom>
          <a:noFill/>
          <a:ln/>
        </p:spPr>
        <p:txBody>
          <a:bodyPr wrap="square" rtlCol="0" anchor="t"/>
          <a:lstStyle/>
          <a:p>
            <a:pPr marL="0" indent="0" algn="l">
              <a:lnSpc>
                <a:spcPts val="2244"/>
              </a:lnSpc>
              <a:buNone/>
            </a:pPr>
            <a:r>
              <a:rPr lang="en-US" sz="1402" dirty="0">
                <a:solidFill>
                  <a:srgbClr val="49495A"/>
                </a:solidFill>
                <a:latin typeface="Open Sans" pitchFamily="34" charset="0"/>
                <a:ea typeface="Open Sans" pitchFamily="34" charset="-122"/>
                <a:cs typeface="Open Sans" pitchFamily="34" charset="-120"/>
              </a:rPr>
              <a:t>Java frameworks and libraries are used for processing and analyzing massive datasets.</a:t>
            </a:r>
            <a:endParaRPr lang="en-US" sz="1402" dirty="0"/>
          </a:p>
        </p:txBody>
      </p:sp>
      <p:pic>
        <p:nvPicPr>
          <p:cNvPr id="13" name="Image 4" descr="preencoded.png"/>
          <p:cNvPicPr>
            <a:picLocks noChangeAspect="1"/>
          </p:cNvPicPr>
          <p:nvPr/>
        </p:nvPicPr>
        <p:blipFill>
          <a:blip r:embed="rId7"/>
          <a:stretch>
            <a:fillRect/>
          </a:stretch>
        </p:blipFill>
        <p:spPr>
          <a:xfrm>
            <a:off x="623292" y="4526637"/>
            <a:ext cx="890468" cy="1424821"/>
          </a:xfrm>
          <a:prstGeom prst="rect">
            <a:avLst/>
          </a:prstGeom>
        </p:spPr>
      </p:pic>
      <p:sp>
        <p:nvSpPr>
          <p:cNvPr id="14" name="Text 7"/>
          <p:cNvSpPr/>
          <p:nvPr/>
        </p:nvSpPr>
        <p:spPr>
          <a:xfrm>
            <a:off x="1780818" y="4704636"/>
            <a:ext cx="2442567" cy="278249"/>
          </a:xfrm>
          <a:prstGeom prst="rect">
            <a:avLst/>
          </a:prstGeom>
          <a:noFill/>
          <a:ln/>
        </p:spPr>
        <p:txBody>
          <a:bodyPr wrap="none" rtlCol="0" anchor="t"/>
          <a:lstStyle/>
          <a:p>
            <a:pPr marL="0" indent="0" algn="l">
              <a:lnSpc>
                <a:spcPts val="2191"/>
              </a:lnSpc>
              <a:buNone/>
            </a:pPr>
            <a:r>
              <a:rPr lang="en-US" sz="1753" dirty="0">
                <a:solidFill>
                  <a:srgbClr val="5955EB"/>
                </a:solidFill>
                <a:latin typeface="Libre Baskerville" pitchFamily="34" charset="0"/>
                <a:ea typeface="Libre Baskerville" pitchFamily="34" charset="-122"/>
                <a:cs typeface="Libre Baskerville" pitchFamily="34" charset="-120"/>
              </a:rPr>
              <a:t>Scientific Computing</a:t>
            </a:r>
            <a:endParaRPr lang="en-US" sz="1753" dirty="0"/>
          </a:p>
        </p:txBody>
      </p:sp>
      <p:sp>
        <p:nvSpPr>
          <p:cNvPr id="15" name="Text 8"/>
          <p:cNvSpPr/>
          <p:nvPr/>
        </p:nvSpPr>
        <p:spPr>
          <a:xfrm>
            <a:off x="1780818" y="5089684"/>
            <a:ext cx="6739890" cy="284917"/>
          </a:xfrm>
          <a:prstGeom prst="rect">
            <a:avLst/>
          </a:prstGeom>
          <a:noFill/>
          <a:ln/>
        </p:spPr>
        <p:txBody>
          <a:bodyPr wrap="none" rtlCol="0" anchor="t"/>
          <a:lstStyle/>
          <a:p>
            <a:pPr marL="0" indent="0" algn="l">
              <a:lnSpc>
                <a:spcPts val="2244"/>
              </a:lnSpc>
              <a:buNone/>
            </a:pPr>
            <a:r>
              <a:rPr lang="en-US" sz="1402" dirty="0">
                <a:solidFill>
                  <a:srgbClr val="49495A"/>
                </a:solidFill>
                <a:latin typeface="Open Sans" pitchFamily="34" charset="0"/>
                <a:ea typeface="Open Sans" pitchFamily="34" charset="-122"/>
                <a:cs typeface="Open Sans" pitchFamily="34" charset="-120"/>
              </a:rPr>
              <a:t>Java is used in scientific research for simulations, data analysis, and modeling.</a:t>
            </a:r>
            <a:endParaRPr lang="en-US" sz="1402" dirty="0"/>
          </a:p>
        </p:txBody>
      </p:sp>
      <p:pic>
        <p:nvPicPr>
          <p:cNvPr id="16" name="Image 5" descr="preencoded.png"/>
          <p:cNvPicPr>
            <a:picLocks noChangeAspect="1"/>
          </p:cNvPicPr>
          <p:nvPr/>
        </p:nvPicPr>
        <p:blipFill>
          <a:blip r:embed="rId8"/>
          <a:stretch>
            <a:fillRect/>
          </a:stretch>
        </p:blipFill>
        <p:spPr>
          <a:xfrm>
            <a:off x="623292" y="5951458"/>
            <a:ext cx="890468" cy="1424821"/>
          </a:xfrm>
          <a:prstGeom prst="rect">
            <a:avLst/>
          </a:prstGeom>
        </p:spPr>
      </p:pic>
      <p:sp>
        <p:nvSpPr>
          <p:cNvPr id="17" name="Text 9"/>
          <p:cNvSpPr/>
          <p:nvPr/>
        </p:nvSpPr>
        <p:spPr>
          <a:xfrm>
            <a:off x="1780818" y="6129457"/>
            <a:ext cx="2226350" cy="278249"/>
          </a:xfrm>
          <a:prstGeom prst="rect">
            <a:avLst/>
          </a:prstGeom>
          <a:noFill/>
          <a:ln/>
        </p:spPr>
        <p:txBody>
          <a:bodyPr wrap="none" rtlCol="0" anchor="t"/>
          <a:lstStyle/>
          <a:p>
            <a:pPr marL="0" indent="0" algn="l">
              <a:lnSpc>
                <a:spcPts val="2191"/>
              </a:lnSpc>
              <a:buNone/>
            </a:pPr>
            <a:r>
              <a:rPr lang="en-US" sz="1753" dirty="0">
                <a:solidFill>
                  <a:srgbClr val="5955EB"/>
                </a:solidFill>
                <a:latin typeface="Libre Baskerville" pitchFamily="34" charset="0"/>
                <a:ea typeface="Libre Baskerville" pitchFamily="34" charset="-122"/>
                <a:cs typeface="Libre Baskerville" pitchFamily="34" charset="-120"/>
              </a:rPr>
              <a:t>Gaming</a:t>
            </a:r>
            <a:endParaRPr lang="en-US" sz="1753" dirty="0"/>
          </a:p>
        </p:txBody>
      </p:sp>
      <p:sp>
        <p:nvSpPr>
          <p:cNvPr id="18" name="Text 10"/>
          <p:cNvSpPr/>
          <p:nvPr/>
        </p:nvSpPr>
        <p:spPr>
          <a:xfrm>
            <a:off x="1780818" y="6514505"/>
            <a:ext cx="6739890" cy="569833"/>
          </a:xfrm>
          <a:prstGeom prst="rect">
            <a:avLst/>
          </a:prstGeom>
          <a:noFill/>
          <a:ln/>
        </p:spPr>
        <p:txBody>
          <a:bodyPr wrap="square" rtlCol="0" anchor="t"/>
          <a:lstStyle/>
          <a:p>
            <a:pPr marL="0" indent="0" algn="l">
              <a:lnSpc>
                <a:spcPts val="2244"/>
              </a:lnSpc>
              <a:buNone/>
            </a:pPr>
            <a:r>
              <a:rPr lang="en-US" sz="1402" dirty="0">
                <a:solidFill>
                  <a:srgbClr val="49495A"/>
                </a:solidFill>
                <a:latin typeface="Open Sans" pitchFamily="34" charset="0"/>
                <a:ea typeface="Open Sans" pitchFamily="34" charset="-122"/>
                <a:cs typeface="Open Sans" pitchFamily="34" charset="-120"/>
              </a:rPr>
              <a:t>Java is a popular choice for developing games, from simple mobile games to complex PC games.</a:t>
            </a:r>
            <a:endParaRPr lang="en-US" sz="1402" dirty="0"/>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62BB8BE-48FC-067D-5903-2DEB86DDE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449" y="516844"/>
            <a:ext cx="7924807" cy="7195911"/>
          </a:xfrm>
          <a:prstGeom prst="rect">
            <a:avLst/>
          </a:prstGeom>
          <a:noFill/>
          <a:extLst>
            <a:ext uri="{909E8E84-426E-40DD-AFC4-6F175D3DCCD1}">
              <a14:hiddenFill xmlns:a14="http://schemas.microsoft.com/office/drawing/2010/main">
                <a:solidFill>
                  <a:srgbClr val="FFFFFF"/>
                </a:solidFill>
              </a14:hiddenFill>
            </a:ext>
          </a:extLst>
        </p:spPr>
      </p:pic>
      <p:sp>
        <p:nvSpPr>
          <p:cNvPr id="3" name="Text 2">
            <a:extLst>
              <a:ext uri="{FF2B5EF4-FFF2-40B4-BE49-F238E27FC236}">
                <a16:creationId xmlns:a16="http://schemas.microsoft.com/office/drawing/2014/main" id="{B0E0B4B7-0782-8E4C-C5CD-6B2A0FFDD836}"/>
              </a:ext>
            </a:extLst>
          </p:cNvPr>
          <p:cNvSpPr/>
          <p:nvPr/>
        </p:nvSpPr>
        <p:spPr>
          <a:xfrm>
            <a:off x="520551" y="883578"/>
            <a:ext cx="4267205" cy="5979559"/>
          </a:xfrm>
          <a:prstGeom prst="rect">
            <a:avLst/>
          </a:prstGeom>
          <a:noFill/>
          <a:ln/>
        </p:spPr>
        <p:txBody>
          <a:bodyPr wrap="none" rtlCol="0" anchor="t"/>
          <a:lstStyle/>
          <a:p>
            <a:pPr>
              <a:lnSpc>
                <a:spcPts val="4383"/>
              </a:lnSpc>
            </a:pPr>
            <a:r>
              <a:rPr lang="en-US" sz="8800" dirty="0">
                <a:solidFill>
                  <a:srgbClr val="FF0000"/>
                </a:solidFill>
              </a:rPr>
              <a:t>OOPs in JAVA</a:t>
            </a:r>
            <a:endParaRPr lang="en-IN" sz="8800" dirty="0">
              <a:solidFill>
                <a:srgbClr val="FF0000"/>
              </a:solidFill>
            </a:endParaRPr>
          </a:p>
          <a:p>
            <a:pPr marL="0" indent="0">
              <a:lnSpc>
                <a:spcPts val="4383"/>
              </a:lnSpc>
              <a:buNone/>
            </a:pPr>
            <a:endParaRPr lang="en-US" sz="8000" dirty="0">
              <a:solidFill>
                <a:srgbClr val="FF0000"/>
              </a:solidFill>
            </a:endParaRPr>
          </a:p>
        </p:txBody>
      </p:sp>
    </p:spTree>
    <p:extLst>
      <p:ext uri="{BB962C8B-B14F-4D97-AF65-F5344CB8AC3E}">
        <p14:creationId xmlns:p14="http://schemas.microsoft.com/office/powerpoint/2010/main" val="38628701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80065C-5503-7AA8-AF04-4AAB04739459}"/>
              </a:ext>
            </a:extLst>
          </p:cNvPr>
          <p:cNvSpPr txBox="1"/>
          <p:nvPr/>
        </p:nvSpPr>
        <p:spPr>
          <a:xfrm>
            <a:off x="873303" y="390418"/>
            <a:ext cx="4356242" cy="646331"/>
          </a:xfrm>
          <a:prstGeom prst="rect">
            <a:avLst/>
          </a:prstGeom>
          <a:noFill/>
        </p:spPr>
        <p:txBody>
          <a:bodyPr wrap="square" rtlCol="0">
            <a:spAutoFit/>
          </a:bodyPr>
          <a:lstStyle/>
          <a:p>
            <a:r>
              <a:rPr lang="en-US" sz="3600" b="1" dirty="0">
                <a:solidFill>
                  <a:srgbClr val="CC00CC"/>
                </a:solidFill>
              </a:rPr>
              <a:t>1. </a:t>
            </a:r>
            <a:r>
              <a:rPr lang="en-US" sz="3600" b="1" u="sng" dirty="0">
                <a:solidFill>
                  <a:srgbClr val="CC00CC"/>
                </a:solidFill>
              </a:rPr>
              <a:t>CLASS</a:t>
            </a:r>
            <a:endParaRPr lang="en-IN" sz="3600" b="1" u="sng" dirty="0">
              <a:solidFill>
                <a:srgbClr val="CC00CC"/>
              </a:solidFill>
            </a:endParaRPr>
          </a:p>
        </p:txBody>
      </p:sp>
      <p:sp>
        <p:nvSpPr>
          <p:cNvPr id="3" name="TextBox 2">
            <a:extLst>
              <a:ext uri="{FF2B5EF4-FFF2-40B4-BE49-F238E27FC236}">
                <a16:creationId xmlns:a16="http://schemas.microsoft.com/office/drawing/2014/main" id="{81405EBD-4DAE-7A2D-4FBE-B4FFB74DEF1D}"/>
              </a:ext>
            </a:extLst>
          </p:cNvPr>
          <p:cNvSpPr txBox="1"/>
          <p:nvPr/>
        </p:nvSpPr>
        <p:spPr>
          <a:xfrm>
            <a:off x="873303" y="1325365"/>
            <a:ext cx="13181744" cy="6463308"/>
          </a:xfrm>
          <a:prstGeom prst="rect">
            <a:avLst/>
          </a:prstGeom>
          <a:noFill/>
        </p:spPr>
        <p:txBody>
          <a:bodyPr wrap="square" rtlCol="0">
            <a:spAutoFit/>
          </a:bodyPr>
          <a:lstStyle/>
          <a:p>
            <a:pPr algn="just" rtl="0" fontAlgn="base"/>
            <a:r>
              <a:rPr lang="en-US" sz="2400" b="0" i="0" dirty="0">
                <a:effectLst/>
              </a:rPr>
              <a:t>A class is a user-defined blueprint or prototype from which objects are created. It represents the set of properties or methods that are common to all objects of one type. Using classes, you can create multiple objects with the same behavior instead of writing their code multiple times. This includes classes for objects occurring more than once in your code. In general, class declarations can include these components in order: </a:t>
            </a:r>
          </a:p>
          <a:p>
            <a:pPr algn="just" rtl="0" fontAlgn="base"/>
            <a:endParaRPr lang="en-US" sz="2400" b="0" i="0" dirty="0">
              <a:effectLst/>
            </a:endParaRPr>
          </a:p>
          <a:p>
            <a:pPr algn="l" fontAlgn="base">
              <a:lnSpc>
                <a:spcPct val="150000"/>
              </a:lnSpc>
              <a:buFont typeface="+mj-lt"/>
              <a:buAutoNum type="arabicPeriod"/>
            </a:pPr>
            <a:r>
              <a:rPr lang="en-US" sz="2400" b="1" i="0" u="sng" dirty="0">
                <a:effectLst/>
              </a:rPr>
              <a:t>Modifiers</a:t>
            </a:r>
            <a:r>
              <a:rPr lang="en-US" sz="2400" b="0" i="0" dirty="0">
                <a:effectLst/>
              </a:rPr>
              <a:t>: A class can be public or have default access (Refer to </a:t>
            </a:r>
            <a:r>
              <a:rPr lang="en-US" sz="2400" b="0" i="0" u="sng" dirty="0">
                <a:effectLst/>
                <a:hlinkClick r:id="rId2">
                  <a:extLst>
                    <a:ext uri="{A12FA001-AC4F-418D-AE19-62706E023703}">
                      <ahyp:hlinkClr xmlns:ahyp="http://schemas.microsoft.com/office/drawing/2018/hyperlinkcolor" val="tx"/>
                    </a:ext>
                  </a:extLst>
                </a:hlinkClick>
              </a:rPr>
              <a:t>this</a:t>
            </a:r>
            <a:r>
              <a:rPr lang="en-US" sz="2400" b="0" i="0" dirty="0">
                <a:effectLst/>
              </a:rPr>
              <a:t> for details).</a:t>
            </a:r>
          </a:p>
          <a:p>
            <a:pPr algn="l" fontAlgn="base">
              <a:lnSpc>
                <a:spcPct val="150000"/>
              </a:lnSpc>
              <a:buFont typeface="+mj-lt"/>
              <a:buAutoNum type="arabicPeriod" startAt="2"/>
            </a:pPr>
            <a:r>
              <a:rPr lang="en-US" sz="2400" b="1" i="0" u="sng" dirty="0">
                <a:effectLst/>
              </a:rPr>
              <a:t>Class name</a:t>
            </a:r>
            <a:r>
              <a:rPr lang="en-US" sz="2400" b="1" i="0" dirty="0">
                <a:effectLst/>
              </a:rPr>
              <a:t>:</a:t>
            </a:r>
            <a:r>
              <a:rPr lang="en-US" sz="2400" b="0" i="0" dirty="0">
                <a:effectLst/>
              </a:rPr>
              <a:t> The class name should begin with the initial letter capitalized by convention.</a:t>
            </a:r>
          </a:p>
          <a:p>
            <a:pPr algn="l" fontAlgn="base">
              <a:lnSpc>
                <a:spcPct val="150000"/>
              </a:lnSpc>
              <a:buFont typeface="+mj-lt"/>
              <a:buAutoNum type="arabicPeriod" startAt="3"/>
            </a:pPr>
            <a:r>
              <a:rPr lang="en-US" sz="2400" b="1" i="0" u="sng" dirty="0">
                <a:effectLst/>
              </a:rPr>
              <a:t>Superclass (if any)</a:t>
            </a:r>
            <a:r>
              <a:rPr lang="en-US" sz="2400" b="1" i="0" dirty="0">
                <a:effectLst/>
              </a:rPr>
              <a:t>:</a:t>
            </a:r>
            <a:r>
              <a:rPr lang="en-US" sz="2400" b="0" i="0" dirty="0">
                <a:effectLst/>
              </a:rPr>
              <a:t> The name of the class’s parent (superclass), if any, preceded by the keyword extends. A class can only extend (subclass) one parent.</a:t>
            </a:r>
          </a:p>
          <a:p>
            <a:pPr algn="l" fontAlgn="base">
              <a:lnSpc>
                <a:spcPct val="150000"/>
              </a:lnSpc>
              <a:buFont typeface="+mj-lt"/>
              <a:buAutoNum type="arabicPeriod" startAt="4"/>
            </a:pPr>
            <a:r>
              <a:rPr lang="en-US" sz="2400" b="1" i="0" u="sng" dirty="0">
                <a:effectLst/>
              </a:rPr>
              <a:t>Interfaces (if any):</a:t>
            </a:r>
            <a:r>
              <a:rPr lang="en-US" sz="2400" b="0" i="0" dirty="0">
                <a:effectLst/>
              </a:rPr>
              <a:t> A comma-separated list of interfaces implemented by the class, if any, preceded by the keyword implements. A class can implement more than one interface.</a:t>
            </a:r>
          </a:p>
          <a:p>
            <a:pPr algn="l" fontAlgn="base">
              <a:lnSpc>
                <a:spcPct val="150000"/>
              </a:lnSpc>
              <a:buFont typeface="+mj-lt"/>
              <a:buAutoNum type="arabicPeriod" startAt="5"/>
            </a:pPr>
            <a:r>
              <a:rPr lang="en-US" sz="2400" b="1" i="0" u="sng" dirty="0">
                <a:effectLst/>
              </a:rPr>
              <a:t>Body:</a:t>
            </a:r>
            <a:r>
              <a:rPr lang="en-US" sz="2400" b="0" i="0" dirty="0">
                <a:effectLst/>
              </a:rPr>
              <a:t> The class body is surrounded by braces, { }.</a:t>
            </a:r>
          </a:p>
          <a:p>
            <a:endParaRPr lang="en-IN" dirty="0"/>
          </a:p>
        </p:txBody>
      </p:sp>
    </p:spTree>
    <p:extLst>
      <p:ext uri="{BB962C8B-B14F-4D97-AF65-F5344CB8AC3E}">
        <p14:creationId xmlns:p14="http://schemas.microsoft.com/office/powerpoint/2010/main" val="1235260887"/>
      </p:ext>
    </p:extLst>
  </p:cSld>
  <p:clrMapOvr>
    <a:masterClrMapping/>
  </p:clrMapOvr>
  <p:transition spd="slow">
    <p:cover/>
  </p:transition>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 dockstate="right" visibility="0" width="525"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D1E6CED7-58C3-4C90-A694-70960DD4622E}">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0C19FD5B-648F-4602-9865-C8924AF8463F}">
  <we:reference id="wa104379997" version="3.0.0.0" store="en-US" storeType="OMEX"/>
  <we:alternateReferences>
    <we:reference id="WA104379997" version="3.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55</TotalTime>
  <Words>1061</Words>
  <Application>Microsoft Office PowerPoint</Application>
  <PresentationFormat>Custom</PresentationFormat>
  <Paragraphs>101</Paragraphs>
  <Slides>15</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Arial Unicode MS</vt:lpstr>
      <vt:lpstr>Century Gothic</vt:lpstr>
      <vt:lpstr>Garamond</vt:lpstr>
      <vt:lpstr>Haettenschweiler</vt:lpstr>
      <vt:lpstr>Libre Baskerville</vt:lpstr>
      <vt:lpstr>Nunito</vt:lpstr>
      <vt:lpstr>Open Sans</vt:lpstr>
      <vt:lpstr>Office Theme</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Abhinav Dyan Samantara</cp:lastModifiedBy>
  <cp:revision>3</cp:revision>
  <dcterms:created xsi:type="dcterms:W3CDTF">2024-07-07T10:38:07Z</dcterms:created>
  <dcterms:modified xsi:type="dcterms:W3CDTF">2024-07-09T06:05:59Z</dcterms:modified>
</cp:coreProperties>
</file>