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70" d="100"/>
          <a:sy n="70" d="100"/>
        </p:scale>
        <p:origin x="702"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03/01/2023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03/01/2023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60"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4"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0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2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8"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8"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32"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6"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80"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1/3/2023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6"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6"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vamsigutha/EshoppingZone-Spring-boot"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4.jpe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197824493"/>
              </p:ext>
            </p:extLst>
          </p:nvPr>
        </p:nvGraphicFramePr>
        <p:xfrm>
          <a:off x="9229514" y="1849948"/>
          <a:ext cx="2962486" cy="4284663"/>
        </p:xfrm>
        <a:graphic>
          <a:graphicData uri="http://schemas.openxmlformats.org/drawingml/2006/table">
            <a:tbl>
              <a:tblPr firstRow="1" bandRow="1">
                <a:tableStyleId>{0E3FDE45-AF77-4B5C-9715-49D594BDF05E}</a:tableStyleId>
              </a:tblPr>
              <a:tblGrid>
                <a:gridCol w="1209886">
                  <a:extLst>
                    <a:ext uri="{9D8B030D-6E8A-4147-A177-3AD203B41FA5}">
                      <a16:colId xmlns:a16="http://schemas.microsoft.com/office/drawing/2014/main" val="3331298770"/>
                    </a:ext>
                  </a:extLst>
                </a:gridCol>
                <a:gridCol w="1752600">
                  <a:extLst>
                    <a:ext uri="{9D8B030D-6E8A-4147-A177-3AD203B41FA5}">
                      <a16:colId xmlns:a16="http://schemas.microsoft.com/office/drawing/2014/main" val="879084521"/>
                    </a:ext>
                  </a:extLst>
                </a:gridCol>
              </a:tblGrid>
              <a:tr h="444183">
                <a:tc>
                  <a:txBody>
                    <a:bodyPr/>
                    <a:lstStyle/>
                    <a:p>
                      <a:r>
                        <a:rPr kumimoji="0" lang="en-US" sz="12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a:t>
                      </a:r>
                      <a:endPar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j-lt"/>
                          <a:ea typeface="+mn-ea"/>
                          <a:cs typeface="+mn-cs"/>
                        </a:rPr>
                        <a:t>Basics, OOPS, Exception Handling, Arrays, Collection and Generics, Delegates and Events, File Io and Serialization.</a:t>
                      </a:r>
                      <a:endParaRPr kumimoji="0" lang="en-US" sz="1200" b="0" i="0" u="none" strike="noStrike" kern="1200" cap="none" spc="0" normalizeH="0" baseline="0" dirty="0">
                        <a:ln>
                          <a:noFill/>
                        </a:ln>
                        <a:solidFill>
                          <a:prstClr val="black"/>
                        </a:solidFill>
                        <a:effectLst/>
                        <a:uLnTx/>
                        <a:uFillTx/>
                        <a:latin typeface="+mj-lt"/>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 Framework</a:t>
                      </a:r>
                    </a:p>
                  </a:txBody>
                  <a:tcPr/>
                </a:tc>
                <a:tc>
                  <a:txBody>
                    <a:bodyPr/>
                    <a:lstStyle/>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 ASP.NET with MVC4 and WEB API, Entity Framework.</a:t>
                      </a:r>
                    </a:p>
                  </a:txBody>
                  <a:tcPr/>
                </a:tc>
                <a:extLst>
                  <a:ext uri="{0D108BD9-81ED-4DB2-BD59-A6C34878D82A}">
                    <a16:rowId xmlns:a16="http://schemas.microsoft.com/office/drawing/2014/main" val="3294054581"/>
                  </a:ext>
                </a:extLst>
              </a:tr>
              <a:tr h="2438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u="none" strike="noStrike" kern="1200" cap="none" spc="0" normalizeH="0" baseline="0" noProof="0" dirty="0">
                          <a:ln>
                            <a:noFill/>
                          </a:ln>
                          <a:effectLst/>
                          <a:uLnTx/>
                          <a:uFillTx/>
                        </a:rPr>
                        <a:t>Database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SQL</a:t>
                      </a:r>
                    </a:p>
                  </a:txBody>
                  <a:tcPr/>
                </a:tc>
                <a:extLst>
                  <a:ext uri="{0D108BD9-81ED-4DB2-BD59-A6C34878D82A}">
                    <a16:rowId xmlns:a16="http://schemas.microsoft.com/office/drawing/2014/main" val="3229840877"/>
                  </a:ext>
                </a:extLst>
              </a:tr>
              <a:tr h="228600">
                <a:tc>
                  <a:txBody>
                    <a:bodyPr/>
                    <a:lstStyle/>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GIT, </a:t>
                      </a:r>
                      <a:r>
                        <a:rPr lang="en-US" sz="1200" dirty="0" smtClean="0">
                          <a:solidFill>
                            <a:schemeClr val="tx1"/>
                          </a:solidFill>
                        </a:rPr>
                        <a:t>SWAGGER</a:t>
                      </a:r>
                      <a:endParaRPr lang="en-US" sz="1200" dirty="0">
                        <a:solidFill>
                          <a:schemeClr val="tx1"/>
                        </a:solidFill>
                      </a:endParaRPr>
                    </a:p>
                  </a:txBody>
                  <a:tcPr/>
                </a:tc>
                <a:extLst>
                  <a:ext uri="{0D108BD9-81ED-4DB2-BD59-A6C34878D82A}">
                    <a16:rowId xmlns:a16="http://schemas.microsoft.com/office/drawing/2014/main" val="668073409"/>
                  </a:ext>
                </a:extLst>
              </a:tr>
              <a:tr h="228600">
                <a:tc>
                  <a:txBody>
                    <a:bodyPr/>
                    <a:lstStyle/>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Technology </a:t>
                      </a:r>
                    </a:p>
                  </a:txBody>
                  <a:tcPr/>
                </a:tc>
                <a:tc>
                  <a:txBody>
                    <a:bodyPr/>
                    <a:lstStyle/>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HTML5, CSS &amp; Angular</a:t>
                      </a:r>
                    </a:p>
                  </a:txBody>
                  <a:tcPr/>
                </a:tc>
                <a:extLst>
                  <a:ext uri="{0D108BD9-81ED-4DB2-BD59-A6C34878D82A}">
                    <a16:rowId xmlns:a16="http://schemas.microsoft.com/office/drawing/2014/main" val="2135133130"/>
                  </a:ext>
                </a:extLst>
              </a:tr>
              <a:tr h="444183">
                <a:tc>
                  <a:txBody>
                    <a:bodyPr/>
                    <a:lstStyle/>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Java</a:t>
                      </a:r>
                    </a:p>
                  </a:txBody>
                  <a:tcPr/>
                </a:tc>
                <a:tc>
                  <a:txBody>
                    <a:bodyPr/>
                    <a:lstStyle/>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Basic, OOPS, Exception Handling, </a:t>
                      </a:r>
                      <a:r>
                        <a:rPr kumimoji="0" lang="en-US" sz="1200" b="0" i="0" u="none" strike="noStrike" kern="1200" cap="none" spc="0" normalizeH="0" baseline="0" dirty="0" smtClean="0">
                          <a:ln>
                            <a:noFill/>
                          </a:ln>
                          <a:solidFill>
                            <a:prstClr val="black"/>
                          </a:solidFill>
                          <a:effectLst/>
                          <a:uLnTx/>
                          <a:uFillTx/>
                          <a:latin typeface="Verdana" panose="020B0604030504040204" pitchFamily="34" charset="0"/>
                          <a:ea typeface="+mn-ea"/>
                          <a:cs typeface="+mn-cs"/>
                        </a:rPr>
                        <a:t>Arrays</a:t>
                      </a:r>
                      <a:endPar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444183">
                <a:tc>
                  <a:txBody>
                    <a:bodyPr/>
                    <a:lstStyle/>
                    <a:p>
                      <a:r>
                        <a:rPr kumimoji="0" lang="en-US" sz="1200" b="0" i="0" u="none" strike="noStrike" kern="1200" cap="none" spc="0" normalizeH="0" baseline="0" dirty="0" smtClean="0">
                          <a:ln>
                            <a:noFill/>
                          </a:ln>
                          <a:solidFill>
                            <a:prstClr val="black"/>
                          </a:solidFill>
                          <a:effectLst/>
                          <a:uLnTx/>
                          <a:uFillTx/>
                          <a:latin typeface="Verdana" panose="020B0604030504040204" pitchFamily="34" charset="0"/>
                          <a:ea typeface="+mn-ea"/>
                          <a:cs typeface="+mn-cs"/>
                        </a:rPr>
                        <a:t>C</a:t>
                      </a:r>
                      <a:endPar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1200" b="0" i="0" u="none" strike="noStrike" kern="1200" cap="none" spc="0" normalizeH="0" baseline="0" dirty="0" smtClean="0">
                          <a:ln>
                            <a:noFill/>
                          </a:ln>
                          <a:solidFill>
                            <a:prstClr val="black"/>
                          </a:solidFill>
                          <a:effectLst/>
                          <a:uLnTx/>
                          <a:uFillTx/>
                          <a:latin typeface="Verdana" panose="020B0604030504040204" pitchFamily="34" charset="0"/>
                          <a:ea typeface="+mn-ea"/>
                          <a:cs typeface="+mn-cs"/>
                        </a:rPr>
                        <a:t>Basics</a:t>
                      </a:r>
                      <a:endPar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6"/>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175419"/>
          </a:xfrm>
        </p:spPr>
        <p:txBody>
          <a:bodyPr/>
          <a:lstStyle/>
          <a:p>
            <a:pPr eaLnBrk="1" hangingPunct="1">
              <a:lnSpc>
                <a:spcPct val="114000"/>
              </a:lnSpc>
            </a:pPr>
            <a:r>
              <a:rPr lang="en-US" altLang="en-US" b="1" dirty="0" smtClean="0"/>
              <a:t>On-Demand Car Wash System</a:t>
            </a:r>
            <a:endParaRPr lang="en-US" altLang="en-US" b="1" dirty="0"/>
          </a:p>
          <a:p>
            <a:pPr eaLnBrk="1" hangingPunct="1">
              <a:lnSpc>
                <a:spcPct val="114000"/>
              </a:lnSpc>
            </a:pPr>
            <a:r>
              <a:rPr lang="en-IN" altLang="en-US" dirty="0"/>
              <a:t>Completed end to end case study </a:t>
            </a:r>
            <a:r>
              <a:rPr lang="en-IN" altLang="en-US" dirty="0" smtClean="0"/>
              <a:t>of On-Demand Car Wash System which </a:t>
            </a:r>
            <a:r>
              <a:rPr lang="en-IN" altLang="en-US" dirty="0"/>
              <a:t>is a Web Based Application</a:t>
            </a:r>
            <a:r>
              <a:rPr lang="en-IN" altLang="en-US" dirty="0" smtClean="0"/>
              <a:t>. It is implemented, understanding the growing automobile market and the need to provide services for cleaning and maintaining them. It’s main objective is to act as a bridge between the customers in need of the service and washers who are ready to provide the service. The customers can register themselves and avail the wash services and the washers will be registered by the application admin and will receive notifications regarding the orders which will be handled on acceptance.</a:t>
            </a:r>
            <a:endParaRPr lang="en-IN" altLang="en-US" dirty="0"/>
          </a:p>
          <a:p>
            <a:pPr eaLnBrk="1" hangingPunct="1">
              <a:lnSpc>
                <a:spcPct val="114000"/>
              </a:lnSpc>
            </a:pPr>
            <a:r>
              <a:rPr lang="en-IN" altLang="en-US" dirty="0"/>
              <a:t>Technologies used:</a:t>
            </a:r>
          </a:p>
          <a:p>
            <a:pPr marL="171450" indent="-171450" eaLnBrk="1" hangingPunct="1">
              <a:lnSpc>
                <a:spcPct val="114000"/>
              </a:lnSpc>
              <a:buFont typeface="Arial" panose="020B0604020202020204" pitchFamily="34" charset="0"/>
              <a:buChar char="•"/>
            </a:pPr>
            <a:r>
              <a:rPr lang="en-IN" altLang="en-US" dirty="0"/>
              <a:t>ANGULAR</a:t>
            </a:r>
          </a:p>
          <a:p>
            <a:pPr marL="171450" indent="-171450" eaLnBrk="1" hangingPunct="1">
              <a:lnSpc>
                <a:spcPct val="114000"/>
              </a:lnSpc>
              <a:buFont typeface="Arial" panose="020B0604020202020204" pitchFamily="34" charset="0"/>
              <a:buChar char="•"/>
            </a:pPr>
            <a:r>
              <a:rPr lang="en-IN" altLang="en-US" dirty="0"/>
              <a:t>ASP.NET </a:t>
            </a:r>
            <a:r>
              <a:rPr lang="en-IN" altLang="en-US" dirty="0" smtClean="0"/>
              <a:t>CORE</a:t>
            </a:r>
            <a:endParaRPr lang="en-IN" altLang="en-US" dirty="0"/>
          </a:p>
          <a:p>
            <a:pPr marL="171450" indent="-171450" eaLnBrk="1" hangingPunct="1">
              <a:lnSpc>
                <a:spcPct val="114000"/>
              </a:lnSpc>
              <a:buFont typeface="Arial" panose="020B0604020202020204" pitchFamily="34" charset="0"/>
              <a:buChar char="•"/>
            </a:pPr>
            <a:r>
              <a:rPr lang="en-IN" altLang="en-US" dirty="0"/>
              <a:t>Microsoft SQL Server</a:t>
            </a:r>
          </a:p>
          <a:p>
            <a:pPr eaLnBrk="1" hangingPunct="1">
              <a:lnSpc>
                <a:spcPct val="114000"/>
              </a:lnSpc>
            </a:pPr>
            <a:endParaRPr lang="en-US" altLang="nl-NL" b="1" dirty="0"/>
          </a:p>
          <a:p>
            <a:pPr eaLnBrk="1" hangingPunct="1">
              <a:lnSpc>
                <a:spcPct val="114000"/>
              </a:lnSpc>
            </a:pPr>
            <a:r>
              <a:rPr lang="en-US" altLang="nl-NL" dirty="0"/>
              <a:t/>
            </a:r>
            <a:br>
              <a:rPr lang="en-US" altLang="nl-NL" dirty="0"/>
            </a:br>
            <a:r>
              <a:rPr lang="en-US" altLang="nl-NL" dirty="0"/>
              <a:t/>
            </a: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Senior 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smtClean="0"/>
              <a:t>Mumbai</a:t>
            </a:r>
            <a:endParaRPr lang="nl-NL" altLang="nl-NL" dirty="0"/>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4289" y="1607344"/>
            <a:ext cx="2593111" cy="322224"/>
          </a:xfrm>
        </p:spPr>
        <p:txBody>
          <a:bodyPr/>
          <a:lstStyle/>
          <a:p>
            <a:pPr eaLnBrk="1" hangingPunct="1"/>
            <a:r>
              <a:rPr lang="nl-NL" altLang="nl-NL" dirty="0"/>
              <a:t>a</a:t>
            </a:r>
            <a:r>
              <a:rPr lang="nl-NL" altLang="nl-NL" dirty="0" smtClean="0"/>
              <a:t>bhinav.unniyattil@capgemini.com</a:t>
            </a:r>
            <a:endParaRPr lang="nl-NL" altLang="nl-NL" dirty="0"/>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5275" y="1829175"/>
            <a:ext cx="2382837" cy="330200"/>
          </a:xfrm>
        </p:spPr>
        <p:txBody>
          <a:bodyPr/>
          <a:lstStyle/>
          <a:p>
            <a:pPr eaLnBrk="1" hangingPunct="1"/>
            <a:r>
              <a:rPr lang="nl-NL" altLang="nl-NL" dirty="0"/>
              <a:t>+91 </a:t>
            </a:r>
            <a:r>
              <a:rPr lang="nl-NL" altLang="nl-NL" dirty="0" smtClean="0"/>
              <a:t>9846851993</a:t>
            </a:r>
            <a:endParaRPr lang="nl-NL" altLang="nl-NL" dirty="0"/>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9738" y="2834084"/>
            <a:ext cx="4057650" cy="2509043"/>
          </a:xfrm>
        </p:spPr>
        <p:txBody>
          <a:bodyPr/>
          <a:lstStyle/>
          <a:p>
            <a:r>
              <a:rPr lang="en-US" altLang="en-US" sz="1100" b="1" dirty="0"/>
              <a:t>Full Stack Developer</a:t>
            </a:r>
          </a:p>
          <a:p>
            <a:pPr marL="171450" indent="-171450">
              <a:buFont typeface="Arial" panose="020B0604020202020204" pitchFamily="34" charset="0"/>
              <a:buChar char="•"/>
            </a:pPr>
            <a:r>
              <a:rPr lang="en-US" dirty="0"/>
              <a:t>Understanding of </a:t>
            </a:r>
            <a:r>
              <a:rPr lang="en-US" b="1" dirty="0"/>
              <a:t>RDBMS</a:t>
            </a:r>
            <a:r>
              <a:rPr lang="en-US" dirty="0"/>
              <a:t> concepts using </a:t>
            </a:r>
            <a:r>
              <a:rPr lang="en-US" b="1" dirty="0"/>
              <a:t>SQL Server</a:t>
            </a:r>
            <a:r>
              <a:rPr lang="en-US" dirty="0"/>
              <a:t>.</a:t>
            </a:r>
          </a:p>
          <a:p>
            <a:pPr marL="171450" indent="-171450">
              <a:buFont typeface="Arial" panose="020B0604020202020204" pitchFamily="34" charset="0"/>
              <a:buChar char="•"/>
            </a:pPr>
            <a:r>
              <a:rPr lang="en-US" dirty="0"/>
              <a:t>Practical understanding of </a:t>
            </a:r>
            <a:r>
              <a:rPr lang="en-US" b="1" dirty="0"/>
              <a:t>C#</a:t>
            </a:r>
            <a:r>
              <a:rPr lang="en-US" dirty="0"/>
              <a:t> and </a:t>
            </a:r>
            <a:r>
              <a:rPr lang="en-US" b="1" dirty="0"/>
              <a:t>SQL</a:t>
            </a:r>
            <a:r>
              <a:rPr lang="en-US" dirty="0"/>
              <a:t> concept using </a:t>
            </a:r>
            <a:r>
              <a:rPr lang="en-US" b="1" dirty="0"/>
              <a:t>Visual Studio</a:t>
            </a:r>
            <a:r>
              <a:rPr lang="en-US" dirty="0"/>
              <a:t> and </a:t>
            </a:r>
            <a:r>
              <a:rPr lang="en-US" b="1" dirty="0"/>
              <a:t>SQL Server</a:t>
            </a:r>
            <a:r>
              <a:rPr lang="en-US" dirty="0"/>
              <a:t>.</a:t>
            </a:r>
          </a:p>
          <a:p>
            <a:pPr marL="171450" indent="-171450">
              <a:buFont typeface="Arial" panose="020B0604020202020204" pitchFamily="34" charset="0"/>
              <a:buChar char="•"/>
            </a:pPr>
            <a:r>
              <a:rPr lang="en-US" dirty="0"/>
              <a:t>Hands on experience in developing applications using </a:t>
            </a:r>
            <a:r>
              <a:rPr lang="en-US" b="1" dirty="0"/>
              <a:t>.NET Framework</a:t>
            </a:r>
            <a:r>
              <a:rPr lang="en-US" dirty="0"/>
              <a:t>, </a:t>
            </a:r>
            <a:r>
              <a:rPr lang="en-US" b="1" dirty="0"/>
              <a:t>ADO.NET Core</a:t>
            </a:r>
          </a:p>
          <a:p>
            <a:pPr marL="171450" indent="-171450">
              <a:buFont typeface="Arial" panose="020B0604020202020204" pitchFamily="34" charset="0"/>
              <a:buChar char="•"/>
            </a:pPr>
            <a:r>
              <a:rPr lang="en-US" dirty="0"/>
              <a:t>Understanding of </a:t>
            </a:r>
            <a:r>
              <a:rPr lang="en-US" b="1" dirty="0"/>
              <a:t>HTML5, CSS </a:t>
            </a:r>
            <a:r>
              <a:rPr lang="en-US" dirty="0"/>
              <a:t>and </a:t>
            </a:r>
            <a:r>
              <a:rPr lang="en-US" b="1" dirty="0"/>
              <a:t>Angular CLI.</a:t>
            </a:r>
          </a:p>
          <a:p>
            <a:r>
              <a:rPr lang="en-US" altLang="nl-NL" dirty="0"/>
              <a:t/>
            </a:r>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US" altLang="en-US" dirty="0" smtClean="0"/>
              <a:t>ABHINAV UNNIYATTIL</a:t>
            </a:r>
            <a:endParaRPr lang="en-IN" altLang="en-US" dirty="0"/>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l="23582" t="2058" r="24332" b="4875"/>
          <a:stretch>
            <a:fillRect/>
          </a:stretch>
        </p:blipFill>
        <p:spPr bwMode="auto">
          <a:xfrm>
            <a:off x="4261644" y="6270806"/>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837113" y="6375745"/>
            <a:ext cx="3595687" cy="261610"/>
          </a:xfrm>
          <a:prstGeom prst="rect">
            <a:avLst/>
          </a:prstGeom>
          <a:ln/>
          <a:extLst/>
        </p:spPr>
        <p:style>
          <a:lnRef idx="2">
            <a:schemeClr val="accent5"/>
          </a:lnRef>
          <a:fillRef idx="1">
            <a:schemeClr val="lt1"/>
          </a:fillRef>
          <a:effectRef idx="0">
            <a:schemeClr val="accent5"/>
          </a:effectRef>
          <a:fontRef idx="minor">
            <a:schemeClr val="dk1"/>
          </a:fontRef>
        </p:style>
        <p:txBody>
          <a:bodyPr wrap="squar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lvl="0">
              <a:defRPr/>
            </a:pPr>
            <a:r>
              <a:rPr lang="en-IN" altLang="en-US" sz="1100" dirty="0">
                <a:solidFill>
                  <a:prstClr val="black"/>
                </a:solidFill>
              </a:rPr>
              <a:t>https://github.com/Abhinav221100</a:t>
            </a:r>
            <a:endPar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A5</a:t>
            </a:r>
          </a:p>
        </p:txBody>
      </p:sp>
      <p:sp>
        <p:nvSpPr>
          <p:cNvPr id="5" name="Rectangle 4">
            <a:extLst>
              <a:ext uri="{FF2B5EF4-FFF2-40B4-BE49-F238E27FC236}">
                <a16:creationId xmlns:a16="http://schemas.microsoft.com/office/drawing/2014/main" id="{4E726CED-1BAF-414A-893B-4626E9B6F2B4}"/>
              </a:ext>
            </a:extLst>
          </p:cNvPr>
          <p:cNvSpPr/>
          <p:nvPr/>
        </p:nvSpPr>
        <p:spPr>
          <a:xfrm>
            <a:off x="9389533" y="596900"/>
            <a:ext cx="2819400" cy="723853"/>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2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200" dirty="0" smtClean="0">
                <a:solidFill>
                  <a:prstClr val="black"/>
                </a:solidFill>
                <a:latin typeface="Verdana" panose="020B0604030504040204" pitchFamily="34" charset="0"/>
              </a:rPr>
              <a:t>Technology,</a:t>
            </a:r>
            <a:endParaRPr kumimoji="0" lang="en-US" altLang="nl-NL" sz="12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200" dirty="0" smtClean="0">
                <a:solidFill>
                  <a:prstClr val="black"/>
                </a:solidFill>
                <a:latin typeface="Verdana" panose="020B0604030504040204" pitchFamily="34" charset="0"/>
              </a:rPr>
              <a:t>Computer Science Engineering </a:t>
            </a:r>
            <a:endParaRPr kumimoji="0" lang="en-US" altLang="nl-NL" sz="1200" b="0" i="0" u="none" strike="noStrike" kern="1200" cap="none" spc="0" normalizeH="0" baseline="0" noProof="0" dirty="0" smtClean="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200" b="0" i="0" u="none" strike="noStrike" kern="1200" cap="none" spc="0" normalizeH="0" baseline="0" noProof="0" dirty="0" smtClean="0">
                <a:ln>
                  <a:noFill/>
                </a:ln>
                <a:solidFill>
                  <a:prstClr val="black"/>
                </a:solidFill>
                <a:effectLst/>
                <a:uLnTx/>
                <a:uFillTx/>
                <a:latin typeface="Verdana" panose="020B0604030504040204" pitchFamily="34" charset="0"/>
                <a:ea typeface="+mn-ea"/>
                <a:cs typeface="+mn-cs"/>
              </a:rPr>
              <a:t> </a:t>
            </a:r>
            <a:r>
              <a:rPr kumimoji="0" lang="en-US" altLang="nl-NL" sz="12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2018 - 2022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29514" y="1555381"/>
            <a:ext cx="721672"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4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1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Placeholder 3"/>
          <p:cNvPicPr>
            <a:picLocks noGrp="1" noChangeAspect="1"/>
          </p:cNvPicPr>
          <p:nvPr>
            <p:ph type="pic" sz="quarter" idx="46"/>
          </p:nvPr>
        </p:nvPicPr>
        <p:blipFill>
          <a:blip r:embed="rId5" cstate="hqprint">
            <a:extLst>
              <a:ext uri="{28A0092B-C50C-407E-A947-70E740481C1C}">
                <a14:useLocalDpi xmlns:a14="http://schemas.microsoft.com/office/drawing/2010/main" val="0"/>
              </a:ext>
            </a:extLst>
          </a:blip>
          <a:srcRect t="10482" b="10482"/>
          <a:stretch>
            <a:fillRect/>
          </a:stretch>
        </p:blipFill>
        <p:spPr/>
      </p:pic>
    </p:spTree>
    <p:extLst>
      <p:ext uri="{BB962C8B-B14F-4D97-AF65-F5344CB8AC3E}">
        <p14:creationId xmlns:p14="http://schemas.microsoft.com/office/powerpoint/2010/main" val="362227586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2146</TotalTime>
  <Words>253</Words>
  <Application>Microsoft Office PowerPoint</Application>
  <PresentationFormat>Widescreen</PresentationFormat>
  <Paragraphs>39</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Helvetica Light</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Abhinav Unniyattil</cp:lastModifiedBy>
  <cp:revision>107</cp:revision>
  <dcterms:created xsi:type="dcterms:W3CDTF">2020-09-22T06:24:34Z</dcterms:created>
  <dcterms:modified xsi:type="dcterms:W3CDTF">2023-01-03T15:32:53Z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