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76" r:id="rId6"/>
    <p:sldId id="267" r:id="rId7"/>
    <p:sldId id="268" r:id="rId8"/>
    <p:sldId id="269" r:id="rId9"/>
    <p:sldId id="270" r:id="rId10"/>
    <p:sldId id="260" r:id="rId11"/>
    <p:sldId id="261" r:id="rId12"/>
    <p:sldId id="262" r:id="rId13"/>
    <p:sldId id="274" r:id="rId14"/>
    <p:sldId id="275" r:id="rId15"/>
    <p:sldId id="266" r:id="rId16"/>
    <p:sldId id="271" r:id="rId17"/>
    <p:sldId id="272" r:id="rId18"/>
    <p:sldId id="273" r:id="rId19"/>
    <p:sldId id="264" r:id="rId20"/>
    <p:sldId id="279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63" r:id="rId30"/>
    <p:sldId id="26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36A25-F2F1-42C1-B542-8F6D2FAB0929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52192-E5AF-4BAD-B743-931F3853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5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B720-0F66-4CF7-BFB3-CAB35C302817}" type="datetime1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0CAA-4EB8-4B6C-88A4-B641537BA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E0A1-7BF4-4365-854A-0611ECAD1BC0}" type="datetime1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0CAA-4EB8-4B6C-88A4-B641537BA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7C092-758B-48E4-A4E6-FCFCBBF56DD7}" type="datetime1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0CAA-4EB8-4B6C-88A4-B641537BA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AB0-D510-451A-A5BF-D31C28D962D7}" type="datetime1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0CAA-4EB8-4B6C-88A4-B641537BA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CEBC-3B87-480F-B9A8-BBBCC1C7BA00}" type="datetime1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0CAA-4EB8-4B6C-88A4-B641537BA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8C02-74C4-492A-9980-77DCCF92CCAA}" type="datetime1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easyML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0CAA-4EB8-4B6C-88A4-B641537BA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0416-278A-485B-993B-3C8F06A0128C}" type="datetime1">
              <a:rPr lang="en-US" smtClean="0"/>
              <a:t>6/11/2021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easyML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0CAA-4EB8-4B6C-88A4-B641537BA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59F0-0155-4FEE-B8AB-EFB37D810AC9}" type="datetime1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0CAA-4EB8-4B6C-88A4-B641537BA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E7264-980C-4C02-91DF-87302A2C958A}" type="datetime1">
              <a:rPr lang="en-US" smtClean="0"/>
              <a:t>6/11/2021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0CAA-4EB8-4B6C-88A4-B641537BA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14A8-2261-422E-8CF1-F06505832EEB}" type="datetime1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easyML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0CAA-4EB8-4B6C-88A4-B641537BA37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3489-B818-4A44-BBD3-E2FB21496743}" type="datetime1">
              <a:rPr lang="en-US" smtClean="0"/>
              <a:t>6/11/2021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5F0CAA-4EB8-4B6C-88A4-B641537BA37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easyML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F5F0CAA-4EB8-4B6C-88A4-B641537BA37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easyML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1207013-883F-4C8A-92DD-162699215286}" type="datetime1">
              <a:rPr lang="en-US" smtClean="0"/>
              <a:t>6/11/2021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7" Type="http://schemas.openxmlformats.org/officeDocument/2006/relationships/image" Target="../media/image43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G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Basics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0CAA-4EB8-4B6C-88A4-B641537BA377}" type="slidenum">
              <a:rPr lang="en-US" smtClean="0"/>
              <a:t>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14400"/>
            <a:ext cx="1889760" cy="204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62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077200" cy="51816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Mutable</a:t>
            </a:r>
            <a:r>
              <a:rPr lang="en-US" dirty="0"/>
              <a:t> ordered-collection of arbitrary objects inside `[ ]'.</a:t>
            </a:r>
          </a:p>
          <a:p>
            <a:r>
              <a:rPr lang="en-US" dirty="0"/>
              <a:t>Offset-based access.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0CAA-4EB8-4B6C-88A4-B641537BA377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38400"/>
            <a:ext cx="5410200" cy="27903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334000"/>
            <a:ext cx="5410200" cy="133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75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924800" cy="5410200"/>
          </a:xfrm>
        </p:spPr>
        <p:txBody>
          <a:bodyPr/>
          <a:lstStyle/>
          <a:p>
            <a:r>
              <a:rPr lang="en-US" dirty="0"/>
              <a:t>Concatenation (+)</a:t>
            </a:r>
          </a:p>
          <a:p>
            <a:r>
              <a:rPr lang="en-US" dirty="0"/>
              <a:t>Repetition (*)</a:t>
            </a:r>
          </a:p>
          <a:p>
            <a:r>
              <a:rPr lang="en-US" dirty="0"/>
              <a:t>Slicing</a:t>
            </a:r>
          </a:p>
          <a:p>
            <a:r>
              <a:rPr lang="en-US" dirty="0"/>
              <a:t>Membership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0CAA-4EB8-4B6C-88A4-B641537BA377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295400"/>
            <a:ext cx="4953000" cy="3352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00600"/>
            <a:ext cx="6781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18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0"/>
            <a:ext cx="7696200" cy="533400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0CAA-4EB8-4B6C-88A4-B641537BA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62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305800" cy="5562600"/>
          </a:xfrm>
        </p:spPr>
        <p:txBody>
          <a:bodyPr/>
          <a:lstStyle/>
          <a:p>
            <a:r>
              <a:rPr lang="en-US" dirty="0"/>
              <a:t>Ordered set of items inside ().</a:t>
            </a:r>
          </a:p>
          <a:p>
            <a:r>
              <a:rPr lang="en-US" dirty="0"/>
              <a:t>Are immutable sequences, fixed-size.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0CAA-4EB8-4B6C-88A4-B641537BA377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70" y="2286000"/>
            <a:ext cx="79248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0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44562"/>
          </a:xfrm>
        </p:spPr>
        <p:txBody>
          <a:bodyPr/>
          <a:lstStyle/>
          <a:p>
            <a:r>
              <a:rPr lang="en-US" dirty="0"/>
              <a:t>Tuple Operations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7467600" cy="495300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0CAA-4EB8-4B6C-88A4-B641537BA3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305800" cy="5486400"/>
          </a:xfrm>
        </p:spPr>
        <p:txBody>
          <a:bodyPr/>
          <a:lstStyle/>
          <a:p>
            <a:r>
              <a:rPr lang="en-US" dirty="0"/>
              <a:t>Unordered Containers.</a:t>
            </a:r>
          </a:p>
          <a:p>
            <a:r>
              <a:rPr lang="en-US" dirty="0"/>
              <a:t>Mapping objects that map/bind keys to values.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err="1"/>
              <a:t>dict</a:t>
            </a:r>
            <a:r>
              <a:rPr lang="en-US" dirty="0"/>
              <a:t> = { key1:value1, key2:value2, key3:value3... }</a:t>
            </a:r>
          </a:p>
          <a:p>
            <a:r>
              <a:rPr lang="en-US" dirty="0"/>
              <a:t>i.e. set of unordered key-value pairs.</a:t>
            </a:r>
          </a:p>
          <a:p>
            <a:r>
              <a:rPr lang="en-US" dirty="0"/>
              <a:t>Key-based access, and not positional.</a:t>
            </a:r>
          </a:p>
          <a:p>
            <a:r>
              <a:rPr lang="en-US" dirty="0"/>
              <a:t>Mutable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0CAA-4EB8-4B6C-88A4-B641537BA377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886200"/>
            <a:ext cx="7307580" cy="28194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187190" y="3581400"/>
            <a:ext cx="1070610" cy="17145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53000" y="3276600"/>
            <a:ext cx="978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Mutable</a:t>
            </a:r>
          </a:p>
        </p:txBody>
      </p:sp>
    </p:spTree>
    <p:extLst>
      <p:ext uri="{BB962C8B-B14F-4D97-AF65-F5344CB8AC3E}">
        <p14:creationId xmlns:p14="http://schemas.microsoft.com/office/powerpoint/2010/main" val="256934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68362"/>
          </a:xfrm>
        </p:spPr>
        <p:txBody>
          <a:bodyPr/>
          <a:lstStyle/>
          <a:p>
            <a:r>
              <a:rPr lang="en-US" dirty="0"/>
              <a:t>Dictionaries 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153400" cy="5486400"/>
          </a:xfrm>
        </p:spPr>
        <p:txBody>
          <a:bodyPr/>
          <a:lstStyle/>
          <a:p>
            <a:r>
              <a:rPr lang="en-US" dirty="0"/>
              <a:t>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0CAA-4EB8-4B6C-88A4-B641537BA377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52600"/>
            <a:ext cx="7696200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3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7800"/>
            <a:ext cx="7924800" cy="510540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0CAA-4EB8-4B6C-88A4-B641537BA3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2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8153400" cy="541020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0CAA-4EB8-4B6C-88A4-B641537BA3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9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153400" cy="5562600"/>
          </a:xfrm>
        </p:spPr>
        <p:txBody>
          <a:bodyPr/>
          <a:lstStyle/>
          <a:p>
            <a:r>
              <a:rPr lang="en-US" dirty="0"/>
              <a:t>Structuring is through indentation. Welcome to Python :)</a:t>
            </a:r>
          </a:p>
          <a:p>
            <a:r>
              <a:rPr lang="en-US" dirty="0"/>
              <a:t>New line signals end of statement; semicolon separates statements.</a:t>
            </a:r>
          </a:p>
          <a:p>
            <a:r>
              <a:rPr lang="en-US" dirty="0"/>
              <a:t>Bracketed code can span multiple lines. Alternatively, use `\'.</a:t>
            </a:r>
          </a:p>
          <a:p>
            <a:r>
              <a:rPr lang="en-US" dirty="0"/>
              <a:t>True  any non-zero or non-empty objects.</a:t>
            </a:r>
          </a:p>
          <a:p>
            <a:r>
              <a:rPr lang="en-US" dirty="0"/>
              <a:t>False  zero, empty object, or None.</a:t>
            </a:r>
          </a:p>
          <a:p>
            <a:r>
              <a:rPr lang="en-US" dirty="0"/>
              <a:t>If </a:t>
            </a:r>
            <a:r>
              <a:rPr lang="en-US" dirty="0" err="1"/>
              <a:t>Statetement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0CAA-4EB8-4B6C-88A4-B641537BA377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38600"/>
            <a:ext cx="3794760" cy="2667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4648200"/>
            <a:ext cx="3352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3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/>
              <a:t>Variables, Types</a:t>
            </a:r>
          </a:p>
          <a:p>
            <a:r>
              <a:rPr lang="en-US" dirty="0"/>
              <a:t>User Input</a:t>
            </a:r>
          </a:p>
          <a:p>
            <a:r>
              <a:rPr lang="en-US" dirty="0"/>
              <a:t>Math Functions</a:t>
            </a:r>
          </a:p>
          <a:p>
            <a:r>
              <a:rPr lang="en-US" dirty="0"/>
              <a:t>Sequence Objects</a:t>
            </a:r>
          </a:p>
          <a:p>
            <a:pPr lvl="1"/>
            <a:r>
              <a:rPr lang="en-US" dirty="0"/>
              <a:t>Lists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Dictionaries</a:t>
            </a:r>
          </a:p>
          <a:p>
            <a:pPr lvl="1"/>
            <a:r>
              <a:rPr lang="en-US" dirty="0"/>
              <a:t>Tuples</a:t>
            </a:r>
          </a:p>
          <a:p>
            <a:r>
              <a:rPr lang="en-US" dirty="0"/>
              <a:t>Control Structures</a:t>
            </a:r>
          </a:p>
          <a:p>
            <a:r>
              <a:rPr lang="en-US" dirty="0"/>
              <a:t>Indexing</a:t>
            </a:r>
          </a:p>
          <a:p>
            <a:r>
              <a:rPr lang="en-US" dirty="0"/>
              <a:t>Slicing</a:t>
            </a:r>
          </a:p>
          <a:p>
            <a:r>
              <a:rPr lang="en-US" dirty="0"/>
              <a:t>Functions</a:t>
            </a:r>
          </a:p>
          <a:p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0CAA-4EB8-4B6C-88A4-B641537BA3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92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 – if Loop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295400"/>
            <a:ext cx="4267200" cy="228600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0CAA-4EB8-4B6C-88A4-B641537BA377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657600"/>
            <a:ext cx="7696200" cy="305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9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 –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305800" cy="5486400"/>
          </a:xfrm>
        </p:spPr>
        <p:txBody>
          <a:bodyPr/>
          <a:lstStyle/>
          <a:p>
            <a:r>
              <a:rPr lang="en-US" dirty="0"/>
              <a:t>Be indented! Mind the colons.</a:t>
            </a:r>
          </a:p>
          <a:p>
            <a:r>
              <a:rPr lang="en-US" dirty="0"/>
              <a:t>&lt;sequence object&gt; can be strings, lists, tuples &amp; dictionaries.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0CAA-4EB8-4B6C-88A4-B641537BA377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254690"/>
            <a:ext cx="4356226" cy="43747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222249"/>
            <a:ext cx="3874770" cy="838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3505200"/>
            <a:ext cx="364617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7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 – while Loop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2600"/>
            <a:ext cx="3352800" cy="78486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0CAA-4EB8-4B6C-88A4-B641537BA377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95600"/>
            <a:ext cx="7772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9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&amp;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Indices start from 0</a:t>
            </a:r>
          </a:p>
          <a:p>
            <a:r>
              <a:rPr lang="en-US" dirty="0"/>
              <a:t>Negative Indices</a:t>
            </a:r>
          </a:p>
          <a:p>
            <a:r>
              <a:rPr lang="en-US" dirty="0"/>
              <a:t>Slicing allows to cut out a range of indices.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0CAA-4EB8-4B6C-88A4-B641537BA377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19400"/>
            <a:ext cx="75438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55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68362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8305800" cy="5638800"/>
          </a:xfrm>
        </p:spPr>
        <p:txBody>
          <a:bodyPr/>
          <a:lstStyle/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So far, some built-in functions:</a:t>
            </a:r>
          </a:p>
          <a:p>
            <a:pPr lvl="1"/>
            <a:r>
              <a:rPr lang="fr-FR" dirty="0" err="1"/>
              <a:t>len</a:t>
            </a:r>
            <a:r>
              <a:rPr lang="fr-FR" dirty="0"/>
              <a:t>(), abs(), </a:t>
            </a:r>
            <a:r>
              <a:rPr lang="fr-FR" dirty="0" err="1"/>
              <a:t>int</a:t>
            </a:r>
            <a:r>
              <a:rPr lang="fr-FR" dirty="0"/>
              <a:t>(), append(), </a:t>
            </a:r>
            <a:r>
              <a:rPr lang="fr-FR" dirty="0" err="1"/>
              <a:t>etc</a:t>
            </a:r>
            <a:endParaRPr lang="en-US" dirty="0"/>
          </a:p>
          <a:p>
            <a:r>
              <a:rPr lang="en-US" dirty="0"/>
              <a:t>Why functions?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Maximize code reuse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Minimize code redundancy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Code readability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Easy debugging,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0CAA-4EB8-4B6C-88A4-B641537BA377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12" y="1143000"/>
            <a:ext cx="7567188" cy="838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876800"/>
            <a:ext cx="74676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68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68362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80" y="1143000"/>
            <a:ext cx="3962400" cy="289560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0CAA-4EB8-4B6C-88A4-B641537BA377}" type="slidenum">
              <a:rPr lang="en-US" smtClean="0"/>
              <a:t>25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143000"/>
            <a:ext cx="4152900" cy="28707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114800"/>
            <a:ext cx="4038600" cy="261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5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Examples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295400"/>
            <a:ext cx="4213860" cy="167640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0CAA-4EB8-4B6C-88A4-B641537BA377}" type="slidenum">
              <a:rPr lang="en-US" smtClean="0"/>
              <a:t>26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95400"/>
            <a:ext cx="3688080" cy="167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048000"/>
            <a:ext cx="4267200" cy="160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48000"/>
            <a:ext cx="3672840" cy="1600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800600"/>
            <a:ext cx="5029200" cy="1981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800600"/>
            <a:ext cx="3048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7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15962"/>
          </a:xfrm>
        </p:spPr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229600" cy="5638800"/>
          </a:xfrm>
        </p:spPr>
        <p:txBody>
          <a:bodyPr/>
          <a:lstStyle/>
          <a:p>
            <a:r>
              <a:rPr lang="en-US" dirty="0"/>
              <a:t>A module is a file containing Python definitions and statements.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0CAA-4EB8-4B6C-88A4-B641537BA377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7086600" cy="3276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953000"/>
            <a:ext cx="7086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1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44562"/>
          </a:xfrm>
        </p:spPr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– Python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229600" cy="5562600"/>
          </a:xfrm>
        </p:spPr>
        <p:txBody>
          <a:bodyPr/>
          <a:lstStyle/>
          <a:p>
            <a:r>
              <a:rPr lang="en-US" b="1" dirty="0" err="1"/>
              <a:t>Numpy</a:t>
            </a:r>
            <a:r>
              <a:rPr lang="en-US" b="1" dirty="0"/>
              <a:t> </a:t>
            </a:r>
            <a:r>
              <a:rPr lang="en-US" dirty="0"/>
              <a:t>is the core library for scientific computing in Python. </a:t>
            </a:r>
          </a:p>
          <a:p>
            <a:r>
              <a:rPr lang="en-US" dirty="0"/>
              <a:t>It provides a high-performance multidimensional array object, and tools for working with these arrays.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0CAA-4EB8-4B6C-88A4-B641537BA377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28900"/>
            <a:ext cx="3703320" cy="2590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91" y="5410200"/>
            <a:ext cx="3672840" cy="1143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581400" y="2895600"/>
            <a:ext cx="1143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53000" y="2718479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Aliasing (as)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581400" y="4648200"/>
            <a:ext cx="1143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53000" y="4485413"/>
            <a:ext cx="19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Provide Dimension</a:t>
            </a:r>
          </a:p>
        </p:txBody>
      </p:sp>
    </p:spTree>
    <p:extLst>
      <p:ext uri="{BB962C8B-B14F-4D97-AF65-F5344CB8AC3E}">
        <p14:creationId xmlns:p14="http://schemas.microsoft.com/office/powerpoint/2010/main" val="282112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creation using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153400" cy="5486400"/>
          </a:xfrm>
        </p:spPr>
        <p:txBody>
          <a:bodyPr/>
          <a:lstStyle/>
          <a:p>
            <a:r>
              <a:rPr lang="en-US" dirty="0"/>
              <a:t>Python does not have arrays as a native type.</a:t>
            </a:r>
          </a:p>
          <a:p>
            <a:r>
              <a:rPr lang="en-US" dirty="0"/>
              <a:t>Definition and usage is similar to lists.</a:t>
            </a:r>
          </a:p>
          <a:p>
            <a:r>
              <a:rPr lang="en-US" dirty="0"/>
              <a:t>Can have multidimensional arrays.</a:t>
            </a:r>
          </a:p>
          <a:p>
            <a:endParaRPr lang="en-US" dirty="0"/>
          </a:p>
          <a:p>
            <a:pPr lvl="0"/>
            <a:r>
              <a:rPr lang="en-US" sz="2400" dirty="0" err="1">
                <a:solidFill>
                  <a:srgbClr val="00B050"/>
                </a:solidFill>
              </a:rPr>
              <a:t>easy</a:t>
            </a:r>
            <a:r>
              <a:rPr lang="en-US" sz="2400" dirty="0" err="1">
                <a:solidFill>
                  <a:srgbClr val="FF0000"/>
                </a:solidFill>
              </a:rPr>
              <a:t>ML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0CAA-4EB8-4B6C-88A4-B641537BA377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667000"/>
            <a:ext cx="5334000" cy="37338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5181600" y="3276600"/>
            <a:ext cx="1143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562600" y="4114800"/>
            <a:ext cx="762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53199" y="3091934"/>
            <a:ext cx="79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29400" y="3930134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Matrix</a:t>
            </a:r>
          </a:p>
        </p:txBody>
      </p:sp>
    </p:spTree>
    <p:extLst>
      <p:ext uri="{BB962C8B-B14F-4D97-AF65-F5344CB8AC3E}">
        <p14:creationId xmlns:p14="http://schemas.microsoft.com/office/powerpoint/2010/main" val="2763817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Variables,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410200"/>
          </a:xfrm>
        </p:spPr>
        <p:txBody>
          <a:bodyPr/>
          <a:lstStyle/>
          <a:p>
            <a:r>
              <a:rPr lang="en-US" dirty="0"/>
              <a:t>No need to declare but need to initialize.</a:t>
            </a:r>
          </a:p>
          <a:p>
            <a:r>
              <a:rPr lang="en-US" dirty="0"/>
              <a:t>Python is a dynamically-typed language.</a:t>
            </a:r>
          </a:p>
          <a:p>
            <a:r>
              <a:rPr lang="en-US" dirty="0"/>
              <a:t>Case-sensitive.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0CAA-4EB8-4B6C-88A4-B641537BA377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903456"/>
            <a:ext cx="3733800" cy="3352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204804"/>
            <a:ext cx="2438400" cy="275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83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Lists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5105400"/>
          </a:xfrm>
        </p:spPr>
        <p:txBody>
          <a:bodyPr/>
          <a:lstStyle/>
          <a:p>
            <a:r>
              <a:rPr lang="en-US" dirty="0"/>
              <a:t>A common beginner question is what is the real difference between Lists and </a:t>
            </a:r>
            <a:r>
              <a:rPr lang="en-US" dirty="0" err="1"/>
              <a:t>Numpy</a:t>
            </a:r>
            <a:r>
              <a:rPr lang="en-US" dirty="0"/>
              <a:t>. 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The answer is performance. </a:t>
            </a:r>
          </a:p>
          <a:p>
            <a:r>
              <a:rPr lang="en-US" dirty="0" err="1"/>
              <a:t>Numpy</a:t>
            </a:r>
            <a:r>
              <a:rPr lang="en-US" dirty="0"/>
              <a:t> data structures perform better in: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b="1" dirty="0"/>
              <a:t>Size</a:t>
            </a:r>
            <a:r>
              <a:rPr lang="en-US" dirty="0"/>
              <a:t> - </a:t>
            </a:r>
            <a:r>
              <a:rPr lang="en-US" dirty="0" err="1"/>
              <a:t>Numpy</a:t>
            </a:r>
            <a:r>
              <a:rPr lang="en-US" dirty="0"/>
              <a:t> data structures take up less space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b="1" dirty="0"/>
              <a:t>Performance</a:t>
            </a:r>
            <a:r>
              <a:rPr lang="en-US" dirty="0"/>
              <a:t> - they have a need for speed and are faster than lists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b="1" dirty="0"/>
              <a:t>Functionality</a:t>
            </a:r>
            <a:r>
              <a:rPr lang="en-US" dirty="0"/>
              <a:t> - </a:t>
            </a:r>
            <a:r>
              <a:rPr lang="en-US" dirty="0" err="1"/>
              <a:t>SciPy</a:t>
            </a:r>
            <a:r>
              <a:rPr lang="en-US" dirty="0"/>
              <a:t> and </a:t>
            </a:r>
            <a:r>
              <a:rPr lang="en-US" dirty="0" err="1"/>
              <a:t>NumPy</a:t>
            </a:r>
            <a:r>
              <a:rPr lang="en-US" dirty="0"/>
              <a:t> have optimized functions such as linear algebra operations built in.</a:t>
            </a:r>
          </a:p>
          <a:p>
            <a:pPr marL="86868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0CAA-4EB8-4B6C-88A4-B641537BA37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99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Lists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8305800" cy="5562600"/>
          </a:xfrm>
        </p:spPr>
        <p:txBody>
          <a:bodyPr/>
          <a:lstStyle/>
          <a:p>
            <a:r>
              <a:rPr lang="en-US" dirty="0"/>
              <a:t>In case of  Python Lists -  for every new element, 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We need another eight bytes for the reference to the new object. 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The new integer object itself consumes 24 bytes. 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The size of a list can be calculated as: 64 + 8 * </a:t>
            </a:r>
            <a:r>
              <a:rPr lang="en-US" dirty="0" err="1"/>
              <a:t>len</a:t>
            </a:r>
            <a:r>
              <a:rPr lang="en-US" dirty="0"/>
              <a:t>(list) + </a:t>
            </a:r>
            <a:r>
              <a:rPr lang="en-US" i="1" dirty="0" err="1"/>
              <a:t>len</a:t>
            </a:r>
            <a:r>
              <a:rPr lang="en-US" i="1" dirty="0"/>
              <a:t>(list) * </a:t>
            </a:r>
            <a:r>
              <a:rPr lang="en-US" dirty="0"/>
              <a:t>24</a:t>
            </a:r>
          </a:p>
          <a:p>
            <a:r>
              <a:rPr lang="en-US" dirty="0" err="1"/>
              <a:t>NumPy</a:t>
            </a:r>
            <a:r>
              <a:rPr lang="en-US" dirty="0"/>
              <a:t> takes up less space. 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This means that an arbitrary integer array of length "n" in </a:t>
            </a:r>
            <a:r>
              <a:rPr lang="en-US" dirty="0" err="1"/>
              <a:t>numpy</a:t>
            </a:r>
            <a:r>
              <a:rPr lang="en-US" dirty="0"/>
              <a:t> needs   -    96 + n * 4 Bytes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0CAA-4EB8-4B6C-88A4-B641537BA377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10000"/>
            <a:ext cx="3886200" cy="2667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810000"/>
            <a:ext cx="37338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169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020762"/>
          </a:xfrm>
        </p:spPr>
        <p:txBody>
          <a:bodyPr/>
          <a:lstStyle/>
          <a:p>
            <a:r>
              <a:rPr lang="en-US" dirty="0"/>
              <a:t>Matrix 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153400" cy="5486400"/>
          </a:xfrm>
        </p:spPr>
        <p:txBody>
          <a:bodyPr/>
          <a:lstStyle/>
          <a:p>
            <a:r>
              <a:rPr lang="en-US" dirty="0"/>
              <a:t>Matrix multiplication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addition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Determinant of a matrix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Dimension of a matrix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Transpose of a matrix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0CAA-4EB8-4B6C-88A4-B641537BA377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219200"/>
            <a:ext cx="4800600" cy="52578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2895600" y="1676400"/>
            <a:ext cx="685800" cy="7620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514600" y="2743200"/>
            <a:ext cx="1066800" cy="685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238500" y="4038600"/>
            <a:ext cx="342900" cy="2286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124200" y="5105400"/>
            <a:ext cx="457200" cy="2286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048000" y="5867400"/>
            <a:ext cx="533400" cy="30480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799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9762"/>
          </a:xfrm>
        </p:spPr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methods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43000"/>
            <a:ext cx="6629400" cy="556260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0CAA-4EB8-4B6C-88A4-B641537BA377}" type="slidenum">
              <a:rPr lang="en-US" smtClean="0"/>
              <a:t>33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400800" y="1524000"/>
            <a:ext cx="762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00800" y="2819400"/>
            <a:ext cx="76200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324600" y="5486400"/>
            <a:ext cx="7620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36998" y="1335158"/>
            <a:ext cx="126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np.arange</a:t>
            </a:r>
            <a:r>
              <a:rPr lang="en-US" dirty="0"/>
              <a:t>()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2800" y="2634734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np.reshape</a:t>
            </a:r>
            <a:r>
              <a:rPr lang="en-US" dirty="0"/>
              <a:t>()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15546" y="5301734"/>
            <a:ext cx="107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np.ravel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39646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68362"/>
          </a:xfrm>
        </p:spPr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methods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6324600" cy="541020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0CAA-4EB8-4B6C-88A4-B641537BA377}" type="slidenum">
              <a:rPr lang="en-US" smtClean="0"/>
              <a:t>34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172200" y="6324600"/>
            <a:ext cx="685800" cy="0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096000" y="5562600"/>
            <a:ext cx="76200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019800" y="4572000"/>
            <a:ext cx="838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019800" y="3657600"/>
            <a:ext cx="8382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943600" y="2667000"/>
            <a:ext cx="91440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248400" y="1562100"/>
            <a:ext cx="609600" cy="20201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05600" y="1579452"/>
            <a:ext cx="16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matrix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34200" y="2590800"/>
            <a:ext cx="125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 matrix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61225" y="3472934"/>
            <a:ext cx="1319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Ones matrix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11860" y="4343400"/>
            <a:ext cx="1565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Identity matrix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11860" y="5377934"/>
            <a:ext cx="15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 of a matrix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33739" y="6186886"/>
            <a:ext cx="158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Exp</a:t>
            </a:r>
            <a:r>
              <a:rPr lang="en-US" dirty="0"/>
              <a:t> of a matrix</a:t>
            </a:r>
          </a:p>
        </p:txBody>
      </p:sp>
    </p:spTree>
    <p:extLst>
      <p:ext uri="{BB962C8B-B14F-4D97-AF65-F5344CB8AC3E}">
        <p14:creationId xmlns:p14="http://schemas.microsoft.com/office/powerpoint/2010/main" val="266948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816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import</a:t>
            </a:r>
            <a:r>
              <a:rPr lang="en-US" dirty="0"/>
              <a:t> library is </a:t>
            </a:r>
            <a:r>
              <a:rPr lang="en-US" dirty="0">
                <a:solidFill>
                  <a:srgbClr val="002060"/>
                </a:solidFill>
              </a:rPr>
              <a:t>sys.</a:t>
            </a:r>
          </a:p>
          <a:p>
            <a:r>
              <a:rPr lang="en-US" dirty="0"/>
              <a:t>n = input("Enter a number:")   # numeric input</a:t>
            </a:r>
          </a:p>
          <a:p>
            <a:r>
              <a:rPr lang="en-US" dirty="0"/>
              <a:t>name = </a:t>
            </a:r>
            <a:r>
              <a:rPr lang="en-US" dirty="0" err="1"/>
              <a:t>raw_input</a:t>
            </a:r>
            <a:r>
              <a:rPr lang="en-US" dirty="0"/>
              <a:t>("Enter your name:") # string input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0CAA-4EB8-4B6C-88A4-B641537BA377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29550"/>
            <a:ext cx="5181600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37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0"/>
            <a:ext cx="4800600" cy="457200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0CAA-4EB8-4B6C-88A4-B641537BA377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905" y="2438400"/>
            <a:ext cx="3322320" cy="305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2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229600" cy="5486400"/>
          </a:xfrm>
        </p:spPr>
        <p:txBody>
          <a:bodyPr/>
          <a:lstStyle/>
          <a:p>
            <a:r>
              <a:rPr lang="en-US" dirty="0"/>
              <a:t>Positionally ordered set of objects.</a:t>
            </a:r>
          </a:p>
          <a:p>
            <a:r>
              <a:rPr lang="en-US" dirty="0"/>
              <a:t>Notion of left-to-right ordering.</a:t>
            </a:r>
          </a:p>
          <a:p>
            <a:r>
              <a:rPr lang="en-US" dirty="0"/>
              <a:t>Mutable vs Immutable sequences</a:t>
            </a:r>
          </a:p>
          <a:p>
            <a:r>
              <a:rPr lang="en-US" dirty="0"/>
              <a:t>Some Built-in Objects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Strings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Lists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Tuples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Dictionaries     #unordered mapping type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Sets                   #unordered collection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0CAA-4EB8-4B6C-88A4-B641537BA3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15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Objects (Strings)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229600" cy="5486400"/>
          </a:xfrm>
        </p:spPr>
        <p:txBody>
          <a:bodyPr/>
          <a:lstStyle/>
          <a:p>
            <a:r>
              <a:rPr lang="en-US" dirty="0"/>
              <a:t>Sequence of bytes or characters.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 </a:t>
            </a:r>
            <a:r>
              <a:rPr lang="fr-FR" dirty="0"/>
              <a:t>gene sequence, database records, text , etc</a:t>
            </a:r>
            <a:endParaRPr lang="en-US" dirty="0"/>
          </a:p>
          <a:p>
            <a:r>
              <a:rPr lang="en-US" dirty="0"/>
              <a:t>No char type in Python</a:t>
            </a:r>
          </a:p>
          <a:p>
            <a:endParaRPr lang="en-US" dirty="0"/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0CAA-4EB8-4B6C-88A4-B641537BA377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95600"/>
            <a:ext cx="3352800" cy="3200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895600"/>
            <a:ext cx="409956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2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Objects (Strings)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229600" cy="5410200"/>
          </a:xfrm>
        </p:spPr>
        <p:txBody>
          <a:bodyPr/>
          <a:lstStyle/>
          <a:p>
            <a:r>
              <a:rPr lang="en-US" dirty="0"/>
              <a:t>Strings are immutable.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0CAA-4EB8-4B6C-88A4-B641537BA377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057400"/>
            <a:ext cx="7848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2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Objects (Strings)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the string operations.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0CAA-4EB8-4B6C-88A4-B641537BA377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57400"/>
            <a:ext cx="75438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8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3737</TotalTime>
  <Words>713</Words>
  <Application>Microsoft Office PowerPoint</Application>
  <PresentationFormat>On-screen Show (4:3)</PresentationFormat>
  <Paragraphs>183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Cambria</vt:lpstr>
      <vt:lpstr>Adjacency</vt:lpstr>
      <vt:lpstr>Python Basics</vt:lpstr>
      <vt:lpstr>Today Agenda</vt:lpstr>
      <vt:lpstr>Variables, Types</vt:lpstr>
      <vt:lpstr>User Input</vt:lpstr>
      <vt:lpstr>Math Functions</vt:lpstr>
      <vt:lpstr>Sequence Objects</vt:lpstr>
      <vt:lpstr>Sequence Objects (Strings)</vt:lpstr>
      <vt:lpstr>Sequence Objects (Strings)</vt:lpstr>
      <vt:lpstr>Sequence Objects (Strings)</vt:lpstr>
      <vt:lpstr>Lists</vt:lpstr>
      <vt:lpstr>List Operations</vt:lpstr>
      <vt:lpstr>List Methods</vt:lpstr>
      <vt:lpstr>Tuples</vt:lpstr>
      <vt:lpstr>Tuple Operations</vt:lpstr>
      <vt:lpstr>Dictionaries</vt:lpstr>
      <vt:lpstr>Dictionaries  Operations</vt:lpstr>
      <vt:lpstr>Dictionary Methods</vt:lpstr>
      <vt:lpstr>Dictionary Methods</vt:lpstr>
      <vt:lpstr>Control Structures</vt:lpstr>
      <vt:lpstr>Flow Control – if Loop</vt:lpstr>
      <vt:lpstr>Flow Control – for Loop</vt:lpstr>
      <vt:lpstr>Flow Control – while Loop</vt:lpstr>
      <vt:lpstr>Slicing &amp; Indexing</vt:lpstr>
      <vt:lpstr>Functions</vt:lpstr>
      <vt:lpstr>Functions</vt:lpstr>
      <vt:lpstr>Functions Examples</vt:lpstr>
      <vt:lpstr>Modules</vt:lpstr>
      <vt:lpstr>Numpy – Python Library</vt:lpstr>
      <vt:lpstr>Array creation using Numpy</vt:lpstr>
      <vt:lpstr>Python Lists vs Numpy</vt:lpstr>
      <vt:lpstr>Python Lists vs Numpy</vt:lpstr>
      <vt:lpstr>Matrix  Operations</vt:lpstr>
      <vt:lpstr>Numpy methods</vt:lpstr>
      <vt:lpstr>Numpy methods</vt:lpstr>
    </vt:vector>
  </TitlesOfParts>
  <Company>Teradata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Oota, Subba Reddy</dc:creator>
  <cp:lastModifiedBy>MOUNIKA MARREDDY</cp:lastModifiedBy>
  <cp:revision>185</cp:revision>
  <dcterms:created xsi:type="dcterms:W3CDTF">2018-04-06T14:35:58Z</dcterms:created>
  <dcterms:modified xsi:type="dcterms:W3CDTF">2021-06-11T19:31:39Z</dcterms:modified>
</cp:coreProperties>
</file>