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40" r:id="rId3"/>
    <p:sldId id="256" r:id="rId4"/>
    <p:sldId id="257" r:id="rId5"/>
    <p:sldId id="258" r:id="rId6"/>
    <p:sldId id="261" r:id="rId7"/>
    <p:sldId id="263" r:id="rId8"/>
    <p:sldId id="265" r:id="rId9"/>
    <p:sldId id="266" r:id="rId10"/>
    <p:sldId id="269" r:id="rId11"/>
    <p:sldId id="274" r:id="rId12"/>
    <p:sldId id="270" r:id="rId13"/>
    <p:sldId id="276" r:id="rId14"/>
    <p:sldId id="277" r:id="rId15"/>
    <p:sldId id="278" r:id="rId16"/>
    <p:sldId id="279" r:id="rId17"/>
    <p:sldId id="282" r:id="rId18"/>
    <p:sldId id="293" r:id="rId19"/>
    <p:sldId id="280" r:id="rId20"/>
    <p:sldId id="284" r:id="rId21"/>
    <p:sldId id="285" r:id="rId22"/>
    <p:sldId id="288" r:id="rId23"/>
    <p:sldId id="295" r:id="rId24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286" r:id="rId34"/>
    <p:sldId id="290" r:id="rId35"/>
    <p:sldId id="305" r:id="rId36"/>
    <p:sldId id="307" r:id="rId37"/>
    <p:sldId id="308" r:id="rId38"/>
    <p:sldId id="309" r:id="rId39"/>
    <p:sldId id="310" r:id="rId40"/>
    <p:sldId id="311" r:id="rId41"/>
    <p:sldId id="312" r:id="rId42"/>
    <p:sldId id="318" r:id="rId43"/>
    <p:sldId id="319" r:id="rId44"/>
    <p:sldId id="320" r:id="rId45"/>
    <p:sldId id="321" r:id="rId46"/>
    <p:sldId id="322" r:id="rId47"/>
    <p:sldId id="323" r:id="rId48"/>
    <p:sldId id="331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26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rial" panose="020B0604020202020204" pitchFamily="34" charset="0"/>
              </a:defRPr>
            </a:lvl1pPr>
          </a:lstStyle>
          <a:p>
            <a:fld id="{BE1215AC-8C21-411F-BED6-1BCCBE317871}" type="datetime4">
              <a:rPr lang="nl-NL" smtClean="0"/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rial" panose="020B0604020202020204" pitchFamily="34" charset="0"/>
              </a:defRPr>
            </a:lvl1pPr>
          </a:lstStyle>
          <a:p>
            <a:r>
              <a:rPr lang="nl-NL" smtClean="0"/>
              <a:t>BUSINESS PROPOSAL  |  COMPANY NAME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rial" panose="020B0604020202020204" pitchFamily="34" charset="0"/>
              </a:defRPr>
            </a:lvl1pPr>
          </a:lstStyle>
          <a:p>
            <a:fld id="{64DA45B2-3917-40F8-AC43-50C77F3C5B95}" type="slidenum">
              <a:rPr lang="nl-NL" smtClean="0"/>
            </a:fld>
            <a:endParaRPr lang="nl-NL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468907" y="994710"/>
            <a:ext cx="2886075" cy="2887663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12559" y="650875"/>
            <a:ext cx="2938679" cy="26892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629752" y="4940701"/>
            <a:ext cx="4958362" cy="128961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341875" y="675281"/>
            <a:ext cx="5284227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650652" y="3432278"/>
            <a:ext cx="2960250" cy="279804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12560" y="3415807"/>
            <a:ext cx="2938602" cy="2814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3629752" y="664322"/>
            <a:ext cx="2618663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8650653" y="2050031"/>
            <a:ext cx="2975450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12559" y="650875"/>
            <a:ext cx="2938679" cy="26892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629752" y="4940701"/>
            <a:ext cx="4958362" cy="128961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341875" y="675281"/>
            <a:ext cx="5284227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650652" y="3432278"/>
            <a:ext cx="2960250" cy="279804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12560" y="3415807"/>
            <a:ext cx="2938602" cy="2814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3629752" y="664322"/>
            <a:ext cx="2618663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8650653" y="2050031"/>
            <a:ext cx="2975450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83796077_4173556106004010_837331903311773696_o"/>
          <p:cNvPicPr>
            <a:picLocks noChangeAspect="1"/>
          </p:cNvPicPr>
          <p:nvPr>
            <p:ph type="pic" sz="quarter" idx="12"/>
          </p:nvPr>
        </p:nvPicPr>
        <p:blipFill>
          <a:blip r:embed="rId1"/>
          <a:srcRect r="69354"/>
          <a:stretch>
            <a:fillRect/>
          </a:stretch>
        </p:blipFill>
        <p:spPr>
          <a:xfrm>
            <a:off x="0" y="497840"/>
            <a:ext cx="4770120" cy="5569585"/>
          </a:xfrm>
          <a:prstGeom prst="rect">
            <a:avLst/>
          </a:prstGeom>
        </p:spPr>
      </p:pic>
      <p:pic>
        <p:nvPicPr>
          <p:cNvPr id="5" name="Picture Placeholder 4" descr="83796077_4173556106004010_837331903311773696_o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l="69289"/>
          <a:stretch>
            <a:fillRect/>
          </a:stretch>
        </p:blipFill>
        <p:spPr>
          <a:xfrm>
            <a:off x="7522845" y="419100"/>
            <a:ext cx="4621530" cy="555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6530" y="552450"/>
            <a:ext cx="9315450" cy="1325880"/>
          </a:xfrm>
        </p:spPr>
        <p:txBody>
          <a:bodyPr/>
          <a:p>
            <a:r>
              <a:rPr lang="en-IN" altLang="en-US" sz="49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WORKSHOP ON ARDUINO</a:t>
            </a:r>
            <a:endParaRPr lang="en-IN" altLang="en-US" sz="4900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Picture Placeholder 3" descr="118762897_5126239667402311_1171920239551618060_n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1732915" y="1827530"/>
            <a:ext cx="8505190" cy="323659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421380" y="5165725"/>
            <a:ext cx="448183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5400" b="1" i="1" u="sng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BY :  Abhinav</a:t>
            </a:r>
            <a:endParaRPr lang="en-IN" altLang="en-US" sz="5400" b="1" i="1" u="sng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Content Placeholder 15" descr="download (11)"/>
          <p:cNvPicPr>
            <a:picLocks noChangeAspect="1"/>
          </p:cNvPicPr>
          <p:nvPr>
            <p:ph sz="half" idx="2"/>
          </p:nvPr>
        </p:nvPicPr>
        <p:blipFill>
          <a:blip r:embed="rId3"/>
          <a:srcRect t="6329" r="5657" b="3125"/>
          <a:stretch>
            <a:fillRect/>
          </a:stretch>
        </p:blipFill>
        <p:spPr>
          <a:xfrm>
            <a:off x="904240" y="6193155"/>
            <a:ext cx="637540" cy="612140"/>
          </a:xfrm>
          <a:prstGeom prst="ellipse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550670" y="6285865"/>
            <a:ext cx="198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 i="1" u="sng"/>
              <a:t>8434928102</a:t>
            </a:r>
            <a:endParaRPr lang="en-IN" altLang="en-US" sz="2400" b="1" i="1" u="sng"/>
          </a:p>
        </p:txBody>
      </p:sp>
      <p:pic>
        <p:nvPicPr>
          <p:cNvPr id="18" name="Content Placeholder 17" descr="download (10)"/>
          <p:cNvPicPr>
            <a:picLocks noChangeAspect="1"/>
          </p:cNvPicPr>
          <p:nvPr>
            <p:ph sz="half" idx="1"/>
          </p:nvPr>
        </p:nvPicPr>
        <p:blipFill>
          <a:blip r:embed="rId4"/>
          <a:srcRect l="34396" t="26786" r="33045" b="28583"/>
          <a:stretch>
            <a:fillRect/>
          </a:stretch>
        </p:blipFill>
        <p:spPr>
          <a:xfrm>
            <a:off x="7475220" y="6149975"/>
            <a:ext cx="770890" cy="586740"/>
          </a:xfrm>
          <a:prstGeom prst="roundRect">
            <a:avLst>
              <a:gd name="adj" fmla="val 28043"/>
            </a:avLst>
          </a:prstGeom>
        </p:spPr>
      </p:pic>
      <p:sp>
        <p:nvSpPr>
          <p:cNvPr id="19" name="Text Box 18"/>
          <p:cNvSpPr txBox="1"/>
          <p:nvPr/>
        </p:nvSpPr>
        <p:spPr>
          <a:xfrm>
            <a:off x="8293735" y="6285865"/>
            <a:ext cx="361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 i="1" u="sng">
                <a:effectLst/>
              </a:rPr>
              <a:t>abhinav33303@gmail.com</a:t>
            </a:r>
            <a:endParaRPr lang="en-IN" altLang="en-US" sz="2400" b="1" i="1" u="sng">
              <a:effectLst/>
            </a:endParaRPr>
          </a:p>
        </p:txBody>
      </p:sp>
      <p:pic>
        <p:nvPicPr>
          <p:cNvPr id="10" name="Content Placeholder 2" descr="logo"/>
          <p:cNvPicPr>
            <a:picLocks noChangeAspect="1"/>
          </p:cNvPicPr>
          <p:nvPr/>
        </p:nvPicPr>
        <p:blipFill>
          <a:blip r:embed="rId5"/>
          <a:srcRect l="4408" r="3802"/>
          <a:stretch>
            <a:fillRect/>
          </a:stretch>
        </p:blipFill>
        <p:spPr>
          <a:xfrm>
            <a:off x="10496550" y="12065"/>
            <a:ext cx="1695450" cy="1132840"/>
          </a:xfrm>
          <a:prstGeom prst="rect">
            <a:avLst/>
          </a:prstGeom>
        </p:spPr>
      </p:pic>
      <p:pic>
        <p:nvPicPr>
          <p:cNvPr id="13" name="Content Placeholder 3" descr="photo"/>
          <p:cNvPicPr>
            <a:picLocks noChangeAspect="1"/>
          </p:cNvPicPr>
          <p:nvPr/>
        </p:nvPicPr>
        <p:blipFill>
          <a:blip r:embed="rId6"/>
          <a:srcRect l="17160" t="18083" r="17216" b="18083"/>
          <a:stretch>
            <a:fillRect/>
          </a:stretch>
        </p:blipFill>
        <p:spPr>
          <a:xfrm>
            <a:off x="0" y="12065"/>
            <a:ext cx="1490980" cy="1450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838200" y="2585720"/>
            <a:ext cx="10577195" cy="24250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Now lets start learning 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 rot="540000">
            <a:off x="3447415" y="1282065"/>
            <a:ext cx="5427345" cy="4566285"/>
          </a:xfrm>
          <a:prstGeom prst="hexagon">
            <a:avLst>
              <a:gd name="adj" fmla="val 58897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7071360" y="9525"/>
            <a:ext cx="5104130" cy="68484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26670" y="10160"/>
            <a:ext cx="5297805" cy="68243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165" y="2439670"/>
            <a:ext cx="6393180" cy="2065020"/>
          </a:xfrm>
        </p:spPr>
        <p:txBody>
          <a:bodyPr/>
          <a:lstStyle/>
          <a:p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Basic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 Electronics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 Components</a:t>
            </a:r>
            <a:endParaRPr lang="en-IN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291715"/>
            <a:ext cx="5500370" cy="47180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IN" altLang="en-US"/>
              <a:t>  </a:t>
            </a:r>
            <a:r>
              <a:rPr lang="en-IN" altLang="en-US">
                <a:sym typeface="+mn-ea"/>
              </a:rPr>
              <a:t>Name : Light emmiting diode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Produces light when dc voltage is applied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rating : 1.5 to 3.2v and 20 mA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we use register with led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Led's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Content Placeholder 4" descr="download0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26530" y="2283460"/>
            <a:ext cx="5151120" cy="3964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77390"/>
            <a:ext cx="5500370" cy="471805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we use registers to reduce the current flow , in divider circuits etc..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we measure it in Ohms.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we use it with leds to reduce the current rush ..... lets see it in our simulator.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Registers.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0" name="Content Placeholder 9" descr="download (6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21575" y="2099310"/>
            <a:ext cx="4068445" cy="408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5733415" cy="471805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used for testing circuits .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sholderless connections.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first and last 2 rows are connected vertically.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and all other holes are connected horizontally.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Breadboard.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65645" y="2291715"/>
            <a:ext cx="4662170" cy="403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5733415" cy="471805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kind of a switch.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works as it name: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push the button - circuit  on.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leave it circuit off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lets see how it works on simulator.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Push-button.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0" name="Content Placeholder 9" descr="download (7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37325" y="1967865"/>
            <a:ext cx="4666615" cy="4666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635" y="1114425"/>
            <a:ext cx="12052935" cy="53975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 Don't worry we will learn about more components later.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Content Placeholder 2" descr="download (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72740" y="1529715"/>
            <a:ext cx="5125720" cy="359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 rot="540000">
            <a:off x="3447415" y="1282065"/>
            <a:ext cx="5427345" cy="4566285"/>
          </a:xfrm>
          <a:prstGeom prst="hexagon">
            <a:avLst>
              <a:gd name="adj" fmla="val 58897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7071360" y="9525"/>
            <a:ext cx="5104130" cy="68484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26670" y="10160"/>
            <a:ext cx="5297805" cy="68243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165" y="2439670"/>
            <a:ext cx="6393180" cy="2065020"/>
          </a:xfrm>
        </p:spPr>
        <p:txBody>
          <a:bodyPr/>
          <a:lstStyle/>
          <a:p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Let's start 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arduino 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Programng</a:t>
            </a:r>
            <a:endParaRPr lang="en-IN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635" y="1114425"/>
            <a:ext cx="12052935" cy="53975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 Now before moving further 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let's Understand Arduino Uno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 rot="540000">
            <a:off x="3447415" y="1282065"/>
            <a:ext cx="5427345" cy="4566285"/>
          </a:xfrm>
          <a:prstGeom prst="hexagon">
            <a:avLst>
              <a:gd name="adj" fmla="val 58897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5" name="Right Triangle 4"/>
          <p:cNvSpPr/>
          <p:nvPr/>
        </p:nvSpPr>
        <p:spPr>
          <a:xfrm rot="10800000">
            <a:off x="7071360" y="9525"/>
            <a:ext cx="5104130" cy="68484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26670" y="10160"/>
            <a:ext cx="5297805" cy="68243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165" y="2439670"/>
            <a:ext cx="6393180" cy="2065020"/>
          </a:xfrm>
        </p:spPr>
        <p:txBody>
          <a:bodyPr>
            <a:normAutofit fontScale="90000"/>
          </a:bodyPr>
          <a:lstStyle/>
          <a:p>
            <a: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  <a:t>HISTORY </a:t>
            </a:r>
            <a:b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  <a:t>OF </a:t>
            </a:r>
            <a:b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  <a:t>ARDUINO</a:t>
            </a:r>
            <a:endParaRPr lang="en-IN" altLang="en-US" sz="48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5551805" cy="467741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IN" altLang="en-US"/>
              <a:t>Arduino Uno is a  one of the arduino board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Pins : digital I/O pins : 14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Analog input pins : 6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working voltage :  max 5v &amp; 500mA through  usb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12v &amp; 2A through dc jack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and 5v 1A through Vin pin.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Arduino Uno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 descr="Arduino-Uno-R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1300" y="2258060"/>
            <a:ext cx="5181600" cy="4018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334010"/>
            <a:ext cx="11795760" cy="63722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11008360" cy="4677410"/>
          </a:xfrm>
        </p:spPr>
        <p:txBody>
          <a:bodyPr/>
          <a:p>
            <a:pPr marL="0" indent="0">
              <a:buNone/>
            </a:pPr>
            <a:r>
              <a:rPr lang="en-IN" altLang="en-US" sz="4400" b="1"/>
              <a:t>Lets learn about all the pins of arduino</a:t>
            </a:r>
            <a:endParaRPr lang="en-IN" altLang="en-US" sz="4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0" y="3429001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3141112"/>
            <a:ext cx="12223876" cy="2848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635" y="3402330"/>
            <a:ext cx="12056110" cy="3784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Pin Configration in Arduino</a:t>
            </a:r>
            <a:endParaRPr lang="en-US" altLang="zh-CN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  <a:p>
            <a:pPr algn="ctr"/>
            <a:endParaRPr lang="en-US" altLang="zh-CN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7" name="Picture Placeholder 6" descr="Arduino-Uno-Board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19538" t="1632" r="18856" b="3239"/>
          <a:stretch>
            <a:fillRect/>
          </a:stretch>
        </p:blipFill>
        <p:spPr>
          <a:xfrm rot="16200000">
            <a:off x="4957445" y="908685"/>
            <a:ext cx="1778000" cy="236855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>
            <a:off x="-10160" y="20319"/>
            <a:ext cx="12192000" cy="3160295"/>
            <a:chOff x="0" y="4924926"/>
            <a:chExt cx="12192000" cy="1933074"/>
          </a:xfr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grpSpPr>
        <p:grpSp>
          <p:nvGrpSpPr>
            <p:cNvPr id="3" name="组合 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grpFill/>
          </p:grpSpPr>
          <p:sp>
            <p:nvSpPr>
              <p:cNvPr id="1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grpFill/>
          </p:grpSpPr>
          <p:sp>
            <p:nvSpPr>
              <p:cNvPr id="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grpFill/>
          </p:grpSpPr>
          <p:sp>
            <p:nvSpPr>
              <p:cNvPr id="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3341370" y="984885"/>
            <a:ext cx="597408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zh-CN" sz="5400" b="1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sym typeface="Century Gothic" panose="020B0502020202020204" pitchFamily="34" charset="0"/>
              </a:rPr>
              <a:t>TYPES OF PINS</a:t>
            </a:r>
            <a:endParaRPr lang="en-IN" altLang="zh-CN" sz="5400" b="1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sym typeface="Century Gothic" panose="020B0502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80150" y="3706491"/>
            <a:ext cx="2848714" cy="724617"/>
            <a:chOff x="6238875" y="1685854"/>
            <a:chExt cx="2172145" cy="552521"/>
          </a:xfrm>
        </p:grpSpPr>
        <p:sp>
          <p:nvSpPr>
            <p:cNvPr id="19" name="文本框 18"/>
            <p:cNvSpPr txBox="1"/>
            <p:nvPr/>
          </p:nvSpPr>
          <p:spPr>
            <a:xfrm>
              <a:off x="6915849" y="1685854"/>
              <a:ext cx="1495171" cy="39800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altLang="zh-CN" sz="28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Power Pins</a:t>
              </a:r>
              <a:endParaRPr kumimoji="0" lang="en-IN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238875" y="1704975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278370" y="1778617"/>
                <a:ext cx="474855" cy="37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01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196192" y="5085405"/>
            <a:ext cx="3026515" cy="724617"/>
            <a:chOff x="6238875" y="2651054"/>
            <a:chExt cx="2307718" cy="552521"/>
          </a:xfrm>
        </p:grpSpPr>
        <p:sp>
          <p:nvSpPr>
            <p:cNvPr id="26" name="文本框 25"/>
            <p:cNvSpPr txBox="1"/>
            <p:nvPr/>
          </p:nvSpPr>
          <p:spPr>
            <a:xfrm>
              <a:off x="6915849" y="2651054"/>
              <a:ext cx="1630744" cy="39800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IN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Analog Pins</a:t>
              </a:r>
              <a:endParaRPr lang="en-I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238875" y="2670175"/>
              <a:ext cx="533400" cy="533400"/>
              <a:chOff x="6238875" y="2670175"/>
              <a:chExt cx="533400" cy="5334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38875" y="2670175"/>
                <a:ext cx="533400" cy="533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278370" y="2750349"/>
                <a:ext cx="474855" cy="37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02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345708" y="3705851"/>
            <a:ext cx="3204314" cy="724617"/>
            <a:chOff x="6238875" y="3616254"/>
            <a:chExt cx="2443290" cy="552521"/>
          </a:xfrm>
        </p:grpSpPr>
        <p:sp>
          <p:nvSpPr>
            <p:cNvPr id="33" name="文本框 32"/>
            <p:cNvSpPr txBox="1"/>
            <p:nvPr/>
          </p:nvSpPr>
          <p:spPr>
            <a:xfrm>
              <a:off x="6915849" y="3616254"/>
              <a:ext cx="1766316" cy="39800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I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Digital Pins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238875" y="3635375"/>
              <a:ext cx="533400" cy="533400"/>
              <a:chOff x="6238875" y="3635375"/>
              <a:chExt cx="533400" cy="5334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238875" y="3635375"/>
                <a:ext cx="533400" cy="533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278370" y="3715549"/>
                <a:ext cx="474855" cy="37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03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87591" y="307914"/>
            <a:ext cx="6781801" cy="5862021"/>
            <a:chOff x="5876717" y="1130771"/>
            <a:chExt cx="3279792" cy="2834975"/>
          </a:xfrm>
        </p:grpSpPr>
        <p:grpSp>
          <p:nvGrpSpPr>
            <p:cNvPr id="23" name="组合 22"/>
            <p:cNvGrpSpPr/>
            <p:nvPr/>
          </p:nvGrpSpPr>
          <p:grpSpPr>
            <a:xfrm>
              <a:off x="5876717" y="1241488"/>
              <a:ext cx="3279792" cy="2724258"/>
              <a:chOff x="2264906" y="-102394"/>
              <a:chExt cx="3279792" cy="272425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312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POWER PINS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264906" y="653372"/>
                <a:ext cx="3279792" cy="1968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4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1. 5v Pin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2. 3.3v Pin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3. Reset Pin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4.Ground Pin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5. Vin Pin (INPUT 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389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01</a:t>
                </a:r>
                <a:endPara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19104" t="45710" r="62016" b="36057"/>
          <a:stretch>
            <a:fillRect/>
          </a:stretch>
        </p:blipFill>
        <p:spPr>
          <a:xfrm>
            <a:off x="5629910" y="117475"/>
            <a:ext cx="6231255" cy="6018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39084" y="277434"/>
            <a:ext cx="6016062" cy="7337469"/>
            <a:chOff x="5945375" y="1130771"/>
            <a:chExt cx="2909468" cy="3548527"/>
          </a:xfrm>
        </p:grpSpPr>
        <p:grpSp>
          <p:nvGrpSpPr>
            <p:cNvPr id="23" name="组合 22"/>
            <p:cNvGrpSpPr/>
            <p:nvPr/>
          </p:nvGrpSpPr>
          <p:grpSpPr>
            <a:xfrm>
              <a:off x="5945506" y="1241488"/>
              <a:ext cx="2909337" cy="3437810"/>
              <a:chOff x="2333695" y="-102394"/>
              <a:chExt cx="2909337" cy="343781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312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ANALOG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PINS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33695" y="243563"/>
                <a:ext cx="2909337" cy="309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  <a:defRPr/>
                </a:pP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These pins are used for capturing analog </a:t>
                </a:r>
                <a:endParaRPr lang="en-IN" altLang="en-US" sz="2400" dirty="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inputs from sensors.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6 analog pins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A4 = SDA(serial data)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A5 = SCL(serial clock)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A4 and A5 pins are used for</a:t>
                </a:r>
                <a:r>
                  <a:rPr lang="en-IN" altLang="en-US" sz="2400" dirty="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</a:t>
                </a:r>
                <a:endParaRPr lang="en-IN" altLang="en-US" sz="2400" dirty="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I2C comunications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8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  </a:t>
                </a:r>
                <a:endParaRPr lang="en-IN" altLang="en-US" sz="2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8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417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</a:t>
                </a:r>
                <a:r>
                  <a:rPr kumimoji="0" lang="en-IN" alt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2</a:t>
                </a:r>
                <a:endParaRPr kumimoji="0" lang="en-IN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15289" t="65281" r="63143" b="22418"/>
          <a:stretch>
            <a:fillRect/>
          </a:stretch>
        </p:blipFill>
        <p:spPr>
          <a:xfrm>
            <a:off x="5969635" y="187325"/>
            <a:ext cx="6222365" cy="5039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9850" y="146050"/>
            <a:ext cx="7598410" cy="6591333"/>
            <a:chOff x="5876717" y="1130771"/>
            <a:chExt cx="2909337" cy="3187699"/>
          </a:xfrm>
        </p:grpSpPr>
        <p:grpSp>
          <p:nvGrpSpPr>
            <p:cNvPr id="23" name="组合 22"/>
            <p:cNvGrpSpPr/>
            <p:nvPr/>
          </p:nvGrpSpPr>
          <p:grpSpPr>
            <a:xfrm>
              <a:off x="5876717" y="1241488"/>
              <a:ext cx="2909337" cy="3076982"/>
              <a:chOff x="2264906" y="-102394"/>
              <a:chExt cx="2909337" cy="307698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57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</a:t>
                </a: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DIGITAL PINS</a:t>
                </a:r>
                <a:endParaRPr lang="en-IN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 PIN 0 AND 1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264906" y="653230"/>
                <a:ext cx="2909337" cy="232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Pin 0 =  RX (Reciver 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Pin 1 = TX (Transmitter)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Pin (0,1) used for serial communication.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means read data from another sensor/device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NOTE :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Don't connect any output device to these pins.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endParaRPr lang="en-IN" altLang="en-US" sz="2400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41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</a:t>
                </a:r>
                <a:r>
                  <a:rPr kumimoji="0" lang="en-IN" alt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3</a:t>
                </a:r>
                <a:endParaRPr kumimoji="0" lang="en-IN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62818" t="73183" r="13390" b="22418"/>
          <a:stretch>
            <a:fillRect/>
          </a:stretch>
        </p:blipFill>
        <p:spPr>
          <a:xfrm>
            <a:off x="5422265" y="1281430"/>
            <a:ext cx="6774180" cy="190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63525" y="277495"/>
            <a:ext cx="6146800" cy="6962806"/>
            <a:chOff x="5908962" y="1130771"/>
            <a:chExt cx="2909337" cy="3367363"/>
          </a:xfrm>
        </p:grpSpPr>
        <p:grpSp>
          <p:nvGrpSpPr>
            <p:cNvPr id="23" name="组合 22"/>
            <p:cNvGrpSpPr/>
            <p:nvPr/>
          </p:nvGrpSpPr>
          <p:grpSpPr>
            <a:xfrm>
              <a:off x="5908962" y="1241488"/>
              <a:ext cx="2909337" cy="3256646"/>
              <a:chOff x="2297151" y="-102394"/>
              <a:chExt cx="2909337" cy="3256646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312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PWM</a:t>
                </a: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PINS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297151" y="453310"/>
                <a:ext cx="2909337" cy="270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32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</a:t>
                </a: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6 PWM Pins (3 ,5 ,6, 9 ,10 , 11)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PWM pins are represented by '~' .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PWM = PULSE WIDTH MODULATION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In simple language change voltage between 0V to 5V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32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</a:t>
                </a:r>
                <a:endParaRPr lang="en-IN" altLang="en-US" sz="32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417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</a:t>
                </a:r>
                <a:r>
                  <a:rPr kumimoji="0" lang="en-IN" alt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4</a:t>
                </a:r>
                <a:endParaRPr kumimoji="0" lang="en-IN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65616" t="69036" r="10521" b="28861"/>
          <a:stretch>
            <a:fillRect/>
          </a:stretch>
        </p:blipFill>
        <p:spPr>
          <a:xfrm>
            <a:off x="6729730" y="2795905"/>
            <a:ext cx="5424170" cy="518160"/>
          </a:xfrm>
          <a:prstGeom prst="rect">
            <a:avLst/>
          </a:prstGeom>
        </p:spPr>
      </p:pic>
      <p:pic>
        <p:nvPicPr>
          <p:cNvPr id="3" name="Picture Placeholder 1" descr="Arduino-UNO-pinout-1"/>
          <p:cNvPicPr>
            <a:picLocks noChangeAspect="1"/>
          </p:cNvPicPr>
          <p:nvPr/>
        </p:nvPicPr>
        <p:blipFill>
          <a:blip r:embed="rId1"/>
          <a:srcRect l="65487" t="63082" r="10191" b="32835"/>
          <a:stretch>
            <a:fillRect/>
          </a:stretch>
        </p:blipFill>
        <p:spPr>
          <a:xfrm>
            <a:off x="6736715" y="1824990"/>
            <a:ext cx="5388610" cy="980440"/>
          </a:xfrm>
          <a:prstGeom prst="rect">
            <a:avLst/>
          </a:prstGeom>
        </p:spPr>
      </p:pic>
      <p:pic>
        <p:nvPicPr>
          <p:cNvPr id="5" name="Picture Placeholder 1" descr="Arduino-UNO-pinout-1"/>
          <p:cNvPicPr>
            <a:picLocks noChangeAspect="1"/>
          </p:cNvPicPr>
          <p:nvPr/>
        </p:nvPicPr>
        <p:blipFill>
          <a:blip r:embed="rId1"/>
          <a:srcRect l="64685" t="51548" r="10521" b="42208"/>
          <a:stretch>
            <a:fillRect/>
          </a:stretch>
        </p:blipFill>
        <p:spPr>
          <a:xfrm>
            <a:off x="6612255" y="359410"/>
            <a:ext cx="5368925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96850" y="277495"/>
            <a:ext cx="6015990" cy="5508546"/>
            <a:chOff x="5876717" y="1130771"/>
            <a:chExt cx="2909337" cy="2695745"/>
          </a:xfrm>
        </p:grpSpPr>
        <p:grpSp>
          <p:nvGrpSpPr>
            <p:cNvPr id="23" name="组合 22"/>
            <p:cNvGrpSpPr/>
            <p:nvPr/>
          </p:nvGrpSpPr>
          <p:grpSpPr>
            <a:xfrm>
              <a:off x="5876717" y="1241488"/>
              <a:ext cx="2909337" cy="2585028"/>
              <a:chOff x="2264906" y="-102394"/>
              <a:chExt cx="2909337" cy="258502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586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</a:t>
                </a: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DIGITAL PINS</a:t>
                </a:r>
                <a:endParaRPr lang="en-IN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264906" y="653230"/>
                <a:ext cx="2909337" cy="182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32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</a:t>
                </a:r>
                <a:endParaRPr lang="en-IN" altLang="en-US" sz="32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Used for Digital output means for on and off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in computer language these pins have 2 states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either 0 or 1.  (0 = 0V and 1  =  5V)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42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</a:t>
                </a:r>
                <a:r>
                  <a:rPr kumimoji="0" lang="en-IN" alt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5</a:t>
                </a:r>
                <a:endParaRPr kumimoji="0" lang="en-IN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62818" t="44956" r="4532" b="22418"/>
          <a:stretch>
            <a:fillRect/>
          </a:stretch>
        </p:blipFill>
        <p:spPr>
          <a:xfrm>
            <a:off x="6735445" y="195580"/>
            <a:ext cx="5275580" cy="5683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334010"/>
            <a:ext cx="11795760" cy="63722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5" name="Content Placeholder 4" descr="download (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17165" y="2021205"/>
            <a:ext cx="5295900" cy="368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285"/>
            <a:ext cx="10967085" cy="4521835"/>
          </a:xfrm>
        </p:spPr>
        <p:txBody>
          <a:bodyPr/>
          <a:p>
            <a:r>
              <a:rPr lang="en-IN" altLang="en-US"/>
              <a:t>Was a project in 2005.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Project of some students from instute of Ivrea in Italy.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Aim : To creat a low cost hardware and software which will help kids, adults , mango people and  profesionals to create their own devices.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5" y="495300"/>
            <a:ext cx="7402830" cy="1045845"/>
          </a:xfrm>
        </p:spPr>
        <p:txBody>
          <a:bodyPr/>
          <a:p>
            <a:r>
              <a:rPr lang="en-IN" altLang="en-US" b="1" u="sng">
                <a:latin typeface="Times New Roman" panose="02020603050405020304" charset="0"/>
                <a:cs typeface="Times New Roman" panose="02020603050405020304" charset="0"/>
              </a:rPr>
              <a:t>INITIAL HISTORY</a:t>
            </a:r>
            <a:r>
              <a:rPr lang="en-IN" altLang="en-US" b="1" u="sng"/>
              <a:t>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10734040" cy="471805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concept you know before starting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1. functions.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2. working of if and else conditions.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3. basics of c/c++ 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Most important 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   don't forget to use semicolon   </a:t>
            </a:r>
            <a:r>
              <a:rPr lang="en-IN" altLang="en-US" sz="9600">
                <a:latin typeface="Arial Black" panose="020B0A04020102020204" charset="0"/>
                <a:cs typeface="Arial Black" panose="020B0A04020102020204" charset="0"/>
              </a:rPr>
              <a:t>;</a:t>
            </a:r>
            <a:r>
              <a:rPr lang="en-IN" altLang="en-US"/>
              <a:t>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Programing basics.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5551805" cy="46774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IN" altLang="en-US" sz="11200"/>
              <a:t>OBJECTIVE :</a:t>
            </a:r>
            <a:endParaRPr lang="en-IN" altLang="en-US" sz="11200"/>
          </a:p>
          <a:p>
            <a:pPr marL="0" indent="0">
              <a:buNone/>
            </a:pPr>
            <a:r>
              <a:rPr lang="en-IN" altLang="en-US" sz="11200"/>
              <a:t> To turn on the led for 1 second and then turn it off for the next 1 second using arduino board.</a:t>
            </a:r>
            <a:endParaRPr lang="en-IN" altLang="en-US" sz="11200"/>
          </a:p>
          <a:p>
            <a:pPr marL="0" indent="0">
              <a:buNone/>
            </a:pPr>
            <a:endParaRPr lang="en-IN" altLang="en-US" sz="11200"/>
          </a:p>
          <a:p>
            <a:pPr marL="0" indent="0">
              <a:buNone/>
            </a:pPr>
            <a:r>
              <a:rPr lang="en-IN" altLang="en-US" sz="11200"/>
              <a:t>STRATEGY:</a:t>
            </a:r>
            <a:endParaRPr lang="en-IN" altLang="en-US" sz="11200"/>
          </a:p>
          <a:p>
            <a:pPr marL="0" indent="0">
              <a:buNone/>
            </a:pPr>
            <a:r>
              <a:rPr lang="en-IN" altLang="en-US" sz="11200"/>
              <a:t>     step 1 : Make the circuit </a:t>
            </a:r>
            <a:endParaRPr lang="en-IN" altLang="en-US" sz="11200"/>
          </a:p>
          <a:p>
            <a:pPr marL="0" indent="0">
              <a:buNone/>
            </a:pPr>
            <a:r>
              <a:rPr lang="en-IN" altLang="en-US" sz="11200"/>
              <a:t>    Step 2 :  Program it </a:t>
            </a:r>
            <a:endParaRPr lang="en-IN" altLang="en-US" sz="11200"/>
          </a:p>
          <a:p>
            <a:pPr marL="0" indent="0">
              <a:buNone/>
            </a:pPr>
            <a:r>
              <a:rPr lang="en-IN" altLang="en-US" sz="8000"/>
              <a:t>    (moving to simulator)</a:t>
            </a:r>
            <a:endParaRPr lang="en-IN" altLang="en-US" sz="8000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Blink the Led 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 descr="download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50990" y="2466975"/>
            <a:ext cx="5179060" cy="3258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10805160" cy="46774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/>
              <a:t>2. Led dimmer with arduino.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Objective : increase/ decrease the brightness of the led's using a knob.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3. Push button with arduino.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Objective : use 2 leds, turn green led on when button is pressed otherwise turn on red led.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4. Dc motor with arduino.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Objective :  use a dc motor with arduino and controll its speed.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Other Projects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 rot="540000">
            <a:off x="3447415" y="1282065"/>
            <a:ext cx="5427345" cy="4566285"/>
          </a:xfrm>
          <a:prstGeom prst="hexagon">
            <a:avLst>
              <a:gd name="adj" fmla="val 58897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7071360" y="9525"/>
            <a:ext cx="5104130" cy="68484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26670" y="10160"/>
            <a:ext cx="5297805" cy="68243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165" y="2439670"/>
            <a:ext cx="6393180" cy="2065020"/>
          </a:xfrm>
        </p:spPr>
        <p:txBody>
          <a:bodyPr/>
          <a:lstStyle/>
          <a:p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Sensors 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and 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modules </a:t>
            </a:r>
            <a:endParaRPr lang="en-IN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-20320" y="3368676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-20955" y="3188737"/>
            <a:ext cx="12223876" cy="28487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9738" y="4164177"/>
            <a:ext cx="11474557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LDR with ARDUINO</a:t>
            </a:r>
            <a:endParaRPr lang="en-US" altLang="zh-CN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7" name="Picture Placeholder 6" descr="download (8)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-1796" t="-3726" r="-917"/>
          <a:stretch>
            <a:fillRect/>
          </a:stretch>
        </p:blipFill>
        <p:spPr>
          <a:xfrm>
            <a:off x="5260340" y="1236345"/>
            <a:ext cx="1706880" cy="17145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流程图: 延期 35"/>
          <p:cNvSpPr/>
          <p:nvPr/>
        </p:nvSpPr>
        <p:spPr>
          <a:xfrm>
            <a:off x="0" y="365760"/>
            <a:ext cx="207264" cy="51524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7" name="流程图: 延期 36"/>
          <p:cNvSpPr/>
          <p:nvPr/>
        </p:nvSpPr>
        <p:spPr>
          <a:xfrm>
            <a:off x="86000" y="365760"/>
            <a:ext cx="207264" cy="51524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682154"/>
            <a:ext cx="12192000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04770" y="455930"/>
            <a:ext cx="7083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1. What is a LDR ?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6305" y="1316355"/>
            <a:ext cx="9591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LDR </a:t>
            </a:r>
            <a:r>
              <a:rPr lang="en-IN" altLang="en-US" sz="2400"/>
              <a:t>is short name of Light dependent resistance . It is a kind of variable resistance whose resistance varries with intensity of light . when there is low light it resistance is very high and vise versa .  </a:t>
            </a:r>
            <a:endParaRPr lang="en-IN" altLang="en-US" sz="2400"/>
          </a:p>
        </p:txBody>
      </p:sp>
      <p:pic>
        <p:nvPicPr>
          <p:cNvPr id="5" name="Picture Placeholder 4" descr="how_a-light_depedant_resistor_works_resistance_v_light_intensity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8735" y="2878455"/>
            <a:ext cx="4528820" cy="32632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923790" y="3261360"/>
            <a:ext cx="605663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IN" altLang="en-US" sz="2000"/>
          </a:p>
          <a:p>
            <a:pPr algn="l"/>
            <a:r>
              <a:rPr lang="en-IN" altLang="en-US" sz="2000"/>
              <a:t>Light :    400 ohms   </a:t>
            </a:r>
            <a:endParaRPr lang="en-IN" altLang="en-US" sz="2000"/>
          </a:p>
          <a:p>
            <a:pPr algn="l"/>
            <a:r>
              <a:rPr lang="en-IN" altLang="en-US" sz="2000"/>
              <a:t>No light : 9,000 ohms (9 kilo ohms)</a:t>
            </a:r>
            <a:endParaRPr lang="en-IN" altLang="en-US" sz="2000"/>
          </a:p>
          <a:p>
            <a:pPr algn="l"/>
            <a:endParaRPr lang="en-IN" altLang="en-US" sz="2000"/>
          </a:p>
          <a:p>
            <a:pPr algn="l"/>
            <a:r>
              <a:rPr lang="en-IN" altLang="en-US" sz="2000">
                <a:solidFill>
                  <a:srgbClr val="FF0000"/>
                </a:solidFill>
              </a:rPr>
              <a:t>These values are aprox . values deffer from ldr to ldr </a:t>
            </a:r>
            <a:endParaRPr lang="en-I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流程图: 延期 35"/>
          <p:cNvSpPr/>
          <p:nvPr/>
        </p:nvSpPr>
        <p:spPr>
          <a:xfrm>
            <a:off x="0" y="365760"/>
            <a:ext cx="207264" cy="51524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7" name="流程图: 延期 36"/>
          <p:cNvSpPr/>
          <p:nvPr/>
        </p:nvSpPr>
        <p:spPr>
          <a:xfrm>
            <a:off x="86000" y="365760"/>
            <a:ext cx="207264" cy="51524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682154"/>
            <a:ext cx="12192000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5670" y="455930"/>
            <a:ext cx="1096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2. How to connect LDR with Arduino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34160" y="1901190"/>
            <a:ext cx="5383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5400"/>
              <a:t>Let's see.............</a:t>
            </a:r>
            <a:endParaRPr lang="en-IN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流程图: 延期 35"/>
          <p:cNvSpPr/>
          <p:nvPr/>
        </p:nvSpPr>
        <p:spPr>
          <a:xfrm>
            <a:off x="0" y="365760"/>
            <a:ext cx="207264" cy="51524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7" name="流程图: 延期 36"/>
          <p:cNvSpPr/>
          <p:nvPr/>
        </p:nvSpPr>
        <p:spPr>
          <a:xfrm>
            <a:off x="86000" y="365760"/>
            <a:ext cx="207264" cy="51524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682154"/>
            <a:ext cx="12192000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8625" y="455930"/>
            <a:ext cx="11957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3 .  why  Voltage divider configration ?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59815" y="1354455"/>
            <a:ext cx="86975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 sz="2000"/>
          </a:p>
          <a:p>
            <a:r>
              <a:rPr lang="en-IN" altLang="en-US" sz="2000"/>
              <a:t>We use voltage divider configration to get reference voltage . But why because theoriticaly  at no light , resistance of LDR is 9000 ohms whichis too much . so we use voltage divider configration. </a:t>
            </a:r>
            <a:endParaRPr lang="en-IN" alt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367030" y="3150235"/>
            <a:ext cx="480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Describing Voltage divider law in brief : </a:t>
            </a:r>
            <a:endParaRPr lang="en-IN" altLang="en-US" b="1"/>
          </a:p>
        </p:txBody>
      </p:sp>
      <p:pic>
        <p:nvPicPr>
          <p:cNvPr id="8" name="Content Placeholder 7" descr="Different-Voltage-Divider-Schematics"/>
          <p:cNvPicPr>
            <a:picLocks noChangeAspect="1"/>
          </p:cNvPicPr>
          <p:nvPr>
            <p:ph sz="half" idx="2"/>
          </p:nvPr>
        </p:nvPicPr>
        <p:blipFill>
          <a:blip r:embed="rId1"/>
          <a:srcRect l="76678" t="16344" b="6477"/>
          <a:stretch>
            <a:fillRect/>
          </a:stretch>
        </p:blipFill>
        <p:spPr>
          <a:xfrm>
            <a:off x="4790440" y="3336290"/>
            <a:ext cx="2610485" cy="28841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rcRect l="31299" t="32571" r="36985" b="14880"/>
          <a:stretch>
            <a:fillRect/>
          </a:stretch>
        </p:blipFill>
        <p:spPr>
          <a:xfrm rot="5400000">
            <a:off x="7964805" y="3416300"/>
            <a:ext cx="2922270" cy="27235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807065" y="3216910"/>
            <a:ext cx="686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+</a:t>
            </a:r>
            <a:endParaRPr lang="en-IN" altLang="en-US" sz="2400"/>
          </a:p>
          <a:p>
            <a:r>
              <a:rPr lang="en-IN" altLang="en-US" sz="2400"/>
              <a:t>Vin</a:t>
            </a:r>
            <a:endParaRPr lang="en-IN" altLang="en-US" sz="2400"/>
          </a:p>
          <a:p>
            <a:r>
              <a:rPr lang="en-IN" altLang="en-US" sz="2400"/>
              <a:t>-</a:t>
            </a:r>
            <a:endParaRPr lang="en-IN" alt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7522845" y="4069080"/>
            <a:ext cx="644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R1</a:t>
            </a:r>
            <a:endParaRPr lang="en-IN" altLang="en-US" sz="2400" b="1"/>
          </a:p>
        </p:txBody>
      </p:sp>
      <p:sp>
        <p:nvSpPr>
          <p:cNvPr id="13" name="Text Box 12"/>
          <p:cNvSpPr txBox="1"/>
          <p:nvPr/>
        </p:nvSpPr>
        <p:spPr>
          <a:xfrm>
            <a:off x="7573010" y="5401945"/>
            <a:ext cx="594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R2</a:t>
            </a:r>
            <a:endParaRPr lang="en-IN" altLang="en-US" sz="2400" b="1"/>
          </a:p>
        </p:txBody>
      </p:sp>
      <p:sp>
        <p:nvSpPr>
          <p:cNvPr id="14" name="Text Box 13"/>
          <p:cNvSpPr txBox="1"/>
          <p:nvPr/>
        </p:nvSpPr>
        <p:spPr>
          <a:xfrm>
            <a:off x="10788015" y="5088255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+ Vout  (A0)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05155" y="3883660"/>
            <a:ext cx="363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Vout=  Vin </a:t>
            </a:r>
            <a:r>
              <a:rPr lang="en-IN" altLang="en-US" b="1"/>
              <a:t>x (</a:t>
            </a:r>
            <a:r>
              <a:rPr lang="en-US" b="1"/>
              <a:t>R</a:t>
            </a:r>
            <a:r>
              <a:rPr lang="en-IN" altLang="en-US" b="1"/>
              <a:t>1</a:t>
            </a:r>
            <a:r>
              <a:rPr lang="en-US" b="1"/>
              <a:t>  </a:t>
            </a:r>
            <a:r>
              <a:rPr lang="en-IN" altLang="en-US" b="1"/>
              <a:t>/   </a:t>
            </a:r>
            <a:r>
              <a:rPr lang="en-US" b="1"/>
              <a:t>R1+R2</a:t>
            </a:r>
            <a:r>
              <a:rPr lang="en-IN" altLang="en-US" b="1"/>
              <a:t>)</a:t>
            </a:r>
            <a:endParaRPr lang="en-IN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734695" y="4530725"/>
            <a:ext cx="1824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few calcution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67665" y="5115560"/>
            <a:ext cx="3874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Vin = 5 v</a:t>
            </a:r>
            <a:endParaRPr lang="en-IN" altLang="en-US"/>
          </a:p>
          <a:p>
            <a:r>
              <a:rPr lang="en-IN" altLang="en-US"/>
              <a:t>R1 =  1000 ohm</a:t>
            </a:r>
            <a:endParaRPr lang="en-IN" altLang="en-US"/>
          </a:p>
          <a:p>
            <a:r>
              <a:rPr lang="en-IN" altLang="en-US"/>
              <a:t>R2 :</a:t>
            </a:r>
            <a:endParaRPr lang="en-IN" altLang="en-US"/>
          </a:p>
          <a:p>
            <a:r>
              <a:rPr lang="en-IN" altLang="en-US"/>
              <a:t>     day  = 400 ohms</a:t>
            </a:r>
            <a:endParaRPr lang="en-IN" altLang="en-US"/>
          </a:p>
          <a:p>
            <a:r>
              <a:rPr lang="en-IN" altLang="en-US"/>
              <a:t>    night  =  9,000 ohms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193165"/>
            <a:ext cx="11428095" cy="5993130"/>
          </a:xfrm>
        </p:spPr>
        <p:txBody>
          <a:bodyPr/>
          <a:p>
            <a:pPr marL="0" indent="0">
              <a:buNone/>
            </a:pPr>
            <a:r>
              <a:rPr lang="en-IN" altLang="en-US" u="sng"/>
              <a:t>Light intensitiy =  High :</a:t>
            </a:r>
            <a:endParaRPr lang="en-IN" altLang="en-US" u="sng"/>
          </a:p>
          <a:p>
            <a:pPr marL="0" indent="0">
              <a:buNone/>
            </a:pPr>
            <a:endParaRPr lang="en-IN" altLang="en-US" u="sng"/>
          </a:p>
          <a:p>
            <a:r>
              <a:rPr lang="en-IN" altLang="en-US"/>
              <a:t>Vout = 5 [1000 / (1,000+400)]</a:t>
            </a:r>
            <a:endParaRPr lang="en-IN" altLang="en-US"/>
          </a:p>
          <a:p>
            <a:r>
              <a:rPr lang="en-IN" altLang="en-US"/>
              <a:t>        =     5 (1000 / 1,400)</a:t>
            </a:r>
            <a:endParaRPr lang="en-IN" altLang="en-US"/>
          </a:p>
          <a:p>
            <a:r>
              <a:rPr lang="en-IN" altLang="en-US"/>
              <a:t>        =  3.57 V    or    analog value = 728</a:t>
            </a:r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r>
              <a:rPr lang="en-IN" altLang="en-US" u="sng">
                <a:sym typeface="+mn-ea"/>
              </a:rPr>
              <a:t>Light intensitiy =  LOW</a:t>
            </a:r>
            <a:r>
              <a:rPr lang="en-IN" altLang="en-US" u="sng"/>
              <a:t> :</a:t>
            </a:r>
            <a:endParaRPr lang="en-IN" altLang="en-US"/>
          </a:p>
          <a:p>
            <a:endParaRPr lang="en-IN" altLang="en-US"/>
          </a:p>
          <a:p>
            <a:r>
              <a:rPr lang="en-IN" altLang="en-US">
                <a:sym typeface="+mn-ea"/>
              </a:rPr>
              <a:t>Vout = 5 [1,000/ (1,000+9,000)]</a:t>
            </a:r>
            <a:endParaRPr lang="en-IN" altLang="en-US"/>
          </a:p>
          <a:p>
            <a:r>
              <a:rPr lang="en-IN" altLang="en-US">
                <a:sym typeface="+mn-ea"/>
              </a:rPr>
              <a:t>        =  5 (1,000/ 10,000)</a:t>
            </a:r>
            <a:endParaRPr lang="en-IN" altLang="en-US"/>
          </a:p>
          <a:p>
            <a:r>
              <a:rPr lang="en-IN" altLang="en-US">
                <a:sym typeface="+mn-ea"/>
              </a:rPr>
              <a:t>        =  0.5 V   or    analog value = 102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171700" y="354965"/>
            <a:ext cx="44710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Vout   =                 </a:t>
            </a:r>
            <a:r>
              <a:rPr lang="en-I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</a:t>
            </a:r>
            <a:r>
              <a:rPr lang="en-I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95775" y="53784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___________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83125" y="842010"/>
            <a:ext cx="2492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R1+R2</a:t>
            </a:r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52875" y="212090"/>
            <a:ext cx="28803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      )</a:t>
            </a:r>
            <a:endParaRPr lang="en-IN" altLang="en-US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63335" y="473710"/>
            <a:ext cx="175387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Vin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25" y="2910205"/>
            <a:ext cx="11525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Lets do programming.........        </a:t>
            </a:r>
            <a:endParaRPr lang="en-IN" altLang="en-US" sz="7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958975"/>
            <a:ext cx="6949440" cy="4612640"/>
          </a:xfrm>
        </p:spPr>
        <p:txBody>
          <a:bodyPr/>
          <a:p>
            <a:r>
              <a:rPr lang="en-IN" altLang="en-US"/>
              <a:t>At that time students have only 1 option for developing systems.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That was : BASIC STAMP Microcontroller.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Problem : too costly arount 50$ . (2,173₹ acording to rate exchange of 2005.)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504190"/>
            <a:ext cx="8074660" cy="1114425"/>
          </a:xfrm>
        </p:spPr>
        <p:txBody>
          <a:bodyPr/>
          <a:p>
            <a:r>
              <a:rPr lang="en-IN" altLang="en-US" b="1" u="sng"/>
              <a:t>Need for new device 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Content Placeholder 4" descr="BASIC-Stamp-2_eng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71155" y="2009140"/>
            <a:ext cx="3445510" cy="4697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0" y="3429001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3141112"/>
            <a:ext cx="12223876" cy="28487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0873" y="4379442"/>
            <a:ext cx="11474557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SERVO MOTORS</a:t>
            </a:r>
            <a:endParaRPr lang="en-US" altLang="zh-CN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7" name="Picture Placeholder 6" descr="download (7)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5017770" y="1002665"/>
            <a:ext cx="1828800" cy="16002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 rot="0">
            <a:off x="2434590" y="482600"/>
            <a:ext cx="7416800" cy="3827060"/>
            <a:chOff x="3507112" y="-93796"/>
            <a:chExt cx="2909337" cy="1277829"/>
          </a:xfrm>
        </p:grpSpPr>
        <p:sp>
          <p:nvSpPr>
            <p:cNvPr id="27" name="文本框 26"/>
            <p:cNvSpPr txBox="1"/>
            <p:nvPr/>
          </p:nvSpPr>
          <p:spPr>
            <a:xfrm>
              <a:off x="3642849" y="-93796"/>
              <a:ext cx="2457080" cy="2154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IN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WHAT IS A SERVO MOTOR </a:t>
              </a:r>
              <a:endParaRPr lang="en-IN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07112" y="667971"/>
              <a:ext cx="2909337" cy="516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I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It is a type of motor whose motion can be controlled in terms of angle . for example 15 degrees ,90 degrees etc.</a:t>
              </a:r>
              <a:r>
                <a: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 </a:t>
              </a:r>
              <a:endParaRPr lang="en-US" altLang="zh-CN" sz="900" dirty="0">
                <a:solidFill>
                  <a:prstClr val="white">
                    <a:lumMod val="65000"/>
                  </a:prst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lvl="0" algn="ctr">
                <a:lnSpc>
                  <a:spcPct val="150000"/>
                </a:lnSpc>
                <a:defRPr/>
              </a:pPr>
              <a:endParaRPr lang="en-US" altLang="zh-CN" sz="900" dirty="0">
                <a:solidFill>
                  <a:prstClr val="white">
                    <a:lumMod val="65000"/>
                  </a:prst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zh-CN" sz="900" dirty="0">
                <a:solidFill>
                  <a:prstClr val="white">
                    <a:lumMod val="65000"/>
                  </a:prst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 rot="0">
            <a:off x="3153410" y="603250"/>
            <a:ext cx="7416800" cy="4034704"/>
            <a:chOff x="3507112" y="-93796"/>
            <a:chExt cx="2909337" cy="1347160"/>
          </a:xfrm>
        </p:grpSpPr>
        <p:sp>
          <p:nvSpPr>
            <p:cNvPr id="27" name="文本框 26"/>
            <p:cNvSpPr txBox="1"/>
            <p:nvPr/>
          </p:nvSpPr>
          <p:spPr>
            <a:xfrm>
              <a:off x="3642849" y="-93796"/>
              <a:ext cx="2457080" cy="2154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IN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Types of servo motors  </a:t>
              </a:r>
              <a:endParaRPr lang="en-IN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07112" y="667971"/>
              <a:ext cx="2909337" cy="58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I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There are manly 2 type of servo motors </a:t>
              </a:r>
              <a:endParaRPr lang="en-I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I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1. 180 degree servo motors </a:t>
              </a:r>
              <a:endParaRPr lang="en-I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I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2. 360 degree / continous servo motors </a:t>
              </a:r>
              <a:endPara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zh-CN" sz="900" dirty="0">
                <a:solidFill>
                  <a:prstClr val="white">
                    <a:lumMod val="65000"/>
                  </a:prst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7" name="Picture Placeholder 6" descr="download (7)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74955" y="2037080"/>
            <a:ext cx="3983355" cy="34861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2637790" y="280670"/>
            <a:ext cx="81705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IN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rPr>
              <a:t>Different sizes of servo motors  </a:t>
            </a:r>
            <a:endParaRPr lang="en-IN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31857" t="32133" r="13966" b="12361"/>
          <a:stretch>
            <a:fillRect/>
          </a:stretch>
        </p:blipFill>
        <p:spPr>
          <a:xfrm>
            <a:off x="335280" y="925830"/>
            <a:ext cx="11131550" cy="537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431165" y="280670"/>
            <a:ext cx="1146429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IN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rPr>
              <a:t>How to interface Servo motors with arduino  </a:t>
            </a:r>
            <a:endParaRPr lang="en-IN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3725" y="1800860"/>
            <a:ext cx="328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Pin configration of servo motor </a:t>
            </a:r>
            <a:endParaRPr lang="en-IN" altLang="en-US"/>
          </a:p>
        </p:txBody>
      </p:sp>
      <p:pic>
        <p:nvPicPr>
          <p:cNvPr id="5" name="Picture Placeholder 4" descr="Servo-Motor-Wires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343150" y="2277110"/>
            <a:ext cx="4790440" cy="342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4" name="Text Box 3"/>
          <p:cNvSpPr txBox="1"/>
          <p:nvPr/>
        </p:nvSpPr>
        <p:spPr>
          <a:xfrm>
            <a:off x="1500505" y="1991995"/>
            <a:ext cx="9682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/>
              <a:t>Now lets learn  its programming</a:t>
            </a:r>
            <a:r>
              <a:rPr lang="en-IN" altLang="en-US"/>
              <a:t>  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0" y="3429001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3141112"/>
            <a:ext cx="12223876" cy="28487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0873" y="4379442"/>
            <a:ext cx="11474557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Ultrasonic Sensor</a:t>
            </a:r>
            <a:endParaRPr lang="en-IN" altLang="en-US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5" name="Content Placeholder 4" descr="download (25)"/>
          <p:cNvPicPr>
            <a:picLocks noChangeAspect="1"/>
          </p:cNvPicPr>
          <p:nvPr>
            <p:ph idx="1"/>
          </p:nvPr>
        </p:nvPicPr>
        <p:blipFill>
          <a:blip r:embed="rId1"/>
          <a:srcRect l="2891" t="20511" r="2415" b="14980"/>
          <a:stretch>
            <a:fillRect/>
          </a:stretch>
        </p:blipFill>
        <p:spPr>
          <a:xfrm>
            <a:off x="3970655" y="831215"/>
            <a:ext cx="2825115" cy="1924685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910" y="578485"/>
            <a:ext cx="8555355" cy="582930"/>
          </a:xfrm>
        </p:spPr>
        <p:txBody>
          <a:bodyPr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How Ultrasonic sensors work 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Content Placeholder 5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0830" y="1392555"/>
            <a:ext cx="7788275" cy="34601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2270" y="497459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21970" y="4974590"/>
            <a:ext cx="111486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Sends a high frequency sound (ultrasound) and wait for sound to reflect back.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count how much time it takes to come back .(we can call this echo )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speed = distance /time . so,  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Time = distance / speed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Speed of ultrasound = 340 m/s 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or            0.034 cm / micro sec</a:t>
            </a:r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lets say object is at 1 cm away so </a:t>
            </a:r>
            <a:endParaRPr lang="en-IN" altLang="en-US">
              <a:sym typeface="+mn-ea"/>
            </a:endParaRPr>
          </a:p>
          <a:p>
            <a:r>
              <a:rPr lang="en-IN" altLang="en-US"/>
              <a:t>distance =  2cm (because ultrasound will cover twice the distance 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time = 2/ 0.034 = 58.8 micro sec.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microcontrollers  calculation.</a:t>
            </a:r>
            <a:endParaRPr lang="en-IN" altLang="en-US"/>
          </a:p>
        </p:txBody>
      </p:sp>
      <p:pic>
        <p:nvPicPr>
          <p:cNvPr id="4" name="Content Placeholder 3" descr="Equation-set-1-768x27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590" y="1550035"/>
            <a:ext cx="10257155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285"/>
            <a:ext cx="10967085" cy="4521835"/>
          </a:xfrm>
        </p:spPr>
        <p:txBody>
          <a:bodyPr/>
          <a:p>
            <a:r>
              <a:rPr lang="en-IN" altLang="en-US"/>
              <a:t>In 2003 , Hernando Barragán created the development platform </a:t>
            </a:r>
            <a:r>
              <a:rPr lang="en-IN" altLang="en-US" sz="3200" b="1"/>
              <a:t>Wiring</a:t>
            </a:r>
            <a:r>
              <a:rPr lang="en-IN" altLang="en-US"/>
              <a:t> as a Master's thesis project at IDII, under the supervision of Massimo Banzi and </a:t>
            </a:r>
            <a:r>
              <a:rPr lang="en-IN" altLang="en-US" b="1"/>
              <a:t>Casey Reas.</a:t>
            </a:r>
            <a:endParaRPr lang="en-IN" altLang="en-US" b="1"/>
          </a:p>
          <a:p>
            <a:endParaRPr lang="en-IN" altLang="en-US" b="1"/>
          </a:p>
          <a:p>
            <a:r>
              <a:rPr lang="en-IN" altLang="en-US" b="1"/>
              <a:t>Casey Reas </a:t>
            </a:r>
            <a:r>
              <a:rPr lang="en-IN" altLang="en-US"/>
              <a:t> a co-Creator of Processing IDE .</a:t>
            </a:r>
            <a:endParaRPr lang="en-IN" altLang="en-US"/>
          </a:p>
          <a:p>
            <a:r>
              <a:rPr lang="en-IN" altLang="en-US"/>
              <a:t>Wiring IDE Aim :  Low cost tools for creating digital projects by non-Engineers</a:t>
            </a:r>
            <a:endParaRPr lang="en-IN" altLang="en-US"/>
          </a:p>
          <a:p>
            <a:r>
              <a:rPr lang="en-IN" altLang="en-US"/>
              <a:t>whats inside Wiring IDE ? </a:t>
            </a:r>
            <a:endParaRPr lang="en-IN" altLang="en-US"/>
          </a:p>
          <a:p>
            <a:r>
              <a:rPr lang="en-IN" altLang="en-US"/>
              <a:t>lets see...................................................................................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5" y="495300"/>
            <a:ext cx="7402830" cy="1045845"/>
          </a:xfrm>
        </p:spPr>
        <p:txBody>
          <a:bodyPr/>
          <a:p>
            <a:r>
              <a:rPr lang="en-IN" altLang="en-US" b="1" u="sng"/>
              <a:t>Who and how 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275" y="365125"/>
            <a:ext cx="5120005" cy="1325880"/>
          </a:xfrm>
        </p:spPr>
        <p:txBody>
          <a:bodyPr/>
          <a:p>
            <a:r>
              <a:rPr lang="en-IN" altLang="en-US"/>
              <a:t>Our sensor HC- SR04 </a:t>
            </a:r>
            <a:endParaRPr lang="en-IN" altLang="en-US"/>
          </a:p>
        </p:txBody>
      </p:sp>
      <p:pic>
        <p:nvPicPr>
          <p:cNvPr id="4" name="Content Placeholder 3" descr="download (25)"/>
          <p:cNvPicPr>
            <a:picLocks noChangeAspect="1"/>
          </p:cNvPicPr>
          <p:nvPr>
            <p:ph idx="1"/>
          </p:nvPr>
        </p:nvPicPr>
        <p:blipFill>
          <a:blip r:embed="rId1"/>
          <a:srcRect l="2891" t="23916" r="2415" b="14980"/>
          <a:stretch>
            <a:fillRect/>
          </a:stretch>
        </p:blipFill>
        <p:spPr>
          <a:xfrm>
            <a:off x="2823210" y="1546225"/>
            <a:ext cx="3909695" cy="25228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78150" y="4168775"/>
            <a:ext cx="590804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HC-SR04 Specifications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Working Voltage: DC 5V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Working Current: 15mA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Working Frequency: 40Hz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 Range: 4m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 Range: 2cm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Measuring Angle: 15 degree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Projects :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384300"/>
            <a:ext cx="8407400" cy="4953000"/>
          </a:xfrm>
        </p:spPr>
        <p:txBody>
          <a:bodyPr/>
          <a:p>
            <a:r>
              <a:rPr lang="en-IN" altLang="en-US"/>
              <a:t>Digital scale </a:t>
            </a:r>
            <a:endParaRPr lang="en-IN" altLang="en-US"/>
          </a:p>
          <a:p>
            <a:r>
              <a:rPr lang="en-IN" altLang="en-US"/>
              <a:t>Parking sensor</a:t>
            </a:r>
            <a:endParaRPr lang="en-IN" altLang="en-US"/>
          </a:p>
          <a:p>
            <a:r>
              <a:rPr lang="en-IN" altLang="en-US"/>
              <a:t>Blind stick</a:t>
            </a:r>
            <a:endParaRPr lang="en-IN" altLang="en-US"/>
          </a:p>
          <a:p>
            <a:r>
              <a:rPr lang="en-IN" altLang="en-US"/>
              <a:t>I.O.T projects .....like distance avoiding bot , water level indicators  etc...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Pin configration :</a:t>
            </a:r>
            <a:endParaRPr lang="en-IN" altLang="en-US"/>
          </a:p>
        </p:txBody>
      </p:sp>
      <p:pic>
        <p:nvPicPr>
          <p:cNvPr id="4" name="Content Placeholder 3" descr="download (25)"/>
          <p:cNvPicPr>
            <a:picLocks noChangeAspect="1"/>
          </p:cNvPicPr>
          <p:nvPr>
            <p:ph idx="1"/>
          </p:nvPr>
        </p:nvPicPr>
        <p:blipFill>
          <a:blip r:embed="rId1"/>
          <a:srcRect l="2891" t="45342" r="2415" b="14980"/>
          <a:stretch>
            <a:fillRect/>
          </a:stretch>
        </p:blipFill>
        <p:spPr>
          <a:xfrm>
            <a:off x="898525" y="1470660"/>
            <a:ext cx="9514205" cy="2689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328420" y="4084955"/>
            <a:ext cx="98875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Vcc : +5 v</a:t>
            </a: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Trig : Transmitter pin(Output pin) </a:t>
            </a: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Echo : Reciever pin (Input pin)</a:t>
            </a: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Gnd : Ground pin</a:t>
            </a: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Circuit Digram 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15" y="1235075"/>
            <a:ext cx="5491480" cy="2808605"/>
          </a:xfrm>
        </p:spPr>
        <p:txBody>
          <a:bodyPr/>
          <a:p>
            <a:r>
              <a:rPr lang="en-IN" altLang="en-US"/>
              <a:t>lets  see ....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261725" cy="5032375"/>
          </a:xfrm>
        </p:spPr>
        <p:txBody>
          <a:bodyPr/>
          <a:p>
            <a:r>
              <a:rPr lang="en-IN" altLang="en-US"/>
              <a:t>wiring only works for a custom pcb made by using atmega168 microcontroller.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who and how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Content Placeholder 4" descr="420826133_3e7b7a7711_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50415" y="2835275"/>
            <a:ext cx="4906010" cy="3684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7550"/>
            <a:ext cx="11363325" cy="4870450"/>
          </a:xfrm>
        </p:spPr>
        <p:txBody>
          <a:bodyPr>
            <a:normAutofit lnSpcReduction="10000"/>
          </a:bodyPr>
          <a:p>
            <a:r>
              <a:rPr lang="en-IN" altLang="en-US"/>
              <a:t>In 2005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r>
              <a:rPr lang="en-IN" altLang="en-US"/>
              <a:t>Two new guys( Massimo Banzi, with David Mellis)  made a custom hardware from Atmega8 microprocessor and added it's support to wiring IDE.</a:t>
            </a:r>
            <a:endParaRPr lang="en-IN" altLang="en-US"/>
          </a:p>
          <a:p>
            <a:r>
              <a:rPr lang="en-IN" altLang="en-US"/>
              <a:t>These guys named their project Arduino.</a:t>
            </a:r>
            <a:endParaRPr lang="en-IN" altLang="en-US"/>
          </a:p>
          <a:p>
            <a:r>
              <a:rPr lang="en-IN" altLang="en-US"/>
              <a:t>and this way arduino was created 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Core members of arduino = (members of wiring ide project)+ (member of </a:t>
            </a:r>
            <a:endParaRPr lang="en-IN" altLang="en-US"/>
          </a:p>
          <a:p>
            <a:r>
              <a:rPr lang="en-IN" altLang="en-US"/>
              <a:t>                                                                                                       Arduino projects)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Arduino Final history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7550"/>
            <a:ext cx="11363325" cy="47180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IN" altLang="en-US"/>
              <a:t>                             Licensed under a CC-BY-SA license, </a:t>
            </a:r>
            <a:endParaRPr lang="en-IN" altLang="en-US"/>
          </a:p>
          <a:p>
            <a:r>
              <a:rPr lang="en-IN" altLang="en-US"/>
              <a:t>it means any one can manufacture and sell these board and also make systems using Arduino and sell them.</a:t>
            </a:r>
            <a:endParaRPr lang="en-IN" altLang="en-US"/>
          </a:p>
          <a:p>
            <a:r>
              <a:rPr lang="en-IN" altLang="en-US"/>
              <a:t> </a:t>
            </a:r>
            <a:endParaRPr lang="en-IN" altLang="en-US"/>
          </a:p>
          <a:p>
            <a:r>
              <a:rPr lang="en-IN" altLang="en-US"/>
              <a:t>for example : Adafruit : a company sells different sensors and arduino boards. 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Who can use arduino ?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5.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Content Placeholder 11" descr="download (1)"/>
          <p:cNvPicPr>
            <a:picLocks noChangeAspect="1"/>
          </p:cNvPicPr>
          <p:nvPr>
            <p:ph sz="half" idx="2"/>
          </p:nvPr>
        </p:nvPicPr>
        <p:blipFill>
          <a:blip r:embed="rId1"/>
          <a:srcRect b="6206"/>
          <a:stretch>
            <a:fillRect/>
          </a:stretch>
        </p:blipFill>
        <p:spPr>
          <a:xfrm>
            <a:off x="3159125" y="1299845"/>
            <a:ext cx="5153025" cy="3653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6951</Words>
  <Application>WPS Presentation</Application>
  <PresentationFormat>Widescreen</PresentationFormat>
  <Paragraphs>470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SimSun</vt:lpstr>
      <vt:lpstr>Wingdings</vt:lpstr>
      <vt:lpstr>Arial Black</vt:lpstr>
      <vt:lpstr>Times New Roman</vt:lpstr>
      <vt:lpstr>Calibri</vt:lpstr>
      <vt:lpstr>Microsoft YaHei</vt:lpstr>
      <vt:lpstr>Arial Unicode MS</vt:lpstr>
      <vt:lpstr>Calibri Light</vt:lpstr>
      <vt:lpstr>黑体</vt:lpstr>
      <vt:lpstr>Century Gothic</vt:lpstr>
      <vt:lpstr>Office Theme</vt:lpstr>
      <vt:lpstr>WORKSHOP ON ARDUINO</vt:lpstr>
      <vt:lpstr>HISTORY  OF  ARDUINO</vt:lpstr>
      <vt:lpstr>INITIAL HISTORY </vt:lpstr>
      <vt:lpstr>Need for new device  </vt:lpstr>
      <vt:lpstr>Who and how  </vt:lpstr>
      <vt:lpstr> who and how </vt:lpstr>
      <vt:lpstr> Arduino Final history </vt:lpstr>
      <vt:lpstr> Who can use arduino ?</vt:lpstr>
      <vt:lpstr>PowerPoint 演示文稿</vt:lpstr>
      <vt:lpstr>PowerPoint 演示文稿</vt:lpstr>
      <vt:lpstr>Basic  Electronics  Components</vt:lpstr>
      <vt:lpstr> Led's</vt:lpstr>
      <vt:lpstr> Registers.</vt:lpstr>
      <vt:lpstr> Breadboard.</vt:lpstr>
      <vt:lpstr> Push-button.</vt:lpstr>
      <vt:lpstr>PowerPoint 演示文稿</vt:lpstr>
      <vt:lpstr>PowerPoint 演示文稿</vt:lpstr>
      <vt:lpstr>Let's start  arduino  Programng</vt:lpstr>
      <vt:lpstr>PowerPoint 演示文稿</vt:lpstr>
      <vt:lpstr> Arduino Uno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Programing basics.</vt:lpstr>
      <vt:lpstr> Blink the Led .</vt:lpstr>
      <vt:lpstr> Other Projects </vt:lpstr>
      <vt:lpstr>Sensors  and  modules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Ultrasonic sensors work ?</vt:lpstr>
      <vt:lpstr>PowerPoint 演示文稿</vt:lpstr>
      <vt:lpstr>microcontrollers  calculation.</vt:lpstr>
      <vt:lpstr>Our sensor HC- SR04 </vt:lpstr>
      <vt:lpstr>Projects : </vt:lpstr>
      <vt:lpstr>Pin configration :</vt:lpstr>
      <vt:lpstr>Circuit Digram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 OF  ARDUINO</dc:title>
  <dc:creator/>
  <cp:lastModifiedBy>abhinav</cp:lastModifiedBy>
  <cp:revision>7</cp:revision>
  <dcterms:created xsi:type="dcterms:W3CDTF">2020-09-29T10:03:00Z</dcterms:created>
  <dcterms:modified xsi:type="dcterms:W3CDTF">2020-11-03T19:12:58Z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