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40" r:id="rId4"/>
    <p:sldId id="441" r:id="rId5"/>
    <p:sldId id="426" r:id="rId6"/>
    <p:sldId id="430" r:id="rId7"/>
    <p:sldId id="431" r:id="rId8"/>
    <p:sldId id="432" r:id="rId9"/>
    <p:sldId id="433" r:id="rId10"/>
    <p:sldId id="434" r:id="rId11"/>
    <p:sldId id="435" r:id="rId12"/>
    <p:sldId id="436" r:id="rId13"/>
    <p:sldId id="437" r:id="rId14"/>
    <p:sldId id="438" r:id="rId15"/>
    <p:sldId id="439" r:id="rId16"/>
    <p:sldId id="460" r:id="rId17"/>
    <p:sldId id="442" r:id="rId18"/>
    <p:sldId id="443" r:id="rId19"/>
    <p:sldId id="444" r:id="rId20"/>
    <p:sldId id="445" r:id="rId21"/>
    <p:sldId id="446" r:id="rId22"/>
    <p:sldId id="447" r:id="rId23"/>
    <p:sldId id="448" r:id="rId24"/>
    <p:sldId id="449" r:id="rId25"/>
    <p:sldId id="450" r:id="rId26"/>
    <p:sldId id="451" r:id="rId27"/>
    <p:sldId id="452" r:id="rId28"/>
    <p:sldId id="453" r:id="rId29"/>
    <p:sldId id="455" r:id="rId30"/>
    <p:sldId id="456" r:id="rId31"/>
    <p:sldId id="457" r:id="rId32"/>
    <p:sldId id="458" r:id="rId33"/>
    <p:sldId id="459" r:id="rId34"/>
    <p:sldId id="42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sorterViewPr>
    <p:cViewPr>
      <p:scale>
        <a:sx n="66" d="100"/>
        <a:sy n="66" d="100"/>
      </p:scale>
      <p:origin x="0" y="695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17-10-2023</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17-10-2023</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17-10-2023</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17-10-2023</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17-10-2023</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17-10-2023</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17-10-2023</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17-10-2023</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17-10-2023</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17-10-2023</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17-10-2023</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17-10-2023</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694786" y="2165292"/>
            <a:ext cx="5381199" cy="1754326"/>
          </a:xfrm>
          <a:prstGeom prst="rect">
            <a:avLst/>
          </a:prstGeom>
        </p:spPr>
        <p:txBody>
          <a:bodyPr wrap="square">
            <a:spAutoFit/>
          </a:bodyPr>
          <a:lstStyle/>
          <a:p>
            <a:r>
              <a:rPr lang="en-US" sz="3600" b="1" dirty="0" smtClean="0">
                <a:solidFill>
                  <a:schemeClr val="accent2">
                    <a:lumMod val="75000"/>
                  </a:schemeClr>
                </a:solidFill>
              </a:rPr>
              <a:t>OBJECT ORIENTED PROGRAMMING WITH C++</a:t>
            </a:r>
          </a:p>
          <a:p>
            <a:r>
              <a:rPr lang="en-US" sz="3600" b="1" dirty="0" smtClean="0">
                <a:solidFill>
                  <a:schemeClr val="accent2">
                    <a:lumMod val="75000"/>
                  </a:schemeClr>
                </a:solidFill>
              </a:rPr>
              <a:t>UE22CS221A</a:t>
            </a:r>
            <a:endParaRPr lang="en-US" sz="3600" b="1" dirty="0">
              <a:solidFill>
                <a:schemeClr val="accent2">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4781916" y="4415503"/>
            <a:ext cx="7497214" cy="461665"/>
          </a:xfrm>
          <a:prstGeom prst="rect">
            <a:avLst/>
          </a:prstGeom>
        </p:spPr>
        <p:txBody>
          <a:bodyPr wrap="square">
            <a:spAutoFit/>
          </a:bodyPr>
          <a:lstStyle/>
          <a:p>
            <a:r>
              <a:rPr lang="en-US" sz="2400" b="1" dirty="0" smtClean="0"/>
              <a:t>Kusuma K V</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4531901" cy="830997"/>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a:off x="4781916" y="4112438"/>
            <a:ext cx="5091846" cy="236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
          <p:cNvPicPr>
            <a:picLocks noChangeAspect="1" noChangeArrowheads="1"/>
          </p:cNvPicPr>
          <p:nvPr/>
        </p:nvPicPr>
        <p:blipFill>
          <a:blip r:embed="rId2"/>
          <a:srcRect/>
          <a:stretch>
            <a:fillRect/>
          </a:stretch>
        </p:blipFill>
        <p:spPr bwMode="auto">
          <a:xfrm>
            <a:off x="2214196" y="2114917"/>
            <a:ext cx="2171700" cy="3190875"/>
          </a:xfrm>
          <a:prstGeom prst="rect">
            <a:avLst/>
          </a:prstGeom>
          <a:noFill/>
          <a:ln w="9525">
            <a:noFill/>
            <a:miter lim="800000"/>
            <a:headEnd/>
            <a:tailEnd/>
          </a:ln>
          <a:effectLst/>
        </p:spPr>
      </p:pic>
    </p:spTree>
    <p:extLst>
      <p:ext uri="{BB962C8B-B14F-4D97-AF65-F5344CB8AC3E}">
        <p14:creationId xmlns:p14="http://schemas.microsoft.com/office/powerpoint/2010/main" xmlns=""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299197"/>
            <a:ext cx="7999758" cy="461665"/>
          </a:xfrm>
          <a:prstGeom prst="rect">
            <a:avLst/>
          </a:prstGeom>
        </p:spPr>
        <p:txBody>
          <a:bodyPr wrap="square">
            <a:spAutoFit/>
          </a:bodyPr>
          <a:lstStyle/>
          <a:p>
            <a:r>
              <a:rPr lang="en-IN" sz="2400" b="1" dirty="0" smtClean="0">
                <a:solidFill>
                  <a:schemeClr val="accent2">
                    <a:lumMod val="75000"/>
                  </a:schemeClr>
                </a:solidFill>
              </a:rPr>
              <a:t>Operator Overloading / Operator Functions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76667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871044"/>
            <a:ext cx="8047478" cy="2923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dirty="0" smtClean="0">
                <a:solidFill>
                  <a:schemeClr val="accent1">
                    <a:lumMod val="75000"/>
                  </a:schemeClr>
                </a:solidFill>
              </a:rPr>
              <a:t>The  real  choice  arises  when  you  try  to  determine  whether  to  take  parameters  by  value  or  by reference, and whether or not to make them const . </a:t>
            </a:r>
          </a:p>
          <a:p>
            <a:pPr algn="just">
              <a:lnSpc>
                <a:spcPct val="114000"/>
              </a:lnSpc>
            </a:pPr>
            <a:r>
              <a:rPr lang="en-IN" sz="2400" dirty="0" smtClean="0">
                <a:solidFill>
                  <a:schemeClr val="accent1">
                    <a:lumMod val="75000"/>
                  </a:schemeClr>
                </a:solidFill>
              </a:rPr>
              <a:t>•  The  choice  of  value  vs.  reference  is  easy:  you  should  take  every  non-primitive  parameter type by reference. </a:t>
            </a:r>
          </a:p>
          <a:p>
            <a:pPr algn="just">
              <a:lnSpc>
                <a:spcPct val="114000"/>
              </a:lnSpc>
            </a:pPr>
            <a:r>
              <a:rPr lang="en-IN" sz="2400" dirty="0" smtClean="0">
                <a:solidFill>
                  <a:schemeClr val="accent1">
                    <a:lumMod val="75000"/>
                  </a:schemeClr>
                </a:solidFill>
              </a:rPr>
              <a:t>•  The const decision is also trivial: mark every parameter const unless you actually modify it. </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2083"/>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299197"/>
            <a:ext cx="7999758" cy="461665"/>
          </a:xfrm>
          <a:prstGeom prst="rect">
            <a:avLst/>
          </a:prstGeom>
        </p:spPr>
        <p:txBody>
          <a:bodyPr wrap="square">
            <a:spAutoFit/>
          </a:bodyPr>
          <a:lstStyle/>
          <a:p>
            <a:r>
              <a:rPr lang="en-IN" sz="2400" b="1" dirty="0" smtClean="0">
                <a:solidFill>
                  <a:schemeClr val="accent2">
                    <a:lumMod val="75000"/>
                  </a:schemeClr>
                </a:solidFill>
              </a:rPr>
              <a:t>Operator Overloading / Operator Functions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76667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871044"/>
            <a:ext cx="8047478" cy="547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dirty="0" smtClean="0">
                <a:solidFill>
                  <a:schemeClr val="accent1">
                    <a:lumMod val="75000"/>
                  </a:schemeClr>
                </a:solidFill>
              </a:rPr>
              <a:t>Choosing Return Types </a:t>
            </a:r>
          </a:p>
          <a:p>
            <a:pPr algn="just">
              <a:lnSpc>
                <a:spcPct val="114000"/>
              </a:lnSpc>
              <a:buFont typeface="Arial" pitchFamily="34" charset="0"/>
              <a:buChar char="•"/>
            </a:pPr>
            <a:r>
              <a:rPr lang="en-IN" sz="2400" dirty="0" smtClean="0">
                <a:solidFill>
                  <a:schemeClr val="accent1">
                    <a:lumMod val="75000"/>
                  </a:schemeClr>
                </a:solidFill>
              </a:rPr>
              <a:t> C++ doesn’t determine overload resolution based on return type. Thus, you can specify any return type you want when you write overloaded operators. However, just because you can do something doesn’t mean you should do it.</a:t>
            </a:r>
          </a:p>
          <a:p>
            <a:pPr algn="just">
              <a:lnSpc>
                <a:spcPct val="114000"/>
              </a:lnSpc>
              <a:buFont typeface="Arial" pitchFamily="34" charset="0"/>
              <a:buChar char="•"/>
            </a:pPr>
            <a:r>
              <a:rPr lang="en-IN" sz="2400" dirty="0" smtClean="0">
                <a:solidFill>
                  <a:schemeClr val="accent1">
                    <a:lumMod val="75000"/>
                  </a:schemeClr>
                </a:solidFill>
              </a:rPr>
              <a:t> This flexibility implies that you could write confusing code in which comparison operators return pointers, and arithmetic operators return </a:t>
            </a:r>
            <a:r>
              <a:rPr lang="en-IN" sz="2400" dirty="0" err="1" smtClean="0">
                <a:solidFill>
                  <a:schemeClr val="accent1">
                    <a:lumMod val="75000"/>
                  </a:schemeClr>
                </a:solidFill>
              </a:rPr>
              <a:t>bools</a:t>
            </a:r>
            <a:r>
              <a:rPr lang="en-IN" sz="2400" dirty="0" smtClean="0">
                <a:solidFill>
                  <a:schemeClr val="accent1">
                    <a:lumMod val="75000"/>
                  </a:schemeClr>
                </a:solidFill>
              </a:rPr>
              <a:t>. However, you shouldn’t do that.</a:t>
            </a:r>
          </a:p>
          <a:p>
            <a:pPr algn="just">
              <a:lnSpc>
                <a:spcPct val="114000"/>
              </a:lnSpc>
              <a:buFont typeface="Arial" pitchFamily="34" charset="0"/>
              <a:buChar char="•"/>
            </a:pPr>
            <a:r>
              <a:rPr lang="en-IN" sz="2400" dirty="0" smtClean="0">
                <a:solidFill>
                  <a:schemeClr val="accent1">
                    <a:lumMod val="75000"/>
                  </a:schemeClr>
                </a:solidFill>
              </a:rPr>
              <a:t> Instead,  you  should  write  your  overloaded  operators  such  that  they  return  the  same  types  as  the operators do for the built-in types. If you write a comparison operator, return a </a:t>
            </a:r>
            <a:r>
              <a:rPr lang="en-IN" sz="2400" dirty="0" err="1" smtClean="0">
                <a:solidFill>
                  <a:schemeClr val="accent1">
                    <a:lumMod val="75000"/>
                  </a:schemeClr>
                </a:solidFill>
              </a:rPr>
              <a:t>bool</a:t>
            </a:r>
            <a:r>
              <a:rPr lang="en-IN" sz="2400" dirty="0" smtClean="0">
                <a:solidFill>
                  <a:schemeClr val="accent1">
                    <a:lumMod val="75000"/>
                  </a:schemeClr>
                </a:solidFill>
              </a:rPr>
              <a:t>. If you write an arithmetic operator, return an object representing the result of the arithmetic. </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2083"/>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299197"/>
            <a:ext cx="7999758" cy="461665"/>
          </a:xfrm>
          <a:prstGeom prst="rect">
            <a:avLst/>
          </a:prstGeom>
        </p:spPr>
        <p:txBody>
          <a:bodyPr wrap="square">
            <a:spAutoFit/>
          </a:bodyPr>
          <a:lstStyle/>
          <a:p>
            <a:r>
              <a:rPr lang="en-IN" sz="2400" b="1" dirty="0" smtClean="0">
                <a:solidFill>
                  <a:schemeClr val="accent2">
                    <a:lumMod val="75000"/>
                  </a:schemeClr>
                </a:solidFill>
              </a:rPr>
              <a:t>Operator Overloading / Operator Functions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76667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871044"/>
            <a:ext cx="8047478" cy="25260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US" sz="2400" dirty="0" smtClean="0">
                <a:solidFill>
                  <a:schemeClr val="accent1">
                    <a:lumMod val="75000"/>
                  </a:schemeClr>
                </a:solidFill>
              </a:rPr>
              <a:t>Choosing Return Type</a:t>
            </a:r>
            <a:endParaRPr lang="en-IN" sz="2400" dirty="0" smtClean="0">
              <a:solidFill>
                <a:schemeClr val="accent1">
                  <a:lumMod val="75000"/>
                </a:schemeClr>
              </a:solidFill>
            </a:endParaRPr>
          </a:p>
          <a:p>
            <a:pPr algn="just">
              <a:lnSpc>
                <a:spcPct val="114000"/>
              </a:lnSpc>
            </a:pPr>
            <a:r>
              <a:rPr lang="en-IN" sz="2400" dirty="0" smtClean="0">
                <a:solidFill>
                  <a:schemeClr val="accent1">
                    <a:lumMod val="75000"/>
                  </a:schemeClr>
                </a:solidFill>
              </a:rPr>
              <a:t>Sometimes the return type is not obvious at first. For example, operator=, insertion(&lt;&lt;) , extraction operator(&gt;&gt;)  should  return  a  reference  to  the  object  on  which  it’s  called  in  order  to  support nested(chained) assignments.</a:t>
            </a:r>
          </a:p>
          <a:p>
            <a:pPr algn="just">
              <a:lnSpc>
                <a:spcPct val="114000"/>
              </a:lnSpc>
            </a:pPr>
            <a:r>
              <a:rPr lang="en-IN" sz="2400" dirty="0" smtClean="0">
                <a:solidFill>
                  <a:schemeClr val="accent1">
                    <a:lumMod val="75000"/>
                  </a:schemeClr>
                </a:solidFill>
              </a:rPr>
              <a:t> </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2083"/>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299197"/>
            <a:ext cx="7999758" cy="461665"/>
          </a:xfrm>
          <a:prstGeom prst="rect">
            <a:avLst/>
          </a:prstGeom>
        </p:spPr>
        <p:txBody>
          <a:bodyPr wrap="square">
            <a:spAutoFit/>
          </a:bodyPr>
          <a:lstStyle/>
          <a:p>
            <a:r>
              <a:rPr lang="en-IN" sz="2400" b="1" dirty="0" smtClean="0">
                <a:solidFill>
                  <a:schemeClr val="accent2">
                    <a:lumMod val="75000"/>
                  </a:schemeClr>
                </a:solidFill>
              </a:rPr>
              <a:t>Operator Overloading / Operator Functions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76667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871044"/>
            <a:ext cx="8047478" cy="378911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dirty="0" smtClean="0">
                <a:solidFill>
                  <a:schemeClr val="accent1">
                    <a:lumMod val="75000"/>
                  </a:schemeClr>
                </a:solidFill>
              </a:rPr>
              <a:t>Choosing </a:t>
            </a:r>
            <a:r>
              <a:rPr lang="en-IN" sz="2400" dirty="0" err="1" smtClean="0">
                <a:solidFill>
                  <a:schemeClr val="accent1">
                    <a:lumMod val="75000"/>
                  </a:schemeClr>
                </a:solidFill>
              </a:rPr>
              <a:t>Behavior</a:t>
            </a:r>
            <a:r>
              <a:rPr lang="en-IN" sz="2400" dirty="0" smtClean="0">
                <a:solidFill>
                  <a:schemeClr val="accent1">
                    <a:lumMod val="75000"/>
                  </a:schemeClr>
                </a:solidFill>
              </a:rPr>
              <a:t> </a:t>
            </a:r>
          </a:p>
          <a:p>
            <a:pPr algn="just">
              <a:lnSpc>
                <a:spcPct val="114000"/>
              </a:lnSpc>
            </a:pPr>
            <a:r>
              <a:rPr lang="en-IN" sz="2400" dirty="0" smtClean="0">
                <a:solidFill>
                  <a:schemeClr val="accent1">
                    <a:lumMod val="75000"/>
                  </a:schemeClr>
                </a:solidFill>
              </a:rPr>
              <a:t>You can provide whichever implementation you want in an overloaded operator. For example, you could write an operator+ that launches a game of Scrabble. However, you should generally constrain your  implementations  to  provide  </a:t>
            </a:r>
            <a:r>
              <a:rPr lang="en-IN" sz="2400" dirty="0" err="1" smtClean="0">
                <a:solidFill>
                  <a:schemeClr val="accent1">
                    <a:lumMod val="75000"/>
                  </a:schemeClr>
                </a:solidFill>
              </a:rPr>
              <a:t>behaviors</a:t>
            </a:r>
            <a:r>
              <a:rPr lang="en-IN" sz="2400" dirty="0" smtClean="0">
                <a:solidFill>
                  <a:schemeClr val="accent1">
                    <a:lumMod val="75000"/>
                  </a:schemeClr>
                </a:solidFill>
              </a:rPr>
              <a:t>  that  clients  expect. Write  operator+  so  that  it  performs addition,  or  something  like  addition,  such  as  string  concatenation.  operator+  in  a  Set  class  should compute union and NOT intersection.</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2083"/>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299197"/>
            <a:ext cx="7999758" cy="461665"/>
          </a:xfrm>
          <a:prstGeom prst="rect">
            <a:avLst/>
          </a:prstGeom>
        </p:spPr>
        <p:txBody>
          <a:bodyPr wrap="square">
            <a:spAutoFit/>
          </a:bodyPr>
          <a:lstStyle/>
          <a:p>
            <a:r>
              <a:rPr lang="en-IN" sz="2400" b="1" dirty="0" smtClean="0">
                <a:solidFill>
                  <a:schemeClr val="accent2">
                    <a:lumMod val="75000"/>
                  </a:schemeClr>
                </a:solidFill>
              </a:rPr>
              <a:t>Operator Overloading / Operator Functions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76667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871044"/>
            <a:ext cx="8047478" cy="5052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buFont typeface="Arial" pitchFamily="34" charset="0"/>
              <a:buChar char="•"/>
            </a:pPr>
            <a:r>
              <a:rPr lang="en-IN" sz="2400" dirty="0" smtClean="0">
                <a:solidFill>
                  <a:schemeClr val="accent1">
                    <a:lumMod val="75000"/>
                  </a:schemeClr>
                </a:solidFill>
              </a:rPr>
              <a:t> Overloaded  operators  are  functions  with  special  names:  the  keyword  operator  followed  by  the symbol for the operator being defined.</a:t>
            </a:r>
          </a:p>
          <a:p>
            <a:pPr algn="just">
              <a:lnSpc>
                <a:spcPct val="114000"/>
              </a:lnSpc>
              <a:buFont typeface="Arial" pitchFamily="34" charset="0"/>
              <a:buChar char="•"/>
            </a:pPr>
            <a:r>
              <a:rPr lang="en-IN" sz="2400" dirty="0" smtClean="0">
                <a:solidFill>
                  <a:schemeClr val="accent1">
                    <a:lumMod val="75000"/>
                  </a:schemeClr>
                </a:solidFill>
              </a:rPr>
              <a:t> Like any other function, an overloaded operator has a return  type, a parameter list, and a body. </a:t>
            </a:r>
          </a:p>
          <a:p>
            <a:pPr algn="just">
              <a:lnSpc>
                <a:spcPct val="114000"/>
              </a:lnSpc>
              <a:buFont typeface="Arial" pitchFamily="34" charset="0"/>
              <a:buChar char="•"/>
            </a:pPr>
            <a:r>
              <a:rPr lang="en-IN" sz="2400" dirty="0" smtClean="0">
                <a:solidFill>
                  <a:schemeClr val="accent1">
                    <a:lumMod val="75000"/>
                  </a:schemeClr>
                </a:solidFill>
              </a:rPr>
              <a:t> An  operator  function  has  the  same  number  of  parameters  as  the  operator  has  operands. A  unary operator has one parameter; a binary operator has two.</a:t>
            </a:r>
          </a:p>
          <a:p>
            <a:pPr algn="just">
              <a:lnSpc>
                <a:spcPct val="114000"/>
              </a:lnSpc>
              <a:buFont typeface="Arial" pitchFamily="34" charset="0"/>
              <a:buChar char="•"/>
            </a:pPr>
            <a:r>
              <a:rPr lang="en-IN" sz="2400" dirty="0" smtClean="0">
                <a:solidFill>
                  <a:schemeClr val="accent1">
                    <a:lumMod val="75000"/>
                  </a:schemeClr>
                </a:solidFill>
              </a:rPr>
              <a:t> In a binary operator, the left-hand operand is passed  to  the  first  parameter  and  the  right-hand  operand  to  the  second.</a:t>
            </a:r>
          </a:p>
          <a:p>
            <a:pPr algn="just">
              <a:lnSpc>
                <a:spcPct val="114000"/>
              </a:lnSpc>
              <a:buFont typeface="Arial" pitchFamily="34" charset="0"/>
              <a:buChar char="•"/>
            </a:pPr>
            <a:r>
              <a:rPr lang="en-IN" sz="2400" dirty="0" smtClean="0">
                <a:solidFill>
                  <a:schemeClr val="accent1">
                    <a:lumMod val="75000"/>
                  </a:schemeClr>
                </a:solidFill>
              </a:rPr>
              <a:t> Except  for  the  overloaded function-call operator, operator(), an overloaded operator may not have default arguments. </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2083"/>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299197"/>
            <a:ext cx="7999758" cy="461665"/>
          </a:xfrm>
          <a:prstGeom prst="rect">
            <a:avLst/>
          </a:prstGeom>
        </p:spPr>
        <p:txBody>
          <a:bodyPr wrap="square">
            <a:spAutoFit/>
          </a:bodyPr>
          <a:lstStyle/>
          <a:p>
            <a:r>
              <a:rPr lang="en-IN" sz="2400" b="1" dirty="0" smtClean="0">
                <a:solidFill>
                  <a:schemeClr val="accent2">
                    <a:lumMod val="75000"/>
                  </a:schemeClr>
                </a:solidFill>
              </a:rPr>
              <a:t>Operator Overloading / Operator Functions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76667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871044"/>
            <a:ext cx="8047478" cy="547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buFont typeface="Arial" pitchFamily="34" charset="0"/>
              <a:buChar char="•"/>
            </a:pPr>
            <a:r>
              <a:rPr lang="en-IN" sz="2400" dirty="0" smtClean="0">
                <a:solidFill>
                  <a:schemeClr val="accent1">
                    <a:lumMod val="75000"/>
                  </a:schemeClr>
                </a:solidFill>
              </a:rPr>
              <a:t> We can overload most, but not all, of the operators. Table below shows whether  or not an operator may be overloaded.</a:t>
            </a:r>
          </a:p>
          <a:p>
            <a:pPr algn="just">
              <a:lnSpc>
                <a:spcPct val="114000"/>
              </a:lnSpc>
              <a:buFont typeface="Arial" pitchFamily="34" charset="0"/>
              <a:buChar char="•"/>
            </a:pPr>
            <a:endParaRPr lang="en-US" sz="2400" dirty="0" smtClean="0">
              <a:solidFill>
                <a:schemeClr val="accent1">
                  <a:lumMod val="75000"/>
                </a:schemeClr>
              </a:solidFill>
            </a:endParaRPr>
          </a:p>
          <a:p>
            <a:pPr algn="just">
              <a:lnSpc>
                <a:spcPct val="114000"/>
              </a:lnSpc>
              <a:buFont typeface="Arial" pitchFamily="34" charset="0"/>
              <a:buChar char="•"/>
            </a:pPr>
            <a:endParaRPr lang="en-US" sz="2400" dirty="0" smtClean="0">
              <a:solidFill>
                <a:schemeClr val="accent1">
                  <a:lumMod val="75000"/>
                </a:schemeClr>
              </a:solidFill>
            </a:endParaRPr>
          </a:p>
          <a:p>
            <a:pPr algn="just">
              <a:lnSpc>
                <a:spcPct val="114000"/>
              </a:lnSpc>
              <a:buFont typeface="Arial" pitchFamily="34" charset="0"/>
              <a:buChar char="•"/>
            </a:pPr>
            <a:endParaRPr lang="en-US" sz="2400" dirty="0" smtClean="0">
              <a:solidFill>
                <a:schemeClr val="accent1">
                  <a:lumMod val="75000"/>
                </a:schemeClr>
              </a:solidFill>
            </a:endParaRPr>
          </a:p>
          <a:p>
            <a:pPr algn="just">
              <a:lnSpc>
                <a:spcPct val="114000"/>
              </a:lnSpc>
              <a:buFont typeface="Arial" pitchFamily="34" charset="0"/>
              <a:buChar char="•"/>
            </a:pPr>
            <a:endParaRPr lang="en-US" sz="2400" dirty="0" smtClean="0">
              <a:solidFill>
                <a:schemeClr val="accent1">
                  <a:lumMod val="75000"/>
                </a:schemeClr>
              </a:solidFill>
            </a:endParaRPr>
          </a:p>
          <a:p>
            <a:pPr algn="just">
              <a:lnSpc>
                <a:spcPct val="114000"/>
              </a:lnSpc>
              <a:buFont typeface="Arial" pitchFamily="34" charset="0"/>
              <a:buChar char="•"/>
            </a:pPr>
            <a:endParaRPr lang="en-US" sz="2400" dirty="0" smtClean="0">
              <a:solidFill>
                <a:schemeClr val="accent1">
                  <a:lumMod val="75000"/>
                </a:schemeClr>
              </a:solidFill>
            </a:endParaRPr>
          </a:p>
          <a:p>
            <a:pPr algn="just">
              <a:lnSpc>
                <a:spcPct val="114000"/>
              </a:lnSpc>
              <a:buFont typeface="Arial" pitchFamily="34" charset="0"/>
              <a:buChar char="•"/>
            </a:pPr>
            <a:endParaRPr lang="en-US" sz="2400" dirty="0" smtClean="0">
              <a:solidFill>
                <a:schemeClr val="accent1">
                  <a:lumMod val="75000"/>
                </a:schemeClr>
              </a:solidFill>
            </a:endParaRPr>
          </a:p>
          <a:p>
            <a:pPr algn="just">
              <a:lnSpc>
                <a:spcPct val="114000"/>
              </a:lnSpc>
              <a:buFont typeface="Arial" pitchFamily="34" charset="0"/>
              <a:buChar char="•"/>
            </a:pPr>
            <a:endParaRPr lang="en-US" sz="2400" dirty="0" smtClean="0">
              <a:solidFill>
                <a:schemeClr val="accent1">
                  <a:lumMod val="75000"/>
                </a:schemeClr>
              </a:solidFill>
            </a:endParaRPr>
          </a:p>
          <a:p>
            <a:pPr algn="just">
              <a:lnSpc>
                <a:spcPct val="114000"/>
              </a:lnSpc>
              <a:buFont typeface="Arial" pitchFamily="34" charset="0"/>
              <a:buChar char="•"/>
            </a:pPr>
            <a:r>
              <a:rPr lang="en-IN" sz="2400" dirty="0" smtClean="0">
                <a:solidFill>
                  <a:schemeClr val="accent1">
                    <a:lumMod val="75000"/>
                  </a:schemeClr>
                </a:solidFill>
              </a:rPr>
              <a:t> We  can  overload  only  existing  operators  and  cannot  invent  new  operator  symbols.  For example, we cannot define operator** to provide exponentiation. </a:t>
            </a:r>
          </a:p>
          <a:p>
            <a:pPr algn="just">
              <a:lnSpc>
                <a:spcPct val="114000"/>
              </a:lnSpc>
            </a:pPr>
            <a:endParaRPr lang="en-IN" sz="2400" dirty="0" smtClean="0">
              <a:solidFill>
                <a:schemeClr val="accent1">
                  <a:lumMod val="75000"/>
                </a:schemeClr>
              </a:solidFill>
            </a:endParaRP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2083"/>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1504264" y="1787972"/>
            <a:ext cx="5771741" cy="2770959"/>
          </a:xfrm>
          <a:prstGeom prst="rect">
            <a:avLst/>
          </a:prstGeom>
          <a:noFill/>
          <a:ln w="9525">
            <a:noFill/>
            <a:miter lim="800000"/>
            <a:headEnd/>
            <a:tailEnd/>
          </a:ln>
          <a:effectLst/>
        </p:spPr>
      </p:pic>
      <p:pic>
        <p:nvPicPr>
          <p:cNvPr id="9" name="Picture 1"/>
          <p:cNvPicPr>
            <a:picLocks noChangeAspect="1" noChangeArrowheads="1"/>
          </p:cNvPicPr>
          <p:nvPr/>
        </p:nvPicPr>
        <p:blipFill>
          <a:blip r:embed="rId3"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466245"/>
            <a:ext cx="7999758" cy="461665"/>
          </a:xfrm>
          <a:prstGeom prst="rect">
            <a:avLst/>
          </a:prstGeom>
        </p:spPr>
        <p:txBody>
          <a:bodyPr wrap="square">
            <a:spAutoFit/>
          </a:bodyPr>
          <a:lstStyle/>
          <a:p>
            <a:r>
              <a:rPr lang="en-IN" sz="2400" b="1" dirty="0" smtClean="0">
                <a:solidFill>
                  <a:schemeClr val="accent2">
                    <a:lumMod val="75000"/>
                  </a:schemeClr>
                </a:solidFill>
              </a:rPr>
              <a:t>Operator Overloading / Operator Functions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93372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976548"/>
            <a:ext cx="8047478" cy="29470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buFont typeface="Arial" pitchFamily="34" charset="0"/>
              <a:buChar char="•"/>
            </a:pPr>
            <a:r>
              <a:rPr lang="en-IN" sz="2400" dirty="0" smtClean="0">
                <a:solidFill>
                  <a:schemeClr val="accent1">
                    <a:lumMod val="75000"/>
                  </a:schemeClr>
                </a:solidFill>
              </a:rPr>
              <a:t> Programming examples for overloading </a:t>
            </a:r>
          </a:p>
          <a:p>
            <a:pPr lvl="1" algn="just">
              <a:lnSpc>
                <a:spcPct val="114000"/>
              </a:lnSpc>
              <a:buFont typeface="Arial" pitchFamily="34" charset="0"/>
              <a:buChar char="•"/>
            </a:pPr>
            <a:r>
              <a:rPr lang="en-IN" sz="2400" dirty="0" smtClean="0">
                <a:solidFill>
                  <a:schemeClr val="accent1">
                    <a:lumMod val="75000"/>
                  </a:schemeClr>
                </a:solidFill>
              </a:rPr>
              <a:t> B</a:t>
            </a:r>
            <a:r>
              <a:rPr lang="en-US" sz="2400" dirty="0" err="1" smtClean="0">
                <a:solidFill>
                  <a:schemeClr val="accent1">
                    <a:lumMod val="75000"/>
                  </a:schemeClr>
                </a:solidFill>
              </a:rPr>
              <a:t>inary</a:t>
            </a:r>
            <a:r>
              <a:rPr lang="en-US" sz="2400" dirty="0" smtClean="0">
                <a:solidFill>
                  <a:schemeClr val="accent1">
                    <a:lumMod val="75000"/>
                  </a:schemeClr>
                </a:solidFill>
              </a:rPr>
              <a:t> Operator +</a:t>
            </a:r>
          </a:p>
          <a:p>
            <a:pPr lvl="1" algn="just">
              <a:lnSpc>
                <a:spcPct val="114000"/>
              </a:lnSpc>
              <a:buFont typeface="Arial" pitchFamily="34" charset="0"/>
              <a:buChar char="•"/>
            </a:pPr>
            <a:r>
              <a:rPr lang="en-US" sz="2400" dirty="0" smtClean="0">
                <a:solidFill>
                  <a:schemeClr val="accent1">
                    <a:lumMod val="75000"/>
                  </a:schemeClr>
                </a:solidFill>
              </a:rPr>
              <a:t> Relational operators &lt;,==,!=</a:t>
            </a:r>
          </a:p>
          <a:p>
            <a:pPr lvl="1" algn="just">
              <a:lnSpc>
                <a:spcPct val="114000"/>
              </a:lnSpc>
              <a:buFont typeface="Arial" pitchFamily="34" charset="0"/>
              <a:buChar char="•"/>
            </a:pPr>
            <a:r>
              <a:rPr lang="en-US" sz="2400" dirty="0" smtClean="0">
                <a:solidFill>
                  <a:schemeClr val="accent1">
                    <a:lumMod val="75000"/>
                  </a:schemeClr>
                </a:solidFill>
              </a:rPr>
              <a:t> Unary Operator ++ (Post and Pre increment)</a:t>
            </a:r>
          </a:p>
          <a:p>
            <a:pPr lvl="1" algn="just">
              <a:lnSpc>
                <a:spcPct val="114000"/>
              </a:lnSpc>
              <a:buFont typeface="Arial" pitchFamily="34" charset="0"/>
              <a:buChar char="•"/>
            </a:pPr>
            <a:r>
              <a:rPr lang="en-US" sz="2400" dirty="0" smtClean="0">
                <a:solidFill>
                  <a:schemeClr val="accent1">
                    <a:lumMod val="75000"/>
                  </a:schemeClr>
                </a:solidFill>
              </a:rPr>
              <a:t> Insertion and Extraction Operators</a:t>
            </a:r>
          </a:p>
          <a:p>
            <a:pPr lvl="1" algn="just">
              <a:lnSpc>
                <a:spcPct val="114000"/>
              </a:lnSpc>
              <a:buFont typeface="Arial" pitchFamily="34" charset="0"/>
              <a:buChar char="•"/>
            </a:pPr>
            <a:r>
              <a:rPr lang="en-US" sz="2400" dirty="0" smtClean="0">
                <a:solidFill>
                  <a:schemeClr val="accent1">
                    <a:lumMod val="75000"/>
                  </a:schemeClr>
                </a:solidFill>
              </a:rPr>
              <a:t> Index Operator</a:t>
            </a:r>
          </a:p>
          <a:p>
            <a:pPr lvl="1" algn="just">
              <a:lnSpc>
                <a:spcPct val="114000"/>
              </a:lnSpc>
              <a:buFont typeface="Arial" pitchFamily="34" charset="0"/>
              <a:buChar char="•"/>
            </a:pPr>
            <a:r>
              <a:rPr lang="en-US" sz="2400" dirty="0" smtClean="0">
                <a:solidFill>
                  <a:schemeClr val="accent1">
                    <a:lumMod val="75000"/>
                  </a:schemeClr>
                </a:solidFill>
              </a:rPr>
              <a:t> Conversion Function</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109797"/>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Inheritance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xmlns="" id="{4F3FB185-DBF7-4A22-BB42-211E8BAD4CAC}"/>
              </a:ext>
            </a:extLst>
          </p:cNvPr>
          <p:cNvSpPr>
            <a:spLocks noChangeArrowheads="1"/>
          </p:cNvSpPr>
          <p:nvPr/>
        </p:nvSpPr>
        <p:spPr bwMode="auto">
          <a:xfrm>
            <a:off x="235131" y="1040863"/>
            <a:ext cx="8047478" cy="37891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dirty="0" smtClean="0">
                <a:solidFill>
                  <a:schemeClr val="accent1">
                    <a:lumMod val="75000"/>
                  </a:schemeClr>
                </a:solidFill>
              </a:rPr>
              <a:t>Inheritance: Programming technique for defining a new class (known as a derived class) in terms of an existing class (known as the base class). The derived class inherits the members of the base class</a:t>
            </a:r>
          </a:p>
          <a:p>
            <a:pPr algn="just">
              <a:lnSpc>
                <a:spcPct val="114000"/>
              </a:lnSpc>
            </a:pPr>
            <a:endParaRPr lang="en-IN" sz="2400" dirty="0" smtClean="0">
              <a:solidFill>
                <a:schemeClr val="accent1">
                  <a:lumMod val="75000"/>
                </a:schemeClr>
              </a:solidFill>
            </a:endParaRPr>
          </a:p>
          <a:p>
            <a:pPr algn="just">
              <a:lnSpc>
                <a:spcPct val="114000"/>
              </a:lnSpc>
              <a:buFont typeface="Arial" pitchFamily="34" charset="0"/>
              <a:buChar char="•"/>
            </a:pPr>
            <a:r>
              <a:rPr lang="en-IN" sz="2400" dirty="0" smtClean="0">
                <a:solidFill>
                  <a:schemeClr val="accent1">
                    <a:lumMod val="75000"/>
                  </a:schemeClr>
                </a:solidFill>
              </a:rPr>
              <a:t> We often find one object is a specialization / generalization of another</a:t>
            </a:r>
          </a:p>
          <a:p>
            <a:pPr algn="just">
              <a:lnSpc>
                <a:spcPct val="114000"/>
              </a:lnSpc>
              <a:buFont typeface="Arial" pitchFamily="34" charset="0"/>
              <a:buChar char="•"/>
            </a:pPr>
            <a:r>
              <a:rPr lang="en-IN" sz="2400" dirty="0" smtClean="0">
                <a:solidFill>
                  <a:schemeClr val="accent1">
                    <a:lumMod val="75000"/>
                  </a:schemeClr>
                </a:solidFill>
              </a:rPr>
              <a:t> OOAD models this using ISA relationship</a:t>
            </a:r>
          </a:p>
          <a:p>
            <a:pPr algn="just">
              <a:lnSpc>
                <a:spcPct val="114000"/>
              </a:lnSpc>
              <a:buFont typeface="Arial" pitchFamily="34" charset="0"/>
              <a:buChar char="•"/>
            </a:pPr>
            <a:r>
              <a:rPr lang="en-IN" sz="2400" dirty="0" smtClean="0">
                <a:solidFill>
                  <a:schemeClr val="accent1">
                    <a:lumMod val="75000"/>
                  </a:schemeClr>
                </a:solidFill>
              </a:rPr>
              <a:t> C++ models ISA relationship by Inheritance of classes</a:t>
            </a:r>
          </a:p>
        </p:txBody>
      </p: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IS A Relationship</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a:srcRect/>
          <a:stretch>
            <a:fillRect/>
          </a:stretch>
        </p:blipFill>
        <p:spPr bwMode="auto">
          <a:xfrm>
            <a:off x="443119" y="1086678"/>
            <a:ext cx="7996238" cy="5101604"/>
          </a:xfrm>
          <a:prstGeom prst="rect">
            <a:avLst/>
          </a:prstGeom>
          <a:noFill/>
          <a:ln w="9525" cap="flat">
            <a:noFill/>
            <a:round/>
            <a:headEnd/>
            <a:tailEnd/>
          </a:ln>
          <a:effectLst/>
        </p:spPr>
      </p:pic>
      <p:pic>
        <p:nvPicPr>
          <p:cNvPr id="7" name="Picture 1"/>
          <p:cNvPicPr>
            <a:picLocks noChangeAspect="1" noChangeArrowheads="1"/>
          </p:cNvPicPr>
          <p:nvPr/>
        </p:nvPicPr>
        <p:blipFill>
          <a:blip r:embed="rId3"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IS A Relationship</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7" name="Picture 2"/>
          <p:cNvPicPr>
            <a:picLocks noChangeAspect="1" noChangeArrowheads="1"/>
          </p:cNvPicPr>
          <p:nvPr/>
        </p:nvPicPr>
        <p:blipFill>
          <a:blip r:embed="rId2"/>
          <a:srcRect/>
          <a:stretch>
            <a:fillRect/>
          </a:stretch>
        </p:blipFill>
        <p:spPr bwMode="auto">
          <a:xfrm>
            <a:off x="319364" y="1134355"/>
            <a:ext cx="7635875" cy="3159352"/>
          </a:xfrm>
          <a:prstGeom prst="rect">
            <a:avLst/>
          </a:prstGeom>
          <a:noFill/>
          <a:ln w="9525" cap="flat">
            <a:noFill/>
            <a:round/>
            <a:headEnd/>
            <a:tailEnd/>
          </a:ln>
          <a:effectLst/>
        </p:spPr>
      </p:pic>
      <p:sp>
        <p:nvSpPr>
          <p:cNvPr id="11" name="Rectangle 10"/>
          <p:cNvSpPr/>
          <p:nvPr/>
        </p:nvSpPr>
        <p:spPr>
          <a:xfrm>
            <a:off x="318052" y="4313730"/>
            <a:ext cx="9833113" cy="2308324"/>
          </a:xfrm>
          <a:prstGeom prst="rect">
            <a:avLst/>
          </a:prstGeom>
        </p:spPr>
        <p:txBody>
          <a:bodyPr wrap="square">
            <a:spAutoFit/>
          </a:bodyP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400" dirty="0" smtClean="0">
                <a:solidFill>
                  <a:schemeClr val="accent1">
                    <a:lumMod val="75000"/>
                  </a:schemeClr>
                </a:solidFill>
                <a:ea typeface="Noto Sans CJK SC Regular" charset="0"/>
                <a:cs typeface="Noto Sans CJK SC Regular" charset="0"/>
              </a:rPr>
              <a:t>There exists a substantial overlap between the functionality of the phones</a:t>
            </a: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400" dirty="0" smtClean="0">
                <a:solidFill>
                  <a:schemeClr val="accent1">
                    <a:lumMod val="75000"/>
                  </a:schemeClr>
                </a:solidFill>
                <a:ea typeface="Noto Sans CJK SC Regular" charset="0"/>
                <a:cs typeface="Noto Sans CJK SC Regular" charset="0"/>
              </a:rPr>
              <a:t>• A mobile phone is more capable than a land line phone and can perform (almost) all its functions</a:t>
            </a: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400" dirty="0" smtClean="0">
                <a:solidFill>
                  <a:schemeClr val="accent1">
                    <a:lumMod val="75000"/>
                  </a:schemeClr>
                </a:solidFill>
                <a:ea typeface="Noto Sans CJK SC Regular" charset="0"/>
                <a:cs typeface="Noto Sans CJK SC Regular" charset="0"/>
              </a:rPr>
              <a:t>• A smart phone is more capable than a mobile phone and can perform (almost) all its functions</a:t>
            </a: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400" dirty="0" smtClean="0">
                <a:solidFill>
                  <a:schemeClr val="accent1">
                    <a:lumMod val="75000"/>
                  </a:schemeClr>
                </a:solidFill>
                <a:ea typeface="Noto Sans CJK SC Regular" charset="0"/>
                <a:cs typeface="Noto Sans CJK SC Regular" charset="0"/>
              </a:rPr>
              <a:t>• These phones belong to a Specialization / Generalization hierarchy</a:t>
            </a:r>
            <a:endParaRPr lang="en-IN" sz="2400" dirty="0">
              <a:solidFill>
                <a:schemeClr val="accent1">
                  <a:lumMod val="75000"/>
                </a:schemeClr>
              </a:solidFill>
              <a:ea typeface="Noto Sans CJK SC Regular" charset="0"/>
              <a:cs typeface="Noto Sans CJK SC Regular" charset="0"/>
            </a:endParaRPr>
          </a:p>
        </p:txBody>
      </p:sp>
      <p:pic>
        <p:nvPicPr>
          <p:cNvPr id="9" name="Picture 1"/>
          <p:cNvPicPr>
            <a:picLocks noChangeAspect="1" noChangeArrowheads="1"/>
          </p:cNvPicPr>
          <p:nvPr/>
        </p:nvPicPr>
        <p:blipFill>
          <a:blip r:embed="rId3"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3" y="1476617"/>
            <a:ext cx="7497214" cy="1200329"/>
          </a:xfrm>
          <a:prstGeom prst="rect">
            <a:avLst/>
          </a:prstGeom>
        </p:spPr>
        <p:txBody>
          <a:bodyPr wrap="square">
            <a:spAutoFit/>
          </a:bodyPr>
          <a:lstStyle/>
          <a:p>
            <a:r>
              <a:rPr lang="en-US" sz="3600" b="1" cap="all" dirty="0" smtClean="0"/>
              <a:t>OBJECT ORIENTED PROGRAMMING WITH C++</a:t>
            </a:r>
            <a:endParaRPr lang="en-US" sz="3600" b="1" cap="all" dirty="0"/>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3" y="2888778"/>
            <a:ext cx="7497214" cy="646331"/>
          </a:xfrm>
          <a:prstGeom prst="rect">
            <a:avLst/>
          </a:prstGeom>
        </p:spPr>
        <p:txBody>
          <a:bodyPr wrap="square">
            <a:spAutoFit/>
          </a:bodyPr>
          <a:lstStyle/>
          <a:p>
            <a:r>
              <a:rPr lang="en-US" sz="3600" b="1" dirty="0" smtClean="0">
                <a:solidFill>
                  <a:schemeClr val="accent1">
                    <a:lumMod val="75000"/>
                  </a:schemeClr>
                </a:solidFill>
              </a:rPr>
              <a:t>UNIT 3</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smtClean="0"/>
              <a:t>Kusuma K V</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&amp; </a:t>
            </a:r>
            <a:r>
              <a:rPr lang="en-US" sz="2000" dirty="0"/>
              <a:t>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651760"/>
            <a:ext cx="7929154" cy="1360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11"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1821512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IS A Relationship</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1" y="1199469"/>
            <a:ext cx="9833113" cy="2677656"/>
          </a:xfrm>
          <a:prstGeom prst="rect">
            <a:avLst/>
          </a:prstGeom>
        </p:spPr>
        <p:txBody>
          <a:bodyPr wrap="square">
            <a:spAutoFit/>
          </a:bodyP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2400" dirty="0" smtClean="0">
                <a:solidFill>
                  <a:schemeClr val="accent1">
                    <a:lumMod val="75000"/>
                  </a:schemeClr>
                </a:solidFill>
                <a:ea typeface="Noto Sans CJK SC Regular" charset="0"/>
                <a:cs typeface="Noto Sans CJK SC Regular" charset="0"/>
              </a:rPr>
              <a:t>Derived IS A Base</a:t>
            </a: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accent1">
                    <a:lumMod val="75000"/>
                  </a:schemeClr>
                </a:solidFill>
                <a:ea typeface="Noto Sans CJK SC Regular" charset="0"/>
                <a:cs typeface="Noto Sans CJK SC Regular" charset="0"/>
              </a:rPr>
              <a:t>class Base;</a:t>
            </a: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accent1">
                    <a:lumMod val="75000"/>
                  </a:schemeClr>
                </a:solidFill>
                <a:ea typeface="Noto Sans CJK SC Regular" charset="0"/>
                <a:cs typeface="Noto Sans CJK SC Regular" charset="0"/>
              </a:rPr>
              <a:t>class Derived: public Base</a:t>
            </a: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accent1">
                    <a:lumMod val="75000"/>
                  </a:schemeClr>
                </a:solidFill>
                <a:ea typeface="Noto Sans CJK SC Regular" charset="0"/>
                <a:cs typeface="Noto Sans CJK SC Regular" charset="0"/>
              </a:rPr>
              <a:t>{</a:t>
            </a: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400" dirty="0" smtClean="0">
              <a:solidFill>
                <a:schemeClr val="accent1">
                  <a:lumMod val="75000"/>
                </a:schemeClr>
              </a:solidFill>
              <a:ea typeface="Noto Sans CJK SC Regular" charset="0"/>
              <a:cs typeface="Noto Sans CJK SC Regular" charset="0"/>
            </a:endParaRP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accent1">
                    <a:lumMod val="75000"/>
                  </a:schemeClr>
                </a:solidFill>
                <a:ea typeface="Noto Sans CJK SC Regular" charset="0"/>
                <a:cs typeface="Noto Sans CJK SC Regular" charset="0"/>
              </a:rPr>
              <a:t>};</a:t>
            </a:r>
          </a:p>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sz="2400" dirty="0">
              <a:solidFill>
                <a:schemeClr val="accent1">
                  <a:lumMod val="75000"/>
                </a:schemeClr>
              </a:solidFill>
              <a:ea typeface="Noto Sans CJK SC Regular" charset="0"/>
              <a:cs typeface="Noto Sans CJK SC Regular" charset="0"/>
            </a:endParaRPr>
          </a:p>
        </p:txBody>
      </p:sp>
      <p:cxnSp>
        <p:nvCxnSpPr>
          <p:cNvPr id="9" name="Straight Arrow Connector 8"/>
          <p:cNvCxnSpPr/>
          <p:nvPr/>
        </p:nvCxnSpPr>
        <p:spPr>
          <a:xfrm rot="16200000" flipV="1">
            <a:off x="2312125" y="2860764"/>
            <a:ext cx="1449978" cy="561703"/>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86891" y="3775166"/>
            <a:ext cx="2625635" cy="461665"/>
          </a:xfrm>
          <a:prstGeom prst="rect">
            <a:avLst/>
          </a:prstGeom>
          <a:noFill/>
        </p:spPr>
        <p:txBody>
          <a:bodyPr wrap="square" rtlCol="0">
            <a:spAutoFit/>
          </a:bodyPr>
          <a:lstStyle/>
          <a:p>
            <a:r>
              <a:rPr lang="en-US" sz="2400" dirty="0" smtClean="0">
                <a:solidFill>
                  <a:schemeClr val="accent2">
                    <a:lumMod val="75000"/>
                  </a:schemeClr>
                </a:solidFill>
              </a:rPr>
              <a:t>class derivation list</a:t>
            </a:r>
            <a:endParaRPr lang="en-IN" sz="2400" dirty="0">
              <a:solidFill>
                <a:schemeClr val="accent2">
                  <a:lumMod val="75000"/>
                </a:schemeClr>
              </a:solidFill>
            </a:endParaRPr>
          </a:p>
        </p:txBody>
      </p:sp>
      <p:pic>
        <p:nvPicPr>
          <p:cNvPr id="12"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Inheritance in C++: Semantics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953293"/>
            <a:ext cx="9316278" cy="5837495"/>
          </a:xfrm>
          <a:prstGeom prst="rect">
            <a:avLst/>
          </a:prstGeom>
        </p:spPr>
        <p:txBody>
          <a:bodyPr wrap="square">
            <a:spAutoFit/>
          </a:bodyPr>
          <a:lstStyle/>
          <a:p>
            <a:pPr marL="954088" indent="-496888" algn="just">
              <a:lnSpc>
                <a:spcPct val="150000"/>
              </a:lnSpc>
              <a:spcBef>
                <a:spcPts val="1138"/>
              </a:spcBef>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Derived ISA Base</a:t>
            </a:r>
          </a:p>
          <a:p>
            <a:pPr marL="954088" indent="-496888" algn="just">
              <a:spcBef>
                <a:spcPts val="1138"/>
              </a:spcBef>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b="1" dirty="0" smtClean="0">
                <a:solidFill>
                  <a:schemeClr val="accent1">
                    <a:lumMod val="75000"/>
                  </a:schemeClr>
                </a:solidFill>
              </a:rPr>
              <a:t>Data Members</a:t>
            </a:r>
          </a:p>
          <a:p>
            <a:pPr marL="1785938" lvl="2" indent="-441325">
              <a:spcBef>
                <a:spcPts val="1138"/>
              </a:spcBef>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Derived class inherits all data members of Base class</a:t>
            </a:r>
          </a:p>
          <a:p>
            <a:pPr marL="1785938" lvl="2" indent="-441325">
              <a:spcBef>
                <a:spcPts val="1138"/>
              </a:spcBef>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Derived class may add data members of its own</a:t>
            </a:r>
          </a:p>
          <a:p>
            <a:pPr marL="954088" indent="-496888" algn="just">
              <a:spcBef>
                <a:spcPts val="1138"/>
              </a:spcBef>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b="1" dirty="0" smtClean="0">
                <a:solidFill>
                  <a:schemeClr val="accent1">
                    <a:lumMod val="75000"/>
                  </a:schemeClr>
                </a:solidFill>
              </a:rPr>
              <a:t>Member Functions</a:t>
            </a:r>
          </a:p>
          <a:p>
            <a:pPr marL="1785938" lvl="2" indent="-441325">
              <a:spcBef>
                <a:spcPts val="1138"/>
              </a:spcBef>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Derived class inherits all member functions of Base class</a:t>
            </a:r>
          </a:p>
          <a:p>
            <a:pPr marL="1785938" lvl="2" indent="-441325">
              <a:spcBef>
                <a:spcPts val="1138"/>
              </a:spcBef>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Derived class may </a:t>
            </a:r>
            <a:r>
              <a:rPr lang="en-IN" sz="2400" b="1" dirty="0" smtClean="0">
                <a:solidFill>
                  <a:schemeClr val="accent1">
                    <a:lumMod val="75000"/>
                  </a:schemeClr>
                </a:solidFill>
              </a:rPr>
              <a:t>override</a:t>
            </a:r>
            <a:r>
              <a:rPr lang="en-IN" sz="2400" dirty="0" smtClean="0">
                <a:solidFill>
                  <a:schemeClr val="accent1">
                    <a:lumMod val="75000"/>
                  </a:schemeClr>
                </a:solidFill>
              </a:rPr>
              <a:t> a member function of Base class by redefining it with the same signature</a:t>
            </a:r>
          </a:p>
          <a:p>
            <a:pPr marL="1785938" lvl="2" indent="-441325">
              <a:spcBef>
                <a:spcPts val="1138"/>
              </a:spcBef>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Derived class may</a:t>
            </a:r>
            <a:r>
              <a:rPr lang="en-IN" sz="2400" b="1" dirty="0" smtClean="0">
                <a:solidFill>
                  <a:schemeClr val="accent1">
                    <a:lumMod val="75000"/>
                  </a:schemeClr>
                </a:solidFill>
              </a:rPr>
              <a:t> overload</a:t>
            </a:r>
            <a:r>
              <a:rPr lang="en-IN" sz="2400" dirty="0" smtClean="0">
                <a:solidFill>
                  <a:schemeClr val="accent1">
                    <a:lumMod val="75000"/>
                  </a:schemeClr>
                </a:solidFill>
              </a:rPr>
              <a:t> a member function of Base class by redefining it with the same name; but different signature</a:t>
            </a:r>
            <a:endParaRPr lang="en-IN" sz="2400" b="1" dirty="0" smtClean="0">
              <a:solidFill>
                <a:schemeClr val="accent1">
                  <a:lumMod val="75000"/>
                </a:schemeClr>
              </a:solidFill>
            </a:endParaRPr>
          </a:p>
          <a:p>
            <a:pPr marL="954088" indent="-496888" algn="just">
              <a:spcBef>
                <a:spcPts val="1138"/>
              </a:spcBef>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Programming example</a:t>
            </a: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Inheritance in C++: Semantics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1199469"/>
            <a:ext cx="9316278" cy="5088573"/>
          </a:xfrm>
          <a:prstGeom prst="rect">
            <a:avLst/>
          </a:prstGeom>
        </p:spPr>
        <p:txBody>
          <a:bodyPr wrap="square">
            <a:spAutoFit/>
          </a:bodyPr>
          <a:lstStyle/>
          <a:p>
            <a:pPr marL="1169988" lvl="1" indent="-495300" algn="just">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Access Specification</a:t>
            </a:r>
          </a:p>
          <a:p>
            <a:pPr marL="1785938" lvl="2" indent="-441325" algn="just">
              <a:spcBef>
                <a:spcPts val="1138"/>
              </a:spcBef>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Derived class cannot access private members of Base class</a:t>
            </a:r>
          </a:p>
          <a:p>
            <a:pPr marL="1785938" lvl="2" indent="-441325" algn="just">
              <a:spcBef>
                <a:spcPts val="1138"/>
              </a:spcBef>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Derived class can access protected, and public members of Base class</a:t>
            </a:r>
          </a:p>
          <a:p>
            <a:pPr marL="1169988" lvl="1" indent="-495300" algn="just">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Construction-Destruction</a:t>
            </a:r>
          </a:p>
          <a:p>
            <a:pPr marL="1785938" lvl="2" indent="-441325" algn="just">
              <a:spcBef>
                <a:spcPts val="1138"/>
              </a:spcBef>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A constructor of the Derived class must first call a constructor of the Base class to construct the Base class instance of the Derived class</a:t>
            </a:r>
          </a:p>
          <a:p>
            <a:pPr marL="1785938" lvl="2" indent="-441325" algn="just">
              <a:spcBef>
                <a:spcPts val="1138"/>
              </a:spcBef>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The destructor of the Derived class must call the destructor of the Base class to destruct the Base class instance of the Derived</a:t>
            </a:r>
          </a:p>
          <a:p>
            <a:pPr marL="1169988" lvl="1" indent="-495300" algn="just">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Programming example</a:t>
            </a:r>
            <a:endParaRPr lang="en-IN" sz="2400" dirty="0">
              <a:solidFill>
                <a:schemeClr val="accent1">
                  <a:lumMod val="75000"/>
                </a:schemeClr>
              </a:solidFill>
              <a:ea typeface="Noto Sans CJK SC Regular" charset="0"/>
              <a:cs typeface="Noto Sans CJK SC Regular" charset="0"/>
            </a:endParaRP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Inheritance in C++: Data Members and Object Layout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1199469"/>
            <a:ext cx="9316278" cy="3416320"/>
          </a:xfrm>
          <a:prstGeom prst="rect">
            <a:avLst/>
          </a:prstGeom>
        </p:spPr>
        <p:txBody>
          <a:bodyPr wrap="square">
            <a:spAutoFit/>
          </a:bodyPr>
          <a:lstStyle/>
          <a:p>
            <a:pPr marL="1169988" lvl="1" indent="-495300" algn="just">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b="1" dirty="0" smtClean="0">
                <a:solidFill>
                  <a:schemeClr val="accent1">
                    <a:lumMod val="75000"/>
                  </a:schemeClr>
                </a:solidFill>
              </a:rPr>
              <a:t>Derived ISA Base</a:t>
            </a:r>
          </a:p>
          <a:p>
            <a:pPr marL="1169988" lvl="1" indent="-495300" algn="just">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b="1" dirty="0" smtClean="0">
                <a:solidFill>
                  <a:schemeClr val="accent1">
                    <a:lumMod val="75000"/>
                  </a:schemeClr>
                </a:solidFill>
              </a:rPr>
              <a:t>Data Members</a:t>
            </a:r>
          </a:p>
          <a:p>
            <a:pPr marL="1169988" lvl="1" indent="-495300" algn="just">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Derived class inherits all data members of Base class</a:t>
            </a:r>
          </a:p>
          <a:p>
            <a:pPr marL="1169988" lvl="1" indent="-495300" algn="just">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Derived class may add data members of its own</a:t>
            </a:r>
          </a:p>
          <a:p>
            <a:pPr marL="1169988" lvl="1" indent="-495300" algn="just">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b="1" dirty="0" smtClean="0">
                <a:solidFill>
                  <a:schemeClr val="accent1">
                    <a:lumMod val="75000"/>
                  </a:schemeClr>
                </a:solidFill>
              </a:rPr>
              <a:t>Object Layout</a:t>
            </a:r>
          </a:p>
          <a:p>
            <a:pPr marL="1169988" lvl="1" indent="-495300" algn="just">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Derived class layout contains an instance of the Base class</a:t>
            </a:r>
          </a:p>
          <a:p>
            <a:pPr marL="1169988" lvl="1" indent="-495300" algn="just">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Further, Derived class layout will have data members of its own</a:t>
            </a:r>
          </a:p>
          <a:p>
            <a:pPr marL="1169988" lvl="1" indent="-495300" algn="just">
              <a:buSzPct val="45000"/>
              <a:buFont typeface="Wingdings" charset="2"/>
              <a:buChar char=""/>
              <a:tabLst>
                <a:tab pos="954088" algn="l"/>
                <a:tab pos="1058863" algn="l"/>
                <a:tab pos="1508125" algn="l"/>
                <a:tab pos="1957388" algn="l"/>
                <a:tab pos="2406650" algn="l"/>
                <a:tab pos="2855913" algn="l"/>
                <a:tab pos="3305175" algn="l"/>
                <a:tab pos="3754438" algn="l"/>
                <a:tab pos="4203700" algn="l"/>
                <a:tab pos="4652963" algn="l"/>
                <a:tab pos="5102225" algn="l"/>
                <a:tab pos="5551488" algn="l"/>
                <a:tab pos="6000750" algn="l"/>
                <a:tab pos="6450013" algn="l"/>
                <a:tab pos="6899275" algn="l"/>
                <a:tab pos="7348538" algn="l"/>
                <a:tab pos="7797800" algn="l"/>
                <a:tab pos="8247063" algn="l"/>
                <a:tab pos="8696325" algn="l"/>
                <a:tab pos="9145588" algn="l"/>
                <a:tab pos="9594850" algn="l"/>
              </a:tabLst>
            </a:pPr>
            <a:r>
              <a:rPr lang="en-IN" sz="2400" dirty="0" smtClean="0">
                <a:solidFill>
                  <a:schemeClr val="accent1">
                    <a:lumMod val="75000"/>
                  </a:schemeClr>
                </a:solidFill>
              </a:rPr>
              <a:t>C++ does not guarantee the relative position of the Base class instance and Derived class members</a:t>
            </a: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Inheritance in C++: Data Members and Object Layout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7" name="Picture 2"/>
          <p:cNvPicPr>
            <a:picLocks noChangeAspect="1" noChangeArrowheads="1"/>
          </p:cNvPicPr>
          <p:nvPr/>
        </p:nvPicPr>
        <p:blipFill>
          <a:blip r:embed="rId2"/>
          <a:srcRect/>
          <a:stretch>
            <a:fillRect/>
          </a:stretch>
        </p:blipFill>
        <p:spPr bwMode="auto">
          <a:xfrm>
            <a:off x="1002609" y="1510748"/>
            <a:ext cx="6873875" cy="4728610"/>
          </a:xfrm>
          <a:prstGeom prst="rect">
            <a:avLst/>
          </a:prstGeom>
          <a:noFill/>
          <a:ln w="9525" cap="flat">
            <a:noFill/>
            <a:round/>
            <a:headEnd/>
            <a:tailEnd/>
          </a:ln>
          <a:effectLst/>
        </p:spPr>
      </p:pic>
      <p:pic>
        <p:nvPicPr>
          <p:cNvPr id="9" name="Picture 1"/>
          <p:cNvPicPr>
            <a:picLocks noChangeAspect="1" noChangeArrowheads="1"/>
          </p:cNvPicPr>
          <p:nvPr/>
        </p:nvPicPr>
        <p:blipFill>
          <a:blip r:embed="rId3"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8480572" cy="461665"/>
          </a:xfrm>
          <a:prstGeom prst="rect">
            <a:avLst/>
          </a:prstGeom>
        </p:spPr>
        <p:txBody>
          <a:bodyPr wrap="square">
            <a:spAutoFit/>
          </a:bodyPr>
          <a:lstStyle/>
          <a:p>
            <a:r>
              <a:rPr lang="en-IN" sz="2400" b="1" dirty="0" smtClean="0">
                <a:solidFill>
                  <a:schemeClr val="accent2">
                    <a:lumMod val="75000"/>
                  </a:schemeClr>
                </a:solidFill>
              </a:rPr>
              <a:t>Inheritance in C++: Member Functions – Overrides and Overloads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1199469"/>
            <a:ext cx="9316278" cy="5262979"/>
          </a:xfrm>
          <a:prstGeom prst="rect">
            <a:avLst/>
          </a:prstGeom>
        </p:spPr>
        <p:txBody>
          <a:bodyPr wrap="square">
            <a:spAutoFit/>
          </a:bodyPr>
          <a:lstStyle/>
          <a:p>
            <a:pPr marL="338138" indent="-338138">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Derived ISA Base</a:t>
            </a:r>
          </a:p>
          <a:p>
            <a:pPr marL="338138" indent="-338138">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Member Functions</a:t>
            </a:r>
          </a:p>
          <a:p>
            <a:pPr marL="1479550" lvl="1" indent="-565150">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Derived class inherits all member functions of Base class</a:t>
            </a:r>
          </a:p>
          <a:p>
            <a:pPr marL="1479550" lvl="1" indent="-565150">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Derived class may override a member function of Base class by redefining it with the same signature</a:t>
            </a:r>
          </a:p>
          <a:p>
            <a:pPr marL="1479550" lvl="1" indent="-565150">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Derived class may overload a member function of Base class by redefining it with the same name; but different signature</a:t>
            </a:r>
          </a:p>
          <a:p>
            <a:pPr marL="1479550" lvl="1" indent="-565150">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Derived class may add new member functions</a:t>
            </a:r>
          </a:p>
          <a:p>
            <a:pPr marL="1479550" lvl="1" indent="-565150">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Programming example (for overload and override)</a:t>
            </a:r>
          </a:p>
          <a:p>
            <a:pPr marL="338138" indent="-338138">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Static Member Functions</a:t>
            </a:r>
          </a:p>
          <a:p>
            <a:pPr marL="1479550" lvl="1" indent="-565150">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Derived class does not inherit the static member functions of Base class</a:t>
            </a:r>
          </a:p>
          <a:p>
            <a:pPr marL="338138" indent="-338138">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Friend Functions</a:t>
            </a:r>
          </a:p>
          <a:p>
            <a:pPr marL="1479550" lvl="1" indent="-565150">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Derived class does not inherit the friend functions of Base</a:t>
            </a: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8480572" cy="461665"/>
          </a:xfrm>
          <a:prstGeom prst="rect">
            <a:avLst/>
          </a:prstGeom>
        </p:spPr>
        <p:txBody>
          <a:bodyPr wrap="square">
            <a:spAutoFit/>
          </a:bodyPr>
          <a:lstStyle/>
          <a:p>
            <a:r>
              <a:rPr lang="en-IN" sz="2400" b="1" dirty="0" smtClean="0">
                <a:solidFill>
                  <a:schemeClr val="accent2">
                    <a:lumMod val="75000"/>
                  </a:schemeClr>
                </a:solidFill>
              </a:rPr>
              <a:t>Inheritance in C++: Constructors </a:t>
            </a:r>
            <a:r>
              <a:rPr lang="en-IN" sz="2400" b="1" smtClean="0">
                <a:solidFill>
                  <a:schemeClr val="accent2">
                    <a:lumMod val="75000"/>
                  </a:schemeClr>
                </a:solidFill>
              </a:rPr>
              <a:t>and Destructors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1199469"/>
            <a:ext cx="9316278" cy="5262979"/>
          </a:xfrm>
          <a:prstGeom prst="rect">
            <a:avLst/>
          </a:prstGeom>
        </p:spPr>
        <p:txBody>
          <a:bodyPr wrap="square">
            <a:spAutoFit/>
          </a:bodyPr>
          <a:lstStyle/>
          <a:p>
            <a:pPr marL="339725" indent="-339725" algn="just">
              <a:buFont typeface="Symbol"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5250" algn="l"/>
              </a:tabLst>
            </a:pPr>
            <a:r>
              <a:rPr lang="en-IN" sz="2400" dirty="0" smtClean="0">
                <a:solidFill>
                  <a:schemeClr val="accent1">
                    <a:lumMod val="75000"/>
                  </a:schemeClr>
                </a:solidFill>
              </a:rPr>
              <a:t>  Derived ISA Base</a:t>
            </a:r>
          </a:p>
          <a:p>
            <a:pPr marL="339725" indent="-339725" algn="just">
              <a:buFont typeface="Symbol"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5250" algn="l"/>
              </a:tabLst>
            </a:pPr>
            <a:r>
              <a:rPr lang="en-IN" sz="2400" dirty="0" smtClean="0">
                <a:solidFill>
                  <a:schemeClr val="accent1">
                    <a:lumMod val="75000"/>
                  </a:schemeClr>
                </a:solidFill>
              </a:rPr>
              <a:t>  Constructor-Destructor</a:t>
            </a:r>
          </a:p>
          <a:p>
            <a:pPr marL="1481138" lvl="1" indent="-566738" algn="just">
              <a:buFont typeface="Symbol"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5250" algn="l"/>
              </a:tabLst>
            </a:pPr>
            <a:r>
              <a:rPr lang="en-IN" sz="2400" dirty="0" smtClean="0">
                <a:solidFill>
                  <a:schemeClr val="accent1">
                    <a:lumMod val="75000"/>
                  </a:schemeClr>
                </a:solidFill>
              </a:rPr>
              <a:t>Derived class inherits the Constructors and Destructor of Base class (But with a different semantics)</a:t>
            </a:r>
          </a:p>
          <a:p>
            <a:pPr marL="1481138" lvl="1" indent="-566738" algn="just">
              <a:buFont typeface="Symbol"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5250" algn="l"/>
              </a:tabLst>
            </a:pPr>
            <a:r>
              <a:rPr lang="en-IN" sz="2400" dirty="0" smtClean="0">
                <a:solidFill>
                  <a:schemeClr val="accent1">
                    <a:lumMod val="75000"/>
                  </a:schemeClr>
                </a:solidFill>
              </a:rPr>
              <a:t>Derived class cannot override or overload a Constructor or the Destructor of Base class</a:t>
            </a:r>
          </a:p>
          <a:p>
            <a:pPr marL="339725" indent="-339725" algn="just">
              <a:buFont typeface="Symbol"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5250" algn="l"/>
              </a:tabLst>
            </a:pPr>
            <a:r>
              <a:rPr lang="en-IN" sz="2400" dirty="0" smtClean="0">
                <a:solidFill>
                  <a:schemeClr val="accent1">
                    <a:lumMod val="75000"/>
                  </a:schemeClr>
                </a:solidFill>
              </a:rPr>
              <a:t>  Construction-Destruction</a:t>
            </a:r>
          </a:p>
          <a:p>
            <a:pPr marL="1169988" lvl="1" indent="-282575" algn="just">
              <a:buFont typeface="Symbol"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5250" algn="l"/>
              </a:tabLst>
            </a:pPr>
            <a:r>
              <a:rPr lang="en-IN" sz="2400" dirty="0" smtClean="0">
                <a:solidFill>
                  <a:schemeClr val="accent1">
                    <a:lumMod val="75000"/>
                  </a:schemeClr>
                </a:solidFill>
              </a:rPr>
              <a:t>A constructor of the Derived class must first call a constructor of the Base class to construct the Base class instance of the Derived class</a:t>
            </a:r>
          </a:p>
          <a:p>
            <a:pPr marL="1169988" lvl="1" indent="-282575" algn="just">
              <a:buFont typeface="Symbol"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5250" algn="l"/>
              </a:tabLst>
            </a:pPr>
            <a:r>
              <a:rPr lang="en-IN" sz="2400" dirty="0" smtClean="0">
                <a:solidFill>
                  <a:schemeClr val="accent1">
                    <a:lumMod val="75000"/>
                  </a:schemeClr>
                </a:solidFill>
              </a:rPr>
              <a:t>The destructor of the Derived class must call the destructor of the Base class to destruct the Base class instance of the Derived class</a:t>
            </a:r>
          </a:p>
          <a:p>
            <a:pPr marL="339725" lvl="1" indent="-339725" algn="just">
              <a:buFont typeface="Symbol"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8985250" algn="l"/>
              </a:tabLst>
            </a:pPr>
            <a:r>
              <a:rPr lang="en-IN" sz="2400" dirty="0" smtClean="0">
                <a:solidFill>
                  <a:schemeClr val="accent1">
                    <a:lumMod val="75000"/>
                  </a:schemeClr>
                </a:solidFill>
              </a:rPr>
              <a:t>Programming example</a:t>
            </a: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8480572" cy="461665"/>
          </a:xfrm>
          <a:prstGeom prst="rect">
            <a:avLst/>
          </a:prstGeom>
        </p:spPr>
        <p:txBody>
          <a:bodyPr wrap="square">
            <a:spAutoFit/>
          </a:bodyPr>
          <a:lstStyle/>
          <a:p>
            <a:r>
              <a:rPr lang="en-IN" sz="2400" b="1" dirty="0" smtClean="0">
                <a:solidFill>
                  <a:schemeClr val="accent2">
                    <a:lumMod val="75000"/>
                  </a:schemeClr>
                </a:solidFill>
              </a:rPr>
              <a:t>Access Specification</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1199469"/>
            <a:ext cx="9316278" cy="4154984"/>
          </a:xfrm>
          <a:prstGeom prst="rect">
            <a:avLst/>
          </a:prstGeom>
        </p:spPr>
        <p:txBody>
          <a:bodyPr wrap="square">
            <a:spAutoFit/>
          </a:bodyPr>
          <a:lstStyle/>
          <a:p>
            <a:pPr marL="338138" indent="-338138" algn="just">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Derived Is A Base</a:t>
            </a:r>
          </a:p>
          <a:p>
            <a:pPr marL="338138" indent="-338138" algn="just">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Access Specification</a:t>
            </a:r>
          </a:p>
          <a:p>
            <a:pPr marL="1479550" lvl="1" indent="-565150" algn="just">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Derived class cannot access private members of Base class</a:t>
            </a:r>
          </a:p>
          <a:p>
            <a:pPr marL="1479550" lvl="1" indent="-565150" algn="just">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Derived class can access public members of Base class</a:t>
            </a:r>
          </a:p>
          <a:p>
            <a:pPr marL="338138" indent="-338138" algn="just">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protected Access Specification</a:t>
            </a:r>
          </a:p>
          <a:p>
            <a:pPr marL="1479550" lvl="1" indent="-565150" algn="just">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 new protected access specification is introduced for Base class</a:t>
            </a:r>
          </a:p>
          <a:p>
            <a:pPr marL="1479550" lvl="1" indent="-565150" algn="just">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Derived class can access protected members of Base class</a:t>
            </a:r>
          </a:p>
          <a:p>
            <a:pPr marL="1479550" lvl="1" indent="-565150" algn="just">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No other class or global function can access protected members of Base class</a:t>
            </a:r>
          </a:p>
          <a:p>
            <a:pPr marL="338138" lvl="1" indent="-338138" algn="just">
              <a:buFont typeface="Symbol" charset="2"/>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Programming example</a:t>
            </a: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521268"/>
            <a:ext cx="8480572" cy="461665"/>
          </a:xfrm>
          <a:prstGeom prst="rect">
            <a:avLst/>
          </a:prstGeom>
        </p:spPr>
        <p:txBody>
          <a:bodyPr wrap="square">
            <a:spAutoFit/>
          </a:bodyPr>
          <a:lstStyle/>
          <a:p>
            <a:r>
              <a:rPr lang="en-IN" sz="2400" b="1" dirty="0" smtClean="0">
                <a:solidFill>
                  <a:schemeClr val="accent2">
                    <a:lumMod val="75000"/>
                  </a:schemeClr>
                </a:solidFill>
              </a:rPr>
              <a:t>Visibility across Access and Inheritance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7" name="Picture 2"/>
          <p:cNvPicPr>
            <a:picLocks noChangeAspect="1" noChangeArrowheads="1"/>
          </p:cNvPicPr>
          <p:nvPr/>
        </p:nvPicPr>
        <p:blipFill>
          <a:blip r:embed="rId2"/>
          <a:srcRect/>
          <a:stretch>
            <a:fillRect/>
          </a:stretch>
        </p:blipFill>
        <p:spPr bwMode="auto">
          <a:xfrm>
            <a:off x="492125" y="1871663"/>
            <a:ext cx="8545858" cy="2971800"/>
          </a:xfrm>
          <a:prstGeom prst="rect">
            <a:avLst/>
          </a:prstGeom>
          <a:noFill/>
          <a:ln w="9525" cap="flat">
            <a:noFill/>
            <a:round/>
            <a:headEnd/>
            <a:tailEnd/>
          </a:ln>
          <a:effectLst/>
        </p:spPr>
      </p:pic>
      <p:pic>
        <p:nvPicPr>
          <p:cNvPr id="9" name="Picture 1"/>
          <p:cNvPicPr>
            <a:picLocks noChangeAspect="1" noChangeArrowheads="1"/>
          </p:cNvPicPr>
          <p:nvPr/>
        </p:nvPicPr>
        <p:blipFill>
          <a:blip r:embed="rId3"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Copy Constructor and Assignment Operator</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925146"/>
            <a:ext cx="8121499" cy="4893647"/>
          </a:xfrm>
          <a:prstGeom prst="rect">
            <a:avLst/>
          </a:prstGeom>
        </p:spPr>
        <p:txBody>
          <a:bodyPr wrap="square">
            <a:spAutoFit/>
          </a:bodyPr>
          <a:lstStyle/>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When defining a derived class, you need to be careful about copy constructors and operator=</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The initialization phase of a derived-class constructor initializes the base-class part(s) of a derived object as well as initializes its own members. As a result, the copy and move constructors for  a  derived  class  must  copy/move  the  members  of  its  base  part  as  well  as  the  members  in  the derived</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Similarly, a derived-class assignment operator must assign the members in the base part of the  derived  object.  i.e.,  When  a  derived  class  defines  a  copy  or  move  operation,  that  operation  is responsible for copying or moving the entire object, including base-class members</a:t>
            </a: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Friend Function</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1040863"/>
            <a:ext cx="8047478" cy="20810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0" algn="just">
              <a:lnSpc>
                <a:spcPct val="114000"/>
              </a:lnSpc>
            </a:pPr>
            <a:r>
              <a:rPr lang="en-IN" sz="2400" b="1" dirty="0" smtClean="0">
                <a:solidFill>
                  <a:schemeClr val="accent1">
                    <a:lumMod val="75000"/>
                  </a:schemeClr>
                </a:solidFill>
              </a:rPr>
              <a:t>Unit 3</a:t>
            </a:r>
            <a:r>
              <a:rPr lang="en-IN" sz="2400" dirty="0" smtClean="0">
                <a:solidFill>
                  <a:schemeClr val="accent1">
                    <a:lumMod val="75000"/>
                  </a:schemeClr>
                </a:solidFill>
              </a:rPr>
              <a:t>: </a:t>
            </a:r>
            <a:r>
              <a:rPr lang="en-US" sz="2400" dirty="0" smtClean="0">
                <a:solidFill>
                  <a:schemeClr val="accent1">
                    <a:lumMod val="75000"/>
                  </a:schemeClr>
                </a:solidFill>
              </a:rPr>
              <a:t>Friend Function, Friend Class, Operator Functions, Binary Operator, Binary Operator ++, Index Operator, Conversion Function, Insertion and Extraction Operators, Inheritance, Constructor and Destructor, Copy Constructor, Assignment, Access </a:t>
            </a:r>
            <a:r>
              <a:rPr lang="en-US" sz="2400" dirty="0" err="1" smtClean="0">
                <a:solidFill>
                  <a:schemeClr val="accent1">
                    <a:lumMod val="75000"/>
                  </a:schemeClr>
                </a:solidFill>
              </a:rPr>
              <a:t>Specifiers</a:t>
            </a:r>
            <a:endParaRPr lang="en-US" sz="2400" dirty="0" smtClean="0">
              <a:solidFill>
                <a:schemeClr val="accent1">
                  <a:lumMod val="75000"/>
                </a:schemeClr>
              </a:solidFill>
            </a:endParaRP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Copy Constructor and Assignment Operator</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925146"/>
            <a:ext cx="8121499" cy="5632311"/>
          </a:xfrm>
          <a:prstGeom prst="rect">
            <a:avLst/>
          </a:prstGeom>
        </p:spPr>
        <p:txBody>
          <a:bodyPr wrap="square">
            <a:spAutoFit/>
          </a:bodyPr>
          <a:lstStyle/>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If  your  derived  class  does  not  have  any  special  data  (pointers,  usually)  that  require  a  non default copy constructor or operator= , you don’t need to have one, regardless of whether or not the base class  has  one.</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If  your  derived  class  omits  the  copy  constructor  or  operator=  ,  a  default  copy constructor  or  operator=  will  be  provided  for  the  data  members  specified  in  the  derived  class  and the base class copy constructor or operator= will be used for the data members specified in the base class</a:t>
            </a:r>
          </a:p>
          <a:p>
            <a:pPr marL="338138" indent="-338138" algn="just">
              <a:buFont typeface="Arial" pitchFamily="34" charset="0"/>
              <a:buChar char="•"/>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On the other hand, if you do specify a copy constructor in the derived class, you need to explicitly chain  to  the  parent  copy  constructor,  as  shown  in  the code in next slide.  If  you  do  not  do  this,  the default constructor (not the copy constructor!) will be used for the parent portion of the object</a:t>
            </a: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Defining a derived copy constructor</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925146"/>
            <a:ext cx="9480037" cy="5262979"/>
          </a:xfrm>
          <a:prstGeom prst="rect">
            <a:avLst/>
          </a:prstGeom>
        </p:spPr>
        <p:txBody>
          <a:bodyPr wrap="square">
            <a:spAutoFit/>
          </a:bodyPr>
          <a:lstStyle/>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Base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public: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Base();        </a:t>
            </a:r>
            <a:r>
              <a:rPr lang="en-IN" sz="2400" dirty="0" smtClean="0">
                <a:solidFill>
                  <a:schemeClr val="accent2">
                    <a:lumMod val="75000"/>
                  </a:schemeClr>
                </a:solidFill>
              </a:rPr>
              <a:t>//Base Class </a:t>
            </a:r>
            <a:r>
              <a:rPr lang="en-IN" sz="2400" dirty="0" err="1" smtClean="0">
                <a:solidFill>
                  <a:schemeClr val="accent2">
                    <a:lumMod val="75000"/>
                  </a:schemeClr>
                </a:solidFill>
              </a:rPr>
              <a:t>ctor</a:t>
            </a:r>
            <a:r>
              <a:rPr lang="en-IN" sz="2400" dirty="0" smtClean="0">
                <a:solidFill>
                  <a:schemeClr val="accent2">
                    <a:lumMod val="75000"/>
                  </a:schemeClr>
                </a:solidFill>
              </a:rPr>
              <a:t> prototype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Base(const Base&amp; b);     </a:t>
            </a:r>
            <a:r>
              <a:rPr lang="en-IN" sz="2400" dirty="0" smtClean="0">
                <a:solidFill>
                  <a:schemeClr val="accent2">
                    <a:lumMod val="75000"/>
                  </a:schemeClr>
                </a:solidFill>
              </a:rPr>
              <a:t>//Base class copy </a:t>
            </a:r>
            <a:r>
              <a:rPr lang="en-IN" sz="2400" dirty="0" err="1" smtClean="0">
                <a:solidFill>
                  <a:schemeClr val="accent2">
                    <a:lumMod val="75000"/>
                  </a:schemeClr>
                </a:solidFill>
              </a:rPr>
              <a:t>ctor</a:t>
            </a:r>
            <a:r>
              <a:rPr lang="en-IN" sz="2400" dirty="0" smtClean="0">
                <a:solidFill>
                  <a:schemeClr val="accent2">
                    <a:lumMod val="75000"/>
                  </a:schemeClr>
                </a:solidFill>
              </a:rPr>
              <a:t> prototype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class Derived : public Base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public: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Derived();        </a:t>
            </a:r>
            <a:r>
              <a:rPr lang="en-IN" sz="2400" dirty="0" smtClean="0">
                <a:solidFill>
                  <a:schemeClr val="accent2">
                    <a:lumMod val="75000"/>
                  </a:schemeClr>
                </a:solidFill>
              </a:rPr>
              <a:t>//Derived Class </a:t>
            </a:r>
            <a:r>
              <a:rPr lang="en-IN" sz="2400" dirty="0" err="1" smtClean="0">
                <a:solidFill>
                  <a:schemeClr val="accent2">
                    <a:lumMod val="75000"/>
                  </a:schemeClr>
                </a:solidFill>
              </a:rPr>
              <a:t>ctor</a:t>
            </a:r>
            <a:r>
              <a:rPr lang="en-IN" sz="2400" dirty="0" smtClean="0">
                <a:solidFill>
                  <a:schemeClr val="accent2">
                    <a:lumMod val="75000"/>
                  </a:schemeClr>
                </a:solidFill>
              </a:rPr>
              <a:t> prototype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Derived(const Derived&amp; d);   </a:t>
            </a:r>
            <a:r>
              <a:rPr lang="en-IN" sz="2400" dirty="0" smtClean="0">
                <a:solidFill>
                  <a:schemeClr val="accent2">
                    <a:lumMod val="75000"/>
                  </a:schemeClr>
                </a:solidFill>
              </a:rPr>
              <a:t> //Derived class copy </a:t>
            </a:r>
            <a:r>
              <a:rPr lang="en-IN" sz="2400" dirty="0" err="1" smtClean="0">
                <a:solidFill>
                  <a:schemeClr val="accent2">
                    <a:lumMod val="75000"/>
                  </a:schemeClr>
                </a:solidFill>
              </a:rPr>
              <a:t>ctor</a:t>
            </a:r>
            <a:r>
              <a:rPr lang="en-IN" sz="2400" dirty="0" smtClean="0">
                <a:solidFill>
                  <a:schemeClr val="accent2">
                    <a:lumMod val="75000"/>
                  </a:schemeClr>
                </a:solidFill>
              </a:rPr>
              <a:t> prototype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Derived::Derived(const Derived&amp; d) : </a:t>
            </a:r>
            <a:r>
              <a:rPr lang="en-IN" sz="2400" b="1" dirty="0" smtClean="0">
                <a:solidFill>
                  <a:schemeClr val="accent2">
                    <a:lumMod val="75000"/>
                  </a:schemeClr>
                </a:solidFill>
              </a:rPr>
              <a:t>Base(d)  </a:t>
            </a:r>
            <a:r>
              <a:rPr lang="en-IN" sz="2400" dirty="0" smtClean="0">
                <a:solidFill>
                  <a:schemeClr val="accent2">
                    <a:lumMod val="75000"/>
                  </a:schemeClr>
                </a:solidFill>
              </a:rPr>
              <a:t>//Copy the base members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r>
              <a:rPr lang="en-IN" sz="2400" dirty="0" smtClean="0">
                <a:solidFill>
                  <a:schemeClr val="accent2">
                    <a:lumMod val="75000"/>
                  </a:schemeClr>
                </a:solidFill>
              </a:rPr>
              <a:t>/*</a:t>
            </a:r>
            <a:r>
              <a:rPr lang="en-IN" sz="2400" dirty="0" err="1" smtClean="0">
                <a:solidFill>
                  <a:schemeClr val="accent2">
                    <a:lumMod val="75000"/>
                  </a:schemeClr>
                </a:solidFill>
              </a:rPr>
              <a:t>Initializers</a:t>
            </a:r>
            <a:r>
              <a:rPr lang="en-IN" sz="2400" dirty="0" smtClean="0">
                <a:solidFill>
                  <a:schemeClr val="accent2">
                    <a:lumMod val="75000"/>
                  </a:schemeClr>
                </a:solidFill>
              </a:rPr>
              <a:t> for members of Derived*/</a:t>
            </a:r>
            <a:r>
              <a:rPr lang="en-IN" sz="2400" dirty="0" smtClean="0">
                <a:solidFill>
                  <a:schemeClr val="accent1">
                    <a:lumMod val="75000"/>
                  </a:schemeClr>
                </a:solidFill>
              </a:rPr>
              <a:t>  {</a:t>
            </a:r>
            <a:r>
              <a:rPr lang="en-IN" sz="2400" dirty="0" smtClean="0">
                <a:solidFill>
                  <a:schemeClr val="accent2">
                    <a:lumMod val="75000"/>
                  </a:schemeClr>
                </a:solidFill>
              </a:rPr>
              <a:t>/*.....*/</a:t>
            </a:r>
            <a:r>
              <a:rPr lang="en-IN" sz="2400" dirty="0" smtClean="0">
                <a:solidFill>
                  <a:schemeClr val="accent1">
                    <a:lumMod val="75000"/>
                  </a:schemeClr>
                </a:solidFill>
              </a:rPr>
              <a:t>}</a:t>
            </a: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Defining a derived copy constructor</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925146"/>
            <a:ext cx="9480037" cy="1569660"/>
          </a:xfrm>
          <a:prstGeom prst="rect">
            <a:avLst/>
          </a:prstGeom>
        </p:spPr>
        <p:txBody>
          <a:bodyPr wrap="square">
            <a:spAutoFit/>
          </a:bodyPr>
          <a:lstStyle/>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2">
                    <a:lumMod val="75000"/>
                  </a:schemeClr>
                </a:solidFill>
              </a:rPr>
              <a:t>// probably incorrect definition of the D copy constructor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2">
                    <a:lumMod val="75000"/>
                  </a:schemeClr>
                </a:solidFill>
              </a:rPr>
              <a:t>// base-class part is default initialized, not copied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D(const D&amp; d) </a:t>
            </a:r>
            <a:r>
              <a:rPr lang="en-IN" sz="2400" dirty="0" smtClean="0">
                <a:solidFill>
                  <a:schemeClr val="accent2">
                    <a:lumMod val="75000"/>
                  </a:schemeClr>
                </a:solidFill>
              </a:rPr>
              <a:t>/* member </a:t>
            </a:r>
            <a:r>
              <a:rPr lang="en-IN" sz="2400" dirty="0" err="1" smtClean="0">
                <a:solidFill>
                  <a:schemeClr val="accent2">
                    <a:lumMod val="75000"/>
                  </a:schemeClr>
                </a:solidFill>
              </a:rPr>
              <a:t>initializers</a:t>
            </a:r>
            <a:r>
              <a:rPr lang="en-IN" sz="2400" dirty="0" smtClean="0">
                <a:solidFill>
                  <a:schemeClr val="accent2">
                    <a:lumMod val="75000"/>
                  </a:schemeClr>
                </a:solidFill>
              </a:rPr>
              <a:t>, but no base-class </a:t>
            </a:r>
            <a:r>
              <a:rPr lang="en-IN" sz="2400" dirty="0" err="1" smtClean="0">
                <a:solidFill>
                  <a:schemeClr val="accent2">
                    <a:lumMod val="75000"/>
                  </a:schemeClr>
                </a:solidFill>
              </a:rPr>
              <a:t>initializer</a:t>
            </a:r>
            <a:r>
              <a:rPr lang="en-IN" sz="2400" dirty="0" smtClean="0">
                <a:solidFill>
                  <a:schemeClr val="accent2">
                    <a:lumMod val="75000"/>
                  </a:schemeClr>
                </a:solidFill>
              </a:rPr>
              <a:t>  */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 </a:t>
            </a:r>
            <a:r>
              <a:rPr lang="en-IN" sz="2400" dirty="0" smtClean="0">
                <a:solidFill>
                  <a:schemeClr val="accent2">
                    <a:lumMod val="75000"/>
                  </a:schemeClr>
                </a:solidFill>
              </a:rPr>
              <a:t>/* ...   */ </a:t>
            </a:r>
            <a:r>
              <a:rPr lang="en-IN" sz="2400" dirty="0" smtClean="0">
                <a:solidFill>
                  <a:schemeClr val="accent1">
                    <a:lumMod val="75000"/>
                  </a:schemeClr>
                </a:solidFill>
              </a:rPr>
              <a:t>}</a:t>
            </a: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455953"/>
            <a:ext cx="8480572" cy="461665"/>
          </a:xfrm>
          <a:prstGeom prst="rect">
            <a:avLst/>
          </a:prstGeom>
        </p:spPr>
        <p:txBody>
          <a:bodyPr wrap="square">
            <a:spAutoFit/>
          </a:bodyPr>
          <a:lstStyle/>
          <a:p>
            <a:r>
              <a:rPr lang="en-IN" sz="2400" b="1" dirty="0" smtClean="0">
                <a:solidFill>
                  <a:schemeClr val="accent2">
                    <a:lumMod val="75000"/>
                  </a:schemeClr>
                </a:solidFill>
              </a:rPr>
              <a:t>Defining a derived </a:t>
            </a:r>
            <a:r>
              <a:rPr lang="en-IN" sz="2400" b="1" dirty="0" err="1" smtClean="0">
                <a:solidFill>
                  <a:schemeClr val="accent2">
                    <a:lumMod val="75000"/>
                  </a:schemeClr>
                </a:solidFill>
              </a:rPr>
              <a:t>assigment</a:t>
            </a:r>
            <a:r>
              <a:rPr lang="en-IN" sz="2400" b="1" dirty="0" smtClean="0">
                <a:solidFill>
                  <a:schemeClr val="accent2">
                    <a:lumMod val="75000"/>
                  </a:schemeClr>
                </a:solidFill>
              </a:rPr>
              <a:t> operator</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8450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sp>
        <p:nvSpPr>
          <p:cNvPr id="11" name="Rectangle 10"/>
          <p:cNvSpPr/>
          <p:nvPr/>
        </p:nvSpPr>
        <p:spPr>
          <a:xfrm>
            <a:off x="251792" y="925146"/>
            <a:ext cx="9480037" cy="4154984"/>
          </a:xfrm>
          <a:prstGeom prst="rect">
            <a:avLst/>
          </a:prstGeom>
        </p:spPr>
        <p:txBody>
          <a:bodyPr wrap="square">
            <a:spAutoFit/>
          </a:bodyPr>
          <a:lstStyle/>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Derived&amp; Derived::operator=(const Derived&amp; </a:t>
            </a:r>
            <a:r>
              <a:rPr lang="en-IN" sz="2400" dirty="0" err="1" smtClean="0">
                <a:solidFill>
                  <a:schemeClr val="accent1">
                    <a:lumMod val="75000"/>
                  </a:schemeClr>
                </a:solidFill>
              </a:rPr>
              <a:t>rhs</a:t>
            </a: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if (&amp;</a:t>
            </a:r>
            <a:r>
              <a:rPr lang="en-IN" sz="2400" dirty="0" err="1" smtClean="0">
                <a:solidFill>
                  <a:schemeClr val="accent1">
                    <a:lumMod val="75000"/>
                  </a:schemeClr>
                </a:solidFill>
              </a:rPr>
              <a:t>rhs</a:t>
            </a:r>
            <a:r>
              <a:rPr lang="en-IN" sz="2400" dirty="0" smtClean="0">
                <a:solidFill>
                  <a:schemeClr val="accent1">
                    <a:lumMod val="75000"/>
                  </a:schemeClr>
                </a:solidFill>
              </a:rPr>
              <a:t> == this)         </a:t>
            </a:r>
            <a:r>
              <a:rPr lang="en-IN" sz="2400" dirty="0" smtClean="0">
                <a:solidFill>
                  <a:schemeClr val="accent2">
                    <a:lumMod val="75000"/>
                  </a:schemeClr>
                </a:solidFill>
              </a:rPr>
              <a:t>//handle self assignment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2">
                    <a:lumMod val="75000"/>
                  </a:schemeClr>
                </a:solidFill>
              </a:rPr>
              <a:t>    </a:t>
            </a:r>
            <a:r>
              <a:rPr lang="en-IN" sz="2400" dirty="0" smtClean="0">
                <a:solidFill>
                  <a:schemeClr val="accent1">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return *this;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2">
                    <a:lumMod val="75000"/>
                  </a:schemeClr>
                </a:solidFill>
              </a:rPr>
              <a:t>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    Base::operator=(</a:t>
            </a:r>
            <a:r>
              <a:rPr lang="en-IN" sz="2400" dirty="0" err="1" smtClean="0">
                <a:solidFill>
                  <a:schemeClr val="accent1">
                    <a:lumMod val="75000"/>
                  </a:schemeClr>
                </a:solidFill>
              </a:rPr>
              <a:t>rhs</a:t>
            </a:r>
            <a:r>
              <a:rPr lang="en-IN" sz="2400" dirty="0" smtClean="0">
                <a:solidFill>
                  <a:schemeClr val="accent1">
                    <a:lumMod val="75000"/>
                  </a:schemeClr>
                </a:solidFill>
              </a:rPr>
              <a:t>);       </a:t>
            </a:r>
            <a:r>
              <a:rPr lang="en-IN" sz="2400" dirty="0" smtClean="0">
                <a:solidFill>
                  <a:schemeClr val="accent2">
                    <a:lumMod val="75000"/>
                  </a:schemeClr>
                </a:solidFill>
              </a:rPr>
              <a:t>// Calls parent's operator=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2">
                    <a:lumMod val="75000"/>
                  </a:schemeClr>
                </a:solidFill>
              </a:rPr>
              <a:t>    // Do necessary assignments for derived class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2">
                    <a:lumMod val="75000"/>
                  </a:schemeClr>
                </a:solidFill>
              </a:rPr>
              <a:t>    </a:t>
            </a:r>
            <a:r>
              <a:rPr lang="en-IN" sz="2400" dirty="0" smtClean="0">
                <a:solidFill>
                  <a:schemeClr val="accent1">
                    <a:lumMod val="75000"/>
                  </a:schemeClr>
                </a:solidFill>
              </a:rPr>
              <a:t>return *this; </a:t>
            </a:r>
          </a:p>
          <a:p>
            <a:pPr marL="338138" indent="-338138" algn="just">
              <a:tabLst>
                <a:tab pos="338138" algn="l"/>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 pos="8985250" algn="l"/>
              </a:tabLst>
            </a:pPr>
            <a:r>
              <a:rPr lang="en-IN" sz="2400" dirty="0" smtClean="0">
                <a:solidFill>
                  <a:schemeClr val="accent1">
                    <a:lumMod val="75000"/>
                  </a:schemeClr>
                </a:solidFill>
              </a:rPr>
              <a:t>}</a:t>
            </a:r>
          </a:p>
        </p:txBody>
      </p:sp>
      <p:pic>
        <p:nvPicPr>
          <p:cNvPr id="7"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p14="http://schemas.microsoft.com/office/powerpoint/2010/main" xmlns="" val="665001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258746"/>
            <a:ext cx="4519486" cy="461665"/>
          </a:xfrm>
          <a:prstGeom prst="rect">
            <a:avLst/>
          </a:prstGeom>
        </p:spPr>
        <p:txBody>
          <a:bodyPr wrap="square">
            <a:spAutoFit/>
          </a:bodyPr>
          <a:lstStyle/>
          <a:p>
            <a:r>
              <a:rPr lang="en-US" sz="2400" b="1" dirty="0" smtClean="0"/>
              <a:t>kusumakv@pes.edu</a:t>
            </a:r>
            <a:endParaRPr lang="en-IN" sz="2400" b="1" dirty="0"/>
          </a:p>
        </p:txBody>
      </p:sp>
      <p:grpSp>
        <p:nvGrpSpPr>
          <p:cNvPr id="2"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4557981" cy="461665"/>
          </a:xfrm>
          <a:prstGeom prst="rect">
            <a:avLst/>
          </a:prstGeom>
        </p:spPr>
        <p:txBody>
          <a:bodyPr wrap="square">
            <a:spAutoFit/>
          </a:bodyPr>
          <a:lstStyle/>
          <a:p>
            <a:r>
              <a:rPr lang="en-US" sz="2400" b="1" dirty="0" smtClean="0"/>
              <a:t>Kusuma K V</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4610232" cy="830997"/>
          </a:xfrm>
          <a:prstGeom prst="rect">
            <a:avLst/>
          </a:prstGeom>
        </p:spPr>
        <p:txBody>
          <a:bodyPr wrap="square">
            <a:spAutoFit/>
          </a:bodyPr>
          <a:lstStyle/>
          <a:p>
            <a:r>
              <a:rPr lang="en-US" sz="2400" dirty="0"/>
              <a:t>Department of </a:t>
            </a:r>
            <a:r>
              <a:rPr lang="en-US" sz="2400" dirty="0" smtClean="0"/>
              <a:t>Computer Science &amp; </a:t>
            </a:r>
            <a:r>
              <a:rPr lang="en-US" sz="2400" dirty="0"/>
              <a:t>Engineering</a:t>
            </a:r>
            <a:endParaRPr lang="en-IN" sz="2400" dirty="0"/>
          </a:p>
        </p:txBody>
      </p:sp>
      <p:pic>
        <p:nvPicPr>
          <p:cNvPr id="13" name="Picture 2"/>
          <p:cNvPicPr>
            <a:picLocks noChangeAspect="1" noChangeArrowheads="1"/>
          </p:cNvPicPr>
          <p:nvPr/>
        </p:nvPicPr>
        <p:blipFill>
          <a:blip r:embed="rId2"/>
          <a:srcRect/>
          <a:stretch>
            <a:fillRect/>
          </a:stretch>
        </p:blipFill>
        <p:spPr bwMode="auto">
          <a:xfrm>
            <a:off x="2565889" y="1815979"/>
            <a:ext cx="2171700" cy="3190875"/>
          </a:xfrm>
          <a:prstGeom prst="rect">
            <a:avLst/>
          </a:prstGeom>
          <a:noFill/>
          <a:ln w="9525">
            <a:noFill/>
            <a:miter lim="800000"/>
            <a:headEnd/>
            <a:tailEnd/>
          </a:ln>
          <a:effectLst/>
        </p:spPr>
      </p:pic>
    </p:spTree>
    <p:extLst>
      <p:ext uri="{BB962C8B-B14F-4D97-AF65-F5344CB8AC3E}">
        <p14:creationId xmlns:p14="http://schemas.microsoft.com/office/powerpoint/2010/main" xmlns="" val="1459503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Friend Function</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1040863"/>
            <a:ext cx="8047478" cy="56270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dirty="0" smtClean="0">
                <a:solidFill>
                  <a:schemeClr val="accent1">
                    <a:lumMod val="75000"/>
                  </a:schemeClr>
                </a:solidFill>
              </a:rPr>
              <a:t>A friend function of a class </a:t>
            </a:r>
          </a:p>
          <a:p>
            <a:pPr algn="just">
              <a:lnSpc>
                <a:spcPct val="114000"/>
              </a:lnSpc>
            </a:pPr>
            <a:r>
              <a:rPr lang="en-IN" sz="2400" dirty="0" smtClean="0">
                <a:solidFill>
                  <a:schemeClr val="accent1">
                    <a:lumMod val="75000"/>
                  </a:schemeClr>
                </a:solidFill>
              </a:rPr>
              <a:t>• has access to the private and protected members of the class </a:t>
            </a:r>
          </a:p>
          <a:p>
            <a:pPr algn="just">
              <a:lnSpc>
                <a:spcPct val="114000"/>
              </a:lnSpc>
            </a:pPr>
            <a:r>
              <a:rPr lang="en-IN" sz="2400" dirty="0" smtClean="0">
                <a:solidFill>
                  <a:schemeClr val="accent1">
                    <a:lumMod val="75000"/>
                  </a:schemeClr>
                </a:solidFill>
              </a:rPr>
              <a:t>• must have its prototype included within the scope of the class prefixed with the keyword friend </a:t>
            </a:r>
          </a:p>
          <a:p>
            <a:pPr algn="just">
              <a:lnSpc>
                <a:spcPct val="114000"/>
              </a:lnSpc>
            </a:pPr>
            <a:r>
              <a:rPr lang="en-IN" sz="2400" dirty="0" smtClean="0">
                <a:solidFill>
                  <a:schemeClr val="accent1">
                    <a:lumMod val="75000"/>
                  </a:schemeClr>
                </a:solidFill>
              </a:rPr>
              <a:t>• does not have its name qualified with the class scope (because not a member function) </a:t>
            </a:r>
          </a:p>
          <a:p>
            <a:pPr algn="just">
              <a:lnSpc>
                <a:spcPct val="114000"/>
              </a:lnSpc>
            </a:pPr>
            <a:r>
              <a:rPr lang="en-IN" sz="2400" dirty="0" smtClean="0">
                <a:solidFill>
                  <a:schemeClr val="accent1">
                    <a:lumMod val="75000"/>
                  </a:schemeClr>
                </a:solidFill>
              </a:rPr>
              <a:t>•  is not called with an invoking object of the class (because not a member function) </a:t>
            </a:r>
          </a:p>
          <a:p>
            <a:pPr algn="just">
              <a:lnSpc>
                <a:spcPct val="114000"/>
              </a:lnSpc>
              <a:spcAft>
                <a:spcPts val="1200"/>
              </a:spcAft>
            </a:pPr>
            <a:r>
              <a:rPr lang="en-IN" sz="2400" dirty="0" smtClean="0">
                <a:solidFill>
                  <a:schemeClr val="accent1">
                    <a:lumMod val="75000"/>
                  </a:schemeClr>
                </a:solidFill>
              </a:rPr>
              <a:t>•  can be declared friend in more then one class</a:t>
            </a:r>
          </a:p>
          <a:p>
            <a:pPr algn="just">
              <a:lnSpc>
                <a:spcPct val="114000"/>
              </a:lnSpc>
            </a:pPr>
            <a:r>
              <a:rPr lang="en-IN" sz="2400" dirty="0" smtClean="0">
                <a:solidFill>
                  <a:schemeClr val="accent1">
                    <a:lumMod val="75000"/>
                  </a:schemeClr>
                </a:solidFill>
              </a:rPr>
              <a:t>A friend function of a class can be a </a:t>
            </a:r>
          </a:p>
          <a:p>
            <a:pPr algn="just">
              <a:lnSpc>
                <a:spcPct val="114000"/>
              </a:lnSpc>
            </a:pPr>
            <a:r>
              <a:rPr lang="en-IN" sz="2400" dirty="0" smtClean="0">
                <a:solidFill>
                  <a:schemeClr val="accent1">
                    <a:lumMod val="75000"/>
                  </a:schemeClr>
                </a:solidFill>
              </a:rPr>
              <a:t>•  global function </a:t>
            </a:r>
          </a:p>
          <a:p>
            <a:pPr algn="just">
              <a:lnSpc>
                <a:spcPct val="114000"/>
              </a:lnSpc>
            </a:pPr>
            <a:r>
              <a:rPr lang="en-IN" sz="2400" dirty="0" smtClean="0">
                <a:solidFill>
                  <a:schemeClr val="accent1">
                    <a:lumMod val="75000"/>
                  </a:schemeClr>
                </a:solidFill>
              </a:rPr>
              <a:t>•  a member function of another class </a:t>
            </a:r>
          </a:p>
          <a:p>
            <a:pPr algn="just">
              <a:lnSpc>
                <a:spcPct val="114000"/>
              </a:lnSpc>
            </a:pPr>
            <a:r>
              <a:rPr lang="en-IN" sz="2400" dirty="0" smtClean="0">
                <a:solidFill>
                  <a:schemeClr val="accent1">
                    <a:lumMod val="75000"/>
                  </a:schemeClr>
                </a:solidFill>
              </a:rPr>
              <a:t>•  a function template</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Friend Function and Friend Class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1040863"/>
            <a:ext cx="8047478" cy="547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dirty="0" smtClean="0">
                <a:solidFill>
                  <a:schemeClr val="accent1">
                    <a:lumMod val="75000"/>
                  </a:schemeClr>
                </a:solidFill>
              </a:rPr>
              <a:t>friend-ship is neither commutative nor transitive </a:t>
            </a:r>
          </a:p>
          <a:p>
            <a:pPr algn="just">
              <a:lnSpc>
                <a:spcPct val="114000"/>
              </a:lnSpc>
            </a:pPr>
            <a:r>
              <a:rPr lang="en-IN" sz="2400" dirty="0" smtClean="0">
                <a:solidFill>
                  <a:schemeClr val="accent1">
                    <a:lumMod val="75000"/>
                  </a:schemeClr>
                </a:solidFill>
              </a:rPr>
              <a:t>•  A is a friend of B does not imply that B is a friend of A </a:t>
            </a:r>
          </a:p>
          <a:p>
            <a:pPr algn="just">
              <a:lnSpc>
                <a:spcPct val="114000"/>
              </a:lnSpc>
            </a:pPr>
            <a:r>
              <a:rPr lang="en-IN" sz="2400" dirty="0" smtClean="0">
                <a:solidFill>
                  <a:schemeClr val="accent1">
                    <a:lumMod val="75000"/>
                  </a:schemeClr>
                </a:solidFill>
              </a:rPr>
              <a:t>•  A is a friend of B and B is a friend of C does not imply that A is a friend of C</a:t>
            </a:r>
          </a:p>
          <a:p>
            <a:pPr algn="just">
              <a:lnSpc>
                <a:spcPct val="114000"/>
              </a:lnSpc>
            </a:pPr>
            <a:r>
              <a:rPr lang="en-IN" sz="2400" dirty="0" smtClean="0">
                <a:solidFill>
                  <a:schemeClr val="accent1">
                    <a:lumMod val="75000"/>
                  </a:schemeClr>
                </a:solidFill>
              </a:rPr>
              <a:t>friend’s tend to break data hiding and should be used judiciously. Like: </a:t>
            </a:r>
          </a:p>
          <a:p>
            <a:pPr algn="just">
              <a:lnSpc>
                <a:spcPct val="114000"/>
              </a:lnSpc>
            </a:pPr>
            <a:r>
              <a:rPr lang="en-IN" sz="2400" dirty="0" smtClean="0">
                <a:solidFill>
                  <a:schemeClr val="accent1">
                    <a:lumMod val="75000"/>
                  </a:schemeClr>
                </a:solidFill>
              </a:rPr>
              <a:t>▪  A function needs to access the internals of two (or more) independent classes (</a:t>
            </a:r>
            <a:r>
              <a:rPr lang="en-IN" sz="2400" dirty="0" err="1" smtClean="0">
                <a:solidFill>
                  <a:schemeClr val="accent1">
                    <a:lumMod val="75000"/>
                  </a:schemeClr>
                </a:solidFill>
              </a:rPr>
              <a:t>Eg</a:t>
            </a:r>
            <a:r>
              <a:rPr lang="en-IN" sz="2400" dirty="0" smtClean="0">
                <a:solidFill>
                  <a:schemeClr val="accent1">
                    <a:lumMod val="75000"/>
                  </a:schemeClr>
                </a:solidFill>
              </a:rPr>
              <a:t>: Matrix-Vector Multiplication) </a:t>
            </a:r>
          </a:p>
          <a:p>
            <a:pPr algn="just">
              <a:lnSpc>
                <a:spcPct val="114000"/>
              </a:lnSpc>
            </a:pPr>
            <a:r>
              <a:rPr lang="en-IN" sz="2400" dirty="0" smtClean="0">
                <a:solidFill>
                  <a:schemeClr val="accent1">
                    <a:lumMod val="75000"/>
                  </a:schemeClr>
                </a:solidFill>
              </a:rPr>
              <a:t>▪  A class is built on top of another (</a:t>
            </a:r>
            <a:r>
              <a:rPr lang="en-IN" sz="2400" dirty="0" err="1" smtClean="0">
                <a:solidFill>
                  <a:schemeClr val="accent1">
                    <a:lumMod val="75000"/>
                  </a:schemeClr>
                </a:solidFill>
              </a:rPr>
              <a:t>Eg</a:t>
            </a:r>
            <a:r>
              <a:rPr lang="en-IN" sz="2400" dirty="0" smtClean="0">
                <a:solidFill>
                  <a:schemeClr val="accent1">
                    <a:lumMod val="75000"/>
                  </a:schemeClr>
                </a:solidFill>
              </a:rPr>
              <a:t>: List-Node Access, List </a:t>
            </a:r>
            <a:r>
              <a:rPr lang="en-IN" sz="2400" dirty="0" err="1" smtClean="0">
                <a:solidFill>
                  <a:schemeClr val="accent1">
                    <a:lumMod val="75000"/>
                  </a:schemeClr>
                </a:solidFill>
              </a:rPr>
              <a:t>Iterator</a:t>
            </a:r>
            <a:r>
              <a:rPr lang="en-IN" sz="2400" dirty="0" smtClean="0">
                <a:solidFill>
                  <a:schemeClr val="accent1">
                    <a:lumMod val="75000"/>
                  </a:schemeClr>
                </a:solidFill>
              </a:rPr>
              <a:t>) </a:t>
            </a:r>
          </a:p>
          <a:p>
            <a:pPr algn="just">
              <a:lnSpc>
                <a:spcPct val="114000"/>
              </a:lnSpc>
            </a:pPr>
            <a:r>
              <a:rPr lang="en-IN" sz="2400" dirty="0" smtClean="0">
                <a:solidFill>
                  <a:schemeClr val="accent1">
                    <a:lumMod val="75000"/>
                  </a:schemeClr>
                </a:solidFill>
              </a:rPr>
              <a:t>▪  Certain situations of operator overloading (like streaming operators) </a:t>
            </a:r>
          </a:p>
          <a:p>
            <a:pPr algn="just">
              <a:lnSpc>
                <a:spcPct val="114000"/>
              </a:lnSpc>
              <a:buFont typeface="Arial" pitchFamily="34" charset="0"/>
              <a:buChar char="•"/>
            </a:pPr>
            <a:r>
              <a:rPr lang="en-IN" sz="2400" dirty="0" smtClean="0">
                <a:solidFill>
                  <a:schemeClr val="accent1">
                    <a:lumMod val="75000"/>
                  </a:schemeClr>
                </a:solidFill>
              </a:rPr>
              <a:t>  Friend Function and Friend Class Programming examples</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Operator Overloading / Operator Functions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1040863"/>
            <a:ext cx="8047478" cy="547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dirty="0" smtClean="0">
                <a:solidFill>
                  <a:schemeClr val="accent1">
                    <a:lumMod val="75000"/>
                  </a:schemeClr>
                </a:solidFill>
              </a:rPr>
              <a:t>Operator overloading lets us define the meaning of an operator when applied to operand(s) of a </a:t>
            </a:r>
            <a:r>
              <a:rPr lang="en-IN" sz="2400" b="1" dirty="0" smtClean="0">
                <a:solidFill>
                  <a:schemeClr val="accent1">
                    <a:lumMod val="75000"/>
                  </a:schemeClr>
                </a:solidFill>
              </a:rPr>
              <a:t>class type</a:t>
            </a:r>
            <a:r>
              <a:rPr lang="en-IN" sz="2400" dirty="0" smtClean="0">
                <a:solidFill>
                  <a:schemeClr val="accent1">
                    <a:lumMod val="75000"/>
                  </a:schemeClr>
                </a:solidFill>
              </a:rPr>
              <a:t>.</a:t>
            </a:r>
          </a:p>
          <a:p>
            <a:pPr algn="just">
              <a:lnSpc>
                <a:spcPct val="114000"/>
              </a:lnSpc>
            </a:pPr>
            <a:r>
              <a:rPr lang="en-IN" sz="2400" dirty="0" smtClean="0">
                <a:solidFill>
                  <a:schemeClr val="accent1">
                    <a:lumMod val="75000"/>
                  </a:schemeClr>
                </a:solidFill>
              </a:rPr>
              <a:t>Judicious use of operator overloading can make our programs easier to write and easier to read. </a:t>
            </a:r>
          </a:p>
          <a:p>
            <a:pPr algn="just">
              <a:lnSpc>
                <a:spcPct val="114000"/>
              </a:lnSpc>
            </a:pPr>
            <a:r>
              <a:rPr lang="en-IN" sz="2400" dirty="0" smtClean="0">
                <a:solidFill>
                  <a:schemeClr val="accent1">
                    <a:lumMod val="75000"/>
                  </a:schemeClr>
                </a:solidFill>
              </a:rPr>
              <a:t>Why Overload Operators? </a:t>
            </a:r>
          </a:p>
          <a:p>
            <a:pPr algn="just">
              <a:lnSpc>
                <a:spcPct val="114000"/>
              </a:lnSpc>
            </a:pPr>
            <a:r>
              <a:rPr lang="en-IN" sz="2400" dirty="0" smtClean="0">
                <a:solidFill>
                  <a:schemeClr val="accent1">
                    <a:lumMod val="75000"/>
                  </a:schemeClr>
                </a:solidFill>
              </a:rPr>
              <a:t>The  reasons  vary  for  the  different  operators,  but  the  general  guiding  principle  is  to  </a:t>
            </a:r>
            <a:r>
              <a:rPr lang="en-IN" sz="2400" b="1" dirty="0" smtClean="0">
                <a:solidFill>
                  <a:schemeClr val="accent1">
                    <a:lumMod val="75000"/>
                  </a:schemeClr>
                </a:solidFill>
              </a:rPr>
              <a:t>make  your classes behave like built-in types</a:t>
            </a:r>
            <a:endParaRPr lang="en-IN" sz="2400" dirty="0" smtClean="0">
              <a:solidFill>
                <a:schemeClr val="accent1">
                  <a:lumMod val="75000"/>
                </a:schemeClr>
              </a:solidFill>
            </a:endParaRPr>
          </a:p>
          <a:p>
            <a:pPr algn="just">
              <a:lnSpc>
                <a:spcPct val="114000"/>
              </a:lnSpc>
            </a:pPr>
            <a:r>
              <a:rPr lang="en-IN" sz="2400" dirty="0" smtClean="0">
                <a:solidFill>
                  <a:schemeClr val="accent1">
                    <a:lumMod val="75000"/>
                  </a:schemeClr>
                </a:solidFill>
              </a:rPr>
              <a:t>•  The  closer  your  classes  are  to  built-in  types,  the  easier  they  will  be  for  clients  to  use.  For example, if you want to write a class to represent fractions, it’s quite helpful to have the ability to define what + , - , * , and / mean when applied to objects of that class. </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521268"/>
            <a:ext cx="7999758" cy="461665"/>
          </a:xfrm>
          <a:prstGeom prst="rect">
            <a:avLst/>
          </a:prstGeom>
        </p:spPr>
        <p:txBody>
          <a:bodyPr wrap="square">
            <a:spAutoFit/>
          </a:bodyPr>
          <a:lstStyle/>
          <a:p>
            <a:r>
              <a:rPr lang="en-IN" sz="2400" b="1" dirty="0" smtClean="0">
                <a:solidFill>
                  <a:schemeClr val="accent2">
                    <a:lumMod val="75000"/>
                  </a:schemeClr>
                </a:solidFill>
              </a:rPr>
              <a:t>Operator Overloading / Operator Functions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01487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1040863"/>
            <a:ext cx="8047478" cy="547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dirty="0" smtClean="0">
                <a:solidFill>
                  <a:schemeClr val="accent1">
                    <a:lumMod val="75000"/>
                  </a:schemeClr>
                </a:solidFill>
              </a:rPr>
              <a:t>Choices in Operator Overloading </a:t>
            </a:r>
          </a:p>
          <a:p>
            <a:pPr algn="just">
              <a:lnSpc>
                <a:spcPct val="114000"/>
              </a:lnSpc>
              <a:buFont typeface="Arial" pitchFamily="34" charset="0"/>
              <a:buChar char="•"/>
            </a:pPr>
            <a:r>
              <a:rPr lang="en-IN" sz="2400" dirty="0" smtClean="0">
                <a:solidFill>
                  <a:schemeClr val="accent1">
                    <a:lumMod val="75000"/>
                  </a:schemeClr>
                </a:solidFill>
              </a:rPr>
              <a:t> When you overload an operator, you write a function or method with the name </a:t>
            </a:r>
            <a:r>
              <a:rPr lang="en-IN" sz="2400" dirty="0" err="1" smtClean="0">
                <a:solidFill>
                  <a:schemeClr val="accent2">
                    <a:lumMod val="75000"/>
                  </a:schemeClr>
                </a:solidFill>
              </a:rPr>
              <a:t>operatorX</a:t>
            </a:r>
            <a:r>
              <a:rPr lang="en-IN" sz="2400" dirty="0" smtClean="0">
                <a:solidFill>
                  <a:schemeClr val="accent1">
                    <a:lumMod val="75000"/>
                  </a:schemeClr>
                </a:solidFill>
              </a:rPr>
              <a:t> , where X is the symbol for some operator, and with optional whitespace between operator and X . </a:t>
            </a:r>
          </a:p>
          <a:p>
            <a:pPr algn="just">
              <a:lnSpc>
                <a:spcPct val="114000"/>
              </a:lnSpc>
              <a:buFont typeface="Arial" pitchFamily="34" charset="0"/>
              <a:buChar char="•"/>
            </a:pPr>
            <a:r>
              <a:rPr lang="en-IN" sz="2400" dirty="0" smtClean="0">
                <a:solidFill>
                  <a:schemeClr val="accent1">
                    <a:lumMod val="75000"/>
                  </a:schemeClr>
                </a:solidFill>
              </a:rPr>
              <a:t> The  overloaded  operator  function  you  write  may  be  Method  or  Global  Function. How do you choose?</a:t>
            </a:r>
          </a:p>
          <a:p>
            <a:pPr lvl="1" algn="just">
              <a:lnSpc>
                <a:spcPct val="114000"/>
              </a:lnSpc>
              <a:buFont typeface="Arial" pitchFamily="34" charset="0"/>
              <a:buChar char="•"/>
            </a:pPr>
            <a:r>
              <a:rPr lang="en-IN" sz="2400" dirty="0" smtClean="0">
                <a:solidFill>
                  <a:schemeClr val="accent1">
                    <a:lumMod val="75000"/>
                  </a:schemeClr>
                </a:solidFill>
              </a:rPr>
              <a:t> When the operator is a </a:t>
            </a:r>
            <a:r>
              <a:rPr lang="en-IN" sz="2400" b="1" dirty="0" smtClean="0">
                <a:solidFill>
                  <a:schemeClr val="accent1">
                    <a:lumMod val="75000"/>
                  </a:schemeClr>
                </a:solidFill>
              </a:rPr>
              <a:t>method</a:t>
            </a:r>
            <a:r>
              <a:rPr lang="en-IN" sz="2400" dirty="0" smtClean="0">
                <a:solidFill>
                  <a:schemeClr val="accent1">
                    <a:lumMod val="75000"/>
                  </a:schemeClr>
                </a:solidFill>
              </a:rPr>
              <a:t> of a class, the left-hand side of the operator expression must always be an object of that class.</a:t>
            </a:r>
          </a:p>
          <a:p>
            <a:pPr lvl="1" algn="just">
              <a:lnSpc>
                <a:spcPct val="114000"/>
              </a:lnSpc>
              <a:buFont typeface="Arial" pitchFamily="34" charset="0"/>
              <a:buChar char="•"/>
            </a:pPr>
            <a:r>
              <a:rPr lang="en-IN" sz="2400" dirty="0" smtClean="0">
                <a:solidFill>
                  <a:schemeClr val="accent1">
                    <a:lumMod val="75000"/>
                  </a:schemeClr>
                </a:solidFill>
              </a:rPr>
              <a:t> If you write a </a:t>
            </a:r>
            <a:r>
              <a:rPr lang="en-IN" sz="2400" b="1" dirty="0" smtClean="0">
                <a:solidFill>
                  <a:schemeClr val="accent1">
                    <a:lumMod val="75000"/>
                  </a:schemeClr>
                </a:solidFill>
              </a:rPr>
              <a:t>global function</a:t>
            </a:r>
            <a:r>
              <a:rPr lang="en-IN" sz="2400" dirty="0" smtClean="0">
                <a:solidFill>
                  <a:schemeClr val="accent1">
                    <a:lumMod val="75000"/>
                  </a:schemeClr>
                </a:solidFill>
              </a:rPr>
              <a:t>, the left- hand side can be an object of a different type. </a:t>
            </a:r>
          </a:p>
          <a:p>
            <a:pPr algn="just">
              <a:lnSpc>
                <a:spcPct val="114000"/>
              </a:lnSpc>
              <a:buFont typeface="Arial" pitchFamily="34" charset="0"/>
              <a:buChar char="•"/>
            </a:pPr>
            <a:endParaRPr lang="en-IN" sz="2400" dirty="0" smtClean="0">
              <a:solidFill>
                <a:schemeClr val="accent1">
                  <a:lumMod val="75000"/>
                </a:schemeClr>
              </a:solidFill>
            </a:endParaRP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121610"/>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299197"/>
            <a:ext cx="7999758" cy="461665"/>
          </a:xfrm>
          <a:prstGeom prst="rect">
            <a:avLst/>
          </a:prstGeom>
        </p:spPr>
        <p:txBody>
          <a:bodyPr wrap="square">
            <a:spAutoFit/>
          </a:bodyPr>
          <a:lstStyle/>
          <a:p>
            <a:r>
              <a:rPr lang="en-IN" sz="2400" b="1" dirty="0" smtClean="0">
                <a:solidFill>
                  <a:schemeClr val="accent2">
                    <a:lumMod val="75000"/>
                  </a:schemeClr>
                </a:solidFill>
              </a:rPr>
              <a:t>Operator Overloading / Operator Functions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76667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844918"/>
            <a:ext cx="8047478" cy="547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dirty="0" smtClean="0">
                <a:solidFill>
                  <a:schemeClr val="accent1">
                    <a:lumMod val="75000"/>
                  </a:schemeClr>
                </a:solidFill>
              </a:rPr>
              <a:t>•  </a:t>
            </a:r>
            <a:r>
              <a:rPr lang="en-IN" sz="2400" dirty="0" smtClean="0">
                <a:solidFill>
                  <a:schemeClr val="accent2">
                    <a:lumMod val="75000"/>
                  </a:schemeClr>
                </a:solidFill>
              </a:rPr>
              <a:t>Operators that must be  methods</a:t>
            </a:r>
            <a:r>
              <a:rPr lang="en-IN" sz="2400" dirty="0" smtClean="0">
                <a:solidFill>
                  <a:schemeClr val="accent1">
                    <a:lumMod val="75000"/>
                  </a:schemeClr>
                </a:solidFill>
              </a:rPr>
              <a:t>: The C++ language requires some operators to be methods of a class because they don’t make sense outside of a class. For example, </a:t>
            </a:r>
            <a:r>
              <a:rPr lang="en-IN" sz="2400" b="1" dirty="0" smtClean="0">
                <a:solidFill>
                  <a:schemeClr val="accent1">
                    <a:lumMod val="75000"/>
                  </a:schemeClr>
                </a:solidFill>
              </a:rPr>
              <a:t>operator= </a:t>
            </a:r>
            <a:r>
              <a:rPr lang="en-IN" sz="2400" dirty="0" smtClean="0">
                <a:solidFill>
                  <a:schemeClr val="accent1">
                    <a:lumMod val="75000"/>
                  </a:schemeClr>
                </a:solidFill>
              </a:rPr>
              <a:t>is tied so closely  to  the class  that  it  can’t  exist  anywhere  else.  Most  operators  do  not  impose  this requirement</a:t>
            </a:r>
            <a:endParaRPr lang="en-US" sz="2400" dirty="0" smtClean="0">
              <a:solidFill>
                <a:schemeClr val="accent1">
                  <a:lumMod val="75000"/>
                </a:schemeClr>
              </a:solidFill>
            </a:endParaRPr>
          </a:p>
          <a:p>
            <a:pPr algn="just">
              <a:lnSpc>
                <a:spcPct val="114000"/>
              </a:lnSpc>
              <a:buFont typeface="Arial" pitchFamily="34" charset="0"/>
              <a:buChar char="•"/>
            </a:pPr>
            <a:r>
              <a:rPr lang="en-US" sz="2400" dirty="0" smtClean="0">
                <a:solidFill>
                  <a:schemeClr val="accent2">
                    <a:lumMod val="75000"/>
                  </a:schemeClr>
                </a:solidFill>
              </a:rPr>
              <a:t> </a:t>
            </a:r>
            <a:r>
              <a:rPr lang="en-IN" sz="2400" dirty="0" smtClean="0">
                <a:solidFill>
                  <a:schemeClr val="accent2">
                    <a:lumMod val="75000"/>
                  </a:schemeClr>
                </a:solidFill>
              </a:rPr>
              <a:t>Operators  that  must  be  global  functions</a:t>
            </a:r>
            <a:r>
              <a:rPr lang="en-IN" sz="2400" dirty="0" smtClean="0">
                <a:solidFill>
                  <a:schemeClr val="accent1">
                    <a:lumMod val="75000"/>
                  </a:schemeClr>
                </a:solidFill>
              </a:rPr>
              <a:t>: Whenever  you  need  to  allow  the  left-hand  side  of the operator to be a variable of a different type than your class, you must make the operator a global function. This rule applies specifically to </a:t>
            </a:r>
            <a:r>
              <a:rPr lang="en-IN" sz="2400" b="1" dirty="0" smtClean="0">
                <a:solidFill>
                  <a:schemeClr val="accent1">
                    <a:lumMod val="75000"/>
                  </a:schemeClr>
                </a:solidFill>
              </a:rPr>
              <a:t>operator&lt;&lt; </a:t>
            </a:r>
            <a:r>
              <a:rPr lang="en-IN" sz="2400" dirty="0" smtClean="0">
                <a:solidFill>
                  <a:schemeClr val="accent1">
                    <a:lumMod val="75000"/>
                  </a:schemeClr>
                </a:solidFill>
              </a:rPr>
              <a:t>and </a:t>
            </a:r>
            <a:r>
              <a:rPr lang="en-IN" sz="2400" b="1" dirty="0" smtClean="0">
                <a:solidFill>
                  <a:schemeClr val="accent1">
                    <a:lumMod val="75000"/>
                  </a:schemeClr>
                </a:solidFill>
              </a:rPr>
              <a:t>operator&gt;&gt; </a:t>
            </a:r>
            <a:r>
              <a:rPr lang="en-IN" sz="2400" dirty="0" smtClean="0">
                <a:solidFill>
                  <a:schemeClr val="accent1">
                    <a:lumMod val="75000"/>
                  </a:schemeClr>
                </a:solidFill>
              </a:rPr>
              <a:t>, where the left hand  side  is  the  </a:t>
            </a:r>
            <a:r>
              <a:rPr lang="en-IN" sz="2400" dirty="0" err="1" smtClean="0">
                <a:solidFill>
                  <a:schemeClr val="accent1">
                    <a:lumMod val="75000"/>
                  </a:schemeClr>
                </a:solidFill>
              </a:rPr>
              <a:t>iostream</a:t>
            </a:r>
            <a:r>
              <a:rPr lang="en-IN" sz="2400" dirty="0" smtClean="0">
                <a:solidFill>
                  <a:schemeClr val="accent1">
                    <a:lumMod val="75000"/>
                  </a:schemeClr>
                </a:solidFill>
              </a:rPr>
              <a:t>  object,  not  an  object  of  your  class.  Additionally,  </a:t>
            </a:r>
            <a:r>
              <a:rPr lang="en-IN" sz="2400" b="1" dirty="0" smtClean="0">
                <a:solidFill>
                  <a:schemeClr val="accent1">
                    <a:lumMod val="75000"/>
                  </a:schemeClr>
                </a:solidFill>
              </a:rPr>
              <a:t>commutative operators </a:t>
            </a:r>
            <a:r>
              <a:rPr lang="en-IN" sz="2400" dirty="0" smtClean="0">
                <a:solidFill>
                  <a:schemeClr val="accent1">
                    <a:lumMod val="75000"/>
                  </a:schemeClr>
                </a:solidFill>
              </a:rPr>
              <a:t>like </a:t>
            </a:r>
            <a:r>
              <a:rPr lang="en-IN" sz="2400" b="1" dirty="0" smtClean="0">
                <a:solidFill>
                  <a:schemeClr val="accent1">
                    <a:lumMod val="75000"/>
                  </a:schemeClr>
                </a:solidFill>
              </a:rPr>
              <a:t>binary + </a:t>
            </a:r>
            <a:r>
              <a:rPr lang="en-IN" sz="2400" dirty="0" smtClean="0">
                <a:solidFill>
                  <a:schemeClr val="accent1">
                    <a:lumMod val="75000"/>
                  </a:schemeClr>
                </a:solidFill>
              </a:rPr>
              <a:t>and </a:t>
            </a:r>
            <a:r>
              <a:rPr lang="en-IN" sz="2400" b="1" dirty="0" smtClean="0">
                <a:solidFill>
                  <a:schemeClr val="accent1">
                    <a:lumMod val="75000"/>
                  </a:schemeClr>
                </a:solidFill>
              </a:rPr>
              <a:t>–</a:t>
            </a:r>
            <a:r>
              <a:rPr lang="en-IN" sz="2400" dirty="0" smtClean="0">
                <a:solidFill>
                  <a:schemeClr val="accent1">
                    <a:lumMod val="75000"/>
                  </a:schemeClr>
                </a:solidFill>
              </a:rPr>
              <a:t> should allow variables that are not objects of your class on the LHS</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2083"/>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299197"/>
            <a:ext cx="7999758" cy="461665"/>
          </a:xfrm>
          <a:prstGeom prst="rect">
            <a:avLst/>
          </a:prstGeom>
        </p:spPr>
        <p:txBody>
          <a:bodyPr wrap="square">
            <a:spAutoFit/>
          </a:bodyPr>
          <a:lstStyle/>
          <a:p>
            <a:r>
              <a:rPr lang="en-IN" sz="2400" b="1" dirty="0" smtClean="0">
                <a:solidFill>
                  <a:schemeClr val="accent2">
                    <a:lumMod val="75000"/>
                  </a:schemeClr>
                </a:solidFill>
              </a:rPr>
              <a:t>Operator Overloading / Operator Functions</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76667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5131" y="871044"/>
            <a:ext cx="8047478" cy="5052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just">
              <a:lnSpc>
                <a:spcPct val="114000"/>
              </a:lnSpc>
            </a:pPr>
            <a:r>
              <a:rPr lang="en-IN" sz="2400" dirty="0" smtClean="0">
                <a:solidFill>
                  <a:schemeClr val="accent1">
                    <a:lumMod val="75000"/>
                  </a:schemeClr>
                </a:solidFill>
              </a:rPr>
              <a:t>Choosing Argument Types </a:t>
            </a:r>
          </a:p>
          <a:p>
            <a:pPr algn="just">
              <a:lnSpc>
                <a:spcPct val="114000"/>
              </a:lnSpc>
              <a:buFont typeface="Arial" pitchFamily="34" charset="0"/>
              <a:buChar char="•"/>
            </a:pPr>
            <a:r>
              <a:rPr lang="en-IN" sz="2400" dirty="0" smtClean="0">
                <a:solidFill>
                  <a:schemeClr val="accent1">
                    <a:lumMod val="75000"/>
                  </a:schemeClr>
                </a:solidFill>
              </a:rPr>
              <a:t> You  are  somewhat  limited  in  your  choice  of  argument  types  because  as  stated  earlier  for  most operators  you  cannot  change  the  number  of  arguments.</a:t>
            </a:r>
          </a:p>
          <a:p>
            <a:pPr algn="just">
              <a:lnSpc>
                <a:spcPct val="114000"/>
              </a:lnSpc>
              <a:buFont typeface="Arial" pitchFamily="34" charset="0"/>
              <a:buChar char="•"/>
            </a:pPr>
            <a:r>
              <a:rPr lang="en-IN" sz="2400" dirty="0" smtClean="0">
                <a:solidFill>
                  <a:schemeClr val="accent1">
                    <a:lumMod val="75000"/>
                  </a:schemeClr>
                </a:solidFill>
              </a:rPr>
              <a:t> For  example,  operator/  (binary  operator) must  always  have  two  arguments  if  it  is  a  global  function;  one  argument  if  it’s  a  method</a:t>
            </a:r>
          </a:p>
          <a:p>
            <a:pPr algn="just">
              <a:lnSpc>
                <a:spcPct val="114000"/>
              </a:lnSpc>
              <a:buFont typeface="Arial" pitchFamily="34" charset="0"/>
              <a:buChar char="•"/>
            </a:pPr>
            <a:r>
              <a:rPr lang="en-IN" sz="2400" dirty="0" smtClean="0">
                <a:solidFill>
                  <a:schemeClr val="accent1">
                    <a:lumMod val="75000"/>
                  </a:schemeClr>
                </a:solidFill>
              </a:rPr>
              <a:t> The compiler  issues  an  error  if  it  differs  from  this  standard</a:t>
            </a:r>
          </a:p>
          <a:p>
            <a:pPr algn="just">
              <a:lnSpc>
                <a:spcPct val="114000"/>
              </a:lnSpc>
              <a:buFont typeface="Arial" pitchFamily="34" charset="0"/>
              <a:buChar char="•"/>
            </a:pPr>
            <a:r>
              <a:rPr lang="en-IN" sz="2400" dirty="0" smtClean="0">
                <a:solidFill>
                  <a:schemeClr val="accent1">
                    <a:lumMod val="75000"/>
                  </a:schemeClr>
                </a:solidFill>
              </a:rPr>
              <a:t> In  this  sense,  the  operator  functions  are different from normal functions, which you can overload with any number of parameters</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2083"/>
            <a:ext cx="7497214" cy="461665"/>
          </a:xfrm>
          <a:prstGeom prst="rect">
            <a:avLst/>
          </a:prstGeom>
        </p:spPr>
        <p:txBody>
          <a:bodyPr wrap="square">
            <a:spAutoFit/>
          </a:bodyPr>
          <a:lstStyle/>
          <a:p>
            <a:r>
              <a:rPr lang="en-US" sz="2400" b="1" dirty="0" smtClean="0">
                <a:solidFill>
                  <a:schemeClr val="accent1">
                    <a:lumMod val="75000"/>
                  </a:schemeClr>
                </a:solidFill>
              </a:rPr>
              <a:t>OBJECT ORIENTED PROGRAMMING WITH C++</a:t>
            </a:r>
            <a:endParaRPr lang="en-US" sz="2400" b="1" dirty="0">
              <a:solidFill>
                <a:schemeClr val="accent1">
                  <a:lumMod val="75000"/>
                </a:schemeClr>
              </a:solidFill>
            </a:endParaRPr>
          </a:p>
        </p:txBody>
      </p:sp>
      <p:pic>
        <p:nvPicPr>
          <p:cNvPr id="9" name="Picture 1"/>
          <p:cNvPicPr>
            <a:picLocks noChangeAspect="1" noChangeArrowheads="1"/>
          </p:cNvPicPr>
          <p:nvPr/>
        </p:nvPicPr>
        <p:blipFill>
          <a:blip r:embed="rId2" cstate="print"/>
          <a:srcRect/>
          <a:stretch>
            <a:fillRect/>
          </a:stretch>
        </p:blipFill>
        <p:spPr bwMode="auto">
          <a:xfrm>
            <a:off x="10812815" y="608502"/>
            <a:ext cx="851387" cy="1270121"/>
          </a:xfrm>
          <a:prstGeom prst="rect">
            <a:avLst/>
          </a:prstGeom>
          <a:noFill/>
          <a:ln w="9525">
            <a:noFill/>
            <a:miter lim="800000"/>
            <a:headEnd/>
            <a:tailEnd/>
          </a:ln>
          <a:effectLst/>
        </p:spPr>
      </p:pic>
    </p:spTree>
    <p:extLst>
      <p:ext uri="{BB962C8B-B14F-4D97-AF65-F5344CB8AC3E}">
        <p14:creationId xmlns="" xmlns:p14="http://schemas.microsoft.com/office/powerpoint/2010/main" val="665001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11504</TotalTime>
  <Words>2703</Words>
  <Application>Microsoft Office PowerPoint</Application>
  <PresentationFormat>Custom</PresentationFormat>
  <Paragraphs>246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Kusuma K V</dc:creator>
  <cp:lastModifiedBy>Kusuma K V</cp:lastModifiedBy>
  <cp:revision>500</cp:revision>
  <dcterms:created xsi:type="dcterms:W3CDTF">2020-06-03T14:19:11Z</dcterms:created>
  <dcterms:modified xsi:type="dcterms:W3CDTF">2023-10-17T14:53:16Z</dcterms:modified>
</cp:coreProperties>
</file>