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0" r:id="rId4"/>
    <p:sldId id="463" r:id="rId5"/>
    <p:sldId id="464" r:id="rId6"/>
    <p:sldId id="465" r:id="rId7"/>
    <p:sldId id="470" r:id="rId8"/>
    <p:sldId id="471" r:id="rId9"/>
    <p:sldId id="457" r:id="rId10"/>
    <p:sldId id="468" r:id="rId11"/>
    <p:sldId id="467" r:id="rId12"/>
    <p:sldId id="473" r:id="rId13"/>
    <p:sldId id="466" r:id="rId14"/>
    <p:sldId id="469" r:id="rId15"/>
    <p:sldId id="455" r:id="rId16"/>
    <p:sldId id="472" r:id="rId17"/>
    <p:sldId id="475" r:id="rId18"/>
    <p:sldId id="474"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45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10-09-2023</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10-09-2023</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2745564"/>
            <a:ext cx="5504291" cy="1200329"/>
          </a:xfrm>
          <a:prstGeom prst="rect">
            <a:avLst/>
          </a:prstGeom>
        </p:spPr>
        <p:txBody>
          <a:bodyPr wrap="square">
            <a:spAutoFit/>
          </a:bodyPr>
          <a:lstStyle/>
          <a:p>
            <a:r>
              <a:rPr lang="en-US" sz="3600" b="1" dirty="0" smtClean="0">
                <a:solidFill>
                  <a:schemeClr val="accent2">
                    <a:lumMod val="75000"/>
                  </a:schemeClr>
                </a:solidFill>
              </a:rPr>
              <a:t>OBJECT ORIENTED PROGRAMMING WITH C++</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Kusuma K V</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531901" cy="830997"/>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a:off x="4781916" y="4112438"/>
            <a:ext cx="5083053" cy="23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
          <p:cNvPicPr>
            <a:picLocks noChangeAspect="1" noChangeArrowheads="1"/>
          </p:cNvPicPr>
          <p:nvPr/>
        </p:nvPicPr>
        <p:blipFill>
          <a:blip r:embed="rId2"/>
          <a:srcRect/>
          <a:stretch>
            <a:fillRect/>
          </a:stretch>
        </p:blipFill>
        <p:spPr bwMode="auto">
          <a:xfrm>
            <a:off x="2214196" y="2114917"/>
            <a:ext cx="2171700" cy="3190875"/>
          </a:xfrm>
          <a:prstGeom prst="rect">
            <a:avLst/>
          </a:prstGeom>
          <a:noFill/>
          <a:ln w="9525">
            <a:noFill/>
            <a:miter lim="800000"/>
            <a:headEnd/>
            <a:tailEnd/>
          </a:ln>
          <a:effectLst/>
        </p:spPr>
      </p:pic>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Virtual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872894"/>
            <a:ext cx="8056185" cy="4524315"/>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Dynamic binding is possible only for pointer and reference data types and for member functions that are declared as virtual in the base class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These are called Virtual Functions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If a member function is declared as virtual, it can be overridden in the derived class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If a member function is not virtual and it is re-defined in the derived class then the latter definition hides the former one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Any class containing a virtual member function by definition or by inheritance is called a Polymorphic Type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hierarchy may be polymorphic or non-polymorphic</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non-polymorphic hierarchy has little value</a:t>
            </a:r>
            <a:endParaRPr lang="en-IN" sz="2400" b="1" dirty="0" smtClean="0">
              <a:solidFill>
                <a:schemeClr val="accent1">
                  <a:lumMod val="75000"/>
                </a:schemeClr>
              </a:solidFill>
            </a:endParaRP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46945"/>
            <a:ext cx="8480572" cy="461665"/>
          </a:xfrm>
          <a:prstGeom prst="rect">
            <a:avLst/>
          </a:prstGeom>
        </p:spPr>
        <p:txBody>
          <a:bodyPr wrap="square">
            <a:spAutoFit/>
          </a:bodyPr>
          <a:lstStyle/>
          <a:p>
            <a:r>
              <a:rPr lang="en-IN" sz="2400" b="1" dirty="0" smtClean="0">
                <a:solidFill>
                  <a:schemeClr val="accent2">
                    <a:lumMod val="75000"/>
                  </a:schemeClr>
                </a:solidFill>
              </a:rPr>
              <a:t>Virtual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6099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3514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520193"/>
            <a:ext cx="9316278" cy="6370975"/>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#include &lt;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using namespace std;</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A { public:</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f() { </a:t>
            </a:r>
            <a:r>
              <a:rPr lang="en-IN" sz="2400" dirty="0" err="1" smtClean="0">
                <a:solidFill>
                  <a:schemeClr val="accent1">
                    <a:lumMod val="75000"/>
                  </a:schemeClr>
                </a:solidFill>
              </a:rPr>
              <a:t>cout</a:t>
            </a:r>
            <a:r>
              <a:rPr lang="en-IN" sz="2400" dirty="0" smtClean="0">
                <a:solidFill>
                  <a:schemeClr val="accent1">
                    <a:lumMod val="75000"/>
                  </a:schemeClr>
                </a:solidFill>
              </a:rPr>
              <a:t> &lt;&lt; "A::f()" &lt;&lt; </a:t>
            </a:r>
            <a:r>
              <a:rPr lang="en-IN" sz="2400" dirty="0" err="1" smtClean="0">
                <a:solidFill>
                  <a:schemeClr val="accent1">
                    <a:lumMod val="75000"/>
                  </a:schemeClr>
                </a:solidFill>
              </a:rPr>
              <a:t>endl</a:t>
            </a:r>
            <a:r>
              <a:rPr lang="en-IN" sz="2400" dirty="0" smtClean="0">
                <a:solidFill>
                  <a:schemeClr val="accent1">
                    <a:lumMod val="75000"/>
                  </a:schemeClr>
                </a:solidFill>
              </a:rPr>
              <a:t>; }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virtual void g() { </a:t>
            </a:r>
            <a:r>
              <a:rPr lang="en-IN" sz="2400" dirty="0" err="1" smtClean="0">
                <a:solidFill>
                  <a:schemeClr val="accent1">
                    <a:lumMod val="75000"/>
                  </a:schemeClr>
                </a:solidFill>
              </a:rPr>
              <a:t>cout</a:t>
            </a:r>
            <a:r>
              <a:rPr lang="en-IN" sz="2400" dirty="0" smtClean="0">
                <a:solidFill>
                  <a:schemeClr val="accent1">
                    <a:lumMod val="75000"/>
                  </a:schemeClr>
                </a:solidFill>
              </a:rPr>
              <a:t> &lt;&lt; "A::g()"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h() { </a:t>
            </a:r>
            <a:r>
              <a:rPr lang="en-IN" sz="2400" dirty="0" err="1" smtClean="0">
                <a:solidFill>
                  <a:schemeClr val="accent1">
                    <a:lumMod val="75000"/>
                  </a:schemeClr>
                </a:solidFill>
              </a:rPr>
              <a:t>cout</a:t>
            </a:r>
            <a:r>
              <a:rPr lang="en-IN" sz="2400" dirty="0" smtClean="0">
                <a:solidFill>
                  <a:schemeClr val="accent1">
                    <a:lumMod val="75000"/>
                  </a:schemeClr>
                </a:solidFill>
              </a:rPr>
              <a:t> &lt;&lt; "A::h()" &lt;&lt; </a:t>
            </a:r>
            <a:r>
              <a:rPr lang="en-IN" sz="2400" dirty="0" err="1" smtClean="0">
                <a:solidFill>
                  <a:schemeClr val="accent1">
                    <a:lumMod val="75000"/>
                  </a:schemeClr>
                </a:solidFill>
              </a:rPr>
              <a:t>endl</a:t>
            </a:r>
            <a:r>
              <a:rPr lang="en-IN" sz="2400" dirty="0" smtClean="0">
                <a:solidFill>
                  <a:schemeClr val="accent1">
                    <a:lumMod val="75000"/>
                  </a:schemeClr>
                </a:solidFill>
              </a:rPr>
              <a:t>; }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 : public A { public:</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f() { </a:t>
            </a:r>
            <a:r>
              <a:rPr lang="en-IN" sz="2400" dirty="0" err="1" smtClean="0">
                <a:solidFill>
                  <a:schemeClr val="accent1">
                    <a:lumMod val="75000"/>
                  </a:schemeClr>
                </a:solidFill>
              </a:rPr>
              <a:t>cout</a:t>
            </a:r>
            <a:r>
              <a:rPr lang="en-IN" sz="2400" dirty="0" smtClean="0">
                <a:solidFill>
                  <a:schemeClr val="accent1">
                    <a:lumMod val="75000"/>
                  </a:schemeClr>
                </a:solidFill>
              </a:rPr>
              <a:t> &lt;&lt; "B::f()"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g() { </a:t>
            </a:r>
            <a:r>
              <a:rPr lang="en-IN" sz="2400" dirty="0" err="1" smtClean="0">
                <a:solidFill>
                  <a:schemeClr val="accent1">
                    <a:lumMod val="75000"/>
                  </a:schemeClr>
                </a:solidFill>
              </a:rPr>
              <a:t>cout</a:t>
            </a:r>
            <a:r>
              <a:rPr lang="en-IN" sz="2400" dirty="0" smtClean="0">
                <a:solidFill>
                  <a:schemeClr val="accent1">
                    <a:lumMod val="75000"/>
                  </a:schemeClr>
                </a:solidFill>
              </a:rPr>
              <a:t> &lt;&lt; "B::g()"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virtual void h() { </a:t>
            </a:r>
            <a:r>
              <a:rPr lang="en-IN" sz="2400" dirty="0" err="1" smtClean="0">
                <a:solidFill>
                  <a:schemeClr val="accent1">
                    <a:lumMod val="75000"/>
                  </a:schemeClr>
                </a:solidFill>
              </a:rPr>
              <a:t>cout</a:t>
            </a:r>
            <a:r>
              <a:rPr lang="en-IN" sz="2400" dirty="0" smtClean="0">
                <a:solidFill>
                  <a:schemeClr val="accent1">
                    <a:lumMod val="75000"/>
                  </a:schemeClr>
                </a:solidFill>
              </a:rPr>
              <a:t> &lt;&lt; "B::h()"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C : public B { public:</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f() { </a:t>
            </a:r>
            <a:r>
              <a:rPr lang="en-IN" sz="2400" dirty="0" err="1" smtClean="0">
                <a:solidFill>
                  <a:schemeClr val="accent1">
                    <a:lumMod val="75000"/>
                  </a:schemeClr>
                </a:solidFill>
              </a:rPr>
              <a:t>cout</a:t>
            </a:r>
            <a:r>
              <a:rPr lang="en-IN" sz="2400" dirty="0" smtClean="0">
                <a:solidFill>
                  <a:schemeClr val="accent1">
                    <a:lumMod val="75000"/>
                  </a:schemeClr>
                </a:solidFill>
              </a:rPr>
              <a:t> &lt;&lt; "C::f()"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g() { </a:t>
            </a:r>
            <a:r>
              <a:rPr lang="en-IN" sz="2400" dirty="0" err="1" smtClean="0">
                <a:solidFill>
                  <a:schemeClr val="accent1">
                    <a:lumMod val="75000"/>
                  </a:schemeClr>
                </a:solidFill>
              </a:rPr>
              <a:t>cout</a:t>
            </a:r>
            <a:r>
              <a:rPr lang="en-IN" sz="2400" dirty="0" smtClean="0">
                <a:solidFill>
                  <a:schemeClr val="accent1">
                    <a:lumMod val="75000"/>
                  </a:schemeClr>
                </a:solidFill>
              </a:rPr>
              <a:t> &lt;&lt; "C::g()"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h() { </a:t>
            </a:r>
            <a:r>
              <a:rPr lang="en-IN" sz="2400" dirty="0" err="1" smtClean="0">
                <a:solidFill>
                  <a:schemeClr val="accent1">
                    <a:lumMod val="75000"/>
                  </a:schemeClr>
                </a:solidFill>
              </a:rPr>
              <a:t>cout</a:t>
            </a:r>
            <a:r>
              <a:rPr lang="en-IN" sz="2400" dirty="0" smtClean="0">
                <a:solidFill>
                  <a:schemeClr val="accent1">
                    <a:lumMod val="75000"/>
                  </a:schemeClr>
                </a:solidFill>
              </a:rPr>
              <a:t> &lt;&lt; "C::h()"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p:txBody>
      </p:sp>
      <p:sp>
        <p:nvSpPr>
          <p:cNvPr id="7" name="Rectangle 6"/>
          <p:cNvSpPr/>
          <p:nvPr/>
        </p:nvSpPr>
        <p:spPr>
          <a:xfrm>
            <a:off x="7672251" y="2123276"/>
            <a:ext cx="3932561" cy="4154984"/>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B *q = new 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*p = q;</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p-&gt;f();</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p-&gt;g();</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p-&gt;h();</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q-&gt;f();</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q-&gt;g();</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q-&gt;h();</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return 0;</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endParaRPr lang="en-IN" sz="2400" b="1" dirty="0" smtClean="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46945"/>
            <a:ext cx="8480572" cy="461665"/>
          </a:xfrm>
          <a:prstGeom prst="rect">
            <a:avLst/>
          </a:prstGeom>
        </p:spPr>
        <p:txBody>
          <a:bodyPr wrap="square">
            <a:spAutoFit/>
          </a:bodyPr>
          <a:lstStyle/>
          <a:p>
            <a:r>
              <a:rPr lang="en-IN" sz="2400" b="1" dirty="0" smtClean="0">
                <a:solidFill>
                  <a:schemeClr val="accent2">
                    <a:lumMod val="75000"/>
                  </a:schemeClr>
                </a:solidFill>
              </a:rPr>
              <a:t>Virtual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6099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35146"/>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520193"/>
            <a:ext cx="9316278" cy="6370975"/>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#include &lt;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using namespace std;</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A { public:</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f() { </a:t>
            </a:r>
            <a:r>
              <a:rPr lang="en-IN" sz="2400" dirty="0" err="1" smtClean="0">
                <a:solidFill>
                  <a:schemeClr val="accent1">
                    <a:lumMod val="75000"/>
                  </a:schemeClr>
                </a:solidFill>
              </a:rPr>
              <a:t>cout</a:t>
            </a:r>
            <a:r>
              <a:rPr lang="en-IN" sz="2400" dirty="0" smtClean="0">
                <a:solidFill>
                  <a:schemeClr val="accent1">
                    <a:lumMod val="75000"/>
                  </a:schemeClr>
                </a:solidFill>
              </a:rPr>
              <a:t> &lt;&lt; "A::f()" &lt;&lt; </a:t>
            </a:r>
            <a:r>
              <a:rPr lang="en-IN" sz="2400" dirty="0" err="1" smtClean="0">
                <a:solidFill>
                  <a:schemeClr val="accent1">
                    <a:lumMod val="75000"/>
                  </a:schemeClr>
                </a:solidFill>
              </a:rPr>
              <a:t>endl</a:t>
            </a:r>
            <a:r>
              <a:rPr lang="en-IN" sz="2400" dirty="0" smtClean="0">
                <a:solidFill>
                  <a:schemeClr val="accent1">
                    <a:lumMod val="75000"/>
                  </a:schemeClr>
                </a:solidFill>
              </a:rPr>
              <a:t>; }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virtual void g() { </a:t>
            </a:r>
            <a:r>
              <a:rPr lang="en-IN" sz="2400" dirty="0" err="1" smtClean="0">
                <a:solidFill>
                  <a:schemeClr val="accent1">
                    <a:lumMod val="75000"/>
                  </a:schemeClr>
                </a:solidFill>
              </a:rPr>
              <a:t>cout</a:t>
            </a:r>
            <a:r>
              <a:rPr lang="en-IN" sz="2400" dirty="0" smtClean="0">
                <a:solidFill>
                  <a:schemeClr val="accent1">
                    <a:lumMod val="75000"/>
                  </a:schemeClr>
                </a:solidFill>
              </a:rPr>
              <a:t> &lt;&lt; "A::g()"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h() { </a:t>
            </a:r>
            <a:r>
              <a:rPr lang="en-IN" sz="2400" dirty="0" err="1" smtClean="0">
                <a:solidFill>
                  <a:schemeClr val="accent1">
                    <a:lumMod val="75000"/>
                  </a:schemeClr>
                </a:solidFill>
              </a:rPr>
              <a:t>cout</a:t>
            </a:r>
            <a:r>
              <a:rPr lang="en-IN" sz="2400" dirty="0" smtClean="0">
                <a:solidFill>
                  <a:schemeClr val="accent1">
                    <a:lumMod val="75000"/>
                  </a:schemeClr>
                </a:solidFill>
              </a:rPr>
              <a:t> &lt;&lt; "A::h()" &lt;&lt; </a:t>
            </a:r>
            <a:r>
              <a:rPr lang="en-IN" sz="2400" dirty="0" err="1" smtClean="0">
                <a:solidFill>
                  <a:schemeClr val="accent1">
                    <a:lumMod val="75000"/>
                  </a:schemeClr>
                </a:solidFill>
              </a:rPr>
              <a:t>endl</a:t>
            </a:r>
            <a:r>
              <a:rPr lang="en-IN" sz="2400" dirty="0" smtClean="0">
                <a:solidFill>
                  <a:schemeClr val="accent1">
                    <a:lumMod val="75000"/>
                  </a:schemeClr>
                </a:solidFill>
              </a:rPr>
              <a:t>; }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 : public A { public:</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f() { </a:t>
            </a:r>
            <a:r>
              <a:rPr lang="en-IN" sz="2400" dirty="0" err="1" smtClean="0">
                <a:solidFill>
                  <a:schemeClr val="accent1">
                    <a:lumMod val="75000"/>
                  </a:schemeClr>
                </a:solidFill>
              </a:rPr>
              <a:t>cout</a:t>
            </a:r>
            <a:r>
              <a:rPr lang="en-IN" sz="2400" dirty="0" smtClean="0">
                <a:solidFill>
                  <a:schemeClr val="accent1">
                    <a:lumMod val="75000"/>
                  </a:schemeClr>
                </a:solidFill>
              </a:rPr>
              <a:t> &lt;&lt; "B::f()"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g() { </a:t>
            </a:r>
            <a:r>
              <a:rPr lang="en-IN" sz="2400" dirty="0" err="1" smtClean="0">
                <a:solidFill>
                  <a:schemeClr val="accent1">
                    <a:lumMod val="75000"/>
                  </a:schemeClr>
                </a:solidFill>
              </a:rPr>
              <a:t>cout</a:t>
            </a:r>
            <a:r>
              <a:rPr lang="en-IN" sz="2400" dirty="0" smtClean="0">
                <a:solidFill>
                  <a:schemeClr val="accent1">
                    <a:lumMod val="75000"/>
                  </a:schemeClr>
                </a:solidFill>
              </a:rPr>
              <a:t> &lt;&lt; "B::g()"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virtual void h() { </a:t>
            </a:r>
            <a:r>
              <a:rPr lang="en-IN" sz="2400" dirty="0" err="1" smtClean="0">
                <a:solidFill>
                  <a:schemeClr val="accent1">
                    <a:lumMod val="75000"/>
                  </a:schemeClr>
                </a:solidFill>
              </a:rPr>
              <a:t>cout</a:t>
            </a:r>
            <a:r>
              <a:rPr lang="en-IN" sz="2400" dirty="0" smtClean="0">
                <a:solidFill>
                  <a:schemeClr val="accent1">
                    <a:lumMod val="75000"/>
                  </a:schemeClr>
                </a:solidFill>
              </a:rPr>
              <a:t> &lt;&lt; "B::h()"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C : public B { public:</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f() { </a:t>
            </a:r>
            <a:r>
              <a:rPr lang="en-IN" sz="2400" dirty="0" err="1" smtClean="0">
                <a:solidFill>
                  <a:schemeClr val="accent1">
                    <a:lumMod val="75000"/>
                  </a:schemeClr>
                </a:solidFill>
              </a:rPr>
              <a:t>cout</a:t>
            </a:r>
            <a:r>
              <a:rPr lang="en-IN" sz="2400" dirty="0" smtClean="0">
                <a:solidFill>
                  <a:schemeClr val="accent1">
                    <a:lumMod val="75000"/>
                  </a:schemeClr>
                </a:solidFill>
              </a:rPr>
              <a:t> &lt;&lt; "C::f()"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g() { </a:t>
            </a:r>
            <a:r>
              <a:rPr lang="en-IN" sz="2400" dirty="0" err="1" smtClean="0">
                <a:solidFill>
                  <a:schemeClr val="accent1">
                    <a:lumMod val="75000"/>
                  </a:schemeClr>
                </a:solidFill>
              </a:rPr>
              <a:t>cout</a:t>
            </a:r>
            <a:r>
              <a:rPr lang="en-IN" sz="2400" dirty="0" smtClean="0">
                <a:solidFill>
                  <a:schemeClr val="accent1">
                    <a:lumMod val="75000"/>
                  </a:schemeClr>
                </a:solidFill>
              </a:rPr>
              <a:t> &lt;&lt; "C::g()"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void h() { </a:t>
            </a:r>
            <a:r>
              <a:rPr lang="en-IN" sz="2400" dirty="0" err="1" smtClean="0">
                <a:solidFill>
                  <a:schemeClr val="accent1">
                    <a:lumMod val="75000"/>
                  </a:schemeClr>
                </a:solidFill>
              </a:rPr>
              <a:t>cout</a:t>
            </a:r>
            <a:r>
              <a:rPr lang="en-IN" sz="2400" dirty="0" smtClean="0">
                <a:solidFill>
                  <a:schemeClr val="accent1">
                    <a:lumMod val="75000"/>
                  </a:schemeClr>
                </a:solidFill>
              </a:rPr>
              <a:t> &lt;&lt; "C::h()" &lt;&lt; </a:t>
            </a:r>
            <a:r>
              <a:rPr lang="en-IN" sz="2400" dirty="0" err="1" smtClean="0">
                <a:solidFill>
                  <a:schemeClr val="accent1">
                    <a:lumMod val="75000"/>
                  </a:schemeClr>
                </a:solidFill>
              </a:rPr>
              <a:t>endl</a:t>
            </a:r>
            <a:r>
              <a:rPr lang="en-IN" sz="2400" dirty="0" smtClean="0">
                <a:solidFill>
                  <a:schemeClr val="accent1">
                    <a:lumMod val="75000"/>
                  </a:schemeClr>
                </a:solidFill>
              </a:rPr>
              <a:t>;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p:txBody>
      </p:sp>
      <p:sp>
        <p:nvSpPr>
          <p:cNvPr id="7" name="Rectangle 6"/>
          <p:cNvSpPr/>
          <p:nvPr/>
        </p:nvSpPr>
        <p:spPr>
          <a:xfrm>
            <a:off x="7672251" y="2123276"/>
            <a:ext cx="3932561" cy="4154984"/>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B *q = new 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*p = q;</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p-&gt;f();</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p-&gt;g();</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p-&gt;h();</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q-&gt;f();</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q-&gt;g();</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q-&gt;h();</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return 0;</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endParaRPr lang="en-IN" sz="2400" b="1" dirty="0" smtClean="0">
              <a:solidFill>
                <a:schemeClr val="accent1">
                  <a:lumMod val="75000"/>
                </a:schemeClr>
              </a:solidFill>
            </a:endParaRPr>
          </a:p>
        </p:txBody>
      </p:sp>
      <p:sp>
        <p:nvSpPr>
          <p:cNvPr id="12" name="Rectangle 11"/>
          <p:cNvSpPr/>
          <p:nvPr/>
        </p:nvSpPr>
        <p:spPr>
          <a:xfrm>
            <a:off x="9571892" y="4160829"/>
            <a:ext cx="2253762" cy="2677656"/>
          </a:xfrm>
          <a:prstGeom prst="rect">
            <a:avLst/>
          </a:prstGeom>
        </p:spPr>
        <p:txBody>
          <a:bodyPr wrap="square">
            <a:spAutoFit/>
          </a:bodyPr>
          <a:lstStyle/>
          <a:p>
            <a:r>
              <a:rPr lang="pt-BR" sz="2400" dirty="0" smtClean="0">
                <a:solidFill>
                  <a:schemeClr val="accent1">
                    <a:lumMod val="75000"/>
                  </a:schemeClr>
                </a:solidFill>
              </a:rPr>
              <a:t>Solution:</a:t>
            </a:r>
          </a:p>
          <a:p>
            <a:r>
              <a:rPr lang="pt-BR" sz="2400" dirty="0" smtClean="0">
                <a:solidFill>
                  <a:schemeClr val="accent1">
                    <a:lumMod val="75000"/>
                  </a:schemeClr>
                </a:solidFill>
              </a:rPr>
              <a:t>A::f()</a:t>
            </a:r>
          </a:p>
          <a:p>
            <a:r>
              <a:rPr lang="pt-BR" sz="2400" dirty="0" smtClean="0">
                <a:solidFill>
                  <a:schemeClr val="accent1">
                    <a:lumMod val="75000"/>
                  </a:schemeClr>
                </a:solidFill>
              </a:rPr>
              <a:t>C::g()</a:t>
            </a:r>
          </a:p>
          <a:p>
            <a:r>
              <a:rPr lang="pt-BR" sz="2400" dirty="0" smtClean="0">
                <a:solidFill>
                  <a:schemeClr val="accent1">
                    <a:lumMod val="75000"/>
                  </a:schemeClr>
                </a:solidFill>
              </a:rPr>
              <a:t>A::h()</a:t>
            </a:r>
          </a:p>
          <a:p>
            <a:r>
              <a:rPr lang="pt-BR" sz="2400" dirty="0" smtClean="0">
                <a:solidFill>
                  <a:schemeClr val="accent1">
                    <a:lumMod val="75000"/>
                  </a:schemeClr>
                </a:solidFill>
              </a:rPr>
              <a:t>B::f()</a:t>
            </a:r>
          </a:p>
          <a:p>
            <a:r>
              <a:rPr lang="pt-BR" sz="2400" dirty="0" smtClean="0">
                <a:solidFill>
                  <a:schemeClr val="accent1">
                    <a:lumMod val="75000"/>
                  </a:schemeClr>
                </a:solidFill>
              </a:rPr>
              <a:t>C::g()</a:t>
            </a:r>
          </a:p>
          <a:p>
            <a:r>
              <a:rPr lang="pt-BR" sz="2400" dirty="0" smtClean="0">
                <a:solidFill>
                  <a:schemeClr val="accent1">
                    <a:lumMod val="75000"/>
                  </a:schemeClr>
                </a:solidFill>
              </a:rPr>
              <a:t>C::h()</a:t>
            </a:r>
            <a:endParaRPr lang="en-US"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338386"/>
            <a:ext cx="8480572" cy="461665"/>
          </a:xfrm>
          <a:prstGeom prst="rect">
            <a:avLst/>
          </a:prstGeom>
        </p:spPr>
        <p:txBody>
          <a:bodyPr wrap="square">
            <a:spAutoFit/>
          </a:bodyPr>
          <a:lstStyle/>
          <a:p>
            <a:r>
              <a:rPr lang="en-IN" sz="2400" b="1" dirty="0" smtClean="0">
                <a:solidFill>
                  <a:schemeClr val="accent2">
                    <a:lumMod val="75000"/>
                  </a:schemeClr>
                </a:solidFill>
              </a:rPr>
              <a:t>Virtual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0136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404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859383" y="901337"/>
            <a:ext cx="5617027" cy="4911634"/>
          </a:xfrm>
          <a:prstGeom prst="rect">
            <a:avLst/>
          </a:prstGeom>
          <a:noFill/>
          <a:ln w="9525">
            <a:noFill/>
            <a:miter lim="800000"/>
            <a:headEnd/>
            <a:tailEnd/>
          </a:ln>
          <a:effectLst/>
        </p:spPr>
      </p:pic>
      <p:sp>
        <p:nvSpPr>
          <p:cNvPr id="9" name="Rectangle 8"/>
          <p:cNvSpPr/>
          <p:nvPr/>
        </p:nvSpPr>
        <p:spPr>
          <a:xfrm>
            <a:off x="304800" y="584200"/>
            <a:ext cx="4750526" cy="6370975"/>
          </a:xfrm>
          <a:prstGeom prst="rect">
            <a:avLst/>
          </a:prstGeom>
        </p:spPr>
        <p:txBody>
          <a:bodyPr wrap="square">
            <a:spAutoFit/>
          </a:bodyPr>
          <a:lstStyle/>
          <a:p>
            <a:r>
              <a:rPr lang="en-IN" sz="2400" dirty="0" smtClean="0">
                <a:solidFill>
                  <a:schemeClr val="accent1">
                    <a:lumMod val="75000"/>
                  </a:schemeClr>
                </a:solidFill>
              </a:rPr>
              <a:t>class Super </a:t>
            </a:r>
          </a:p>
          <a:p>
            <a:r>
              <a:rPr lang="en-IN" sz="2400" dirty="0" smtClean="0">
                <a:solidFill>
                  <a:schemeClr val="accent1">
                    <a:lumMod val="75000"/>
                  </a:schemeClr>
                </a:solidFill>
              </a:rPr>
              <a:t>{ </a:t>
            </a:r>
          </a:p>
          <a:p>
            <a:r>
              <a:rPr lang="en-IN" sz="2400" dirty="0" smtClean="0">
                <a:solidFill>
                  <a:schemeClr val="accent1">
                    <a:lumMod val="75000"/>
                  </a:schemeClr>
                </a:solidFill>
              </a:rPr>
              <a:t>  public: </a:t>
            </a:r>
          </a:p>
          <a:p>
            <a:r>
              <a:rPr lang="en-IN" sz="2400" dirty="0" smtClean="0">
                <a:solidFill>
                  <a:schemeClr val="accent1">
                    <a:lumMod val="75000"/>
                  </a:schemeClr>
                </a:solidFill>
              </a:rPr>
              <a:t>    virtual void func1() {} </a:t>
            </a:r>
          </a:p>
          <a:p>
            <a:r>
              <a:rPr lang="en-IN" sz="2400" dirty="0" smtClean="0">
                <a:solidFill>
                  <a:schemeClr val="accent1">
                    <a:lumMod val="75000"/>
                  </a:schemeClr>
                </a:solidFill>
              </a:rPr>
              <a:t>    virtual void func2() {} </a:t>
            </a:r>
          </a:p>
          <a:p>
            <a:r>
              <a:rPr lang="en-IN" sz="2400" dirty="0" smtClean="0">
                <a:solidFill>
                  <a:schemeClr val="accent1">
                    <a:lumMod val="75000"/>
                  </a:schemeClr>
                </a:solidFill>
              </a:rPr>
              <a:t>    void </a:t>
            </a:r>
            <a:r>
              <a:rPr lang="en-IN" sz="2400" dirty="0" err="1" smtClean="0">
                <a:solidFill>
                  <a:schemeClr val="accent1">
                    <a:lumMod val="75000"/>
                  </a:schemeClr>
                </a:solidFill>
              </a:rPr>
              <a:t>nonVirtualFunc</a:t>
            </a:r>
            <a:r>
              <a:rPr lang="en-IN" sz="2400" dirty="0" smtClean="0">
                <a:solidFill>
                  <a:schemeClr val="accent1">
                    <a:lumMod val="75000"/>
                  </a:schemeClr>
                </a:solidFill>
              </a:rPr>
              <a:t>() {} </a:t>
            </a:r>
          </a:p>
          <a:p>
            <a:r>
              <a:rPr lang="en-IN" sz="2400" dirty="0" smtClean="0">
                <a:solidFill>
                  <a:schemeClr val="accent1">
                    <a:lumMod val="75000"/>
                  </a:schemeClr>
                </a:solidFill>
              </a:rPr>
              <a:t>}; </a:t>
            </a:r>
          </a:p>
          <a:p>
            <a:r>
              <a:rPr lang="en-IN" sz="2400" dirty="0" smtClean="0">
                <a:solidFill>
                  <a:schemeClr val="accent1">
                    <a:lumMod val="75000"/>
                  </a:schemeClr>
                </a:solidFill>
              </a:rPr>
              <a:t>class Sub : public Super </a:t>
            </a:r>
          </a:p>
          <a:p>
            <a:r>
              <a:rPr lang="en-IN" sz="2400" dirty="0" smtClean="0">
                <a:solidFill>
                  <a:schemeClr val="accent1">
                    <a:lumMod val="75000"/>
                  </a:schemeClr>
                </a:solidFill>
              </a:rPr>
              <a:t>{ </a:t>
            </a:r>
          </a:p>
          <a:p>
            <a:r>
              <a:rPr lang="en-IN" sz="2400" dirty="0" smtClean="0">
                <a:solidFill>
                  <a:schemeClr val="accent1">
                    <a:lumMod val="75000"/>
                  </a:schemeClr>
                </a:solidFill>
              </a:rPr>
              <a:t>  public: </a:t>
            </a:r>
          </a:p>
          <a:p>
            <a:r>
              <a:rPr lang="en-IN" sz="2400" dirty="0" smtClean="0">
                <a:solidFill>
                  <a:schemeClr val="accent1">
                    <a:lumMod val="75000"/>
                  </a:schemeClr>
                </a:solidFill>
              </a:rPr>
              <a:t>    virtual void func2() override {} </a:t>
            </a:r>
          </a:p>
          <a:p>
            <a:r>
              <a:rPr lang="en-IN" sz="2400" dirty="0" smtClean="0">
                <a:solidFill>
                  <a:schemeClr val="accent1">
                    <a:lumMod val="75000"/>
                  </a:schemeClr>
                </a:solidFill>
              </a:rPr>
              <a:t>    void </a:t>
            </a:r>
            <a:r>
              <a:rPr lang="en-IN" sz="2400" dirty="0" err="1" smtClean="0">
                <a:solidFill>
                  <a:schemeClr val="accent1">
                    <a:lumMod val="75000"/>
                  </a:schemeClr>
                </a:solidFill>
              </a:rPr>
              <a:t>nonVirtualFunc</a:t>
            </a:r>
            <a:r>
              <a:rPr lang="en-IN" sz="2400" dirty="0" smtClean="0">
                <a:solidFill>
                  <a:schemeClr val="accent1">
                    <a:lumMod val="75000"/>
                  </a:schemeClr>
                </a:solidFill>
              </a:rPr>
              <a:t>() {} </a:t>
            </a:r>
          </a:p>
          <a:p>
            <a:r>
              <a:rPr lang="en-IN" sz="2400" dirty="0" smtClean="0">
                <a:solidFill>
                  <a:schemeClr val="accent1">
                    <a:lumMod val="75000"/>
                  </a:schemeClr>
                </a:solidFill>
              </a:rPr>
              <a:t>}; </a:t>
            </a:r>
          </a:p>
          <a:p>
            <a:r>
              <a:rPr lang="en-IN" sz="2400" dirty="0" smtClean="0">
                <a:solidFill>
                  <a:schemeClr val="accent1">
                    <a:lumMod val="75000"/>
                  </a:schemeClr>
                </a:solidFill>
              </a:rPr>
              <a:t>For this example, assume that you have the following two instances: </a:t>
            </a:r>
          </a:p>
          <a:p>
            <a:r>
              <a:rPr lang="en-IN" sz="2400" dirty="0" smtClean="0">
                <a:solidFill>
                  <a:schemeClr val="accent1">
                    <a:lumMod val="75000"/>
                  </a:schemeClr>
                </a:solidFill>
              </a:rPr>
              <a:t>Super </a:t>
            </a:r>
            <a:r>
              <a:rPr lang="en-IN" sz="2400" dirty="0" err="1" smtClean="0">
                <a:solidFill>
                  <a:schemeClr val="accent1">
                    <a:lumMod val="75000"/>
                  </a:schemeClr>
                </a:solidFill>
              </a:rPr>
              <a:t>mySuper</a:t>
            </a:r>
            <a:r>
              <a:rPr lang="en-IN" sz="2400" dirty="0" smtClean="0">
                <a:solidFill>
                  <a:schemeClr val="accent1">
                    <a:lumMod val="75000"/>
                  </a:schemeClr>
                </a:solidFill>
              </a:rPr>
              <a:t>; </a:t>
            </a:r>
          </a:p>
          <a:p>
            <a:r>
              <a:rPr lang="en-IN" sz="2400" dirty="0" smtClean="0">
                <a:solidFill>
                  <a:schemeClr val="accent1">
                    <a:lumMod val="75000"/>
                  </a:schemeClr>
                </a:solidFill>
              </a:rPr>
              <a:t>Sub </a:t>
            </a:r>
            <a:r>
              <a:rPr lang="en-IN" sz="2400" dirty="0" err="1" smtClean="0">
                <a:solidFill>
                  <a:schemeClr val="accent1">
                    <a:lumMod val="75000"/>
                  </a:schemeClr>
                </a:solidFill>
              </a:rPr>
              <a:t>mySub</a:t>
            </a:r>
            <a:r>
              <a:rPr lang="en-IN" sz="2400" dirty="0" smtClean="0">
                <a:solidFill>
                  <a:schemeClr val="accent1">
                    <a:lumMod val="75000"/>
                  </a:schemeClr>
                </a:solidFill>
              </a:rPr>
              <a:t>;</a:t>
            </a:r>
            <a:endParaRPr lang="en-IN" sz="2400" dirty="0">
              <a:solidFill>
                <a:schemeClr val="accent1">
                  <a:lumMod val="75000"/>
                </a:schemeClr>
              </a:solidFill>
            </a:endParaRPr>
          </a:p>
        </p:txBody>
      </p:sp>
      <p:pic>
        <p:nvPicPr>
          <p:cNvPr id="11"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using Construct - Avoid Method Hiding</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9" name="Rectangle 8"/>
          <p:cNvSpPr/>
          <p:nvPr/>
        </p:nvSpPr>
        <p:spPr>
          <a:xfrm>
            <a:off x="304800" y="819334"/>
            <a:ext cx="7950926" cy="6001643"/>
          </a:xfrm>
          <a:prstGeom prst="rect">
            <a:avLst/>
          </a:prstGeom>
        </p:spPr>
        <p:txBody>
          <a:bodyPr wrap="square">
            <a:spAutoFit/>
          </a:bodyPr>
          <a:lstStyle/>
          <a:p>
            <a:r>
              <a:rPr lang="en-IN" sz="2400" dirty="0" smtClean="0">
                <a:solidFill>
                  <a:schemeClr val="accent1">
                    <a:lumMod val="75000"/>
                  </a:schemeClr>
                </a:solidFill>
              </a:rPr>
              <a:t>#include&lt;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r>
              <a:rPr lang="en-IN" sz="2400" dirty="0" smtClean="0">
                <a:solidFill>
                  <a:schemeClr val="accent1">
                    <a:lumMod val="75000"/>
                  </a:schemeClr>
                </a:solidFill>
              </a:rPr>
              <a:t>using namespace std;</a:t>
            </a:r>
          </a:p>
          <a:p>
            <a:r>
              <a:rPr lang="en-IN" sz="2400" dirty="0" smtClean="0">
                <a:solidFill>
                  <a:schemeClr val="accent1">
                    <a:lumMod val="75000"/>
                  </a:schemeClr>
                </a:solidFill>
              </a:rPr>
              <a:t>class A { public:</a:t>
            </a:r>
          </a:p>
          <a:p>
            <a:r>
              <a:rPr lang="en-IN" sz="2400" dirty="0" smtClean="0">
                <a:solidFill>
                  <a:schemeClr val="accent1">
                    <a:lumMod val="75000"/>
                  </a:schemeClr>
                </a:solidFill>
              </a:rPr>
              <a:t>void f() {}</a:t>
            </a:r>
          </a:p>
          <a:p>
            <a:r>
              <a:rPr lang="en-IN" sz="2400" dirty="0" smtClean="0">
                <a:solidFill>
                  <a:schemeClr val="accent1">
                    <a:lumMod val="75000"/>
                  </a:schemeClr>
                </a:solidFill>
              </a:rPr>
              <a:t>};</a:t>
            </a:r>
          </a:p>
          <a:p>
            <a:r>
              <a:rPr lang="en-IN" sz="2400" dirty="0" smtClean="0">
                <a:solidFill>
                  <a:schemeClr val="accent1">
                    <a:lumMod val="75000"/>
                  </a:schemeClr>
                </a:solidFill>
              </a:rPr>
              <a:t>class B : public </a:t>
            </a:r>
            <a:r>
              <a:rPr lang="en-IN" sz="2400" smtClean="0">
                <a:solidFill>
                  <a:schemeClr val="accent1">
                    <a:lumMod val="75000"/>
                  </a:schemeClr>
                </a:solidFill>
              </a:rPr>
              <a:t>A {public</a:t>
            </a:r>
            <a:r>
              <a:rPr lang="en-IN" sz="2400" dirty="0" smtClean="0">
                <a:solidFill>
                  <a:schemeClr val="accent1">
                    <a:lumMod val="75000"/>
                  </a:schemeClr>
                </a:solidFill>
              </a:rPr>
              <a:t>:</a:t>
            </a:r>
          </a:p>
          <a:p>
            <a:r>
              <a:rPr lang="en-IN" sz="2400" dirty="0" smtClean="0">
                <a:solidFill>
                  <a:schemeClr val="accent2">
                    <a:lumMod val="75000"/>
                  </a:schemeClr>
                </a:solidFill>
              </a:rPr>
              <a:t>// To overload, rather than hide the base class function f()</a:t>
            </a:r>
          </a:p>
          <a:p>
            <a:r>
              <a:rPr lang="en-IN" sz="2400" dirty="0" smtClean="0">
                <a:solidFill>
                  <a:schemeClr val="accent2">
                    <a:lumMod val="75000"/>
                  </a:schemeClr>
                </a:solidFill>
              </a:rPr>
              <a:t>// is introduced into the scope of B with a using declaration</a:t>
            </a:r>
          </a:p>
          <a:p>
            <a:r>
              <a:rPr lang="en-IN" sz="2400" dirty="0" smtClean="0">
                <a:solidFill>
                  <a:schemeClr val="accent1">
                    <a:lumMod val="75000"/>
                  </a:schemeClr>
                </a:solidFill>
              </a:rPr>
              <a:t>using A::f;</a:t>
            </a:r>
          </a:p>
          <a:p>
            <a:r>
              <a:rPr lang="en-IN" sz="2400" dirty="0" smtClean="0">
                <a:solidFill>
                  <a:schemeClr val="accent1">
                    <a:lumMod val="75000"/>
                  </a:schemeClr>
                </a:solidFill>
              </a:rPr>
              <a:t>void f(</a:t>
            </a:r>
            <a:r>
              <a:rPr lang="en-IN" sz="2400" dirty="0" err="1" smtClean="0">
                <a:solidFill>
                  <a:schemeClr val="accent1">
                    <a:lumMod val="75000"/>
                  </a:schemeClr>
                </a:solidFill>
              </a:rPr>
              <a:t>int</a:t>
            </a:r>
            <a:r>
              <a:rPr lang="en-IN" sz="2400" dirty="0" smtClean="0">
                <a:solidFill>
                  <a:schemeClr val="accent1">
                    <a:lumMod val="75000"/>
                  </a:schemeClr>
                </a:solidFill>
              </a:rPr>
              <a:t>) { }</a:t>
            </a:r>
          </a:p>
          <a:p>
            <a:r>
              <a:rPr lang="en-IN" sz="2400" dirty="0" smtClean="0">
                <a:solidFill>
                  <a:schemeClr val="accent1">
                    <a:lumMod val="75000"/>
                  </a:schemeClr>
                </a:solidFill>
              </a:rPr>
              <a:t>};</a:t>
            </a:r>
          </a:p>
          <a:p>
            <a:r>
              <a:rPr lang="en-IN" sz="2400" dirty="0" err="1" smtClean="0">
                <a:solidFill>
                  <a:schemeClr val="accent1">
                    <a:lumMod val="75000"/>
                  </a:schemeClr>
                </a:solidFill>
              </a:rPr>
              <a:t>int</a:t>
            </a:r>
            <a:r>
              <a:rPr lang="en-IN" sz="2400" dirty="0" smtClean="0">
                <a:solidFill>
                  <a:schemeClr val="accent1">
                    <a:lumMod val="75000"/>
                  </a:schemeClr>
                </a:solidFill>
              </a:rPr>
              <a:t> main() {</a:t>
            </a:r>
          </a:p>
          <a:p>
            <a:r>
              <a:rPr lang="en-IN" sz="2400" dirty="0" smtClean="0">
                <a:solidFill>
                  <a:schemeClr val="accent1">
                    <a:lumMod val="75000"/>
                  </a:schemeClr>
                </a:solidFill>
              </a:rPr>
              <a:t>B </a:t>
            </a:r>
            <a:r>
              <a:rPr lang="en-IN" sz="2400" dirty="0" err="1" smtClean="0">
                <a:solidFill>
                  <a:schemeClr val="accent1">
                    <a:lumMod val="75000"/>
                  </a:schemeClr>
                </a:solidFill>
              </a:rPr>
              <a:t>b</a:t>
            </a:r>
            <a:r>
              <a:rPr lang="en-IN" sz="2400" dirty="0" smtClean="0">
                <a:solidFill>
                  <a:schemeClr val="accent1">
                    <a:lumMod val="75000"/>
                  </a:schemeClr>
                </a:solidFill>
              </a:rPr>
              <a:t>; 		</a:t>
            </a:r>
            <a:r>
              <a:rPr lang="en-IN" sz="2400" dirty="0" smtClean="0">
                <a:solidFill>
                  <a:schemeClr val="accent2">
                    <a:lumMod val="75000"/>
                  </a:schemeClr>
                </a:solidFill>
              </a:rPr>
              <a:t>// function calls resolved at compile time</a:t>
            </a:r>
          </a:p>
          <a:p>
            <a:r>
              <a:rPr lang="en-IN" sz="2400" dirty="0" err="1" smtClean="0">
                <a:solidFill>
                  <a:schemeClr val="accent1">
                    <a:lumMod val="75000"/>
                  </a:schemeClr>
                </a:solidFill>
              </a:rPr>
              <a:t>b.f</a:t>
            </a:r>
            <a:r>
              <a:rPr lang="en-IN" sz="2400" dirty="0" smtClean="0">
                <a:solidFill>
                  <a:schemeClr val="accent1">
                    <a:lumMod val="75000"/>
                  </a:schemeClr>
                </a:solidFill>
              </a:rPr>
              <a:t>(3);		</a:t>
            </a:r>
            <a:r>
              <a:rPr lang="en-IN" sz="2400" dirty="0" smtClean="0">
                <a:solidFill>
                  <a:schemeClr val="accent2">
                    <a:lumMod val="75000"/>
                  </a:schemeClr>
                </a:solidFill>
              </a:rPr>
              <a:t>// B::f(</a:t>
            </a:r>
            <a:r>
              <a:rPr lang="en-IN" sz="2400" dirty="0" err="1" smtClean="0">
                <a:solidFill>
                  <a:schemeClr val="accent2">
                    <a:lumMod val="75000"/>
                  </a:schemeClr>
                </a:solidFill>
              </a:rPr>
              <a:t>int</a:t>
            </a:r>
            <a:r>
              <a:rPr lang="en-IN" sz="2400" dirty="0" smtClean="0">
                <a:solidFill>
                  <a:schemeClr val="accent2">
                    <a:lumMod val="75000"/>
                  </a:schemeClr>
                </a:solidFill>
              </a:rPr>
              <a:t>)</a:t>
            </a:r>
          </a:p>
          <a:p>
            <a:r>
              <a:rPr lang="en-IN" sz="2400" dirty="0" err="1" smtClean="0">
                <a:solidFill>
                  <a:schemeClr val="accent1">
                    <a:lumMod val="75000"/>
                  </a:schemeClr>
                </a:solidFill>
              </a:rPr>
              <a:t>b.f</a:t>
            </a:r>
            <a:r>
              <a:rPr lang="en-IN" sz="2400" dirty="0" smtClean="0">
                <a:solidFill>
                  <a:schemeClr val="accent1">
                    <a:lumMod val="75000"/>
                  </a:schemeClr>
                </a:solidFill>
              </a:rPr>
              <a:t>(); 		</a:t>
            </a:r>
            <a:r>
              <a:rPr lang="en-IN" sz="2400" dirty="0" smtClean="0">
                <a:solidFill>
                  <a:schemeClr val="accent2">
                    <a:lumMod val="75000"/>
                  </a:schemeClr>
                </a:solidFill>
              </a:rPr>
              <a:t>// A::f()</a:t>
            </a:r>
          </a:p>
          <a:p>
            <a:r>
              <a:rPr lang="en-IN" sz="2400" dirty="0" smtClean="0">
                <a:solidFill>
                  <a:schemeClr val="accent1">
                    <a:lumMod val="75000"/>
                  </a:schemeClr>
                </a:solidFill>
              </a:rPr>
              <a:t>}</a:t>
            </a:r>
            <a:endParaRPr lang="en-IN" sz="2400" dirty="0">
              <a:solidFill>
                <a:schemeClr val="accent1">
                  <a:lumMod val="75000"/>
                </a:schemeClr>
              </a:solidFill>
            </a:endParaRPr>
          </a:p>
        </p:txBody>
      </p:sp>
      <p:sp>
        <p:nvSpPr>
          <p:cNvPr id="11" name="Rectangle 10"/>
          <p:cNvSpPr/>
          <p:nvPr/>
        </p:nvSpPr>
        <p:spPr>
          <a:xfrm>
            <a:off x="3870958" y="979102"/>
            <a:ext cx="6344195" cy="1938992"/>
          </a:xfrm>
          <a:prstGeom prst="rect">
            <a:avLst/>
          </a:prstGeom>
        </p:spPr>
        <p:txBody>
          <a:bodyPr wrap="square">
            <a:spAutoFit/>
          </a:bodyPr>
          <a:lstStyle/>
          <a:p>
            <a:r>
              <a:rPr lang="en-IN" sz="2400" dirty="0" smtClean="0">
                <a:solidFill>
                  <a:schemeClr val="accent2">
                    <a:lumMod val="75000"/>
                  </a:schemeClr>
                </a:solidFill>
              </a:rPr>
              <a:t>Object b of derived class linked to with inherited base class function f() and the overloaded version</a:t>
            </a:r>
          </a:p>
          <a:p>
            <a:r>
              <a:rPr lang="en-IN" sz="2400" dirty="0" smtClean="0">
                <a:solidFill>
                  <a:schemeClr val="accent2">
                    <a:lumMod val="75000"/>
                  </a:schemeClr>
                </a:solidFill>
              </a:rPr>
              <a:t>defined by the derived class f(</a:t>
            </a:r>
            <a:r>
              <a:rPr lang="en-IN" sz="2400" dirty="0" err="1" smtClean="0">
                <a:solidFill>
                  <a:schemeClr val="accent2">
                    <a:lumMod val="75000"/>
                  </a:schemeClr>
                </a:solidFill>
              </a:rPr>
              <a:t>int</a:t>
            </a:r>
            <a:r>
              <a:rPr lang="en-IN" sz="2400" dirty="0" smtClean="0">
                <a:solidFill>
                  <a:schemeClr val="accent2">
                    <a:lumMod val="75000"/>
                  </a:schemeClr>
                </a:solidFill>
              </a:rPr>
              <a:t>), based on the input parameters - function calls resolved at compile time</a:t>
            </a:r>
            <a:endParaRPr lang="en-IN" sz="2400" dirty="0">
              <a:solidFill>
                <a:schemeClr val="accent2">
                  <a:lumMod val="75000"/>
                </a:schemeClr>
              </a:solidFill>
            </a:endParaRPr>
          </a:p>
        </p:txBody>
      </p:sp>
      <p:pic>
        <p:nvPicPr>
          <p:cNvPr id="12"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Pure Virtual function and Abstract Base Class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807579"/>
            <a:ext cx="9316278" cy="6001643"/>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Pure virtual function is a virtual function declared in the class using = 0 just before the semicolon</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pure  virtual  function  need  not  be  (but  may  be)  defined.  Classes  with  pure  </a:t>
            </a:r>
            <a:r>
              <a:rPr lang="en-IN" sz="2400" dirty="0" err="1" smtClean="0">
                <a:solidFill>
                  <a:schemeClr val="accent1">
                    <a:lumMod val="75000"/>
                  </a:schemeClr>
                </a:solidFill>
              </a:rPr>
              <a:t>virtuals</a:t>
            </a:r>
            <a:r>
              <a:rPr lang="en-IN" sz="2400" dirty="0" smtClean="0">
                <a:solidFill>
                  <a:schemeClr val="accent1">
                    <a:lumMod val="75000"/>
                  </a:schemeClr>
                </a:solidFill>
              </a:rPr>
              <a:t>  are  </a:t>
            </a:r>
            <a:r>
              <a:rPr lang="en-IN" sz="2400" b="1" dirty="0" smtClean="0">
                <a:solidFill>
                  <a:schemeClr val="accent1">
                    <a:lumMod val="75000"/>
                  </a:schemeClr>
                </a:solidFill>
              </a:rPr>
              <a:t>abstract classes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The = 0 may appear only on the declaration of a virtual function in the class. It is worth noting that we can provide a definition for a pure virtual. However, the function body must be defined outside the class. That is, we cannot provide a function body inside the class for a function that is = 0</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class  containing  (or  inheriting  without  </a:t>
            </a:r>
            <a:r>
              <a:rPr lang="en-IN" sz="2400" dirty="0" err="1" smtClean="0">
                <a:solidFill>
                  <a:schemeClr val="accent1">
                    <a:lumMod val="75000"/>
                  </a:schemeClr>
                </a:solidFill>
              </a:rPr>
              <a:t>overridding</a:t>
            </a:r>
            <a:r>
              <a:rPr lang="en-IN" sz="2400" dirty="0" smtClean="0">
                <a:solidFill>
                  <a:schemeClr val="accent1">
                    <a:lumMod val="75000"/>
                  </a:schemeClr>
                </a:solidFill>
              </a:rPr>
              <a:t>)  a  pure  virtual  function  is  an  abstract  base class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An  abstract  base  class  defines  an  interface  for  subsequent  classes  to  override.  If  a  derived class does not define its own version of an inherited pure virtual, then the derived class is abstract as well</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We cannot create objects of a type that is an abstract </a:t>
            </a:r>
            <a:r>
              <a:rPr lang="en-IN" sz="2400" dirty="0" smtClean="0">
                <a:solidFill>
                  <a:schemeClr val="accent1">
                    <a:lumMod val="75000"/>
                  </a:schemeClr>
                </a:solidFill>
              </a:rPr>
              <a:t>class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Programming example</a:t>
            </a:r>
            <a:endParaRPr lang="en-IN" sz="2400" dirty="0" smtClean="0">
              <a:solidFill>
                <a:schemeClr val="accent1">
                  <a:lumMod val="75000"/>
                </a:schemeClr>
              </a:solidFill>
            </a:endParaRP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Virtual Destructor</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807579"/>
            <a:ext cx="9316278" cy="6001643"/>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#include&lt;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using namespace std;</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Base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public: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 {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 {</a:t>
            </a:r>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dtor</a:t>
            </a:r>
            <a:r>
              <a:rPr lang="en-IN" sz="2400" dirty="0" smtClean="0">
                <a:solidFill>
                  <a:schemeClr val="accent1">
                    <a:lumMod val="75000"/>
                  </a:schemeClr>
                </a:solidFill>
              </a:rPr>
              <a:t>"&lt;&lt;</a:t>
            </a:r>
            <a:r>
              <a:rPr lang="en-IN" sz="2400" dirty="0" err="1" smtClean="0">
                <a:solidFill>
                  <a:schemeClr val="accent1">
                    <a:lumMod val="75000"/>
                  </a:schemeClr>
                </a:solidFill>
              </a:rPr>
              <a:t>endl</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Derived : public Base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public: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 </a:t>
            </a:r>
            <a:r>
              <a:rPr lang="en-IN" sz="2400" dirty="0" err="1" smtClean="0">
                <a:solidFill>
                  <a:schemeClr val="accent1">
                    <a:lumMod val="75000"/>
                  </a:schemeClr>
                </a:solidFill>
              </a:rPr>
              <a:t>mString</a:t>
            </a:r>
            <a:r>
              <a:rPr lang="en-IN" sz="2400" dirty="0" smtClean="0">
                <a:solidFill>
                  <a:schemeClr val="accent1">
                    <a:lumMod val="75000"/>
                  </a:schemeClr>
                </a:solidFill>
              </a:rPr>
              <a:t> = new char[30];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 </a:t>
            </a:r>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ddtor</a:t>
            </a:r>
            <a:r>
              <a:rPr lang="en-IN" sz="2400" dirty="0" smtClean="0">
                <a:solidFill>
                  <a:schemeClr val="accent1">
                    <a:lumMod val="75000"/>
                  </a:schemeClr>
                </a:solidFill>
              </a:rPr>
              <a:t>"&lt;&lt;</a:t>
            </a:r>
            <a:r>
              <a:rPr lang="en-IN" sz="2400" dirty="0" err="1" smtClean="0">
                <a:solidFill>
                  <a:schemeClr val="accent1">
                    <a:lumMod val="75000"/>
                  </a:schemeClr>
                </a:solidFill>
              </a:rPr>
              <a:t>endl;delete</a:t>
            </a:r>
            <a:r>
              <a:rPr lang="en-IN" sz="2400" dirty="0" smtClean="0">
                <a:solidFill>
                  <a:schemeClr val="accent1">
                    <a:lumMod val="75000"/>
                  </a:schemeClr>
                </a:solidFill>
              </a:rPr>
              <a:t> [] </a:t>
            </a:r>
            <a:r>
              <a:rPr lang="en-IN" sz="2400" dirty="0" err="1" smtClean="0">
                <a:solidFill>
                  <a:schemeClr val="accent1">
                    <a:lumMod val="75000"/>
                  </a:schemeClr>
                </a:solidFill>
              </a:rPr>
              <a:t>mString</a:t>
            </a:r>
            <a:r>
              <a:rPr lang="en-IN" sz="2400" dirty="0" smtClean="0">
                <a:solidFill>
                  <a:schemeClr val="accent1">
                    <a:lumMod val="75000"/>
                  </a:schemeClr>
                </a:solidFill>
              </a:rPr>
              <a:t>;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private: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char* </a:t>
            </a:r>
            <a:r>
              <a:rPr lang="en-IN" sz="2400" dirty="0" err="1" smtClean="0">
                <a:solidFill>
                  <a:schemeClr val="accent1">
                    <a:lumMod val="75000"/>
                  </a:schemeClr>
                </a:solidFill>
              </a:rPr>
              <a:t>mString</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p:txBody>
      </p:sp>
      <p:sp>
        <p:nvSpPr>
          <p:cNvPr id="7" name="Rectangle 6"/>
          <p:cNvSpPr/>
          <p:nvPr/>
        </p:nvSpPr>
        <p:spPr>
          <a:xfrm>
            <a:off x="5873931" y="1538127"/>
            <a:ext cx="6096000" cy="3046988"/>
          </a:xfrm>
          <a:prstGeom prst="rect">
            <a:avLst/>
          </a:prstGeom>
        </p:spPr>
        <p:txBody>
          <a:bodyPr>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 </a:t>
            </a:r>
            <a:r>
              <a:rPr lang="en-IN" sz="2400" dirty="0" err="1" smtClean="0">
                <a:solidFill>
                  <a:schemeClr val="accent1">
                    <a:lumMod val="75000"/>
                  </a:schemeClr>
                </a:solidFill>
              </a:rPr>
              <a:t>ptr</a:t>
            </a:r>
            <a:r>
              <a:rPr lang="en-IN" sz="2400" dirty="0" smtClean="0">
                <a:solidFill>
                  <a:schemeClr val="accent1">
                    <a:lumMod val="75000"/>
                  </a:schemeClr>
                </a:solidFill>
              </a:rPr>
              <a:t> = new Derived();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delete </a:t>
            </a:r>
            <a:r>
              <a:rPr lang="en-IN" sz="2400" dirty="0" err="1" smtClean="0">
                <a:solidFill>
                  <a:schemeClr val="accent1">
                    <a:lumMod val="75000"/>
                  </a:schemeClr>
                </a:solidFill>
              </a:rPr>
              <a:t>ptr</a:t>
            </a:r>
            <a:r>
              <a:rPr lang="en-IN" sz="2400" dirty="0" smtClean="0">
                <a:solidFill>
                  <a:schemeClr val="accent1">
                    <a:lumMod val="75000"/>
                  </a:schemeClr>
                </a:solidFill>
              </a:rPr>
              <a:t>;    </a:t>
            </a:r>
            <a:r>
              <a:rPr lang="en-IN" sz="2400" dirty="0" smtClean="0">
                <a:solidFill>
                  <a:schemeClr val="accent2">
                    <a:lumMod val="75000"/>
                  </a:schemeClr>
                </a:solidFill>
              </a:rPr>
              <a:t>// ~Base is called, but not ~ Derived because the destructor is not virtual!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return 0;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Virtual Destructor</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807579"/>
            <a:ext cx="9316278" cy="6001643"/>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#include&lt;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using namespace std;</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Base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public: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 {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virtual  ~Base() {</a:t>
            </a:r>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dtor</a:t>
            </a:r>
            <a:r>
              <a:rPr lang="en-IN" sz="2400" dirty="0" smtClean="0">
                <a:solidFill>
                  <a:schemeClr val="accent1">
                    <a:lumMod val="75000"/>
                  </a:schemeClr>
                </a:solidFill>
              </a:rPr>
              <a:t>"&lt;&lt;</a:t>
            </a:r>
            <a:r>
              <a:rPr lang="en-IN" sz="2400" dirty="0" err="1" smtClean="0">
                <a:solidFill>
                  <a:schemeClr val="accent1">
                    <a:lumMod val="75000"/>
                  </a:schemeClr>
                </a:solidFill>
              </a:rPr>
              <a:t>endl</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Derived : public Base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public: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 </a:t>
            </a:r>
            <a:r>
              <a:rPr lang="en-IN" sz="2400" dirty="0" err="1" smtClean="0">
                <a:solidFill>
                  <a:schemeClr val="accent1">
                    <a:lumMod val="75000"/>
                  </a:schemeClr>
                </a:solidFill>
              </a:rPr>
              <a:t>mString</a:t>
            </a:r>
            <a:r>
              <a:rPr lang="en-IN" sz="2400" dirty="0" smtClean="0">
                <a:solidFill>
                  <a:schemeClr val="accent1">
                    <a:lumMod val="75000"/>
                  </a:schemeClr>
                </a:solidFill>
              </a:rPr>
              <a:t> = new char[30];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 </a:t>
            </a:r>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ddtor</a:t>
            </a:r>
            <a:r>
              <a:rPr lang="en-IN" sz="2400" dirty="0" smtClean="0">
                <a:solidFill>
                  <a:schemeClr val="accent1">
                    <a:lumMod val="75000"/>
                  </a:schemeClr>
                </a:solidFill>
              </a:rPr>
              <a:t>"&lt;&lt;</a:t>
            </a:r>
            <a:r>
              <a:rPr lang="en-IN" sz="2400" dirty="0" err="1" smtClean="0">
                <a:solidFill>
                  <a:schemeClr val="accent1">
                    <a:lumMod val="75000"/>
                  </a:schemeClr>
                </a:solidFill>
              </a:rPr>
              <a:t>endl;delete</a:t>
            </a:r>
            <a:r>
              <a:rPr lang="en-IN" sz="2400" dirty="0" smtClean="0">
                <a:solidFill>
                  <a:schemeClr val="accent1">
                    <a:lumMod val="75000"/>
                  </a:schemeClr>
                </a:solidFill>
              </a:rPr>
              <a:t> [] </a:t>
            </a:r>
            <a:r>
              <a:rPr lang="en-IN" sz="2400" dirty="0" err="1" smtClean="0">
                <a:solidFill>
                  <a:schemeClr val="accent1">
                    <a:lumMod val="75000"/>
                  </a:schemeClr>
                </a:solidFill>
              </a:rPr>
              <a:t>mString</a:t>
            </a:r>
            <a:r>
              <a:rPr lang="en-IN" sz="2400" dirty="0" smtClean="0">
                <a:solidFill>
                  <a:schemeClr val="accent1">
                    <a:lumMod val="75000"/>
                  </a:schemeClr>
                </a:solidFill>
              </a:rPr>
              <a:t>;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private: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char* </a:t>
            </a:r>
            <a:r>
              <a:rPr lang="en-IN" sz="2400" dirty="0" err="1" smtClean="0">
                <a:solidFill>
                  <a:schemeClr val="accent1">
                    <a:lumMod val="75000"/>
                  </a:schemeClr>
                </a:solidFill>
              </a:rPr>
              <a:t>mString</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p:txBody>
      </p:sp>
      <p:sp>
        <p:nvSpPr>
          <p:cNvPr id="7" name="Rectangle 6"/>
          <p:cNvSpPr/>
          <p:nvPr/>
        </p:nvSpPr>
        <p:spPr>
          <a:xfrm>
            <a:off x="5873931" y="1538127"/>
            <a:ext cx="6096000" cy="2677656"/>
          </a:xfrm>
          <a:prstGeom prst="rect">
            <a:avLst/>
          </a:prstGeom>
        </p:spPr>
        <p:txBody>
          <a:bodyPr>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 </a:t>
            </a:r>
            <a:r>
              <a:rPr lang="en-IN" sz="2400" dirty="0" err="1" smtClean="0">
                <a:solidFill>
                  <a:schemeClr val="accent1">
                    <a:lumMod val="75000"/>
                  </a:schemeClr>
                </a:solidFill>
              </a:rPr>
              <a:t>ptr</a:t>
            </a:r>
            <a:r>
              <a:rPr lang="en-IN" sz="2400" dirty="0" smtClean="0">
                <a:solidFill>
                  <a:schemeClr val="accent1">
                    <a:lumMod val="75000"/>
                  </a:schemeClr>
                </a:solidFill>
              </a:rPr>
              <a:t> = new Derived(); </a:t>
            </a:r>
            <a:endParaRPr lang="en-IN" sz="2400" dirty="0" smtClean="0">
              <a:solidFill>
                <a:schemeClr val="accent2">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delete </a:t>
            </a:r>
            <a:r>
              <a:rPr lang="en-IN" sz="2400" dirty="0" err="1" smtClean="0">
                <a:solidFill>
                  <a:schemeClr val="accent1">
                    <a:lumMod val="75000"/>
                  </a:schemeClr>
                </a:solidFill>
              </a:rPr>
              <a:t>ptr</a:t>
            </a:r>
            <a:r>
              <a:rPr lang="en-IN" sz="2400" dirty="0" smtClean="0">
                <a:solidFill>
                  <a:schemeClr val="accent1">
                    <a:lumMod val="75000"/>
                  </a:schemeClr>
                </a:solidFill>
              </a:rPr>
              <a:t>;    </a:t>
            </a:r>
            <a:r>
              <a:rPr lang="en-IN" sz="2400" dirty="0" smtClean="0">
                <a:solidFill>
                  <a:schemeClr val="accent2">
                    <a:lumMod val="75000"/>
                  </a:schemeClr>
                </a:solidFill>
              </a:rPr>
              <a:t>// ~Derived is called because the destructor is virtual!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return 0;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Types of Inheritance</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807579"/>
            <a:ext cx="8030562" cy="4524315"/>
          </a:xfrm>
          <a:prstGeom prst="rect">
            <a:avLst/>
          </a:prstGeom>
        </p:spPr>
        <p:txBody>
          <a:bodyPr wrap="square">
            <a:spAutoFit/>
          </a:bodyPr>
          <a:lstStyle/>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smtClean="0">
                <a:solidFill>
                  <a:schemeClr val="accent1">
                    <a:lumMod val="75000"/>
                  </a:schemeClr>
                </a:solidFill>
              </a:rPr>
              <a:t>Single level inheritance: One derived class inherits from one base class</a:t>
            </a: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endParaRPr lang="en-US" sz="2400" dirty="0" smtClean="0">
              <a:solidFill>
                <a:schemeClr val="accent1">
                  <a:lumMod val="75000"/>
                </a:schemeClr>
              </a:solidFill>
            </a:endParaRP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smtClean="0">
                <a:solidFill>
                  <a:schemeClr val="accent1">
                    <a:lumMod val="75000"/>
                  </a:schemeClr>
                </a:solidFill>
              </a:rPr>
              <a:t>Multi level inheritance: A class inherits from a derived class. This happens in more than one level</a:t>
            </a: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endParaRPr lang="en-US" sz="2400" dirty="0" smtClean="0">
              <a:solidFill>
                <a:schemeClr val="accent1">
                  <a:lumMod val="75000"/>
                </a:schemeClr>
              </a:solidFill>
            </a:endParaRP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err="1" smtClean="0">
                <a:solidFill>
                  <a:schemeClr val="accent1">
                    <a:lumMod val="75000"/>
                  </a:schemeClr>
                </a:solidFill>
              </a:rPr>
              <a:t>Hierarchial</a:t>
            </a:r>
            <a:r>
              <a:rPr lang="en-US" sz="2400" dirty="0" smtClean="0">
                <a:solidFill>
                  <a:schemeClr val="accent1">
                    <a:lumMod val="75000"/>
                  </a:schemeClr>
                </a:solidFill>
              </a:rPr>
              <a:t> inheritance: A single class serves as a base class for more than one derived </a:t>
            </a:r>
            <a:r>
              <a:rPr lang="en-US" sz="2400" dirty="0" smtClean="0">
                <a:solidFill>
                  <a:schemeClr val="accent1">
                    <a:lumMod val="75000"/>
                  </a:schemeClr>
                </a:solidFill>
              </a:rPr>
              <a:t>class</a:t>
            </a: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endParaRPr lang="en-US" sz="2400" dirty="0" smtClean="0">
              <a:solidFill>
                <a:schemeClr val="accent1">
                  <a:lumMod val="75000"/>
                </a:schemeClr>
              </a:solidFill>
            </a:endParaRP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smtClean="0">
                <a:solidFill>
                  <a:schemeClr val="accent1">
                    <a:lumMod val="75000"/>
                  </a:schemeClr>
                </a:solidFill>
              </a:rPr>
              <a:t>Multiple </a:t>
            </a:r>
            <a:r>
              <a:rPr lang="en-US" sz="2400" dirty="0" smtClean="0">
                <a:solidFill>
                  <a:schemeClr val="accent1">
                    <a:lumMod val="75000"/>
                  </a:schemeClr>
                </a:solidFill>
              </a:rPr>
              <a:t>inheritance: A class derives from more than one base class </a:t>
            </a:r>
            <a:endParaRPr lang="en-US" sz="2400" dirty="0" smtClean="0">
              <a:solidFill>
                <a:schemeClr val="accent1">
                  <a:lumMod val="75000"/>
                </a:schemeClr>
              </a:solidFill>
            </a:endParaRPr>
          </a:p>
          <a:p>
            <a:pPr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smtClean="0">
                <a:solidFill>
                  <a:schemeClr val="accent1">
                    <a:lumMod val="75000"/>
                  </a:schemeClr>
                </a:solidFill>
              </a:rPr>
              <a:t>Programming example for each type</a:t>
            </a:r>
            <a:endParaRPr lang="en-IN" sz="2400" dirty="0" smtClean="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766519" y="5301762"/>
            <a:ext cx="6705600" cy="1345222"/>
          </a:xfrm>
          <a:prstGeom prst="rect">
            <a:avLst/>
          </a:prstGeom>
          <a:noFill/>
          <a:ln w="9525">
            <a:noFill/>
            <a:miter lim="800000"/>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Multiple Inheritance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1097088"/>
            <a:ext cx="8047478" cy="54731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b="1" dirty="0" smtClean="0">
                <a:solidFill>
                  <a:schemeClr val="accent1">
                    <a:lumMod val="75000"/>
                  </a:schemeClr>
                </a:solidFill>
              </a:rPr>
              <a:t>Multiple Inheritance</a:t>
            </a:r>
            <a:r>
              <a:rPr lang="en-IN" sz="2400" dirty="0" smtClean="0">
                <a:solidFill>
                  <a:schemeClr val="accent1">
                    <a:lumMod val="75000"/>
                  </a:schemeClr>
                </a:solidFill>
              </a:rPr>
              <a:t>:</a:t>
            </a:r>
            <a:r>
              <a:rPr lang="en-IN" sz="2400" b="1" dirty="0" smtClean="0">
                <a:solidFill>
                  <a:schemeClr val="accent1">
                    <a:lumMod val="75000"/>
                  </a:schemeClr>
                </a:solidFill>
              </a:rPr>
              <a:t> </a:t>
            </a:r>
            <a:r>
              <a:rPr lang="en-IN" sz="2400" dirty="0" smtClean="0">
                <a:solidFill>
                  <a:schemeClr val="accent1">
                    <a:lumMod val="75000"/>
                  </a:schemeClr>
                </a:solidFill>
              </a:rPr>
              <a:t>A class derives from more than one base class</a:t>
            </a:r>
          </a:p>
          <a:p>
            <a:pPr algn="just">
              <a:lnSpc>
                <a:spcPct val="114000"/>
              </a:lnSpc>
            </a:pPr>
            <a:endParaRPr lang="en-US" sz="2400" dirty="0" smtClean="0">
              <a:solidFill>
                <a:schemeClr val="accent1">
                  <a:lumMod val="75000"/>
                </a:schemeClr>
              </a:solidFill>
            </a:endParaRPr>
          </a:p>
          <a:p>
            <a:pPr algn="just">
              <a:lnSpc>
                <a:spcPct val="114000"/>
              </a:lnSpc>
            </a:pPr>
            <a:endParaRPr lang="en-US" sz="2400" dirty="0" smtClean="0">
              <a:solidFill>
                <a:schemeClr val="accent1">
                  <a:lumMod val="75000"/>
                </a:schemeClr>
              </a:solidFill>
            </a:endParaRPr>
          </a:p>
          <a:p>
            <a:pPr algn="just">
              <a:lnSpc>
                <a:spcPct val="114000"/>
              </a:lnSpc>
            </a:pPr>
            <a:endParaRPr lang="en-US" sz="2400" dirty="0" smtClean="0">
              <a:solidFill>
                <a:schemeClr val="accent1">
                  <a:lumMod val="75000"/>
                </a:schemeClr>
              </a:solidFill>
            </a:endParaRPr>
          </a:p>
          <a:p>
            <a:pPr algn="just">
              <a:lnSpc>
                <a:spcPct val="114000"/>
              </a:lnSpc>
            </a:pPr>
            <a:endParaRPr lang="en-US" sz="2400" dirty="0" smtClean="0">
              <a:solidFill>
                <a:schemeClr val="accent1">
                  <a:lumMod val="75000"/>
                </a:schemeClr>
              </a:solidFill>
            </a:endParaRPr>
          </a:p>
          <a:p>
            <a:pPr algn="just">
              <a:lnSpc>
                <a:spcPct val="114000"/>
              </a:lnSpc>
            </a:pPr>
            <a:r>
              <a:rPr lang="en-IN" sz="2400" dirty="0" err="1" smtClean="0">
                <a:solidFill>
                  <a:schemeClr val="accent1">
                    <a:lumMod val="75000"/>
                  </a:schemeClr>
                </a:solidFill>
              </a:rPr>
              <a:t>Eg</a:t>
            </a:r>
            <a:r>
              <a:rPr lang="en-IN" sz="2400" dirty="0" smtClean="0">
                <a:solidFill>
                  <a:schemeClr val="accent1">
                    <a:lumMod val="75000"/>
                  </a:schemeClr>
                </a:solidFill>
              </a:rPr>
              <a:t>: TA is a Teacher, TA is a Student. Therefore, TA inherits from both Teacher and Student class</a:t>
            </a:r>
          </a:p>
          <a:p>
            <a:pPr algn="just">
              <a:lnSpc>
                <a:spcPct val="114000"/>
              </a:lnSpc>
            </a:pPr>
            <a:r>
              <a:rPr lang="en-IN" sz="2400" dirty="0" smtClean="0">
                <a:solidFill>
                  <a:schemeClr val="accent1">
                    <a:lumMod val="75000"/>
                  </a:schemeClr>
                </a:solidFill>
              </a:rPr>
              <a:t>class Student{ };		</a:t>
            </a:r>
            <a:r>
              <a:rPr lang="en-IN" sz="2400" dirty="0" smtClean="0">
                <a:solidFill>
                  <a:schemeClr val="accent2">
                    <a:lumMod val="75000"/>
                  </a:schemeClr>
                </a:solidFill>
              </a:rPr>
              <a:t>//  Base Class = Student</a:t>
            </a:r>
          </a:p>
          <a:p>
            <a:pPr algn="just">
              <a:lnSpc>
                <a:spcPct val="114000"/>
              </a:lnSpc>
            </a:pPr>
            <a:r>
              <a:rPr lang="en-IN" sz="2400" dirty="0" smtClean="0">
                <a:solidFill>
                  <a:schemeClr val="accent1">
                    <a:lumMod val="75000"/>
                  </a:schemeClr>
                </a:solidFill>
              </a:rPr>
              <a:t>class Teacher{ };		</a:t>
            </a:r>
            <a:r>
              <a:rPr lang="en-IN" sz="2400" dirty="0" smtClean="0">
                <a:solidFill>
                  <a:schemeClr val="accent2">
                    <a:lumMod val="75000"/>
                  </a:schemeClr>
                </a:solidFill>
              </a:rPr>
              <a:t>// Base Class = Teacher</a:t>
            </a:r>
          </a:p>
          <a:p>
            <a:pPr algn="just">
              <a:lnSpc>
                <a:spcPct val="114000"/>
              </a:lnSpc>
            </a:pPr>
            <a:r>
              <a:rPr lang="en-IN" sz="2400" dirty="0" smtClean="0">
                <a:solidFill>
                  <a:schemeClr val="accent1">
                    <a:lumMod val="75000"/>
                  </a:schemeClr>
                </a:solidFill>
              </a:rPr>
              <a:t>class TA: public Student, public Teacher{ }; </a:t>
            </a:r>
            <a:r>
              <a:rPr lang="en-IN" sz="2400" dirty="0" smtClean="0">
                <a:solidFill>
                  <a:schemeClr val="accent2">
                    <a:lumMod val="75000"/>
                  </a:schemeClr>
                </a:solidFill>
              </a:rPr>
              <a:t>// Derived Class = TA</a:t>
            </a:r>
          </a:p>
          <a:p>
            <a:pPr algn="just">
              <a:lnSpc>
                <a:spcPct val="114000"/>
              </a:lnSpc>
            </a:pPr>
            <a:r>
              <a:rPr lang="en-IN" sz="2400" dirty="0" smtClean="0">
                <a:solidFill>
                  <a:schemeClr val="accent1">
                    <a:lumMod val="75000"/>
                  </a:schemeClr>
                </a:solidFill>
              </a:rPr>
              <a:t>TA inherits properties and operations of both Student as well as Teacher</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grpSp>
        <p:nvGrpSpPr>
          <p:cNvPr id="3" name="Group 20"/>
          <p:cNvGrpSpPr/>
          <p:nvPr/>
        </p:nvGrpSpPr>
        <p:grpSpPr>
          <a:xfrm>
            <a:off x="5029199" y="1706881"/>
            <a:ext cx="2886892" cy="1502342"/>
            <a:chOff x="7228114" y="1815737"/>
            <a:chExt cx="2886892" cy="1502342"/>
          </a:xfrm>
        </p:grpSpPr>
        <p:sp>
          <p:nvSpPr>
            <p:cNvPr id="23" name="TextBox 22"/>
            <p:cNvSpPr txBox="1"/>
            <p:nvPr/>
          </p:nvSpPr>
          <p:spPr>
            <a:xfrm>
              <a:off x="7228114" y="1815737"/>
              <a:ext cx="1210493"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Student</a:t>
              </a:r>
              <a:endParaRPr lang="en-IN" sz="2400" b="1" dirty="0">
                <a:solidFill>
                  <a:schemeClr val="accent1">
                    <a:lumMod val="75000"/>
                  </a:schemeClr>
                </a:solidFill>
              </a:endParaRPr>
            </a:p>
          </p:txBody>
        </p:sp>
        <p:sp>
          <p:nvSpPr>
            <p:cNvPr id="24" name="TextBox 23"/>
            <p:cNvSpPr txBox="1"/>
            <p:nvPr/>
          </p:nvSpPr>
          <p:spPr>
            <a:xfrm>
              <a:off x="7580813" y="2856414"/>
              <a:ext cx="1915884"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TA</a:t>
              </a:r>
              <a:endParaRPr lang="en-IN" sz="2400" b="1" dirty="0">
                <a:solidFill>
                  <a:schemeClr val="accent1">
                    <a:lumMod val="75000"/>
                  </a:schemeClr>
                </a:solidFill>
              </a:endParaRPr>
            </a:p>
          </p:txBody>
        </p:sp>
        <p:sp>
          <p:nvSpPr>
            <p:cNvPr id="25" name="TextBox 24"/>
            <p:cNvSpPr txBox="1"/>
            <p:nvPr/>
          </p:nvSpPr>
          <p:spPr>
            <a:xfrm>
              <a:off x="8847908" y="1846217"/>
              <a:ext cx="1267098"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Teacher</a:t>
              </a:r>
              <a:endParaRPr lang="en-IN" sz="2400" b="1" dirty="0">
                <a:solidFill>
                  <a:schemeClr val="accent1">
                    <a:lumMod val="75000"/>
                  </a:schemeClr>
                </a:solidFill>
              </a:endParaRPr>
            </a:p>
          </p:txBody>
        </p:sp>
        <p:cxnSp>
          <p:nvCxnSpPr>
            <p:cNvPr id="26" name="Straight Arrow Connector 25"/>
            <p:cNvCxnSpPr>
              <a:endCxn id="23" idx="2"/>
            </p:cNvCxnSpPr>
            <p:nvPr/>
          </p:nvCxnSpPr>
          <p:spPr>
            <a:xfrm rot="5400000" flipH="1" flipV="1">
              <a:off x="7543856" y="2562553"/>
              <a:ext cx="574655" cy="43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16200000" flipV="1">
              <a:off x="9021050" y="2567994"/>
              <a:ext cx="596427" cy="65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pic>
        <p:nvPicPr>
          <p:cNvPr id="20"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grpSp>
        <p:nvGrpSpPr>
          <p:cNvPr id="21" name="Group 19"/>
          <p:cNvGrpSpPr/>
          <p:nvPr/>
        </p:nvGrpSpPr>
        <p:grpSpPr>
          <a:xfrm>
            <a:off x="1889760" y="1837508"/>
            <a:ext cx="2316480" cy="1502342"/>
            <a:chOff x="7485017" y="1815737"/>
            <a:chExt cx="2316480" cy="1502342"/>
          </a:xfrm>
        </p:grpSpPr>
        <p:sp>
          <p:nvSpPr>
            <p:cNvPr id="28" name="TextBox 27"/>
            <p:cNvSpPr txBox="1"/>
            <p:nvPr/>
          </p:nvSpPr>
          <p:spPr>
            <a:xfrm>
              <a:off x="7485017" y="1815737"/>
              <a:ext cx="953589"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A</a:t>
              </a:r>
              <a:endParaRPr lang="en-IN" sz="2400" b="1" dirty="0">
                <a:solidFill>
                  <a:schemeClr val="accent1">
                    <a:lumMod val="75000"/>
                  </a:schemeClr>
                </a:solidFill>
              </a:endParaRPr>
            </a:p>
          </p:txBody>
        </p:sp>
        <p:sp>
          <p:nvSpPr>
            <p:cNvPr id="29" name="TextBox 28"/>
            <p:cNvSpPr txBox="1"/>
            <p:nvPr/>
          </p:nvSpPr>
          <p:spPr>
            <a:xfrm>
              <a:off x="7785463" y="2856414"/>
              <a:ext cx="1711233"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C</a:t>
              </a:r>
              <a:endParaRPr lang="en-IN" sz="2400" b="1" dirty="0">
                <a:solidFill>
                  <a:schemeClr val="accent1">
                    <a:lumMod val="75000"/>
                  </a:schemeClr>
                </a:solidFill>
              </a:endParaRPr>
            </a:p>
          </p:txBody>
        </p:sp>
        <p:sp>
          <p:nvSpPr>
            <p:cNvPr id="30" name="TextBox 29"/>
            <p:cNvSpPr txBox="1"/>
            <p:nvPr/>
          </p:nvSpPr>
          <p:spPr>
            <a:xfrm>
              <a:off x="8847908" y="1846217"/>
              <a:ext cx="953589"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B</a:t>
              </a:r>
              <a:endParaRPr lang="en-IN" sz="2400" b="1" dirty="0">
                <a:solidFill>
                  <a:schemeClr val="accent1">
                    <a:lumMod val="75000"/>
                  </a:schemeClr>
                </a:solidFill>
              </a:endParaRPr>
            </a:p>
          </p:txBody>
        </p:sp>
        <p:cxnSp>
          <p:nvCxnSpPr>
            <p:cNvPr id="31" name="Straight Arrow Connector 30"/>
            <p:cNvCxnSpPr>
              <a:endCxn id="28" idx="2"/>
            </p:cNvCxnSpPr>
            <p:nvPr/>
          </p:nvCxnSpPr>
          <p:spPr>
            <a:xfrm rot="16200000" flipV="1">
              <a:off x="7666866" y="2572349"/>
              <a:ext cx="596427" cy="65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V="1">
              <a:off x="9021050" y="2581057"/>
              <a:ext cx="596427" cy="65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467825"/>
            <a:ext cx="7497214" cy="1200329"/>
          </a:xfrm>
          <a:prstGeom prst="rect">
            <a:avLst/>
          </a:prstGeom>
        </p:spPr>
        <p:txBody>
          <a:bodyPr wrap="square">
            <a:spAutoFit/>
          </a:bodyPr>
          <a:lstStyle/>
          <a:p>
            <a:r>
              <a:rPr lang="en-US" sz="3600" b="1" cap="all" dirty="0" smtClean="0"/>
              <a:t>OBJECT ORIENTED PROGRAMMING WITH C++</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smtClean="0">
                <a:solidFill>
                  <a:schemeClr val="accent1">
                    <a:lumMod val="75000"/>
                  </a:schemeClr>
                </a:solidFill>
              </a:rPr>
              <a:t>UNIT 4</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Kusuma K V</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651760"/>
            <a:ext cx="7929154" cy="1360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1"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Multiple Inheritance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1097088"/>
            <a:ext cx="8047478" cy="46311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buFont typeface="Arial" pitchFamily="34" charset="0"/>
              <a:buChar char="•"/>
            </a:pPr>
            <a:r>
              <a:rPr lang="en-IN" sz="2400" dirty="0" smtClean="0">
                <a:solidFill>
                  <a:schemeClr val="accent1">
                    <a:lumMod val="75000"/>
                  </a:schemeClr>
                </a:solidFill>
              </a:rPr>
              <a:t> If all the base classes are to be derived in public, then in the derivation list, all base classes should be preceded by the keyword public</a:t>
            </a:r>
          </a:p>
          <a:p>
            <a:pPr algn="just">
              <a:lnSpc>
                <a:spcPct val="114000"/>
              </a:lnSpc>
              <a:buFont typeface="Arial" pitchFamily="34" charset="0"/>
              <a:buChar char="•"/>
            </a:pPr>
            <a:r>
              <a:rPr lang="en-IN" sz="2400" dirty="0" smtClean="0">
                <a:solidFill>
                  <a:schemeClr val="accent1">
                    <a:lumMod val="75000"/>
                  </a:schemeClr>
                </a:solidFill>
              </a:rPr>
              <a:t> Otherwise, the class not preceded with the access </a:t>
            </a:r>
            <a:r>
              <a:rPr lang="en-IN" sz="2400" dirty="0" err="1" smtClean="0">
                <a:solidFill>
                  <a:schemeClr val="accent1">
                    <a:lumMod val="75000"/>
                  </a:schemeClr>
                </a:solidFill>
              </a:rPr>
              <a:t>specifier</a:t>
            </a:r>
            <a:r>
              <a:rPr lang="en-IN" sz="2400" dirty="0" smtClean="0">
                <a:solidFill>
                  <a:schemeClr val="accent1">
                    <a:lumMod val="75000"/>
                  </a:schemeClr>
                </a:solidFill>
              </a:rPr>
              <a:t> will be derived in private as default inheritance for class is private</a:t>
            </a:r>
          </a:p>
          <a:p>
            <a:pPr algn="just">
              <a:lnSpc>
                <a:spcPct val="114000"/>
              </a:lnSpc>
            </a:pPr>
            <a:r>
              <a:rPr lang="en-IN" sz="2400" dirty="0" err="1" smtClean="0">
                <a:solidFill>
                  <a:schemeClr val="accent1">
                    <a:lumMod val="75000"/>
                  </a:schemeClr>
                </a:solidFill>
              </a:rPr>
              <a:t>Eg</a:t>
            </a:r>
            <a:r>
              <a:rPr lang="en-IN" sz="2400" dirty="0" smtClean="0">
                <a:solidFill>
                  <a:schemeClr val="accent1">
                    <a:lumMod val="75000"/>
                  </a:schemeClr>
                </a:solidFill>
              </a:rPr>
              <a:t>: 	class Base1{ };</a:t>
            </a:r>
          </a:p>
          <a:p>
            <a:pPr algn="just">
              <a:lnSpc>
                <a:spcPct val="114000"/>
              </a:lnSpc>
            </a:pPr>
            <a:r>
              <a:rPr lang="en-IN" sz="2400" dirty="0" smtClean="0">
                <a:solidFill>
                  <a:schemeClr val="accent1">
                    <a:lumMod val="75000"/>
                  </a:schemeClr>
                </a:solidFill>
              </a:rPr>
              <a:t>	class Base2{ };</a:t>
            </a:r>
          </a:p>
          <a:p>
            <a:pPr algn="just">
              <a:lnSpc>
                <a:spcPct val="114000"/>
              </a:lnSpc>
            </a:pPr>
            <a:r>
              <a:rPr lang="en-IN" sz="2400" dirty="0" smtClean="0">
                <a:solidFill>
                  <a:schemeClr val="accent1">
                    <a:lumMod val="75000"/>
                  </a:schemeClr>
                </a:solidFill>
              </a:rPr>
              <a:t>	class Derived : public Base1,Base2{ };</a:t>
            </a:r>
          </a:p>
          <a:p>
            <a:pPr algn="just">
              <a:lnSpc>
                <a:spcPct val="114000"/>
              </a:lnSpc>
            </a:pPr>
            <a:r>
              <a:rPr lang="en-IN" sz="2400" dirty="0" smtClean="0">
                <a:solidFill>
                  <a:schemeClr val="accent1">
                    <a:lumMod val="75000"/>
                  </a:schemeClr>
                </a:solidFill>
              </a:rPr>
              <a:t>In the above </a:t>
            </a:r>
            <a:r>
              <a:rPr lang="en-IN" sz="2400" dirty="0" err="1" smtClean="0">
                <a:solidFill>
                  <a:schemeClr val="accent1">
                    <a:lumMod val="75000"/>
                  </a:schemeClr>
                </a:solidFill>
              </a:rPr>
              <a:t>Eg</a:t>
            </a:r>
            <a:r>
              <a:rPr lang="en-IN" sz="2400" dirty="0" smtClean="0">
                <a:solidFill>
                  <a:schemeClr val="accent1">
                    <a:lumMod val="75000"/>
                  </a:schemeClr>
                </a:solidFill>
              </a:rPr>
              <a:t>: Base1 is derived in public whereas Base2 in private</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16"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Multiple Inheritance in C++ : Semantics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1097088"/>
            <a:ext cx="8047478" cy="3344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class Base1{ };</a:t>
            </a:r>
          </a:p>
          <a:p>
            <a:pPr algn="just">
              <a:lnSpc>
                <a:spcPct val="114000"/>
              </a:lnSpc>
            </a:pPr>
            <a:r>
              <a:rPr lang="en-IN" sz="2400" dirty="0" smtClean="0">
                <a:solidFill>
                  <a:schemeClr val="accent1">
                    <a:lumMod val="75000"/>
                  </a:schemeClr>
                </a:solidFill>
              </a:rPr>
              <a:t>class Base2{ };</a:t>
            </a:r>
          </a:p>
          <a:p>
            <a:pPr algn="just">
              <a:lnSpc>
                <a:spcPct val="114000"/>
              </a:lnSpc>
            </a:pPr>
            <a:r>
              <a:rPr lang="en-IN" sz="2400" dirty="0" smtClean="0">
                <a:solidFill>
                  <a:schemeClr val="accent1">
                    <a:lumMod val="75000"/>
                  </a:schemeClr>
                </a:solidFill>
              </a:rPr>
              <a:t>class Derived : public Base1,public Base2{ };</a:t>
            </a:r>
          </a:p>
          <a:p>
            <a:pPr algn="just">
              <a:lnSpc>
                <a:spcPct val="114000"/>
              </a:lnSpc>
              <a:buFont typeface="Arial" pitchFamily="34" charset="0"/>
              <a:buChar char="•"/>
            </a:pPr>
            <a:r>
              <a:rPr lang="en-IN" sz="2400" dirty="0" smtClean="0">
                <a:solidFill>
                  <a:schemeClr val="accent1">
                    <a:lumMod val="75000"/>
                  </a:schemeClr>
                </a:solidFill>
              </a:rPr>
              <a:t> Use keyword public(private, protected) after class name to denote inheritance</a:t>
            </a:r>
          </a:p>
          <a:p>
            <a:pPr algn="just">
              <a:lnSpc>
                <a:spcPct val="114000"/>
              </a:lnSpc>
              <a:buFont typeface="Arial" pitchFamily="34" charset="0"/>
              <a:buChar char="•"/>
            </a:pPr>
            <a:r>
              <a:rPr lang="en-IN" sz="2400" dirty="0" smtClean="0">
                <a:solidFill>
                  <a:schemeClr val="accent1">
                    <a:lumMod val="75000"/>
                  </a:schemeClr>
                </a:solidFill>
              </a:rPr>
              <a:t> Name of the Base class follow the keyword</a:t>
            </a:r>
          </a:p>
          <a:p>
            <a:pPr algn="just">
              <a:lnSpc>
                <a:spcPct val="114000"/>
              </a:lnSpc>
              <a:buFont typeface="Arial" pitchFamily="34" charset="0"/>
              <a:buChar char="•"/>
            </a:pPr>
            <a:r>
              <a:rPr lang="en-IN" sz="2400" dirty="0" smtClean="0">
                <a:solidFill>
                  <a:schemeClr val="accent1">
                    <a:lumMod val="75000"/>
                  </a:schemeClr>
                </a:solidFill>
              </a:rPr>
              <a:t> There may be more than two base classes</a:t>
            </a:r>
          </a:p>
          <a:p>
            <a:pPr algn="just">
              <a:lnSpc>
                <a:spcPct val="114000"/>
              </a:lnSpc>
              <a:buFont typeface="Arial" pitchFamily="34" charset="0"/>
              <a:buChar char="•"/>
            </a:pPr>
            <a:r>
              <a:rPr lang="en-IN" sz="2400" dirty="0" smtClean="0">
                <a:solidFill>
                  <a:schemeClr val="accent1">
                    <a:lumMod val="75000"/>
                  </a:schemeClr>
                </a:solidFill>
              </a:rPr>
              <a:t> public, private and protected inheritance may be mixed</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Multiple Inheritance in C++ : Semantics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1097088"/>
            <a:ext cx="8047478" cy="46071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buFont typeface="Arial" pitchFamily="34" charset="0"/>
              <a:buChar char="•"/>
            </a:pPr>
            <a:r>
              <a:rPr lang="en-IN" sz="2400" dirty="0" smtClean="0">
                <a:solidFill>
                  <a:schemeClr val="accent1">
                    <a:lumMod val="75000"/>
                  </a:schemeClr>
                </a:solidFill>
              </a:rPr>
              <a:t> Derived ISA Base1, Base2</a:t>
            </a:r>
          </a:p>
          <a:p>
            <a:pPr algn="just">
              <a:lnSpc>
                <a:spcPct val="114000"/>
              </a:lnSpc>
            </a:pPr>
            <a:r>
              <a:rPr lang="en-IN" sz="2400" b="1" dirty="0" smtClean="0">
                <a:solidFill>
                  <a:schemeClr val="accent1">
                    <a:lumMod val="75000"/>
                  </a:schemeClr>
                </a:solidFill>
              </a:rPr>
              <a:t>Data Members</a:t>
            </a:r>
          </a:p>
          <a:p>
            <a:pPr algn="just">
              <a:lnSpc>
                <a:spcPct val="114000"/>
              </a:lnSpc>
              <a:buFont typeface="Arial" pitchFamily="34" charset="0"/>
              <a:buChar char="•"/>
            </a:pPr>
            <a:r>
              <a:rPr lang="en-IN" sz="2400" dirty="0" smtClean="0">
                <a:solidFill>
                  <a:schemeClr val="accent1">
                    <a:lumMod val="75000"/>
                  </a:schemeClr>
                </a:solidFill>
              </a:rPr>
              <a:t> Derived class </a:t>
            </a:r>
            <a:r>
              <a:rPr lang="en-IN" sz="2400" dirty="0" smtClean="0">
                <a:solidFill>
                  <a:schemeClr val="accent2">
                    <a:lumMod val="75000"/>
                  </a:schemeClr>
                </a:solidFill>
              </a:rPr>
              <a:t>inherits all data members </a:t>
            </a:r>
            <a:r>
              <a:rPr lang="en-IN" sz="2400" dirty="0" smtClean="0">
                <a:solidFill>
                  <a:schemeClr val="accent1">
                    <a:lumMod val="75000"/>
                  </a:schemeClr>
                </a:solidFill>
              </a:rPr>
              <a:t>of all Base classes</a:t>
            </a:r>
          </a:p>
          <a:p>
            <a:pPr algn="just">
              <a:lnSpc>
                <a:spcPct val="114000"/>
              </a:lnSpc>
              <a:buFont typeface="Arial" pitchFamily="34" charset="0"/>
              <a:buChar char="•"/>
            </a:pPr>
            <a:r>
              <a:rPr lang="en-IN" sz="2400" dirty="0" smtClean="0">
                <a:solidFill>
                  <a:schemeClr val="accent1">
                    <a:lumMod val="75000"/>
                  </a:schemeClr>
                </a:solidFill>
              </a:rPr>
              <a:t> Derived class </a:t>
            </a:r>
            <a:r>
              <a:rPr lang="en-IN" sz="2400" dirty="0" smtClean="0">
                <a:solidFill>
                  <a:schemeClr val="accent2">
                    <a:lumMod val="75000"/>
                  </a:schemeClr>
                </a:solidFill>
              </a:rPr>
              <a:t>may add data members </a:t>
            </a:r>
            <a:r>
              <a:rPr lang="en-IN" sz="2400" dirty="0" smtClean="0">
                <a:solidFill>
                  <a:schemeClr val="accent1">
                    <a:lumMod val="75000"/>
                  </a:schemeClr>
                </a:solidFill>
              </a:rPr>
              <a:t>of its own</a:t>
            </a:r>
          </a:p>
          <a:p>
            <a:pPr algn="just">
              <a:lnSpc>
                <a:spcPct val="114000"/>
              </a:lnSpc>
            </a:pPr>
            <a:r>
              <a:rPr lang="en-IN" sz="2400" b="1" dirty="0" smtClean="0">
                <a:solidFill>
                  <a:schemeClr val="accent1">
                    <a:lumMod val="75000"/>
                  </a:schemeClr>
                </a:solidFill>
              </a:rPr>
              <a:t>Member Functions</a:t>
            </a:r>
          </a:p>
          <a:p>
            <a:pPr algn="just">
              <a:lnSpc>
                <a:spcPct val="114000"/>
              </a:lnSpc>
              <a:buFont typeface="Arial" pitchFamily="34" charset="0"/>
              <a:buChar char="•"/>
            </a:pPr>
            <a:r>
              <a:rPr lang="en-IN" sz="2400" dirty="0" smtClean="0">
                <a:solidFill>
                  <a:schemeClr val="accent1">
                    <a:lumMod val="75000"/>
                  </a:schemeClr>
                </a:solidFill>
              </a:rPr>
              <a:t> Derived class </a:t>
            </a:r>
            <a:r>
              <a:rPr lang="en-IN" sz="2400" dirty="0" smtClean="0">
                <a:solidFill>
                  <a:schemeClr val="accent2">
                    <a:lumMod val="75000"/>
                  </a:schemeClr>
                </a:solidFill>
              </a:rPr>
              <a:t>inherits all member functions </a:t>
            </a:r>
            <a:r>
              <a:rPr lang="en-IN" sz="2400" dirty="0" smtClean="0">
                <a:solidFill>
                  <a:schemeClr val="accent1">
                    <a:lumMod val="75000"/>
                  </a:schemeClr>
                </a:solidFill>
              </a:rPr>
              <a:t>of all Base classes</a:t>
            </a:r>
          </a:p>
          <a:p>
            <a:pPr algn="just">
              <a:lnSpc>
                <a:spcPct val="114000"/>
              </a:lnSpc>
              <a:buFont typeface="Arial" pitchFamily="34" charset="0"/>
              <a:buChar char="•"/>
            </a:pPr>
            <a:r>
              <a:rPr lang="en-IN" sz="2400" dirty="0" smtClean="0">
                <a:solidFill>
                  <a:schemeClr val="accent1">
                    <a:lumMod val="75000"/>
                  </a:schemeClr>
                </a:solidFill>
              </a:rPr>
              <a:t> Derived class may </a:t>
            </a:r>
            <a:r>
              <a:rPr lang="en-IN" sz="2400" dirty="0" smtClean="0">
                <a:solidFill>
                  <a:schemeClr val="accent2">
                    <a:lumMod val="75000"/>
                  </a:schemeClr>
                </a:solidFill>
              </a:rPr>
              <a:t>override</a:t>
            </a:r>
            <a:r>
              <a:rPr lang="en-IN" sz="2400" dirty="0" smtClean="0">
                <a:solidFill>
                  <a:schemeClr val="accent1">
                    <a:lumMod val="75000"/>
                  </a:schemeClr>
                </a:solidFill>
              </a:rPr>
              <a:t> a member function of any Base class by redefining it with the same signature</a:t>
            </a:r>
          </a:p>
          <a:p>
            <a:pPr algn="just">
              <a:lnSpc>
                <a:spcPct val="114000"/>
              </a:lnSpc>
              <a:buFont typeface="Arial" pitchFamily="34" charset="0"/>
              <a:buChar char="•"/>
            </a:pPr>
            <a:r>
              <a:rPr lang="en-IN" sz="2400" dirty="0" smtClean="0">
                <a:solidFill>
                  <a:schemeClr val="accent1">
                    <a:lumMod val="75000"/>
                  </a:schemeClr>
                </a:solidFill>
              </a:rPr>
              <a:t> Derived class may </a:t>
            </a:r>
            <a:r>
              <a:rPr lang="en-IN" sz="2400" dirty="0" smtClean="0">
                <a:solidFill>
                  <a:schemeClr val="accent2">
                    <a:lumMod val="75000"/>
                  </a:schemeClr>
                </a:solidFill>
              </a:rPr>
              <a:t>overload</a:t>
            </a:r>
            <a:r>
              <a:rPr lang="en-IN" sz="2400" dirty="0" smtClean="0">
                <a:solidFill>
                  <a:schemeClr val="accent1">
                    <a:lumMod val="75000"/>
                  </a:schemeClr>
                </a:solidFill>
              </a:rPr>
              <a:t> a member function of any Base class by redefining it with the same name; but different signature</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Multiple Inheritance in C++ : Semantics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1097088"/>
            <a:ext cx="8047478" cy="5052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b="1" dirty="0" smtClean="0">
                <a:solidFill>
                  <a:schemeClr val="accent1">
                    <a:lumMod val="75000"/>
                  </a:schemeClr>
                </a:solidFill>
              </a:rPr>
              <a:t>Access Specification</a:t>
            </a:r>
          </a:p>
          <a:p>
            <a:pPr algn="just">
              <a:lnSpc>
                <a:spcPct val="114000"/>
              </a:lnSpc>
              <a:buFont typeface="Arial" pitchFamily="34" charset="0"/>
              <a:buChar char="•"/>
            </a:pPr>
            <a:r>
              <a:rPr lang="en-IN" sz="2400" dirty="0" smtClean="0">
                <a:solidFill>
                  <a:schemeClr val="accent1">
                    <a:lumMod val="75000"/>
                  </a:schemeClr>
                </a:solidFill>
              </a:rPr>
              <a:t> Derived class cannot access private members of any Base class</a:t>
            </a:r>
          </a:p>
          <a:p>
            <a:pPr algn="just">
              <a:lnSpc>
                <a:spcPct val="114000"/>
              </a:lnSpc>
              <a:buFont typeface="Arial" pitchFamily="34" charset="0"/>
              <a:buChar char="•"/>
            </a:pPr>
            <a:r>
              <a:rPr lang="en-IN" sz="2400" dirty="0" smtClean="0">
                <a:solidFill>
                  <a:schemeClr val="accent1">
                    <a:lumMod val="75000"/>
                  </a:schemeClr>
                </a:solidFill>
              </a:rPr>
              <a:t> Derived class can access protected and public members of any Base class</a:t>
            </a:r>
          </a:p>
          <a:p>
            <a:pPr algn="just">
              <a:lnSpc>
                <a:spcPct val="114000"/>
              </a:lnSpc>
            </a:pPr>
            <a:r>
              <a:rPr lang="en-IN" sz="2400" b="1" dirty="0" smtClean="0">
                <a:solidFill>
                  <a:schemeClr val="accent1">
                    <a:lumMod val="75000"/>
                  </a:schemeClr>
                </a:solidFill>
              </a:rPr>
              <a:t>Construction-Destruction</a:t>
            </a:r>
          </a:p>
          <a:p>
            <a:pPr algn="just">
              <a:lnSpc>
                <a:spcPct val="114000"/>
              </a:lnSpc>
              <a:buFont typeface="Arial" pitchFamily="34" charset="0"/>
              <a:buChar char="•"/>
            </a:pPr>
            <a:r>
              <a:rPr lang="en-IN" sz="2400" dirty="0" smtClean="0">
                <a:solidFill>
                  <a:schemeClr val="accent1">
                    <a:lumMod val="75000"/>
                  </a:schemeClr>
                </a:solidFill>
              </a:rPr>
              <a:t> A constructor of the Derived class must </a:t>
            </a:r>
            <a:r>
              <a:rPr lang="en-IN" sz="2400" dirty="0" smtClean="0">
                <a:solidFill>
                  <a:schemeClr val="accent2">
                    <a:lumMod val="75000"/>
                  </a:schemeClr>
                </a:solidFill>
              </a:rPr>
              <a:t>first call constructors of the Base classes</a:t>
            </a:r>
            <a:r>
              <a:rPr lang="en-IN" sz="2400" dirty="0" smtClean="0">
                <a:solidFill>
                  <a:schemeClr val="accent1">
                    <a:lumMod val="75000"/>
                  </a:schemeClr>
                </a:solidFill>
              </a:rPr>
              <a:t> to construct the Base class instances of the Derived class – Base class constructors are called in listing order</a:t>
            </a:r>
          </a:p>
          <a:p>
            <a:pPr algn="just">
              <a:lnSpc>
                <a:spcPct val="114000"/>
              </a:lnSpc>
              <a:buFont typeface="Arial" pitchFamily="34" charset="0"/>
              <a:buChar char="•"/>
            </a:pPr>
            <a:r>
              <a:rPr lang="en-IN" sz="2400" dirty="0" smtClean="0">
                <a:solidFill>
                  <a:schemeClr val="accent1">
                    <a:lumMod val="75000"/>
                  </a:schemeClr>
                </a:solidFill>
              </a:rPr>
              <a:t> The destructor of the Derived class must </a:t>
            </a:r>
            <a:r>
              <a:rPr lang="en-IN" sz="2400" dirty="0" smtClean="0">
                <a:solidFill>
                  <a:schemeClr val="accent2">
                    <a:lumMod val="75000"/>
                  </a:schemeClr>
                </a:solidFill>
              </a:rPr>
              <a:t>call the destructors of the Base classes</a:t>
            </a:r>
            <a:r>
              <a:rPr lang="en-IN" sz="2400" dirty="0" smtClean="0">
                <a:solidFill>
                  <a:schemeClr val="accent1">
                    <a:lumMod val="75000"/>
                  </a:schemeClr>
                </a:solidFill>
              </a:rPr>
              <a:t> to destruct the Base class instances of the Derived class</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8105914" cy="461665"/>
          </a:xfrm>
          <a:prstGeom prst="rect">
            <a:avLst/>
          </a:prstGeom>
        </p:spPr>
        <p:txBody>
          <a:bodyPr wrap="square">
            <a:spAutoFit/>
          </a:bodyPr>
          <a:lstStyle/>
          <a:p>
            <a:r>
              <a:rPr lang="en-IN" sz="2400" b="1" dirty="0" smtClean="0">
                <a:solidFill>
                  <a:schemeClr val="accent2">
                    <a:lumMod val="75000"/>
                  </a:schemeClr>
                </a:solidFill>
              </a:rPr>
              <a:t>Multiple Inheritance in C++ : Data members and Object Layout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0" y="1097088"/>
            <a:ext cx="8177349" cy="3789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buFont typeface="Arial" pitchFamily="34" charset="0"/>
              <a:buChar char="•"/>
            </a:pPr>
            <a:r>
              <a:rPr lang="en-IN" sz="2400" dirty="0" smtClean="0">
                <a:solidFill>
                  <a:schemeClr val="accent1">
                    <a:lumMod val="75000"/>
                  </a:schemeClr>
                </a:solidFill>
              </a:rPr>
              <a:t> Derived ISA Base1, Base2</a:t>
            </a:r>
          </a:p>
          <a:p>
            <a:pPr algn="just">
              <a:lnSpc>
                <a:spcPct val="114000"/>
              </a:lnSpc>
            </a:pPr>
            <a:r>
              <a:rPr lang="en-IN" sz="2400" b="1" dirty="0" smtClean="0">
                <a:solidFill>
                  <a:schemeClr val="accent1">
                    <a:lumMod val="75000"/>
                  </a:schemeClr>
                </a:solidFill>
              </a:rPr>
              <a:t>Data Members</a:t>
            </a:r>
          </a:p>
          <a:p>
            <a:pPr algn="just">
              <a:lnSpc>
                <a:spcPct val="114000"/>
              </a:lnSpc>
              <a:buFont typeface="Arial" pitchFamily="34" charset="0"/>
              <a:buChar char="•"/>
            </a:pPr>
            <a:r>
              <a:rPr lang="en-IN" sz="2400" dirty="0" smtClean="0">
                <a:solidFill>
                  <a:schemeClr val="accent1">
                    <a:lumMod val="75000"/>
                  </a:schemeClr>
                </a:solidFill>
              </a:rPr>
              <a:t> Derived class inherits all data members of all Base classes</a:t>
            </a:r>
          </a:p>
          <a:p>
            <a:pPr algn="just">
              <a:lnSpc>
                <a:spcPct val="114000"/>
              </a:lnSpc>
              <a:buFont typeface="Arial" pitchFamily="34" charset="0"/>
              <a:buChar char="•"/>
            </a:pPr>
            <a:r>
              <a:rPr lang="en-IN" sz="2400" dirty="0" smtClean="0">
                <a:solidFill>
                  <a:schemeClr val="accent1">
                    <a:lumMod val="75000"/>
                  </a:schemeClr>
                </a:solidFill>
              </a:rPr>
              <a:t> Derived class may add data members of its own</a:t>
            </a:r>
          </a:p>
          <a:p>
            <a:pPr algn="just">
              <a:lnSpc>
                <a:spcPct val="114000"/>
              </a:lnSpc>
            </a:pPr>
            <a:r>
              <a:rPr lang="en-IN" sz="2400" b="1" dirty="0" smtClean="0">
                <a:solidFill>
                  <a:schemeClr val="accent1">
                    <a:lumMod val="75000"/>
                  </a:schemeClr>
                </a:solidFill>
              </a:rPr>
              <a:t>Object Layout</a:t>
            </a:r>
          </a:p>
          <a:p>
            <a:pPr algn="just">
              <a:lnSpc>
                <a:spcPct val="114000"/>
              </a:lnSpc>
              <a:buFont typeface="Arial" pitchFamily="34" charset="0"/>
              <a:buChar char="•"/>
            </a:pPr>
            <a:r>
              <a:rPr lang="en-IN" sz="2400" dirty="0" smtClean="0">
                <a:solidFill>
                  <a:schemeClr val="accent1">
                    <a:lumMod val="75000"/>
                  </a:schemeClr>
                </a:solidFill>
              </a:rPr>
              <a:t> Derived class layout contains instances of each Base class</a:t>
            </a:r>
          </a:p>
          <a:p>
            <a:pPr algn="just">
              <a:lnSpc>
                <a:spcPct val="114000"/>
              </a:lnSpc>
              <a:buFont typeface="Arial" pitchFamily="34" charset="0"/>
              <a:buChar char="•"/>
            </a:pPr>
            <a:r>
              <a:rPr lang="en-IN" sz="2400" dirty="0" smtClean="0">
                <a:solidFill>
                  <a:schemeClr val="accent1">
                    <a:lumMod val="75000"/>
                  </a:schemeClr>
                </a:solidFill>
              </a:rPr>
              <a:t> Further, Derived class layout will have data members of its own</a:t>
            </a:r>
          </a:p>
          <a:p>
            <a:pPr algn="just">
              <a:lnSpc>
                <a:spcPct val="114000"/>
              </a:lnSpc>
              <a:buFont typeface="Arial" pitchFamily="34" charset="0"/>
              <a:buChar char="•"/>
            </a:pPr>
            <a:r>
              <a:rPr lang="en-IN" sz="2400" dirty="0" smtClean="0">
                <a:solidFill>
                  <a:schemeClr val="accent1">
                    <a:lumMod val="75000"/>
                  </a:schemeClr>
                </a:solidFill>
              </a:rPr>
              <a:t> C++ does not guarantee the relative position of the Base class instances and Derived class members</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207756"/>
            <a:ext cx="8105914" cy="461665"/>
          </a:xfrm>
          <a:prstGeom prst="rect">
            <a:avLst/>
          </a:prstGeom>
        </p:spPr>
        <p:txBody>
          <a:bodyPr wrap="square">
            <a:spAutoFit/>
          </a:bodyPr>
          <a:lstStyle/>
          <a:p>
            <a:r>
              <a:rPr lang="en-IN" sz="2400" b="1" dirty="0" smtClean="0">
                <a:solidFill>
                  <a:schemeClr val="accent2">
                    <a:lumMod val="75000"/>
                  </a:schemeClr>
                </a:solidFill>
              </a:rPr>
              <a:t>Multiple Inheritance in C++ : Data members and Object Layout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099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574568"/>
            <a:ext cx="8047478" cy="5909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r>
              <a:rPr lang="en-IN" sz="2400" dirty="0" smtClean="0">
                <a:solidFill>
                  <a:schemeClr val="accent1">
                    <a:lumMod val="75000"/>
                  </a:schemeClr>
                </a:solidFill>
              </a:rPr>
              <a:t>class Base1 {</a:t>
            </a:r>
          </a:p>
          <a:p>
            <a:pPr algn="just"/>
            <a:r>
              <a:rPr lang="en-IN" sz="2400" dirty="0" smtClean="0">
                <a:solidFill>
                  <a:schemeClr val="accent1">
                    <a:lumMod val="75000"/>
                  </a:schemeClr>
                </a:solidFill>
              </a:rPr>
              <a:t>    protected:</a:t>
            </a:r>
          </a:p>
          <a:p>
            <a:pPr algn="just"/>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_;</a:t>
            </a:r>
          </a:p>
          <a:p>
            <a:pPr algn="just"/>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data_;</a:t>
            </a:r>
          </a:p>
          <a:p>
            <a:pPr algn="just"/>
            <a:r>
              <a:rPr lang="en-IN" sz="2400" dirty="0" smtClean="0">
                <a:solidFill>
                  <a:schemeClr val="accent1">
                    <a:lumMod val="75000"/>
                  </a:schemeClr>
                </a:solidFill>
              </a:rPr>
              <a:t>    public: // ...</a:t>
            </a:r>
          </a:p>
          <a:p>
            <a:pPr algn="just"/>
            <a:r>
              <a:rPr lang="en-IN" sz="2400" dirty="0" smtClean="0">
                <a:solidFill>
                  <a:schemeClr val="accent1">
                    <a:lumMod val="75000"/>
                  </a:schemeClr>
                </a:solidFill>
              </a:rPr>
              <a:t>};</a:t>
            </a:r>
          </a:p>
          <a:p>
            <a:pPr algn="just"/>
            <a:r>
              <a:rPr lang="en-IN" sz="2400" dirty="0" smtClean="0">
                <a:solidFill>
                  <a:schemeClr val="accent1">
                    <a:lumMod val="75000"/>
                  </a:schemeClr>
                </a:solidFill>
              </a:rPr>
              <a:t>class Base2 { </a:t>
            </a:r>
          </a:p>
          <a:p>
            <a:pPr algn="just"/>
            <a:r>
              <a:rPr lang="en-IN" sz="2400" dirty="0" smtClean="0">
                <a:solidFill>
                  <a:schemeClr val="accent1">
                    <a:lumMod val="75000"/>
                  </a:schemeClr>
                </a:solidFill>
              </a:rPr>
              <a:t>     protected:</a:t>
            </a:r>
          </a:p>
          <a:p>
            <a:pPr algn="just"/>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j_;</a:t>
            </a:r>
          </a:p>
          <a:p>
            <a:pPr algn="just"/>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data_;</a:t>
            </a:r>
          </a:p>
          <a:p>
            <a:pPr algn="just"/>
            <a:r>
              <a:rPr lang="en-IN" sz="2400" dirty="0" smtClean="0">
                <a:solidFill>
                  <a:schemeClr val="accent1">
                    <a:lumMod val="75000"/>
                  </a:schemeClr>
                </a:solidFill>
              </a:rPr>
              <a:t>    public: // ...</a:t>
            </a:r>
          </a:p>
          <a:p>
            <a:pPr algn="just"/>
            <a:r>
              <a:rPr lang="en-IN" sz="2400" dirty="0" smtClean="0">
                <a:solidFill>
                  <a:schemeClr val="accent1">
                    <a:lumMod val="75000"/>
                  </a:schemeClr>
                </a:solidFill>
              </a:rPr>
              <a:t>};</a:t>
            </a:r>
          </a:p>
          <a:p>
            <a:pPr algn="just"/>
            <a:r>
              <a:rPr lang="en-IN" sz="2400" dirty="0" smtClean="0">
                <a:solidFill>
                  <a:schemeClr val="accent1">
                    <a:lumMod val="75000"/>
                  </a:schemeClr>
                </a:solidFill>
              </a:rPr>
              <a:t>class Derived : public Base1, public Base2 {</a:t>
            </a:r>
          </a:p>
          <a:p>
            <a:pPr algn="just"/>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k_;</a:t>
            </a:r>
          </a:p>
          <a:p>
            <a:pPr algn="just"/>
            <a:r>
              <a:rPr lang="en-IN" sz="2400" dirty="0" smtClean="0">
                <a:solidFill>
                  <a:schemeClr val="accent1">
                    <a:lumMod val="75000"/>
                  </a:schemeClr>
                </a:solidFill>
              </a:rPr>
              <a:t>     public: // ...</a:t>
            </a:r>
          </a:p>
          <a:p>
            <a:pPr algn="just"/>
            <a:r>
              <a:rPr lang="en-IN" sz="2400" dirty="0" smtClean="0">
                <a:solidFill>
                  <a:schemeClr val="accent1">
                    <a:lumMod val="75000"/>
                  </a:schemeClr>
                </a:solidFill>
              </a:rPr>
              <a:t>};</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3"/>
          <p:cNvPicPr>
            <a:picLocks noChangeAspect="1" noChangeArrowheads="1"/>
          </p:cNvPicPr>
          <p:nvPr/>
        </p:nvPicPr>
        <p:blipFill>
          <a:blip r:embed="rId2"/>
          <a:srcRect/>
          <a:stretch>
            <a:fillRect/>
          </a:stretch>
        </p:blipFill>
        <p:spPr bwMode="auto">
          <a:xfrm>
            <a:off x="3619591" y="770707"/>
            <a:ext cx="5210175" cy="3918857"/>
          </a:xfrm>
          <a:prstGeom prst="rect">
            <a:avLst/>
          </a:prstGeom>
          <a:noFill/>
          <a:ln w="9525">
            <a:noFill/>
            <a:round/>
            <a:headEnd/>
            <a:tailEnd/>
          </a:ln>
        </p:spPr>
      </p:pic>
      <p:pic>
        <p:nvPicPr>
          <p:cNvPr id="11"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86134"/>
            <a:ext cx="9555891" cy="461665"/>
          </a:xfrm>
          <a:prstGeom prst="rect">
            <a:avLst/>
          </a:prstGeom>
        </p:spPr>
        <p:txBody>
          <a:bodyPr wrap="square">
            <a:spAutoFit/>
          </a:bodyPr>
          <a:lstStyle/>
          <a:p>
            <a:r>
              <a:rPr lang="en-IN" sz="2400" b="1" dirty="0" smtClean="0">
                <a:solidFill>
                  <a:schemeClr val="accent2">
                    <a:lumMod val="75000"/>
                  </a:schemeClr>
                </a:solidFill>
              </a:rPr>
              <a:t>Multiple Inheritance in C++ : Member functions Overrides and Overloads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740552"/>
            <a:ext cx="9674822" cy="403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770513"/>
            <a:ext cx="9313818"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ISA Base1, Base2</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Member Functions</a:t>
            </a:r>
          </a:p>
          <a:p>
            <a:pPr marL="858838" lvl="1" indent="-320675" algn="just">
              <a:buSzPct val="75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class </a:t>
            </a:r>
            <a:r>
              <a:rPr lang="en-IN" sz="2400" dirty="0" smtClean="0">
                <a:solidFill>
                  <a:schemeClr val="accent2">
                    <a:lumMod val="75000"/>
                  </a:schemeClr>
                </a:solidFill>
              </a:rPr>
              <a:t>inherits all member functions </a:t>
            </a:r>
            <a:r>
              <a:rPr lang="en-IN" sz="2400" dirty="0" smtClean="0">
                <a:solidFill>
                  <a:schemeClr val="accent1">
                    <a:lumMod val="75000"/>
                  </a:schemeClr>
                </a:solidFill>
              </a:rPr>
              <a:t>of all Base classes</a:t>
            </a:r>
          </a:p>
          <a:p>
            <a:pPr marL="858838" lvl="1" indent="-320675" algn="just">
              <a:buSzPct val="75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class may </a:t>
            </a:r>
            <a:r>
              <a:rPr lang="en-IN" sz="2400" dirty="0" smtClean="0">
                <a:solidFill>
                  <a:schemeClr val="accent2">
                    <a:lumMod val="75000"/>
                  </a:schemeClr>
                </a:solidFill>
              </a:rPr>
              <a:t>override</a:t>
            </a:r>
            <a:r>
              <a:rPr lang="en-IN" sz="2400" dirty="0" smtClean="0">
                <a:solidFill>
                  <a:schemeClr val="accent1">
                    <a:lumMod val="75000"/>
                  </a:schemeClr>
                </a:solidFill>
              </a:rPr>
              <a:t> a member function of any Base class by redefining it with the same signature</a:t>
            </a:r>
          </a:p>
          <a:p>
            <a:pPr marL="858838" lvl="1" indent="-320675" algn="just">
              <a:buSzPct val="75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class may </a:t>
            </a:r>
            <a:r>
              <a:rPr lang="en-IN" sz="2400" dirty="0" smtClean="0">
                <a:solidFill>
                  <a:schemeClr val="accent2">
                    <a:lumMod val="75000"/>
                  </a:schemeClr>
                </a:solidFill>
              </a:rPr>
              <a:t>overload</a:t>
            </a:r>
            <a:r>
              <a:rPr lang="en-IN" sz="2400" dirty="0" smtClean="0">
                <a:solidFill>
                  <a:schemeClr val="accent1">
                    <a:lumMod val="75000"/>
                  </a:schemeClr>
                </a:solidFill>
              </a:rPr>
              <a:t> a member function of any Base class by redefining it with the same name; but different signature</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Static Member Functions</a:t>
            </a:r>
          </a:p>
          <a:p>
            <a:pPr marL="858838" lvl="1" indent="-320675" algn="just">
              <a:buSzPct val="75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class </a:t>
            </a:r>
            <a:r>
              <a:rPr lang="en-IN" sz="2400" dirty="0" smtClean="0">
                <a:solidFill>
                  <a:schemeClr val="accent2">
                    <a:lumMod val="75000"/>
                  </a:schemeClr>
                </a:solidFill>
              </a:rPr>
              <a:t>does not inherit the static member functions </a:t>
            </a:r>
            <a:r>
              <a:rPr lang="en-IN" sz="2400" dirty="0" smtClean="0">
                <a:solidFill>
                  <a:schemeClr val="accent1">
                    <a:lumMod val="75000"/>
                  </a:schemeClr>
                </a:solidFill>
              </a:rPr>
              <a:t>of any Base class</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Friend Functions</a:t>
            </a:r>
          </a:p>
          <a:p>
            <a:pPr marL="858838" lvl="1" indent="-320675" algn="just">
              <a:buSzPct val="75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class </a:t>
            </a:r>
            <a:r>
              <a:rPr lang="en-IN" sz="2400" dirty="0" smtClean="0">
                <a:solidFill>
                  <a:schemeClr val="accent2">
                    <a:lumMod val="75000"/>
                  </a:schemeClr>
                </a:solidFill>
              </a:rPr>
              <a:t>does not inherit the friend functions </a:t>
            </a:r>
            <a:r>
              <a:rPr lang="en-IN" sz="2400" dirty="0" smtClean="0">
                <a:solidFill>
                  <a:schemeClr val="accent1">
                    <a:lumMod val="75000"/>
                  </a:schemeClr>
                </a:solidFill>
              </a:rPr>
              <a:t>of any Base class</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86134"/>
            <a:ext cx="9555891" cy="461665"/>
          </a:xfrm>
          <a:prstGeom prst="rect">
            <a:avLst/>
          </a:prstGeom>
        </p:spPr>
        <p:txBody>
          <a:bodyPr wrap="square">
            <a:spAutoFit/>
          </a:bodyPr>
          <a:lstStyle/>
          <a:p>
            <a:r>
              <a:rPr lang="en-IN" sz="2400" b="1" dirty="0" smtClean="0">
                <a:solidFill>
                  <a:schemeClr val="accent2">
                    <a:lumMod val="75000"/>
                  </a:schemeClr>
                </a:solidFill>
              </a:rPr>
              <a:t>Multiple Inheritance in C++</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740552"/>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927269"/>
            <a:ext cx="8412480" cy="349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spcBef>
                <a:spcPts val="1425"/>
              </a:spcBef>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defRPr/>
            </a:pPr>
            <a:r>
              <a:rPr lang="en-IN" sz="2400" dirty="0" smtClean="0">
                <a:solidFill>
                  <a:schemeClr val="accent1">
                    <a:lumMod val="75000"/>
                  </a:schemeClr>
                </a:solidFill>
              </a:rPr>
              <a:t>An object of a class defined by multiple inheritance contains not only the data members defined in the derived class, but also data members of all the base classes</a:t>
            </a:r>
          </a:p>
          <a:p>
            <a:pPr marL="427038" indent="-322263" algn="just">
              <a:spcBef>
                <a:spcPts val="1425"/>
              </a:spcBef>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defRPr/>
            </a:pPr>
            <a:r>
              <a:rPr lang="en-IN" sz="2400" dirty="0" smtClean="0">
                <a:solidFill>
                  <a:schemeClr val="accent1">
                    <a:lumMod val="75000"/>
                  </a:schemeClr>
                </a:solidFill>
              </a:rPr>
              <a:t>Also, </a:t>
            </a:r>
            <a:r>
              <a:rPr lang="en-IN" sz="2400" dirty="0" err="1" smtClean="0">
                <a:solidFill>
                  <a:schemeClr val="accent1">
                    <a:lumMod val="75000"/>
                  </a:schemeClr>
                </a:solidFill>
              </a:rPr>
              <a:t>w.r.t</a:t>
            </a:r>
            <a:r>
              <a:rPr lang="en-IN" sz="2400" dirty="0" smtClean="0">
                <a:solidFill>
                  <a:schemeClr val="accent1">
                    <a:lumMod val="75000"/>
                  </a:schemeClr>
                </a:solidFill>
              </a:rPr>
              <a:t> such an object, it is possible to call the member functions of not only the derived class, but also the member functions of all the base classes</a:t>
            </a:r>
          </a:p>
          <a:p>
            <a:pPr marL="427038" indent="-322263" algn="just">
              <a:spcBef>
                <a:spcPts val="1425"/>
              </a:spcBef>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defRPr/>
            </a:pPr>
            <a:r>
              <a:rPr lang="en-IN" sz="2400" dirty="0" smtClean="0">
                <a:solidFill>
                  <a:schemeClr val="accent1">
                    <a:lumMod val="75000"/>
                  </a:schemeClr>
                </a:solidFill>
              </a:rPr>
              <a:t>multipleInherit.cpp</a:t>
            </a:r>
          </a:p>
          <a:p>
            <a:pPr marL="427038" indent="-322263" algn="just">
              <a:spcBef>
                <a:spcPts val="1425"/>
              </a:spcBef>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defRPr/>
            </a:pPr>
            <a:r>
              <a:rPr lang="en-IN" sz="2400" dirty="0" smtClean="0">
                <a:solidFill>
                  <a:schemeClr val="accent1">
                    <a:lumMod val="75000"/>
                  </a:schemeClr>
                </a:solidFill>
              </a:rPr>
              <a:t>memberFn_ctor_dtor.cpp</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86134"/>
            <a:ext cx="8249607" cy="461665"/>
          </a:xfrm>
          <a:prstGeom prst="rect">
            <a:avLst/>
          </a:prstGeom>
        </p:spPr>
        <p:txBody>
          <a:bodyPr wrap="square">
            <a:spAutoFit/>
          </a:bodyPr>
          <a:lstStyle/>
          <a:p>
            <a:r>
              <a:rPr lang="en-IN" sz="2400" b="1" dirty="0" smtClean="0">
                <a:solidFill>
                  <a:schemeClr val="accent2">
                    <a:lumMod val="75000"/>
                  </a:schemeClr>
                </a:solidFill>
              </a:rPr>
              <a:t>Ambiguities in Multiple Inheritance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740552"/>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927269"/>
            <a:ext cx="8412480" cy="55399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Identical members in more than one Base class</a:t>
            </a:r>
          </a:p>
          <a:p>
            <a:pPr marL="1481138" lvl="1" indent="-566738">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mulInherit_ambiguity1.cpp</a:t>
            </a:r>
          </a:p>
          <a:p>
            <a:pPr marL="1481138" lvl="1" indent="-566738">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mulInherit_ambiguity2_Override.cpp</a:t>
            </a:r>
          </a:p>
          <a:p>
            <a:pPr marL="1481138" lvl="1" indent="-566738">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mulInherit_ambiguity2_ScopeResoln.cpp</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Diamond Shaped Inheritance</a:t>
            </a:r>
          </a:p>
          <a:p>
            <a:pPr marL="1481138" lvl="1" indent="-566738">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diamond.cpp</a:t>
            </a:r>
          </a:p>
          <a:p>
            <a:pPr marL="1481138" lvl="1" indent="-566738">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diamond1.cpp</a:t>
            </a:r>
          </a:p>
          <a:p>
            <a:pPr marL="1481138" lvl="1" indent="-566738">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diamondInheritance.cpp</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The virtual </a:t>
            </a:r>
            <a:r>
              <a:rPr lang="en-IN" sz="2400" dirty="0" err="1" smtClean="0">
                <a:solidFill>
                  <a:schemeClr val="accent1">
                    <a:lumMod val="75000"/>
                  </a:schemeClr>
                </a:solidFill>
              </a:rPr>
              <a:t>specifier</a:t>
            </a:r>
            <a:r>
              <a:rPr lang="en-IN" sz="2400" dirty="0" smtClean="0">
                <a:solidFill>
                  <a:schemeClr val="accent1">
                    <a:lumMod val="75000"/>
                  </a:schemeClr>
                </a:solidFill>
              </a:rPr>
              <a:t> states a willingness to share a single instance of the named base class within a subsequently derived class. There are no special constraints on a class used as a virtual base class</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Virtual derivation affects the classes that subsequently derive from a class with a virtual base; it doesn’t affect the derived class itself</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grpSp>
        <p:nvGrpSpPr>
          <p:cNvPr id="2" name="Group 30"/>
          <p:cNvGrpSpPr/>
          <p:nvPr/>
        </p:nvGrpSpPr>
        <p:grpSpPr>
          <a:xfrm>
            <a:off x="7158445" y="1045032"/>
            <a:ext cx="2899954" cy="2503824"/>
            <a:chOff x="8425542" y="1018906"/>
            <a:chExt cx="2899954" cy="2503824"/>
          </a:xfrm>
        </p:grpSpPr>
        <p:sp>
          <p:nvSpPr>
            <p:cNvPr id="11" name="TextBox 10"/>
            <p:cNvSpPr txBox="1"/>
            <p:nvPr/>
          </p:nvSpPr>
          <p:spPr>
            <a:xfrm>
              <a:off x="8425542" y="2020388"/>
              <a:ext cx="1210493"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Student</a:t>
              </a:r>
              <a:endParaRPr lang="en-IN" sz="2400" b="1" dirty="0">
                <a:solidFill>
                  <a:schemeClr val="accent1">
                    <a:lumMod val="75000"/>
                  </a:schemeClr>
                </a:solidFill>
              </a:endParaRPr>
            </a:p>
          </p:txBody>
        </p:sp>
        <p:sp>
          <p:nvSpPr>
            <p:cNvPr id="12" name="TextBox 11"/>
            <p:cNvSpPr txBox="1"/>
            <p:nvPr/>
          </p:nvSpPr>
          <p:spPr>
            <a:xfrm>
              <a:off x="8778241" y="3061065"/>
              <a:ext cx="1915884"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TA</a:t>
              </a:r>
              <a:endParaRPr lang="en-IN" sz="2400" b="1" dirty="0">
                <a:solidFill>
                  <a:schemeClr val="accent1">
                    <a:lumMod val="75000"/>
                  </a:schemeClr>
                </a:solidFill>
              </a:endParaRPr>
            </a:p>
          </p:txBody>
        </p:sp>
        <p:sp>
          <p:nvSpPr>
            <p:cNvPr id="13" name="TextBox 12"/>
            <p:cNvSpPr txBox="1"/>
            <p:nvPr/>
          </p:nvSpPr>
          <p:spPr>
            <a:xfrm>
              <a:off x="10045335" y="2050868"/>
              <a:ext cx="1280161"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Teacher</a:t>
              </a:r>
              <a:endParaRPr lang="en-IN" sz="2400" b="1" dirty="0">
                <a:solidFill>
                  <a:schemeClr val="accent1">
                    <a:lumMod val="75000"/>
                  </a:schemeClr>
                </a:solidFill>
              </a:endParaRPr>
            </a:p>
          </p:txBody>
        </p:sp>
        <p:cxnSp>
          <p:nvCxnSpPr>
            <p:cNvPr id="14" name="Straight Arrow Connector 13"/>
            <p:cNvCxnSpPr/>
            <p:nvPr/>
          </p:nvCxnSpPr>
          <p:spPr>
            <a:xfrm rot="16200000" flipV="1">
              <a:off x="8673738" y="2586447"/>
              <a:ext cx="613955" cy="32657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10195561" y="2592978"/>
              <a:ext cx="548639" cy="32657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64881" y="1018906"/>
              <a:ext cx="1915884" cy="461665"/>
            </a:xfrm>
            <a:prstGeom prst="rect">
              <a:avLst/>
            </a:prstGeom>
            <a:noFill/>
            <a:ln w="38100">
              <a:solidFill>
                <a:schemeClr val="accent2">
                  <a:lumMod val="75000"/>
                </a:schemeClr>
              </a:solidFill>
            </a:ln>
          </p:spPr>
          <p:txBody>
            <a:bodyPr wrap="square" rtlCol="0">
              <a:spAutoFit/>
            </a:bodyPr>
            <a:lstStyle/>
            <a:p>
              <a:pPr algn="ctr"/>
              <a:r>
                <a:rPr lang="en-US" sz="2400" b="1" dirty="0" smtClean="0">
                  <a:solidFill>
                    <a:schemeClr val="accent1">
                      <a:lumMod val="75000"/>
                    </a:schemeClr>
                  </a:solidFill>
                </a:rPr>
                <a:t>Person</a:t>
              </a:r>
              <a:endParaRPr lang="en-IN" sz="2400" b="1" dirty="0">
                <a:solidFill>
                  <a:schemeClr val="accent1">
                    <a:lumMod val="75000"/>
                  </a:schemeClr>
                </a:solidFill>
              </a:endParaRPr>
            </a:p>
          </p:txBody>
        </p:sp>
        <p:cxnSp>
          <p:nvCxnSpPr>
            <p:cNvPr id="19" name="Straight Arrow Connector 18"/>
            <p:cNvCxnSpPr/>
            <p:nvPr/>
          </p:nvCxnSpPr>
          <p:spPr>
            <a:xfrm rot="5400000" flipH="1" flipV="1">
              <a:off x="8760823" y="1593669"/>
              <a:ext cx="526869" cy="3091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0"/>
            </p:cNvCxnSpPr>
            <p:nvPr/>
          </p:nvCxnSpPr>
          <p:spPr>
            <a:xfrm rot="16200000" flipV="1">
              <a:off x="10034453" y="1399905"/>
              <a:ext cx="579120" cy="72280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pic>
        <p:nvPicPr>
          <p:cNvPr id="1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86134"/>
            <a:ext cx="8249607" cy="461665"/>
          </a:xfrm>
          <a:prstGeom prst="rect">
            <a:avLst/>
          </a:prstGeom>
        </p:spPr>
        <p:txBody>
          <a:bodyPr wrap="square">
            <a:spAutoFit/>
          </a:bodyPr>
          <a:lstStyle/>
          <a:p>
            <a:r>
              <a:rPr lang="en-IN" sz="2400" b="1" dirty="0" smtClean="0">
                <a:solidFill>
                  <a:schemeClr val="accent2">
                    <a:lumMod val="75000"/>
                  </a:schemeClr>
                </a:solidFill>
              </a:rPr>
              <a:t>Type Casting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740552"/>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927269"/>
            <a:ext cx="8412480"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 cast operator takes an expression of source type (implicit from the expression) and convert it to an expression of target type (explicit in the operator) following the semantics of the operator</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b="1" dirty="0" smtClean="0">
                <a:solidFill>
                  <a:schemeClr val="accent2">
                    <a:lumMod val="75000"/>
                  </a:schemeClr>
                </a:solidFill>
              </a:rPr>
              <a:t>operator</a:t>
            </a:r>
            <a:r>
              <a:rPr lang="en-IN" sz="2400" dirty="0" smtClean="0">
                <a:solidFill>
                  <a:schemeClr val="accent1">
                    <a:lumMod val="75000"/>
                  </a:schemeClr>
                </a:solidFill>
              </a:rPr>
              <a:t> &lt;type&gt; (value whose type is to be converted)</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IN" sz="2400" dirty="0" smtClean="0">
              <a:solidFill>
                <a:schemeClr val="accent1">
                  <a:lumMod val="75000"/>
                </a:schemeClr>
              </a:solidFill>
            </a:endParaRP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IN" sz="2400" dirty="0" smtClean="0">
              <a:solidFill>
                <a:schemeClr val="accent1">
                  <a:lumMod val="75000"/>
                </a:schemeClr>
              </a:solidFill>
            </a:endParaRP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C++ Style cast operators</a:t>
            </a: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const_cast</a:t>
            </a:r>
            <a:endParaRPr lang="en-IN" sz="2400" dirty="0" smtClean="0">
              <a:solidFill>
                <a:schemeClr val="accent1">
                  <a:lumMod val="75000"/>
                </a:schemeClr>
              </a:solidFill>
            </a:endParaRP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dynamic_cast</a:t>
            </a:r>
            <a:endParaRPr lang="en-IN" sz="2400" dirty="0" smtClean="0">
              <a:solidFill>
                <a:schemeClr val="accent1">
                  <a:lumMod val="75000"/>
                </a:schemeClr>
              </a:solidFill>
            </a:endParaRP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static_cast</a:t>
            </a:r>
            <a:endParaRPr lang="en-IN" sz="2400" dirty="0" smtClean="0">
              <a:solidFill>
                <a:schemeClr val="accent1">
                  <a:lumMod val="75000"/>
                </a:schemeClr>
              </a:solidFill>
            </a:endParaRPr>
          </a:p>
          <a:p>
            <a:pPr marL="427038" indent="-322263" algn="just">
              <a:buSzPct val="45000"/>
              <a:buFont typeface="Wingdings" charset="2"/>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reinterpret_cast</a:t>
            </a:r>
            <a:endParaRPr lang="en-IN"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Unit 4</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1319159"/>
            <a:ext cx="8047478" cy="2105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b="1" dirty="0" smtClean="0">
                <a:solidFill>
                  <a:schemeClr val="accent1">
                    <a:lumMod val="75000"/>
                  </a:schemeClr>
                </a:solidFill>
              </a:rPr>
              <a:t>Unit 4</a:t>
            </a:r>
            <a:r>
              <a:rPr lang="en-IN" sz="2400" dirty="0" smtClean="0">
                <a:solidFill>
                  <a:schemeClr val="accent1">
                    <a:lumMod val="75000"/>
                  </a:schemeClr>
                </a:solidFill>
              </a:rPr>
              <a:t>: Virtual Functions and Polymorphism, Function Overriding, VTBL and VPTR, Pure Virtual Functions and Abstract Base Class, Virtual Destructors, Multiple Inheritance, Virtual Base Classes, Type Casting, Run Time Type Identification (RTTI), Composition, Class Templates, Exception Handling</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86134"/>
            <a:ext cx="8249607" cy="461665"/>
          </a:xfrm>
          <a:prstGeom prst="rect">
            <a:avLst/>
          </a:prstGeom>
        </p:spPr>
        <p:txBody>
          <a:bodyPr wrap="square">
            <a:spAutoFit/>
          </a:bodyPr>
          <a:lstStyle/>
          <a:p>
            <a:r>
              <a:rPr lang="en-IN" sz="2400" b="1" dirty="0" err="1" smtClean="0">
                <a:solidFill>
                  <a:schemeClr val="accent2">
                    <a:lumMod val="75000"/>
                  </a:schemeClr>
                </a:solidFill>
              </a:rPr>
              <a:t>const_cast</a:t>
            </a:r>
            <a:endParaRPr lang="en-IN" sz="2400" b="1" dirty="0" smtClean="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740552"/>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927269"/>
            <a:ext cx="8516984" cy="55399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const_cast</a:t>
            </a:r>
            <a:r>
              <a:rPr lang="en-IN" sz="2400" dirty="0" smtClean="0">
                <a:solidFill>
                  <a:schemeClr val="accent1">
                    <a:lumMod val="75000"/>
                  </a:schemeClr>
                </a:solidFill>
              </a:rPr>
              <a:t>  operator is used to take away the  </a:t>
            </a:r>
            <a:r>
              <a:rPr lang="en-IN" sz="2400" dirty="0" err="1" smtClean="0">
                <a:solidFill>
                  <a:schemeClr val="accent1">
                    <a:lumMod val="75000"/>
                  </a:schemeClr>
                </a:solidFill>
              </a:rPr>
              <a:t>constness</a:t>
            </a:r>
            <a:r>
              <a:rPr lang="en-IN" sz="2400" dirty="0" smtClean="0">
                <a:solidFill>
                  <a:schemeClr val="accent1">
                    <a:lumMod val="75000"/>
                  </a:schemeClr>
                </a:solidFill>
              </a:rPr>
              <a:t> of a variable</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b="1" dirty="0" smtClean="0">
                <a:solidFill>
                  <a:schemeClr val="accent1">
                    <a:lumMod val="75000"/>
                  </a:schemeClr>
                </a:solidFill>
              </a:rPr>
              <a:t>//constCast1.cpp</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#include &lt;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using namespace std;</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void print(char * </a:t>
            </a:r>
            <a:r>
              <a:rPr lang="en-IN" sz="2400" dirty="0" err="1" smtClean="0">
                <a:solidFill>
                  <a:schemeClr val="accent1">
                    <a:lumMod val="75000"/>
                  </a:schemeClr>
                </a:solidFill>
              </a:rPr>
              <a:t>str</a:t>
            </a:r>
            <a:r>
              <a:rPr lang="en-IN" sz="2400" dirty="0" smtClean="0">
                <a:solidFill>
                  <a:schemeClr val="accent1">
                    <a:lumMod val="75000"/>
                  </a:schemeClr>
                </a:solidFill>
              </a:rPr>
              <a:t>) { </a:t>
            </a:r>
            <a:r>
              <a:rPr lang="en-IN" sz="2400" dirty="0" err="1" smtClean="0">
                <a:solidFill>
                  <a:schemeClr val="accent1">
                    <a:lumMod val="75000"/>
                  </a:schemeClr>
                </a:solidFill>
              </a:rPr>
              <a:t>cout</a:t>
            </a:r>
            <a:r>
              <a:rPr lang="en-IN" sz="2400" dirty="0" smtClean="0">
                <a:solidFill>
                  <a:schemeClr val="accent1">
                    <a:lumMod val="75000"/>
                  </a:schemeClr>
                </a:solidFill>
              </a:rPr>
              <a:t> &lt;&lt;</a:t>
            </a:r>
            <a:r>
              <a:rPr lang="en-IN" sz="2400" dirty="0" err="1" smtClean="0">
                <a:solidFill>
                  <a:schemeClr val="accent1">
                    <a:lumMod val="75000"/>
                  </a:schemeClr>
                </a:solidFill>
              </a:rPr>
              <a:t>str</a:t>
            </a:r>
            <a:r>
              <a:rPr lang="en-IN" sz="2400" dirty="0" smtClean="0">
                <a:solidFill>
                  <a:schemeClr val="accent1">
                    <a:lumMod val="75000"/>
                  </a:schemeClr>
                </a:solidFill>
              </a:rPr>
              <a:t>&lt;&lt;</a:t>
            </a:r>
            <a:r>
              <a:rPr lang="en-IN" sz="2400" dirty="0" err="1" smtClean="0">
                <a:solidFill>
                  <a:schemeClr val="accent1">
                    <a:lumMod val="75000"/>
                  </a:schemeClr>
                </a:solidFill>
              </a:rPr>
              <a:t>endl</a:t>
            </a:r>
            <a:r>
              <a:rPr lang="en-IN" sz="2400" dirty="0" smtClean="0">
                <a:solidFill>
                  <a:schemeClr val="accent1">
                    <a:lumMod val="75000"/>
                  </a:schemeClr>
                </a:solidFill>
              </a:rPr>
              <a:t>;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const char * c = "sample text";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b="1" dirty="0" smtClean="0">
                <a:solidFill>
                  <a:schemeClr val="accent1">
                    <a:lumMod val="75000"/>
                  </a:schemeClr>
                </a:solidFill>
              </a:rPr>
              <a:t>	</a:t>
            </a:r>
            <a:r>
              <a:rPr lang="en-IN" sz="2400" dirty="0" smtClean="0">
                <a:solidFill>
                  <a:schemeClr val="accent2">
                    <a:lumMod val="75000"/>
                  </a:schemeClr>
                </a:solidFill>
              </a:rPr>
              <a:t>// print(c);  </a:t>
            </a:r>
            <a:r>
              <a:rPr lang="en-IN" sz="2400" dirty="0" smtClean="0">
                <a:solidFill>
                  <a:srgbClr val="C00000"/>
                </a:solidFill>
              </a:rPr>
              <a:t>//error: ’void print(char *)’: cannot convert argument1 from ’const char *’ to ’char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print(</a:t>
            </a:r>
            <a:r>
              <a:rPr lang="en-IN" sz="2400" dirty="0" err="1" smtClean="0">
                <a:solidFill>
                  <a:schemeClr val="accent1">
                    <a:lumMod val="75000"/>
                  </a:schemeClr>
                </a:solidFill>
              </a:rPr>
              <a:t>const_cast</a:t>
            </a:r>
            <a:r>
              <a:rPr lang="en-IN" sz="2400" dirty="0" smtClean="0">
                <a:solidFill>
                  <a:schemeClr val="accent1">
                    <a:lumMod val="75000"/>
                  </a:schemeClr>
                </a:solidFill>
              </a:rPr>
              <a:t>&lt;char *&gt;(c));   </a:t>
            </a:r>
            <a:r>
              <a:rPr lang="en-IN" sz="2400" dirty="0" smtClean="0">
                <a:solidFill>
                  <a:srgbClr val="C00000"/>
                </a:solidFill>
              </a:rPr>
              <a:t>//Removes the </a:t>
            </a:r>
            <a:r>
              <a:rPr lang="en-IN" sz="2400" dirty="0" err="1" smtClean="0">
                <a:solidFill>
                  <a:srgbClr val="C00000"/>
                </a:solidFill>
              </a:rPr>
              <a:t>constness</a:t>
            </a:r>
            <a:r>
              <a:rPr lang="en-IN" sz="2400" dirty="0" smtClean="0">
                <a:solidFill>
                  <a:srgbClr val="C00000"/>
                </a:solidFill>
              </a:rPr>
              <a:t> associated with 'c' and passes to print()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return 0;</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20819"/>
            <a:ext cx="8249607" cy="461665"/>
          </a:xfrm>
          <a:prstGeom prst="rect">
            <a:avLst/>
          </a:prstGeom>
        </p:spPr>
        <p:txBody>
          <a:bodyPr wrap="square">
            <a:spAutoFit/>
          </a:bodyPr>
          <a:lstStyle/>
          <a:p>
            <a:r>
              <a:rPr lang="en-IN" sz="2400" b="1" dirty="0" err="1" smtClean="0">
                <a:solidFill>
                  <a:schemeClr val="accent2">
                    <a:lumMod val="75000"/>
                  </a:schemeClr>
                </a:solidFill>
              </a:rPr>
              <a:t>const_cast</a:t>
            </a:r>
            <a:endParaRPr lang="en-IN" sz="2400" b="1" dirty="0" smtClean="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7523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39192" y="927269"/>
            <a:ext cx="3749040" cy="4062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US" sz="2400" b="1" dirty="0" smtClean="0">
                <a:solidFill>
                  <a:schemeClr val="accent1">
                    <a:lumMod val="75000"/>
                  </a:schemeClr>
                </a:solidFill>
              </a:rPr>
              <a:t>//constCast2.cpp</a:t>
            </a:r>
            <a:endParaRPr lang="en-IN" sz="2400" b="1" dirty="0" smtClean="0">
              <a:solidFill>
                <a:schemeClr val="accent1">
                  <a:lumMod val="75000"/>
                </a:schemeClr>
              </a:solidFill>
            </a:endParaRP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#include &lt;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using namespace std;</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class A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public: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a:t>
            </a:r>
            <a:r>
              <a:rPr lang="en-IN" sz="2400" dirty="0" err="1" smtClean="0">
                <a:solidFill>
                  <a:schemeClr val="accent1">
                    <a:lumMod val="75000"/>
                  </a:schemeClr>
                </a:solidFill>
              </a:rPr>
              <a:t>int</a:t>
            </a:r>
            <a:r>
              <a:rPr lang="en-IN" sz="2400" dirty="0" smtClean="0">
                <a:solidFill>
                  <a:schemeClr val="accent1">
                    <a:lumMod val="75000"/>
                  </a:schemeClr>
                </a:solidFill>
              </a:rPr>
              <a:t> i1) : </a:t>
            </a:r>
            <a:r>
              <a:rPr lang="en-IN" sz="2400" dirty="0" err="1" smtClean="0">
                <a:solidFill>
                  <a:schemeClr val="accent1">
                    <a:lumMod val="75000"/>
                  </a:schemeClr>
                </a:solidFill>
              </a:rPr>
              <a:t>i</a:t>
            </a:r>
            <a:r>
              <a:rPr lang="en-IN" sz="2400" dirty="0" smtClean="0">
                <a:solidFill>
                  <a:schemeClr val="accent1">
                    <a:lumMod val="75000"/>
                  </a:schemeClr>
                </a:solidFill>
              </a:rPr>
              <a:t>(i1)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get() const { return </a:t>
            </a:r>
            <a:r>
              <a:rPr lang="en-IN" sz="2400" dirty="0" err="1" smtClean="0">
                <a:solidFill>
                  <a:schemeClr val="accent1">
                    <a:lumMod val="75000"/>
                  </a:schemeClr>
                </a:solidFill>
              </a:rPr>
              <a:t>i</a:t>
            </a:r>
            <a:r>
              <a:rPr lang="en-IN" sz="2400" dirty="0" smtClean="0">
                <a:solidFill>
                  <a:schemeClr val="accent1">
                    <a:lumMod val="75000"/>
                  </a:schemeClr>
                </a:solidFill>
              </a:rPr>
              <a:t>;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void set(</a:t>
            </a:r>
            <a:r>
              <a:rPr lang="en-IN" sz="2400" dirty="0" err="1" smtClean="0">
                <a:solidFill>
                  <a:schemeClr val="accent1">
                    <a:lumMod val="75000"/>
                  </a:schemeClr>
                </a:solidFill>
              </a:rPr>
              <a:t>int</a:t>
            </a:r>
            <a:r>
              <a:rPr lang="en-IN" sz="2400" dirty="0" smtClean="0">
                <a:solidFill>
                  <a:schemeClr val="accent1">
                    <a:lumMod val="75000"/>
                  </a:schemeClr>
                </a:solidFill>
              </a:rPr>
              <a:t> i1) { </a:t>
            </a:r>
            <a:r>
              <a:rPr lang="en-IN" sz="2400" dirty="0" err="1" smtClean="0">
                <a:solidFill>
                  <a:schemeClr val="accent1">
                    <a:lumMod val="75000"/>
                  </a:schemeClr>
                </a:solidFill>
              </a:rPr>
              <a:t>i</a:t>
            </a:r>
            <a:r>
              <a:rPr lang="en-IN" sz="2400" dirty="0" smtClean="0">
                <a:solidFill>
                  <a:schemeClr val="accent1">
                    <a:lumMod val="75000"/>
                  </a:schemeClr>
                </a:solidFill>
              </a:rPr>
              <a:t> = i1; }</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3897084" y="599947"/>
            <a:ext cx="7598229" cy="5262979"/>
          </a:xfrm>
          <a:prstGeom prst="rect">
            <a:avLst/>
          </a:prstGeom>
        </p:spPr>
        <p:txBody>
          <a:bodyPr wrap="square">
            <a:spAutoFit/>
          </a:bodyPr>
          <a:lstStyle/>
          <a:p>
            <a:r>
              <a:rPr lang="en-IN" sz="2400" dirty="0" err="1" smtClean="0">
                <a:solidFill>
                  <a:schemeClr val="accent1">
                    <a:lumMod val="75000"/>
                  </a:schemeClr>
                </a:solidFill>
              </a:rPr>
              <a:t>int</a:t>
            </a:r>
            <a:r>
              <a:rPr lang="en-IN" sz="2400" dirty="0" smtClean="0">
                <a:solidFill>
                  <a:schemeClr val="accent1">
                    <a:lumMod val="75000"/>
                  </a:schemeClr>
                </a:solidFill>
              </a:rPr>
              <a:t> main() </a:t>
            </a:r>
          </a:p>
          <a:p>
            <a:r>
              <a:rPr lang="en-IN" sz="2400" dirty="0" smtClean="0">
                <a:solidFill>
                  <a:schemeClr val="accent1">
                    <a:lumMod val="75000"/>
                  </a:schemeClr>
                </a:solidFill>
              </a:rPr>
              <a:t>{</a:t>
            </a:r>
          </a:p>
          <a:p>
            <a:r>
              <a:rPr lang="en-IN" sz="2400" dirty="0" smtClean="0">
                <a:solidFill>
                  <a:schemeClr val="accent1">
                    <a:lumMod val="75000"/>
                  </a:schemeClr>
                </a:solidFill>
              </a:rPr>
              <a:t>const A </a:t>
            </a:r>
            <a:r>
              <a:rPr lang="en-IN" sz="2400" dirty="0" err="1" smtClean="0">
                <a:solidFill>
                  <a:schemeClr val="accent1">
                    <a:lumMod val="75000"/>
                  </a:schemeClr>
                </a:solidFill>
              </a:rPr>
              <a:t>a</a:t>
            </a:r>
            <a:r>
              <a:rPr lang="en-IN" sz="2400" dirty="0" smtClean="0">
                <a:solidFill>
                  <a:schemeClr val="accent1">
                    <a:lumMod val="75000"/>
                  </a:schemeClr>
                </a:solidFill>
              </a:rPr>
              <a:t>(1);</a:t>
            </a:r>
          </a:p>
          <a:p>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a.get</a:t>
            </a:r>
            <a:r>
              <a:rPr lang="en-IN" sz="2400" dirty="0" smtClean="0">
                <a:solidFill>
                  <a:schemeClr val="accent1">
                    <a:lumMod val="75000"/>
                  </a:schemeClr>
                </a:solidFill>
              </a:rPr>
              <a:t>()&lt;&lt;</a:t>
            </a:r>
            <a:r>
              <a:rPr lang="en-IN" sz="2400" dirty="0" err="1" smtClean="0">
                <a:solidFill>
                  <a:schemeClr val="accent1">
                    <a:lumMod val="75000"/>
                  </a:schemeClr>
                </a:solidFill>
              </a:rPr>
              <a:t>endl</a:t>
            </a:r>
            <a:r>
              <a:rPr lang="en-IN" sz="2400" dirty="0" smtClean="0">
                <a:solidFill>
                  <a:schemeClr val="accent1">
                    <a:lumMod val="75000"/>
                  </a:schemeClr>
                </a:solidFill>
              </a:rPr>
              <a:t>;</a:t>
            </a:r>
          </a:p>
          <a:p>
            <a:r>
              <a:rPr lang="en-IN" sz="2400" dirty="0" smtClean="0">
                <a:solidFill>
                  <a:schemeClr val="accent2">
                    <a:lumMod val="75000"/>
                  </a:schemeClr>
                </a:solidFill>
              </a:rPr>
              <a:t>//</a:t>
            </a:r>
            <a:r>
              <a:rPr lang="en-IN" sz="2400" dirty="0" err="1" smtClean="0">
                <a:solidFill>
                  <a:schemeClr val="accent2">
                    <a:lumMod val="75000"/>
                  </a:schemeClr>
                </a:solidFill>
              </a:rPr>
              <a:t>a.set</a:t>
            </a:r>
            <a:r>
              <a:rPr lang="en-IN" sz="2400" dirty="0" smtClean="0">
                <a:solidFill>
                  <a:schemeClr val="accent2">
                    <a:lumMod val="75000"/>
                  </a:schemeClr>
                </a:solidFill>
              </a:rPr>
              <a:t>(5);   </a:t>
            </a:r>
            <a:r>
              <a:rPr lang="en-IN" sz="2400" dirty="0" smtClean="0">
                <a:solidFill>
                  <a:srgbClr val="C00000"/>
                </a:solidFill>
              </a:rPr>
              <a:t>// error: ’void A::set(</a:t>
            </a:r>
            <a:r>
              <a:rPr lang="en-IN" sz="2400" dirty="0" err="1" smtClean="0">
                <a:solidFill>
                  <a:srgbClr val="C00000"/>
                </a:solidFill>
              </a:rPr>
              <a:t>int</a:t>
            </a:r>
            <a:r>
              <a:rPr lang="en-IN" sz="2400" dirty="0" smtClean="0">
                <a:solidFill>
                  <a:srgbClr val="C00000"/>
                </a:solidFill>
              </a:rPr>
              <a:t>)’: cannot convert ’this’ pointer from ’const A’ to ’A &amp;’</a:t>
            </a:r>
          </a:p>
          <a:p>
            <a:r>
              <a:rPr lang="en-IN" sz="2400" dirty="0" err="1" smtClean="0">
                <a:solidFill>
                  <a:schemeClr val="accent1">
                    <a:lumMod val="75000"/>
                  </a:schemeClr>
                </a:solidFill>
              </a:rPr>
              <a:t>const_cast</a:t>
            </a:r>
            <a:r>
              <a:rPr lang="en-IN" sz="2400" dirty="0" smtClean="0">
                <a:solidFill>
                  <a:schemeClr val="accent1">
                    <a:lumMod val="75000"/>
                  </a:schemeClr>
                </a:solidFill>
              </a:rPr>
              <a:t>&lt;A&amp;&gt;(a).set(5);</a:t>
            </a:r>
          </a:p>
          <a:p>
            <a:r>
              <a:rPr lang="en-IN" sz="2400" dirty="0" smtClean="0">
                <a:solidFill>
                  <a:schemeClr val="accent2">
                    <a:lumMod val="75000"/>
                  </a:schemeClr>
                </a:solidFill>
              </a:rPr>
              <a:t>//</a:t>
            </a:r>
            <a:r>
              <a:rPr lang="en-IN" sz="2400" dirty="0" err="1" smtClean="0">
                <a:solidFill>
                  <a:schemeClr val="accent2">
                    <a:lumMod val="75000"/>
                  </a:schemeClr>
                </a:solidFill>
              </a:rPr>
              <a:t>const_cast</a:t>
            </a:r>
            <a:r>
              <a:rPr lang="en-IN" sz="2400" dirty="0" smtClean="0">
                <a:solidFill>
                  <a:schemeClr val="accent2">
                    <a:lumMod val="75000"/>
                  </a:schemeClr>
                </a:solidFill>
              </a:rPr>
              <a:t>&lt;A&gt;(a).set(5);  </a:t>
            </a:r>
            <a:r>
              <a:rPr lang="en-IN" sz="2400" dirty="0" smtClean="0">
                <a:solidFill>
                  <a:srgbClr val="C00000"/>
                </a:solidFill>
              </a:rPr>
              <a:t>// error: ’</a:t>
            </a:r>
            <a:r>
              <a:rPr lang="en-IN" sz="2400" dirty="0" err="1" smtClean="0">
                <a:solidFill>
                  <a:srgbClr val="C00000"/>
                </a:solidFill>
              </a:rPr>
              <a:t>const_cast</a:t>
            </a:r>
            <a:r>
              <a:rPr lang="en-IN" sz="2400" dirty="0" smtClean="0">
                <a:solidFill>
                  <a:srgbClr val="C00000"/>
                </a:solidFill>
              </a:rPr>
              <a:t>’: cannot convert from ’const A’ to ’A’ i.e., cannot strip the </a:t>
            </a:r>
            <a:r>
              <a:rPr lang="en-IN" sz="2400" dirty="0" err="1" smtClean="0">
                <a:solidFill>
                  <a:srgbClr val="C00000"/>
                </a:solidFill>
              </a:rPr>
              <a:t>constness</a:t>
            </a:r>
            <a:r>
              <a:rPr lang="en-IN" sz="2400" dirty="0" smtClean="0">
                <a:solidFill>
                  <a:srgbClr val="C00000"/>
                </a:solidFill>
              </a:rPr>
              <a:t> of the object, so as given in the above line create a non const reference to the object and pass it to the function</a:t>
            </a:r>
          </a:p>
          <a:p>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a.get</a:t>
            </a:r>
            <a:r>
              <a:rPr lang="en-IN" sz="2400" dirty="0" smtClean="0">
                <a:solidFill>
                  <a:schemeClr val="accent1">
                    <a:lumMod val="75000"/>
                  </a:schemeClr>
                </a:solidFill>
              </a:rPr>
              <a:t>()&lt;&lt;</a:t>
            </a:r>
            <a:r>
              <a:rPr lang="en-IN" sz="2400" dirty="0" err="1" smtClean="0">
                <a:solidFill>
                  <a:schemeClr val="accent1">
                    <a:lumMod val="75000"/>
                  </a:schemeClr>
                </a:solidFill>
              </a:rPr>
              <a:t>endl</a:t>
            </a:r>
            <a:r>
              <a:rPr lang="en-IN" sz="2400" dirty="0" smtClean="0">
                <a:solidFill>
                  <a:schemeClr val="accent1">
                    <a:lumMod val="75000"/>
                  </a:schemeClr>
                </a:solidFill>
              </a:rPr>
              <a:t>;</a:t>
            </a:r>
          </a:p>
          <a:p>
            <a:r>
              <a:rPr lang="en-IN" sz="2400" dirty="0" smtClean="0">
                <a:solidFill>
                  <a:schemeClr val="accent1">
                    <a:lumMod val="75000"/>
                  </a:schemeClr>
                </a:solidFill>
              </a:rPr>
              <a:t>return 0;</a:t>
            </a:r>
          </a:p>
          <a:p>
            <a:r>
              <a:rPr lang="en-IN" sz="2400" dirty="0" smtClean="0">
                <a:solidFill>
                  <a:schemeClr val="accent1">
                    <a:lumMod val="75000"/>
                  </a:schemeClr>
                </a:solidFill>
              </a:rPr>
              <a:t>}</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20819"/>
            <a:ext cx="8249607" cy="461665"/>
          </a:xfrm>
          <a:prstGeom prst="rect">
            <a:avLst/>
          </a:prstGeom>
        </p:spPr>
        <p:txBody>
          <a:bodyPr wrap="square">
            <a:spAutoFit/>
          </a:bodyPr>
          <a:lstStyle/>
          <a:p>
            <a:r>
              <a:rPr lang="en-IN" sz="2400" b="1" dirty="0" err="1" smtClean="0">
                <a:solidFill>
                  <a:schemeClr val="accent2">
                    <a:lumMod val="75000"/>
                  </a:schemeClr>
                </a:solidFill>
              </a:rPr>
              <a:t>static_cast</a:t>
            </a:r>
            <a:endParaRPr lang="en-IN" sz="2400" b="1" dirty="0" smtClean="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7523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22067" y="927269"/>
            <a:ext cx="8464733" cy="40626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static_cast</a:t>
            </a:r>
            <a:r>
              <a:rPr lang="en-IN" sz="2400" dirty="0" smtClean="0">
                <a:solidFill>
                  <a:schemeClr val="accent1">
                    <a:lumMod val="75000"/>
                  </a:schemeClr>
                </a:solidFill>
              </a:rPr>
              <a:t>  can be used to perform explicit conversions that are  supported directly by the language</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For example, if you write an arithmetic expression in which you  need to convert an </a:t>
            </a:r>
            <a:r>
              <a:rPr lang="en-IN" sz="2400" dirty="0" err="1" smtClean="0">
                <a:solidFill>
                  <a:schemeClr val="accent1">
                    <a:lumMod val="75000"/>
                  </a:schemeClr>
                </a:solidFill>
              </a:rPr>
              <a:t>int</a:t>
            </a:r>
            <a:r>
              <a:rPr lang="en-IN" sz="2400" dirty="0" smtClean="0">
                <a:solidFill>
                  <a:schemeClr val="accent1">
                    <a:lumMod val="75000"/>
                  </a:schemeClr>
                </a:solidFill>
              </a:rPr>
              <a:t> to a double in order to avoid integer division,  use a </a:t>
            </a:r>
            <a:r>
              <a:rPr lang="en-IN" sz="2400" dirty="0" err="1" smtClean="0">
                <a:solidFill>
                  <a:schemeClr val="accent1">
                    <a:lumMod val="75000"/>
                  </a:schemeClr>
                </a:solidFill>
              </a:rPr>
              <a:t>static_cast</a:t>
            </a:r>
            <a:endParaRPr lang="en-IN" sz="2400" dirty="0" smtClean="0">
              <a:solidFill>
                <a:schemeClr val="accent1">
                  <a:lumMod val="75000"/>
                </a:schemeClr>
              </a:solidFill>
            </a:endParaRP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In this example, it’s enough to only </a:t>
            </a:r>
            <a:r>
              <a:rPr lang="en-IN" sz="2400" dirty="0" err="1" smtClean="0">
                <a:solidFill>
                  <a:schemeClr val="accent1">
                    <a:lumMod val="75000"/>
                  </a:schemeClr>
                </a:solidFill>
              </a:rPr>
              <a:t>static_cast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 because that  makes one of the two operands a double , making sure C++  performs floating point division</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 3;</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j = 4;</a:t>
            </a:r>
          </a:p>
          <a:p>
            <a:pPr marL="427038" indent="-322263" algn="just">
              <a:buSzPct val="45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double result = </a:t>
            </a:r>
            <a:r>
              <a:rPr lang="en-IN" sz="2400" dirty="0" err="1" smtClean="0">
                <a:solidFill>
                  <a:schemeClr val="accent1">
                    <a:lumMod val="75000"/>
                  </a:schemeClr>
                </a:solidFill>
              </a:rPr>
              <a:t>static_cast</a:t>
            </a:r>
            <a:r>
              <a:rPr lang="en-IN" sz="2400" dirty="0" smtClean="0">
                <a:solidFill>
                  <a:schemeClr val="accent1">
                    <a:lumMod val="75000"/>
                  </a:schemeClr>
                </a:solidFill>
              </a:rPr>
              <a:t>&lt;double&gt;(</a:t>
            </a:r>
            <a:r>
              <a:rPr lang="en-IN" sz="2400" dirty="0" err="1" smtClean="0">
                <a:solidFill>
                  <a:schemeClr val="accent1">
                    <a:lumMod val="75000"/>
                  </a:schemeClr>
                </a:solidFill>
              </a:rPr>
              <a:t>i</a:t>
            </a:r>
            <a:r>
              <a:rPr lang="en-IN" sz="2400" dirty="0" smtClean="0">
                <a:solidFill>
                  <a:schemeClr val="accent1">
                    <a:lumMod val="75000"/>
                  </a:schemeClr>
                </a:solidFill>
              </a:rPr>
              <a:t>) / j;</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20819"/>
            <a:ext cx="8249607" cy="461665"/>
          </a:xfrm>
          <a:prstGeom prst="rect">
            <a:avLst/>
          </a:prstGeom>
        </p:spPr>
        <p:txBody>
          <a:bodyPr wrap="square">
            <a:spAutoFit/>
          </a:bodyPr>
          <a:lstStyle/>
          <a:p>
            <a:r>
              <a:rPr lang="en-IN" sz="2400" b="1" dirty="0" err="1" smtClean="0">
                <a:solidFill>
                  <a:schemeClr val="accent2">
                    <a:lumMod val="75000"/>
                  </a:schemeClr>
                </a:solidFill>
              </a:rPr>
              <a:t>static_cast</a:t>
            </a:r>
            <a:endParaRPr lang="en-IN" sz="2400" b="1" dirty="0" smtClean="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7523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195941" y="679074"/>
            <a:ext cx="8464733" cy="5909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#include &lt;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using namespace std;</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Built-in Types</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 2;</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double d = 3.7;</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=d; 								// implicit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 </a:t>
            </a:r>
            <a:r>
              <a:rPr lang="en-IN" sz="2400" dirty="0" err="1" smtClean="0">
                <a:solidFill>
                  <a:schemeClr val="accent1">
                    <a:lumMod val="75000"/>
                  </a:schemeClr>
                </a:solidFill>
              </a:rPr>
              <a:t>static_cast</a:t>
            </a:r>
            <a:r>
              <a:rPr lang="en-IN" sz="2400" dirty="0" smtClean="0">
                <a:solidFill>
                  <a:schemeClr val="accent1">
                    <a:lumMod val="75000"/>
                  </a:schemeClr>
                </a:solidFill>
              </a:rPr>
              <a:t>&lt;</a:t>
            </a:r>
            <a:r>
              <a:rPr lang="en-IN" sz="2400" dirty="0" err="1" smtClean="0">
                <a:solidFill>
                  <a:schemeClr val="accent1">
                    <a:lumMod val="75000"/>
                  </a:schemeClr>
                </a:solidFill>
              </a:rPr>
              <a:t>int</a:t>
            </a:r>
            <a:r>
              <a:rPr lang="en-IN" sz="2400" dirty="0" smtClean="0">
                <a:solidFill>
                  <a:schemeClr val="accent1">
                    <a:lumMod val="75000"/>
                  </a:schemeClr>
                </a:solidFill>
              </a:rPr>
              <a:t>&gt;(d);	 		// </a:t>
            </a:r>
            <a:r>
              <a:rPr lang="en-IN" sz="2400" dirty="0" err="1" smtClean="0">
                <a:solidFill>
                  <a:schemeClr val="accent1">
                    <a:lumMod val="75000"/>
                  </a:schemeClr>
                </a:solidFill>
              </a:rPr>
              <a:t>static_cast</a:t>
            </a:r>
            <a:r>
              <a:rPr lang="en-IN" sz="2400" dirty="0" smtClean="0">
                <a:solidFill>
                  <a:schemeClr val="accent1">
                    <a:lumMod val="75000"/>
                  </a:schemeClr>
                </a:solidFill>
              </a:rPr>
              <a:t>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a:t>
            </a:r>
            <a:r>
              <a:rPr lang="en-IN" sz="2400" dirty="0" err="1" smtClean="0">
                <a:solidFill>
                  <a:schemeClr val="accent1">
                    <a:lumMod val="75000"/>
                  </a:schemeClr>
                </a:solidFill>
              </a:rPr>
              <a:t>int</a:t>
            </a:r>
            <a:r>
              <a:rPr lang="en-IN" sz="2400" dirty="0" smtClean="0">
                <a:solidFill>
                  <a:schemeClr val="accent1">
                    <a:lumMod val="75000"/>
                  </a:schemeClr>
                </a:solidFill>
              </a:rPr>
              <a:t>)d; 						// C-style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cout</a:t>
            </a:r>
            <a:r>
              <a:rPr lang="en-IN" sz="2400" dirty="0" smtClean="0">
                <a:solidFill>
                  <a:schemeClr val="accent1">
                    <a:lumMod val="75000"/>
                  </a:schemeClr>
                </a:solidFill>
              </a:rPr>
              <a:t>&lt;&lt;</a:t>
            </a:r>
            <a:r>
              <a:rPr lang="en-IN" sz="2400" dirty="0" err="1" smtClean="0">
                <a:solidFill>
                  <a:schemeClr val="accent1">
                    <a:lumMod val="75000"/>
                  </a:schemeClr>
                </a:solidFill>
              </a:rPr>
              <a:t>i</a:t>
            </a:r>
            <a:r>
              <a:rPr lang="en-IN" sz="2400" dirty="0" smtClean="0">
                <a:solidFill>
                  <a:schemeClr val="accent1">
                    <a:lumMod val="75000"/>
                  </a:schemeClr>
                </a:solidFill>
              </a:rPr>
              <a:t>&lt;&lt;</a:t>
            </a:r>
            <a:r>
              <a:rPr lang="en-IN" sz="2400" dirty="0" err="1" smtClean="0">
                <a:solidFill>
                  <a:schemeClr val="accent1">
                    <a:lumMod val="75000"/>
                  </a:schemeClr>
                </a:solidFill>
              </a:rPr>
              <a:t>endl</a:t>
            </a:r>
            <a:r>
              <a:rPr lang="en-IN" sz="2400" dirty="0" smtClean="0">
                <a:solidFill>
                  <a:schemeClr val="accent1">
                    <a:lumMod val="75000"/>
                  </a:schemeClr>
                </a:solidFill>
              </a:rPr>
              <a: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d = </a:t>
            </a:r>
            <a:r>
              <a:rPr lang="en-IN" sz="2400" dirty="0" err="1" smtClean="0">
                <a:solidFill>
                  <a:schemeClr val="accent1">
                    <a:lumMod val="75000"/>
                  </a:schemeClr>
                </a:solidFill>
              </a:rPr>
              <a:t>i</a:t>
            </a:r>
            <a:r>
              <a:rPr lang="en-IN" sz="2400" dirty="0" smtClean="0">
                <a:solidFill>
                  <a:schemeClr val="accent1">
                    <a:lumMod val="75000"/>
                  </a:schemeClr>
                </a:solidFill>
              </a:rPr>
              <a:t>; 							// implicit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d = </a:t>
            </a:r>
            <a:r>
              <a:rPr lang="en-IN" sz="2400" dirty="0" err="1" smtClean="0">
                <a:solidFill>
                  <a:schemeClr val="accent1">
                    <a:lumMod val="75000"/>
                  </a:schemeClr>
                </a:solidFill>
              </a:rPr>
              <a:t>static_cast</a:t>
            </a:r>
            <a:r>
              <a:rPr lang="en-IN" sz="2400" dirty="0" smtClean="0">
                <a:solidFill>
                  <a:schemeClr val="accent1">
                    <a:lumMod val="75000"/>
                  </a:schemeClr>
                </a:solidFill>
              </a:rPr>
              <a:t>&lt;double&gt;(</a:t>
            </a:r>
            <a:r>
              <a:rPr lang="en-IN" sz="2400" dirty="0" err="1" smtClean="0">
                <a:solidFill>
                  <a:schemeClr val="accent1">
                    <a:lumMod val="75000"/>
                  </a:schemeClr>
                </a:solidFill>
              </a:rPr>
              <a:t>i</a:t>
            </a:r>
            <a:r>
              <a:rPr lang="en-IN" sz="2400" dirty="0" smtClean="0">
                <a:solidFill>
                  <a:schemeClr val="accent1">
                    <a:lumMod val="75000"/>
                  </a:schemeClr>
                </a:solidFill>
              </a:rPr>
              <a:t>); 	// </a:t>
            </a:r>
            <a:r>
              <a:rPr lang="en-IN" sz="2400" dirty="0" err="1" smtClean="0">
                <a:solidFill>
                  <a:schemeClr val="accent1">
                    <a:lumMod val="75000"/>
                  </a:schemeClr>
                </a:solidFill>
              </a:rPr>
              <a:t>static_cast</a:t>
            </a:r>
            <a:r>
              <a:rPr lang="en-IN" sz="2400" dirty="0" smtClean="0">
                <a:solidFill>
                  <a:schemeClr val="accent1">
                    <a:lumMod val="75000"/>
                  </a:schemeClr>
                </a:solidFill>
              </a:rPr>
              <a:t>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d = (double)</a:t>
            </a:r>
            <a:r>
              <a:rPr lang="en-IN" sz="2400" dirty="0" err="1" smtClean="0">
                <a:solidFill>
                  <a:schemeClr val="accent1">
                    <a:lumMod val="75000"/>
                  </a:schemeClr>
                </a:solidFill>
              </a:rPr>
              <a:t>i</a:t>
            </a:r>
            <a:r>
              <a:rPr lang="en-IN" sz="2400" dirty="0" smtClean="0">
                <a:solidFill>
                  <a:schemeClr val="accent1">
                    <a:lumMod val="75000"/>
                  </a:schemeClr>
                </a:solidFill>
              </a:rPr>
              <a:t>;					// C-style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a:t>
            </a:r>
            <a:r>
              <a:rPr lang="en-IN" sz="2400" dirty="0" err="1" smtClean="0">
                <a:solidFill>
                  <a:schemeClr val="accent1">
                    <a:lumMod val="75000"/>
                  </a:schemeClr>
                </a:solidFill>
              </a:rPr>
              <a:t>cout</a:t>
            </a:r>
            <a:r>
              <a:rPr lang="en-IN" sz="2400" dirty="0" smtClean="0">
                <a:solidFill>
                  <a:schemeClr val="accent1">
                    <a:lumMod val="75000"/>
                  </a:schemeClr>
                </a:solidFill>
              </a:rPr>
              <a:t>&lt;&lt;d&lt;&lt;</a:t>
            </a:r>
            <a:r>
              <a:rPr lang="en-IN" sz="2400" dirty="0" err="1" smtClean="0">
                <a:solidFill>
                  <a:schemeClr val="accent1">
                    <a:lumMod val="75000"/>
                  </a:schemeClr>
                </a:solidFill>
              </a:rPr>
              <a:t>endl</a:t>
            </a:r>
            <a:r>
              <a:rPr lang="en-IN" sz="2400" dirty="0" smtClean="0">
                <a:solidFill>
                  <a:schemeClr val="accent1">
                    <a:lumMod val="75000"/>
                  </a:schemeClr>
                </a:solidFill>
              </a:rPr>
              <a: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return 0;</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20819"/>
            <a:ext cx="8249607" cy="461665"/>
          </a:xfrm>
          <a:prstGeom prst="rect">
            <a:avLst/>
          </a:prstGeom>
        </p:spPr>
        <p:txBody>
          <a:bodyPr wrap="square">
            <a:spAutoFit/>
          </a:bodyPr>
          <a:lstStyle/>
          <a:p>
            <a:r>
              <a:rPr lang="en-IN" sz="2400" b="1" dirty="0" err="1" smtClean="0">
                <a:solidFill>
                  <a:schemeClr val="accent2">
                    <a:lumMod val="75000"/>
                  </a:schemeClr>
                </a:solidFill>
              </a:rPr>
              <a:t>static_cast</a:t>
            </a:r>
            <a:endParaRPr lang="en-IN" sz="2400" b="1" dirty="0" smtClean="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7523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195941" y="679074"/>
            <a:ext cx="8464733"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#include &lt;</a:t>
            </a:r>
            <a:r>
              <a:rPr lang="en-IN" sz="2400" dirty="0" err="1" smtClean="0">
                <a:solidFill>
                  <a:schemeClr val="accent1">
                    <a:lumMod val="75000"/>
                  </a:schemeClr>
                </a:solidFill>
              </a:rPr>
              <a:t>iostream</a:t>
            </a:r>
            <a:r>
              <a:rPr lang="en-IN" sz="2400" dirty="0" smtClean="0">
                <a:solidFill>
                  <a:schemeClr val="accent1">
                    <a:lumMod val="75000"/>
                  </a:schemeClr>
                </a:solidFill>
              </a:rPr>
              <a:t>&gt;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using namespace std;</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 Class Hierarchy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class A {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class B: public A {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 </a:t>
            </a:r>
            <a:r>
              <a:rPr lang="en-IN" sz="2400" dirty="0" err="1" smtClean="0">
                <a:solidFill>
                  <a:schemeClr val="accent1">
                    <a:lumMod val="75000"/>
                  </a:schemeClr>
                </a:solidFill>
              </a:rPr>
              <a:t>a</a:t>
            </a:r>
            <a:r>
              <a:rPr lang="en-IN" sz="2400" dirty="0" smtClean="0">
                <a:solidFill>
                  <a:schemeClr val="accent1">
                    <a:lumMod val="75000"/>
                  </a:schemeClr>
                </a:solidFill>
              </a:rPr>
              <a: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B </a:t>
            </a:r>
            <a:r>
              <a:rPr lang="en-IN" sz="2400" dirty="0" err="1" smtClean="0">
                <a:solidFill>
                  <a:schemeClr val="accent1">
                    <a:lumMod val="75000"/>
                  </a:schemeClr>
                </a:solidFill>
              </a:rPr>
              <a:t>b</a:t>
            </a:r>
            <a:r>
              <a:rPr lang="en-IN" sz="2400" dirty="0" smtClean="0">
                <a:solidFill>
                  <a:schemeClr val="accent1">
                    <a:lumMod val="75000"/>
                  </a:schemeClr>
                </a:solidFill>
              </a:rPr>
              <a: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IN" sz="2400" dirty="0" smtClean="0">
              <a:solidFill>
                <a:schemeClr val="accent1">
                  <a:lumMod val="75000"/>
                </a:schemeClr>
              </a:solidFill>
            </a:endParaRP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2">
                    <a:lumMod val="75000"/>
                  </a:schemeClr>
                </a:solidFill>
              </a:rPr>
              <a:t>// UPCAST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 *p = &amp;b;					 </a:t>
            </a:r>
            <a:r>
              <a:rPr lang="en-IN" sz="2400" dirty="0" smtClean="0">
                <a:solidFill>
                  <a:schemeClr val="accent2">
                    <a:lumMod val="75000"/>
                  </a:schemeClr>
                </a:solidFill>
              </a:rPr>
              <a:t>// implicit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p = </a:t>
            </a:r>
            <a:r>
              <a:rPr lang="en-IN" sz="2400" dirty="0" err="1" smtClean="0">
                <a:solidFill>
                  <a:schemeClr val="accent1">
                    <a:lumMod val="75000"/>
                  </a:schemeClr>
                </a:solidFill>
              </a:rPr>
              <a:t>static_cast</a:t>
            </a:r>
            <a:r>
              <a:rPr lang="en-IN" sz="2400" dirty="0" smtClean="0">
                <a:solidFill>
                  <a:schemeClr val="accent1">
                    <a:lumMod val="75000"/>
                  </a:schemeClr>
                </a:solidFill>
              </a:rPr>
              <a:t>&lt;A*&gt;(&amp;b);  </a:t>
            </a:r>
            <a:r>
              <a:rPr lang="en-IN" sz="2400" dirty="0" smtClean="0">
                <a:solidFill>
                  <a:schemeClr val="accent2">
                    <a:lumMod val="75000"/>
                  </a:schemeClr>
                </a:solidFill>
              </a:rPr>
              <a:t>// </a:t>
            </a:r>
            <a:r>
              <a:rPr lang="en-IN" sz="2400" dirty="0" err="1" smtClean="0">
                <a:solidFill>
                  <a:schemeClr val="accent2">
                    <a:lumMod val="75000"/>
                  </a:schemeClr>
                </a:solidFill>
              </a:rPr>
              <a:t>static_cast</a:t>
            </a:r>
            <a:r>
              <a:rPr lang="en-IN" sz="2400" dirty="0" smtClean="0">
                <a:solidFill>
                  <a:schemeClr val="accent2">
                    <a:lumMod val="75000"/>
                  </a:schemeClr>
                </a:solidFill>
              </a:rPr>
              <a:t>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p = (A*)&amp;b; 				</a:t>
            </a:r>
            <a:r>
              <a:rPr lang="en-IN" sz="2400" dirty="0" smtClean="0">
                <a:solidFill>
                  <a:schemeClr val="accent2">
                    <a:lumMod val="75000"/>
                  </a:schemeClr>
                </a:solidFill>
              </a:rPr>
              <a:t>// C-style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IN"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9" name="Rectangle 8"/>
          <p:cNvSpPr/>
          <p:nvPr/>
        </p:nvSpPr>
        <p:spPr>
          <a:xfrm>
            <a:off x="4654729" y="1335652"/>
            <a:ext cx="7302137" cy="2677656"/>
          </a:xfrm>
          <a:prstGeom prst="rect">
            <a:avLst/>
          </a:prstGeom>
        </p:spPr>
        <p:txBody>
          <a:bodyPr wrap="square">
            <a:spAutoFit/>
          </a:bodyPr>
          <a:lstStyle/>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2">
                    <a:lumMod val="75000"/>
                  </a:schemeClr>
                </a:solidFill>
              </a:rPr>
              <a:t>// DOWNCAST</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2">
                    <a:lumMod val="75000"/>
                  </a:schemeClr>
                </a:solidFill>
              </a:rPr>
              <a:t>// B* q = &amp;a;					</a:t>
            </a:r>
            <a:r>
              <a:rPr lang="en-IN" sz="2400" dirty="0" smtClean="0">
                <a:solidFill>
                  <a:srgbClr val="C00000"/>
                </a:solidFill>
              </a:rPr>
              <a:t> // implicit -- error</a:t>
            </a:r>
            <a:r>
              <a:rPr lang="en-IN" sz="2400" dirty="0" smtClean="0">
                <a:solidFill>
                  <a:schemeClr val="accent2">
                    <a:lumMod val="75000"/>
                  </a:schemeClr>
                </a:solidFill>
              </a:rPr>
              <a:t> </a:t>
            </a:r>
            <a:endParaRPr lang="en-IN" sz="2400" dirty="0" smtClean="0">
              <a:solidFill>
                <a:srgbClr val="C00000"/>
              </a:solidFill>
            </a:endParaRP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B* q = </a:t>
            </a:r>
            <a:r>
              <a:rPr lang="en-IN" sz="2400" dirty="0" err="1" smtClean="0">
                <a:solidFill>
                  <a:schemeClr val="accent1">
                    <a:lumMod val="75000"/>
                  </a:schemeClr>
                </a:solidFill>
              </a:rPr>
              <a:t>static_cast</a:t>
            </a:r>
            <a:r>
              <a:rPr lang="en-IN" sz="2400" dirty="0" smtClean="0">
                <a:solidFill>
                  <a:schemeClr val="accent1">
                    <a:lumMod val="75000"/>
                  </a:schemeClr>
                </a:solidFill>
              </a:rPr>
              <a:t>&lt;B*&gt;(&amp;a);  	</a:t>
            </a:r>
            <a:r>
              <a:rPr lang="en-IN" sz="2400" dirty="0" smtClean="0">
                <a:solidFill>
                  <a:schemeClr val="accent2">
                    <a:lumMod val="75000"/>
                  </a:schemeClr>
                </a:solidFill>
              </a:rPr>
              <a:t>// </a:t>
            </a:r>
            <a:r>
              <a:rPr lang="en-IN" sz="2400" dirty="0" err="1" smtClean="0">
                <a:solidFill>
                  <a:schemeClr val="accent2">
                    <a:lumMod val="75000"/>
                  </a:schemeClr>
                </a:solidFill>
              </a:rPr>
              <a:t>static_cast</a:t>
            </a:r>
            <a:r>
              <a:rPr lang="en-IN" sz="2400" dirty="0" smtClean="0">
                <a:solidFill>
                  <a:schemeClr val="accent2">
                    <a:lumMod val="75000"/>
                  </a:schemeClr>
                </a:solidFill>
              </a:rPr>
              <a:t> -- okay: RISKY: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2">
                    <a:lumMod val="75000"/>
                  </a:schemeClr>
                </a:solidFill>
              </a:rPr>
              <a:t>									//Should use </a:t>
            </a:r>
            <a:r>
              <a:rPr lang="en-IN" sz="2400" dirty="0" err="1" smtClean="0">
                <a:solidFill>
                  <a:schemeClr val="accent2">
                    <a:lumMod val="75000"/>
                  </a:schemeClr>
                </a:solidFill>
              </a:rPr>
              <a:t>dynamic_cast</a:t>
            </a:r>
            <a:endParaRPr lang="en-IN" sz="2400" dirty="0" smtClean="0">
              <a:solidFill>
                <a:schemeClr val="accent2">
                  <a:lumMod val="75000"/>
                </a:schemeClr>
              </a:solidFill>
            </a:endParaRP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q = (B*)&amp;a; 					</a:t>
            </a:r>
            <a:r>
              <a:rPr lang="en-IN" sz="2400" dirty="0" smtClean="0">
                <a:solidFill>
                  <a:schemeClr val="accent2">
                    <a:lumMod val="75000"/>
                  </a:schemeClr>
                </a:solidFill>
              </a:rPr>
              <a:t>// C-style -- okay</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return 0;</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p:txBody>
      </p:sp>
      <p:pic>
        <p:nvPicPr>
          <p:cNvPr id="11"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20819"/>
            <a:ext cx="8249607" cy="461665"/>
          </a:xfrm>
          <a:prstGeom prst="rect">
            <a:avLst/>
          </a:prstGeom>
        </p:spPr>
        <p:txBody>
          <a:bodyPr wrap="square">
            <a:spAutoFit/>
          </a:bodyPr>
          <a:lstStyle/>
          <a:p>
            <a:r>
              <a:rPr lang="en-IN" sz="2400" b="1" dirty="0" err="1" smtClean="0">
                <a:solidFill>
                  <a:schemeClr val="accent2">
                    <a:lumMod val="75000"/>
                  </a:schemeClr>
                </a:solidFill>
              </a:rPr>
              <a:t>dynamic_cast</a:t>
            </a:r>
            <a:r>
              <a:rPr lang="en-IN" sz="2400" b="1" dirty="0" smtClean="0">
                <a:solidFill>
                  <a:schemeClr val="accent2">
                    <a:lumMod val="75000"/>
                  </a:schemeClr>
                </a:solidFill>
              </a:rPr>
              <a:t>, Run Time Type Information (RTTI)</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7523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195941" y="639885"/>
            <a:ext cx="9927773" cy="6278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To perform the cast safely with run-time type checking, use the </a:t>
            </a:r>
            <a:r>
              <a:rPr lang="en-IN" sz="2400" dirty="0" err="1" smtClean="0">
                <a:solidFill>
                  <a:schemeClr val="accent1">
                    <a:lumMod val="75000"/>
                  </a:schemeClr>
                </a:solidFill>
              </a:rPr>
              <a:t>dynamic_cast</a:t>
            </a:r>
            <a:endParaRPr lang="en-IN" sz="2400" dirty="0" smtClean="0">
              <a:solidFill>
                <a:schemeClr val="accent1">
                  <a:lumMod val="75000"/>
                </a:schemeClr>
              </a:solidFill>
            </a:endParaRP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dynamic_cast</a:t>
            </a:r>
            <a:r>
              <a:rPr lang="en-IN" sz="2400" dirty="0" smtClean="0">
                <a:solidFill>
                  <a:schemeClr val="accent1">
                    <a:lumMod val="75000"/>
                  </a:schemeClr>
                </a:solidFill>
              </a:rPr>
              <a:t> provides a run-time check on casts within an inheritance hierarchy</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You can use it to cast pointers or references</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dynamic_cast</a:t>
            </a:r>
            <a:r>
              <a:rPr lang="en-IN" sz="2400" dirty="0" smtClean="0">
                <a:solidFill>
                  <a:schemeClr val="accent1">
                    <a:lumMod val="75000"/>
                  </a:schemeClr>
                </a:solidFill>
              </a:rPr>
              <a:t> checks the run-time type information of the underlying  object at run time. If the cast doesn’t make sense, </a:t>
            </a:r>
            <a:r>
              <a:rPr lang="en-IN" sz="2400" dirty="0" err="1" smtClean="0">
                <a:solidFill>
                  <a:schemeClr val="accent1">
                    <a:lumMod val="75000"/>
                  </a:schemeClr>
                </a:solidFill>
              </a:rPr>
              <a:t>dynamic_cast</a:t>
            </a:r>
            <a:r>
              <a:rPr lang="en-IN" sz="2400" dirty="0" smtClean="0">
                <a:solidFill>
                  <a:schemeClr val="accent1">
                    <a:lumMod val="75000"/>
                  </a:schemeClr>
                </a:solidFill>
              </a:rPr>
              <a:t> returns a null pointer  (for the pointer version) or throws a std::</a:t>
            </a:r>
            <a:r>
              <a:rPr lang="en-IN" sz="2400" dirty="0" err="1" smtClean="0">
                <a:solidFill>
                  <a:schemeClr val="accent1">
                    <a:lumMod val="75000"/>
                  </a:schemeClr>
                </a:solidFill>
              </a:rPr>
              <a:t>bad_cast</a:t>
            </a:r>
            <a:r>
              <a:rPr lang="en-IN" sz="2400" dirty="0" smtClean="0">
                <a:solidFill>
                  <a:schemeClr val="accent1">
                    <a:lumMod val="75000"/>
                  </a:schemeClr>
                </a:solidFill>
              </a:rPr>
              <a:t> exception   (for the reference version)</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Its purpose is to ensure that the result of the type conversion points to a  valid complete object of the destination pointer type</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Note that the run-time type information is stored in the </a:t>
            </a:r>
            <a:r>
              <a:rPr lang="en-IN" sz="2400" dirty="0" err="1" smtClean="0">
                <a:solidFill>
                  <a:schemeClr val="accent1">
                    <a:lumMod val="75000"/>
                  </a:schemeClr>
                </a:solidFill>
              </a:rPr>
              <a:t>vtable</a:t>
            </a:r>
            <a:r>
              <a:rPr lang="en-IN" sz="2400" dirty="0" smtClean="0">
                <a:solidFill>
                  <a:schemeClr val="accent1">
                    <a:lumMod val="75000"/>
                  </a:schemeClr>
                </a:solidFill>
              </a:rPr>
              <a:t> of the object.  Therefore, </a:t>
            </a:r>
            <a:r>
              <a:rPr lang="en-IN" sz="2400" b="1" dirty="0" smtClean="0">
                <a:solidFill>
                  <a:schemeClr val="accent1">
                    <a:lumMod val="75000"/>
                  </a:schemeClr>
                </a:solidFill>
              </a:rPr>
              <a:t>in order to use </a:t>
            </a:r>
            <a:r>
              <a:rPr lang="en-IN" sz="2400" b="1" dirty="0" err="1" smtClean="0">
                <a:solidFill>
                  <a:schemeClr val="accent1">
                    <a:lumMod val="75000"/>
                  </a:schemeClr>
                </a:solidFill>
              </a:rPr>
              <a:t>dynamic_cast</a:t>
            </a:r>
            <a:r>
              <a:rPr lang="en-IN" sz="2400" b="1" dirty="0" smtClean="0">
                <a:solidFill>
                  <a:schemeClr val="accent1">
                    <a:lumMod val="75000"/>
                  </a:schemeClr>
                </a:solidFill>
              </a:rPr>
              <a:t> , your classes must have at least  one virtual method </a:t>
            </a:r>
            <a:r>
              <a:rPr lang="en-IN" sz="2400" dirty="0" smtClean="0">
                <a:solidFill>
                  <a:schemeClr val="accent1">
                    <a:lumMod val="75000"/>
                  </a:schemeClr>
                </a:solidFill>
              </a:rPr>
              <a:t>. If your classes don’t have a </a:t>
            </a:r>
            <a:r>
              <a:rPr lang="en-IN" sz="2400" dirty="0" err="1" smtClean="0">
                <a:solidFill>
                  <a:schemeClr val="accent1">
                    <a:lumMod val="75000"/>
                  </a:schemeClr>
                </a:solidFill>
              </a:rPr>
              <a:t>vtable</a:t>
            </a:r>
            <a:r>
              <a:rPr lang="en-IN" sz="2400" dirty="0" smtClean="0">
                <a:solidFill>
                  <a:schemeClr val="accent1">
                    <a:lumMod val="75000"/>
                  </a:schemeClr>
                </a:solidFill>
              </a:rPr>
              <a:t>, trying to use  </a:t>
            </a:r>
            <a:r>
              <a:rPr lang="en-IN" sz="2400" dirty="0" err="1" smtClean="0">
                <a:solidFill>
                  <a:schemeClr val="accent1">
                    <a:lumMod val="75000"/>
                  </a:schemeClr>
                </a:solidFill>
              </a:rPr>
              <a:t>dynamic_cast</a:t>
            </a:r>
            <a:r>
              <a:rPr lang="en-IN" sz="2400" dirty="0" smtClean="0">
                <a:solidFill>
                  <a:schemeClr val="accent1">
                    <a:lumMod val="75000"/>
                  </a:schemeClr>
                </a:solidFill>
              </a:rPr>
              <a:t> will result in a compiler error. (source type is not polymorphic). </a:t>
            </a:r>
            <a:r>
              <a:rPr lang="en-IN" sz="2400" dirty="0" smtClean="0">
                <a:solidFill>
                  <a:schemeClr val="accent2">
                    <a:lumMod val="75000"/>
                  </a:schemeClr>
                </a:solidFill>
              </a:rPr>
              <a:t>However, if you are </a:t>
            </a:r>
            <a:r>
              <a:rPr lang="en-IN" sz="2400" dirty="0" err="1" smtClean="0">
                <a:solidFill>
                  <a:schemeClr val="accent2">
                    <a:lumMod val="75000"/>
                  </a:schemeClr>
                </a:solidFill>
              </a:rPr>
              <a:t>upcasting</a:t>
            </a:r>
            <a:r>
              <a:rPr lang="en-IN" sz="2400" dirty="0" smtClean="0">
                <a:solidFill>
                  <a:schemeClr val="accent2">
                    <a:lumMod val="75000"/>
                  </a:schemeClr>
                </a:solidFill>
              </a:rPr>
              <a:t>, compiler doesn’t show error.</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US" sz="2400" dirty="0" smtClean="0">
                <a:solidFill>
                  <a:schemeClr val="accent1">
                    <a:lumMod val="75000"/>
                  </a:schemeClr>
                </a:solidFill>
              </a:rPr>
              <a:t>dynamicCast.cpp</a:t>
            </a:r>
            <a:endParaRPr lang="en-IN" sz="2400" dirty="0" smtClean="0">
              <a:solidFill>
                <a:schemeClr val="accent1">
                  <a:lumMod val="75000"/>
                </a:schemeClr>
              </a:solidFill>
            </a:endParaRP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220819"/>
            <a:ext cx="8249607" cy="461665"/>
          </a:xfrm>
          <a:prstGeom prst="rect">
            <a:avLst/>
          </a:prstGeom>
        </p:spPr>
        <p:txBody>
          <a:bodyPr wrap="square">
            <a:spAutoFit/>
          </a:bodyPr>
          <a:lstStyle/>
          <a:p>
            <a:r>
              <a:rPr lang="en-IN" sz="2400" b="1" dirty="0" err="1" smtClean="0">
                <a:solidFill>
                  <a:schemeClr val="accent2">
                    <a:lumMod val="75000"/>
                  </a:schemeClr>
                </a:solidFill>
              </a:rPr>
              <a:t>dynamic_cast</a:t>
            </a:r>
            <a:r>
              <a:rPr lang="en-IN" sz="2400" b="1" dirty="0" smtClean="0">
                <a:solidFill>
                  <a:schemeClr val="accent2">
                    <a:lumMod val="75000"/>
                  </a:schemeClr>
                </a:solidFill>
              </a:rPr>
              <a:t>, Run Time Type Information (RTTI)</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67523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195941" y="639885"/>
            <a:ext cx="9927773" cy="6278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class Base { };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class Derived : public Base { };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a:p>
            <a:pPr marL="884238" lvl="1"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Base b; </a:t>
            </a:r>
          </a:p>
          <a:p>
            <a:pPr marL="884238" lvl="1"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d; </a:t>
            </a:r>
          </a:p>
          <a:p>
            <a:pPr marL="884238" lvl="1"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Base *</a:t>
            </a:r>
            <a:r>
              <a:rPr lang="en-IN" sz="2400" dirty="0" err="1" smtClean="0">
                <a:solidFill>
                  <a:schemeClr val="accent1">
                    <a:lumMod val="75000"/>
                  </a:schemeClr>
                </a:solidFill>
              </a:rPr>
              <a:t>pb</a:t>
            </a:r>
            <a:r>
              <a:rPr lang="en-IN" sz="2400" dirty="0" smtClean="0">
                <a:solidFill>
                  <a:schemeClr val="accent1">
                    <a:lumMod val="75000"/>
                  </a:schemeClr>
                </a:solidFill>
              </a:rPr>
              <a:t> = </a:t>
            </a:r>
            <a:r>
              <a:rPr lang="en-IN" sz="2400" dirty="0" err="1" smtClean="0">
                <a:solidFill>
                  <a:schemeClr val="accent1">
                    <a:lumMod val="75000"/>
                  </a:schemeClr>
                </a:solidFill>
              </a:rPr>
              <a:t>dynamic_cast</a:t>
            </a:r>
            <a:r>
              <a:rPr lang="en-IN" sz="2400" dirty="0" smtClean="0">
                <a:solidFill>
                  <a:schemeClr val="accent1">
                    <a:lumMod val="75000"/>
                  </a:schemeClr>
                </a:solidFill>
              </a:rPr>
              <a:t>&lt;Base*&gt;(&amp;d); 				</a:t>
            </a:r>
            <a:r>
              <a:rPr lang="en-IN" sz="2400" dirty="0" smtClean="0">
                <a:solidFill>
                  <a:schemeClr val="accent2">
                    <a:lumMod val="75000"/>
                  </a:schemeClr>
                </a:solidFill>
              </a:rPr>
              <a:t>// LINE1</a:t>
            </a:r>
          </a:p>
          <a:p>
            <a:pPr marL="884238" lvl="1"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Derived *pd = </a:t>
            </a:r>
            <a:r>
              <a:rPr lang="en-IN" sz="2400" dirty="0" err="1" smtClean="0">
                <a:solidFill>
                  <a:schemeClr val="accent1">
                    <a:lumMod val="75000"/>
                  </a:schemeClr>
                </a:solidFill>
              </a:rPr>
              <a:t>dynamic_cast</a:t>
            </a:r>
            <a:r>
              <a:rPr lang="en-IN" sz="2400" dirty="0" smtClean="0">
                <a:solidFill>
                  <a:schemeClr val="accent1">
                    <a:lumMod val="75000"/>
                  </a:schemeClr>
                </a:solidFill>
              </a:rPr>
              <a:t>&lt;Derived*&gt;(&amp;b); 		</a:t>
            </a:r>
            <a:r>
              <a:rPr lang="en-IN" sz="2400" dirty="0" smtClean="0">
                <a:solidFill>
                  <a:schemeClr val="accent2">
                    <a:lumMod val="75000"/>
                  </a:schemeClr>
                </a:solidFill>
              </a:rPr>
              <a:t>// LINE2</a:t>
            </a:r>
          </a:p>
          <a:p>
            <a:pPr marL="884238" lvl="1"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return 0;</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LINE1 is okay because </a:t>
            </a:r>
            <a:r>
              <a:rPr lang="en-IN" sz="2400" dirty="0" err="1" smtClean="0">
                <a:solidFill>
                  <a:schemeClr val="accent1">
                    <a:lumMod val="75000"/>
                  </a:schemeClr>
                </a:solidFill>
              </a:rPr>
              <a:t>dynamic_cast</a:t>
            </a:r>
            <a:r>
              <a:rPr lang="en-IN" sz="2400" dirty="0" smtClean="0">
                <a:solidFill>
                  <a:schemeClr val="accent1">
                    <a:lumMod val="75000"/>
                  </a:schemeClr>
                </a:solidFill>
              </a:rPr>
              <a:t> is always successful when we cast a class to one of its base classes</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LINE2 conversion has a compilation error:</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rgbClr val="C00000"/>
                </a:solidFill>
              </a:rPr>
              <a:t>error: cannot </a:t>
            </a:r>
            <a:r>
              <a:rPr lang="en-IN" sz="2400" dirty="0" err="1" smtClean="0">
                <a:solidFill>
                  <a:srgbClr val="C00000"/>
                </a:solidFill>
              </a:rPr>
              <a:t>dynamic_cast</a:t>
            </a:r>
            <a:r>
              <a:rPr lang="en-IN" sz="2400" dirty="0" smtClean="0">
                <a:solidFill>
                  <a:srgbClr val="C00000"/>
                </a:solidFill>
              </a:rPr>
              <a:t> '&amp; b' (of type 'class Base*') to type 'class Derived*' (source type is not polymorphic).</a:t>
            </a: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It's because base-to-derived conversions are not allowed with </a:t>
            </a:r>
            <a:r>
              <a:rPr lang="en-IN" sz="2400" dirty="0" err="1" smtClean="0">
                <a:solidFill>
                  <a:schemeClr val="accent1">
                    <a:lumMod val="75000"/>
                  </a:schemeClr>
                </a:solidFill>
              </a:rPr>
              <a:t>dynamic_cast</a:t>
            </a:r>
            <a:r>
              <a:rPr lang="en-IN" sz="2400" dirty="0" smtClean="0">
                <a:solidFill>
                  <a:schemeClr val="accent1">
                    <a:lumMod val="75000"/>
                  </a:schemeClr>
                </a:solidFill>
              </a:rPr>
              <a:t> unless the base class is polymorphic</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7433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55953"/>
            <a:ext cx="8249607" cy="461665"/>
          </a:xfrm>
          <a:prstGeom prst="rect">
            <a:avLst/>
          </a:prstGeom>
        </p:spPr>
        <p:txBody>
          <a:bodyPr wrap="square">
            <a:spAutoFit/>
          </a:bodyPr>
          <a:lstStyle/>
          <a:p>
            <a:r>
              <a:rPr lang="en-IN" sz="2400" b="1" dirty="0" err="1" smtClean="0">
                <a:solidFill>
                  <a:schemeClr val="accent2">
                    <a:lumMod val="75000"/>
                  </a:schemeClr>
                </a:solidFill>
              </a:rPr>
              <a:t>reinterpret_cast</a:t>
            </a:r>
            <a:endParaRPr lang="en-IN" sz="2400" b="1" dirty="0" smtClean="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936497"/>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182878" y="1097085"/>
            <a:ext cx="8464733"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smtClean="0">
                <a:solidFill>
                  <a:schemeClr val="accent1">
                    <a:lumMod val="75000"/>
                  </a:schemeClr>
                </a:solidFill>
              </a:rPr>
              <a:t>Note that you can perform the same casts down the inheritance hierarchy with a  </a:t>
            </a:r>
            <a:r>
              <a:rPr lang="en-IN" sz="2400" dirty="0" err="1" smtClean="0">
                <a:solidFill>
                  <a:schemeClr val="accent1">
                    <a:lumMod val="75000"/>
                  </a:schemeClr>
                </a:solidFill>
              </a:rPr>
              <a:t>static_cast</a:t>
            </a:r>
            <a:r>
              <a:rPr lang="en-IN" sz="2400" dirty="0" smtClean="0">
                <a:solidFill>
                  <a:schemeClr val="accent1">
                    <a:lumMod val="75000"/>
                  </a:schemeClr>
                </a:solidFill>
              </a:rPr>
              <a:t> or </a:t>
            </a:r>
            <a:r>
              <a:rPr lang="en-IN" sz="2400" dirty="0" err="1" smtClean="0">
                <a:solidFill>
                  <a:schemeClr val="accent1">
                    <a:lumMod val="75000"/>
                  </a:schemeClr>
                </a:solidFill>
              </a:rPr>
              <a:t>reinterpret_cast</a:t>
            </a:r>
            <a:r>
              <a:rPr lang="en-IN" sz="2400" dirty="0" smtClean="0">
                <a:solidFill>
                  <a:schemeClr val="accent1">
                    <a:lumMod val="75000"/>
                  </a:schemeClr>
                </a:solidFill>
              </a:rPr>
              <a:t>. The difference with </a:t>
            </a:r>
            <a:r>
              <a:rPr lang="en-IN" sz="2400" dirty="0" err="1" smtClean="0">
                <a:solidFill>
                  <a:schemeClr val="accent1">
                    <a:lumMod val="75000"/>
                  </a:schemeClr>
                </a:solidFill>
              </a:rPr>
              <a:t>dynamic_cast</a:t>
            </a:r>
            <a:r>
              <a:rPr lang="en-IN" sz="2400" dirty="0" smtClean="0">
                <a:solidFill>
                  <a:schemeClr val="accent1">
                    <a:lumMod val="75000"/>
                  </a:schemeClr>
                </a:solidFill>
              </a:rPr>
              <a:t> is that it performs run-time (dynamic) type checking, while </a:t>
            </a:r>
            <a:r>
              <a:rPr lang="en-IN" sz="2400" dirty="0" err="1" smtClean="0">
                <a:solidFill>
                  <a:schemeClr val="accent1">
                    <a:lumMod val="75000"/>
                  </a:schemeClr>
                </a:solidFill>
              </a:rPr>
              <a:t>static_cast</a:t>
            </a:r>
            <a:r>
              <a:rPr lang="en-IN" sz="2400" dirty="0" smtClean="0">
                <a:solidFill>
                  <a:schemeClr val="accent1">
                    <a:lumMod val="75000"/>
                  </a:schemeClr>
                </a:solidFill>
              </a:rPr>
              <a:t> and </a:t>
            </a:r>
            <a:r>
              <a:rPr lang="en-IN" sz="2400" dirty="0" err="1" smtClean="0">
                <a:solidFill>
                  <a:schemeClr val="accent1">
                    <a:lumMod val="75000"/>
                  </a:schemeClr>
                </a:solidFill>
              </a:rPr>
              <a:t>reinterpret_cast</a:t>
            </a:r>
            <a:r>
              <a:rPr lang="en-IN" sz="2400" dirty="0" smtClean="0">
                <a:solidFill>
                  <a:schemeClr val="accent1">
                    <a:lumMod val="75000"/>
                  </a:schemeClr>
                </a:solidFill>
              </a:rPr>
              <a:t> will perform the casting even if they are erroneous</a:t>
            </a:r>
          </a:p>
          <a:p>
            <a:pPr marL="427038" indent="-322263" algn="just">
              <a:buSzPct val="100000"/>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IN" sz="2400" dirty="0" smtClean="0">
              <a:solidFill>
                <a:schemeClr val="accent1">
                  <a:lumMod val="75000"/>
                </a:schemeClr>
              </a:solidFill>
            </a:endParaRPr>
          </a:p>
          <a:p>
            <a:pPr marL="427038" indent="-322263" algn="just">
              <a:buSzPct val="100000"/>
              <a:buFont typeface="Arial" pitchFamily="34" charset="0"/>
              <a:buChar char="•"/>
              <a:tabLst>
                <a:tab pos="427038" algn="l"/>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IN" sz="2400" dirty="0" err="1" smtClean="0">
                <a:solidFill>
                  <a:schemeClr val="accent1">
                    <a:lumMod val="75000"/>
                  </a:schemeClr>
                </a:solidFill>
              </a:rPr>
              <a:t>reinterpret_cast</a:t>
            </a:r>
            <a:r>
              <a:rPr lang="en-IN" sz="2400" dirty="0" smtClean="0">
                <a:solidFill>
                  <a:schemeClr val="accent1">
                    <a:lumMod val="75000"/>
                  </a:schemeClr>
                </a:solidFill>
              </a:rPr>
              <a:t>  : reinterpret cast converts any pointer type to any other pointer type, even of unrelated classes</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08547"/>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Summary of casts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953588" y="1515292"/>
            <a:ext cx="6087291" cy="4598126"/>
          </a:xfrm>
          <a:prstGeom prst="rect">
            <a:avLst/>
          </a:prstGeom>
          <a:noFill/>
          <a:ln w="9525">
            <a:noFill/>
            <a:miter lim="800000"/>
            <a:headEnd/>
            <a:tailEnd/>
          </a:ln>
          <a:effectLst/>
        </p:spPr>
      </p:pic>
      <p:pic>
        <p:nvPicPr>
          <p:cNvPr id="7"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Composition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200674"/>
            <a:ext cx="9418321" cy="5632311"/>
          </a:xfrm>
          <a:prstGeom prst="rect">
            <a:avLst/>
          </a:prstGeom>
        </p:spPr>
        <p:txBody>
          <a:bodyPr wrap="square">
            <a:spAutoFit/>
          </a:bodyPr>
          <a:lstStyle/>
          <a:p>
            <a:pPr algn="just">
              <a:buFont typeface="Arial" pitchFamily="34" charset="0"/>
              <a:buChar char="•"/>
            </a:pPr>
            <a:r>
              <a:rPr lang="en-IN" sz="2400" dirty="0" smtClean="0">
                <a:solidFill>
                  <a:schemeClr val="accent1">
                    <a:lumMod val="75000"/>
                  </a:schemeClr>
                </a:solidFill>
              </a:rPr>
              <a:t> Combining   existing   objects   to   create   another,   more   complex   object   is called composition</a:t>
            </a:r>
          </a:p>
          <a:p>
            <a:pPr algn="just">
              <a:buFont typeface="Arial" pitchFamily="34" charset="0"/>
              <a:buChar char="•"/>
            </a:pPr>
            <a:r>
              <a:rPr lang="en-IN" sz="2400" dirty="0" smtClean="0">
                <a:solidFill>
                  <a:schemeClr val="accent1">
                    <a:lumMod val="75000"/>
                  </a:schemeClr>
                </a:solidFill>
              </a:rPr>
              <a:t> When  you  compose  a  new  object,  you  create  complex  </a:t>
            </a:r>
            <a:r>
              <a:rPr lang="en-IN" sz="2400" dirty="0" err="1" smtClean="0">
                <a:solidFill>
                  <a:schemeClr val="accent1">
                    <a:lumMod val="75000"/>
                  </a:schemeClr>
                </a:solidFill>
              </a:rPr>
              <a:t>behavior</a:t>
            </a:r>
            <a:r>
              <a:rPr lang="en-IN" sz="2400" dirty="0" smtClean="0">
                <a:solidFill>
                  <a:schemeClr val="accent1">
                    <a:lumMod val="75000"/>
                  </a:schemeClr>
                </a:solidFill>
              </a:rPr>
              <a:t>  by delegating tasks to the internal objects</a:t>
            </a:r>
          </a:p>
          <a:p>
            <a:pPr algn="just">
              <a:buFont typeface="Arial" pitchFamily="34" charset="0"/>
              <a:buChar char="•"/>
            </a:pPr>
            <a:r>
              <a:rPr lang="en-IN" sz="2400" dirty="0" smtClean="0">
                <a:solidFill>
                  <a:schemeClr val="accent1">
                    <a:lumMod val="75000"/>
                  </a:schemeClr>
                </a:solidFill>
              </a:rPr>
              <a:t> Composition is different from inheritance, which defines a new object by changing or refining the </a:t>
            </a:r>
            <a:r>
              <a:rPr lang="en-IN" sz="2400" dirty="0" err="1" smtClean="0">
                <a:solidFill>
                  <a:schemeClr val="accent1">
                    <a:lumMod val="75000"/>
                  </a:schemeClr>
                </a:solidFill>
              </a:rPr>
              <a:t>behavior</a:t>
            </a:r>
            <a:r>
              <a:rPr lang="en-IN" sz="2400" dirty="0" smtClean="0">
                <a:solidFill>
                  <a:schemeClr val="accent1">
                    <a:lumMod val="75000"/>
                  </a:schemeClr>
                </a:solidFill>
              </a:rPr>
              <a:t> of an old object</a:t>
            </a:r>
          </a:p>
          <a:p>
            <a:pPr algn="just">
              <a:buFont typeface="Arial" pitchFamily="34" charset="0"/>
              <a:buChar char="•"/>
            </a:pPr>
            <a:r>
              <a:rPr lang="en-IN" sz="2400" dirty="0" smtClean="0">
                <a:solidFill>
                  <a:schemeClr val="accent1">
                    <a:lumMod val="75000"/>
                  </a:schemeClr>
                </a:solidFill>
              </a:rPr>
              <a:t> Inheritance is suitable only when classes are in a relationship in which subclass  is  a (kind of)  </a:t>
            </a:r>
            <a:r>
              <a:rPr lang="en-IN" sz="2400" dirty="0" err="1" smtClean="0">
                <a:solidFill>
                  <a:schemeClr val="accent1">
                    <a:lumMod val="75000"/>
                  </a:schemeClr>
                </a:solidFill>
              </a:rPr>
              <a:t>superclass</a:t>
            </a:r>
            <a:endParaRPr lang="en-IN" sz="2400" dirty="0" smtClean="0">
              <a:solidFill>
                <a:schemeClr val="accent1">
                  <a:lumMod val="75000"/>
                </a:schemeClr>
              </a:solidFill>
            </a:endParaRPr>
          </a:p>
          <a:p>
            <a:pPr algn="just">
              <a:buFont typeface="Arial" pitchFamily="34" charset="0"/>
              <a:buChar char="•"/>
            </a:pPr>
            <a:r>
              <a:rPr lang="en-IN" sz="2400" dirty="0" smtClean="0">
                <a:solidFill>
                  <a:schemeClr val="accent1">
                    <a:lumMod val="75000"/>
                  </a:schemeClr>
                </a:solidFill>
              </a:rPr>
              <a:t> For  example:  A  Car  is  a  Vehicle so the  class  Car  has  all  the  features of  class  Vehicle  in  addition  to  the features  of  its  own  class.  However,  we  cannot always  have an  is  a  relationship  between  objects  of  different  classes. </a:t>
            </a:r>
          </a:p>
          <a:p>
            <a:pPr algn="just">
              <a:buFont typeface="Arial" pitchFamily="34" charset="0"/>
              <a:buChar char="•"/>
            </a:pPr>
            <a:r>
              <a:rPr lang="en-IN" sz="2400" dirty="0" smtClean="0">
                <a:solidFill>
                  <a:schemeClr val="accent1">
                    <a:lumMod val="75000"/>
                  </a:schemeClr>
                </a:solidFill>
              </a:rPr>
              <a:t> For  example:  A car is not a kind of engine. But a car has an engine (So use composition)</a:t>
            </a:r>
          </a:p>
          <a:p>
            <a:pPr algn="just">
              <a:buFont typeface="Arial" pitchFamily="34" charset="0"/>
              <a:buChar char="•"/>
            </a:pPr>
            <a:r>
              <a:rPr lang="en-US" sz="2400" dirty="0" smtClean="0">
                <a:solidFill>
                  <a:schemeClr val="accent1">
                    <a:lumMod val="75000"/>
                  </a:schemeClr>
                </a:solidFill>
              </a:rPr>
              <a:t> composition.cpp</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Casting: Basic Rules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1" y="925146"/>
            <a:ext cx="11648471" cy="5632311"/>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Casting is performed when a value (variable) of one type is used in place of</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some other type</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 3;</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double d = 2.5;</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endParaRPr lang="en-IN" sz="2400" dirty="0" smtClean="0">
              <a:solidFill>
                <a:schemeClr val="accent1">
                  <a:lumMod val="75000"/>
                </a:schemeClr>
              </a:solidFill>
            </a:endParaRP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double result = d / </a:t>
            </a:r>
            <a:r>
              <a:rPr lang="en-IN" sz="2400" dirty="0" err="1" smtClean="0">
                <a:solidFill>
                  <a:schemeClr val="accent1">
                    <a:lumMod val="75000"/>
                  </a:schemeClr>
                </a:solidFill>
              </a:rPr>
              <a:t>i</a:t>
            </a:r>
            <a:r>
              <a:rPr lang="en-IN" sz="2400" dirty="0" smtClean="0">
                <a:solidFill>
                  <a:schemeClr val="accent1">
                    <a:lumMod val="75000"/>
                  </a:schemeClr>
                </a:solidFill>
              </a:rPr>
              <a:t>; 			</a:t>
            </a:r>
            <a:r>
              <a:rPr lang="en-IN" sz="2400" dirty="0" smtClean="0">
                <a:solidFill>
                  <a:schemeClr val="accent2">
                    <a:lumMod val="75000"/>
                  </a:schemeClr>
                </a:solidFill>
              </a:rPr>
              <a:t>// </a:t>
            </a:r>
            <a:r>
              <a:rPr lang="en-IN" sz="2400" dirty="0" err="1" smtClean="0">
                <a:solidFill>
                  <a:schemeClr val="accent2">
                    <a:lumMod val="75000"/>
                  </a:schemeClr>
                </a:solidFill>
              </a:rPr>
              <a:t>i</a:t>
            </a:r>
            <a:r>
              <a:rPr lang="en-IN" sz="2400" dirty="0" smtClean="0">
                <a:solidFill>
                  <a:schemeClr val="accent2">
                    <a:lumMod val="75000"/>
                  </a:schemeClr>
                </a:solidFill>
              </a:rPr>
              <a:t> is cast to double and used</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Casting can be implicit or explicit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 3;</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double d = 2.5;</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double *p = &amp;d;</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 = </a:t>
            </a:r>
            <a:r>
              <a:rPr lang="en-IN" sz="2400" dirty="0" err="1" smtClean="0">
                <a:solidFill>
                  <a:schemeClr val="accent1">
                    <a:lumMod val="75000"/>
                  </a:schemeClr>
                </a:solidFill>
              </a:rPr>
              <a:t>i</a:t>
            </a:r>
            <a:r>
              <a:rPr lang="en-IN" sz="2400" dirty="0" smtClean="0">
                <a:solidFill>
                  <a:schemeClr val="accent1">
                    <a:lumMod val="75000"/>
                  </a:schemeClr>
                </a:solidFill>
              </a:rPr>
              <a:t>; 		</a:t>
            </a:r>
            <a:r>
              <a:rPr lang="en-IN" sz="2400" dirty="0" smtClean="0">
                <a:solidFill>
                  <a:schemeClr val="accent2">
                    <a:lumMod val="75000"/>
                  </a:schemeClr>
                </a:solidFill>
              </a:rPr>
              <a:t>// implicit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a:t>
            </a:r>
            <a:r>
              <a:rPr lang="en-IN" sz="2400" dirty="0" smtClean="0">
                <a:solidFill>
                  <a:schemeClr val="accent1">
                    <a:lumMod val="75000"/>
                  </a:schemeClr>
                </a:solidFill>
              </a:rPr>
              <a:t> = d; 	</a:t>
            </a:r>
            <a:r>
              <a:rPr lang="en-IN" sz="2400" dirty="0" smtClean="0">
                <a:solidFill>
                  <a:schemeClr val="accent2">
                    <a:lumMod val="75000"/>
                  </a:schemeClr>
                </a:solidFill>
              </a:rPr>
              <a:t>// implicit -- // warning: '=' : conversion from 'double' to '</a:t>
            </a:r>
            <a:r>
              <a:rPr lang="en-IN" sz="2400" dirty="0" err="1" smtClean="0">
                <a:solidFill>
                  <a:schemeClr val="accent2">
                    <a:lumMod val="75000"/>
                  </a:schemeClr>
                </a:solidFill>
              </a:rPr>
              <a:t>int</a:t>
            </a:r>
            <a:r>
              <a:rPr lang="en-IN" sz="2400" dirty="0" smtClean="0">
                <a:solidFill>
                  <a:schemeClr val="accent2">
                    <a:lumMod val="75000"/>
                  </a:schemeClr>
                </a:solidFill>
              </a:rPr>
              <a:t>', possible loss of data</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a:t>
            </a:r>
            <a:r>
              <a:rPr lang="en-IN" sz="2400" dirty="0" smtClean="0">
                <a:solidFill>
                  <a:schemeClr val="accent1">
                    <a:lumMod val="75000"/>
                  </a:schemeClr>
                </a:solidFill>
              </a:rPr>
              <a:t> = (</a:t>
            </a:r>
            <a:r>
              <a:rPr lang="en-IN" sz="2400" dirty="0" err="1" smtClean="0">
                <a:solidFill>
                  <a:schemeClr val="accent1">
                    <a:lumMod val="75000"/>
                  </a:schemeClr>
                </a:solidFill>
              </a:rPr>
              <a:t>int</a:t>
            </a:r>
            <a:r>
              <a:rPr lang="en-IN" sz="2400" dirty="0" smtClean="0">
                <a:solidFill>
                  <a:schemeClr val="accent1">
                    <a:lumMod val="75000"/>
                  </a:schemeClr>
                </a:solidFill>
              </a:rPr>
              <a:t>)d; </a:t>
            </a:r>
            <a:r>
              <a:rPr lang="en-IN" sz="2400" dirty="0" smtClean="0">
                <a:solidFill>
                  <a:schemeClr val="accent2">
                    <a:lumMod val="75000"/>
                  </a:schemeClr>
                </a:solidFill>
              </a:rPr>
              <a:t>	// explicit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a:t>
            </a:r>
            <a:r>
              <a:rPr lang="en-IN" sz="2400" dirty="0" smtClean="0">
                <a:solidFill>
                  <a:schemeClr val="accent1">
                    <a:lumMod val="75000"/>
                  </a:schemeClr>
                </a:solidFill>
              </a:rPr>
              <a:t> = p; 		</a:t>
            </a:r>
            <a:r>
              <a:rPr lang="en-IN" sz="2400" dirty="0" smtClean="0">
                <a:solidFill>
                  <a:schemeClr val="accent2">
                    <a:lumMod val="75000"/>
                  </a:schemeClr>
                </a:solidFill>
              </a:rPr>
              <a:t>// error '=' : cannot convert from 'double *' to '</a:t>
            </a:r>
            <a:r>
              <a:rPr lang="en-IN" sz="2400" dirty="0" err="1" smtClean="0">
                <a:solidFill>
                  <a:schemeClr val="accent2">
                    <a:lumMod val="75000"/>
                  </a:schemeClr>
                </a:solidFill>
              </a:rPr>
              <a:t>int</a:t>
            </a:r>
            <a:r>
              <a:rPr lang="en-IN" sz="2400" dirty="0" smtClean="0">
                <a:solidFill>
                  <a:schemeClr val="accent2">
                    <a:lumMod val="75000"/>
                  </a:schemeClr>
                </a:solidFill>
              </a:rPr>
              <a: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a:t>
            </a:r>
            <a:r>
              <a:rPr lang="en-IN" sz="2400" dirty="0" smtClean="0">
                <a:solidFill>
                  <a:schemeClr val="accent1">
                    <a:lumMod val="75000"/>
                  </a:schemeClr>
                </a:solidFill>
              </a:rPr>
              <a:t> = (</a:t>
            </a:r>
            <a:r>
              <a:rPr lang="en-IN" sz="2400" dirty="0" err="1" smtClean="0">
                <a:solidFill>
                  <a:schemeClr val="accent1">
                    <a:lumMod val="75000"/>
                  </a:schemeClr>
                </a:solidFill>
              </a:rPr>
              <a:t>int</a:t>
            </a:r>
            <a:r>
              <a:rPr lang="en-IN" sz="2400" dirty="0" smtClean="0">
                <a:solidFill>
                  <a:schemeClr val="accent1">
                    <a:lumMod val="75000"/>
                  </a:schemeClr>
                </a:solidFill>
              </a:rPr>
              <a:t>)p;	 </a:t>
            </a:r>
            <a:r>
              <a:rPr lang="en-IN" sz="2400" dirty="0" smtClean="0">
                <a:solidFill>
                  <a:schemeClr val="accent2">
                    <a:lumMod val="75000"/>
                  </a:schemeClr>
                </a:solidFill>
              </a:rPr>
              <a:t>// explicit</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Class templates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096170"/>
            <a:ext cx="9418321" cy="5632311"/>
          </a:xfrm>
          <a:prstGeom prst="rect">
            <a:avLst/>
          </a:prstGeom>
        </p:spPr>
        <p:txBody>
          <a:bodyPr wrap="square">
            <a:spAutoFit/>
          </a:bodyPr>
          <a:lstStyle/>
          <a:p>
            <a:pPr algn="just">
              <a:buFont typeface="Arial" pitchFamily="34" charset="0"/>
              <a:buChar char="•"/>
            </a:pPr>
            <a:r>
              <a:rPr lang="en-IN" sz="2400" dirty="0" smtClean="0">
                <a:solidFill>
                  <a:schemeClr val="accent1">
                    <a:lumMod val="75000"/>
                  </a:schemeClr>
                </a:solidFill>
              </a:rPr>
              <a:t> Class templates define a class where the types of some of the variables, return  types of methods, and/or parameters to the methods are specified as parameters</a:t>
            </a:r>
          </a:p>
          <a:p>
            <a:pPr algn="just">
              <a:buFont typeface="Arial" pitchFamily="34" charset="0"/>
              <a:buChar char="•"/>
            </a:pPr>
            <a:r>
              <a:rPr lang="en-IN" sz="2400" dirty="0" smtClean="0">
                <a:solidFill>
                  <a:schemeClr val="accent1">
                    <a:lumMod val="75000"/>
                  </a:schemeClr>
                </a:solidFill>
              </a:rPr>
              <a:t> Class templates are useful primarily for containers, or data structures, that store  objects. Classes like list, queue etc.</a:t>
            </a:r>
          </a:p>
          <a:p>
            <a:pPr algn="just">
              <a:buFont typeface="Arial" pitchFamily="34" charset="0"/>
              <a:buChar char="•"/>
            </a:pPr>
            <a:r>
              <a:rPr lang="en-IN" sz="2400" dirty="0" smtClean="0">
                <a:solidFill>
                  <a:schemeClr val="accent1">
                    <a:lumMod val="75000"/>
                  </a:schemeClr>
                </a:solidFill>
              </a:rPr>
              <a:t> The data members and the methods are almost the same for list of numbers, list of objects. Yet, we need to define different classes</a:t>
            </a:r>
          </a:p>
          <a:p>
            <a:pPr algn="just"/>
            <a:r>
              <a:rPr lang="en-IN" sz="2400" dirty="0" smtClean="0">
                <a:solidFill>
                  <a:schemeClr val="accent2">
                    <a:lumMod val="75000"/>
                  </a:schemeClr>
                </a:solidFill>
              </a:rPr>
              <a:t>template &lt; class T&gt;</a:t>
            </a:r>
          </a:p>
          <a:p>
            <a:pPr algn="just"/>
            <a:r>
              <a:rPr lang="en-IN" sz="2400" dirty="0" smtClean="0">
                <a:solidFill>
                  <a:schemeClr val="accent2">
                    <a:lumMod val="75000"/>
                  </a:schemeClr>
                </a:solidFill>
              </a:rPr>
              <a:t>class </a:t>
            </a:r>
            <a:r>
              <a:rPr lang="en-IN" sz="2400" dirty="0" err="1" smtClean="0">
                <a:solidFill>
                  <a:schemeClr val="accent2">
                    <a:lumMod val="75000"/>
                  </a:schemeClr>
                </a:solidFill>
              </a:rPr>
              <a:t>classname</a:t>
            </a:r>
            <a:endParaRPr lang="en-IN" sz="2400" dirty="0" smtClean="0">
              <a:solidFill>
                <a:schemeClr val="accent2">
                  <a:lumMod val="75000"/>
                </a:schemeClr>
              </a:solidFill>
            </a:endParaRPr>
          </a:p>
          <a:p>
            <a:pPr algn="just"/>
            <a:r>
              <a:rPr lang="en-IN" sz="2400" dirty="0" smtClean="0">
                <a:solidFill>
                  <a:schemeClr val="accent2">
                    <a:lumMod val="75000"/>
                  </a:schemeClr>
                </a:solidFill>
              </a:rPr>
              <a:t>{</a:t>
            </a:r>
          </a:p>
          <a:p>
            <a:pPr algn="just"/>
            <a:r>
              <a:rPr lang="en-IN" sz="2400" dirty="0" smtClean="0">
                <a:solidFill>
                  <a:schemeClr val="accent2">
                    <a:lumMod val="75000"/>
                  </a:schemeClr>
                </a:solidFill>
              </a:rPr>
              <a:t>};</a:t>
            </a:r>
          </a:p>
          <a:p>
            <a:pPr algn="just">
              <a:buFont typeface="Arial" pitchFamily="34" charset="0"/>
              <a:buChar char="•"/>
            </a:pPr>
            <a:r>
              <a:rPr lang="en-IN" sz="2400" dirty="0" smtClean="0">
                <a:solidFill>
                  <a:schemeClr val="accent1">
                    <a:lumMod val="75000"/>
                  </a:schemeClr>
                </a:solidFill>
              </a:rPr>
              <a:t> Here T will be specified when the object of the class is created</a:t>
            </a:r>
          </a:p>
          <a:p>
            <a:pPr algn="just">
              <a:buFont typeface="Arial" pitchFamily="34" charset="0"/>
              <a:buChar char="•"/>
            </a:pPr>
            <a:r>
              <a:rPr lang="en-IN" sz="2400" dirty="0" smtClean="0">
                <a:solidFill>
                  <a:schemeClr val="accent1">
                    <a:lumMod val="75000"/>
                  </a:schemeClr>
                </a:solidFill>
              </a:rPr>
              <a:t> More than one generic data type can also be defined using a comma separated list of  </a:t>
            </a:r>
            <a:r>
              <a:rPr lang="en-IN" sz="2400" dirty="0" smtClean="0">
                <a:solidFill>
                  <a:schemeClr val="accent1">
                    <a:lumMod val="75000"/>
                  </a:schemeClr>
                </a:solidFill>
              </a:rPr>
              <a:t>parameters</a:t>
            </a:r>
          </a:p>
          <a:p>
            <a:pPr algn="just">
              <a:buFont typeface="Arial" pitchFamily="34" charset="0"/>
              <a:buChar char="•"/>
            </a:pPr>
            <a:r>
              <a:rPr lang="en-IN" sz="2400" dirty="0" smtClean="0">
                <a:solidFill>
                  <a:schemeClr val="accent1">
                    <a:lumMod val="75000"/>
                  </a:schemeClr>
                </a:solidFill>
              </a:rPr>
              <a:t> </a:t>
            </a:r>
            <a:r>
              <a:rPr lang="en-IN" sz="2400" dirty="0" smtClean="0">
                <a:solidFill>
                  <a:schemeClr val="accent1">
                    <a:lumMod val="75000"/>
                  </a:schemeClr>
                </a:solidFill>
              </a:rPr>
              <a:t>Programming example</a:t>
            </a:r>
            <a:endParaRPr lang="en-IN" sz="2400" dirty="0">
              <a:solidFill>
                <a:schemeClr val="accent1">
                  <a:lumMod val="75000"/>
                </a:schemeClr>
              </a:solidFill>
            </a:endParaRPr>
          </a:p>
        </p:txBody>
      </p:sp>
      <p:sp>
        <p:nvSpPr>
          <p:cNvPr id="9" name="Rectangle 8"/>
          <p:cNvSpPr/>
          <p:nvPr/>
        </p:nvSpPr>
        <p:spPr>
          <a:xfrm>
            <a:off x="4249783" y="3638730"/>
            <a:ext cx="3992880" cy="1569660"/>
          </a:xfrm>
          <a:prstGeom prst="rect">
            <a:avLst/>
          </a:prstGeom>
        </p:spPr>
        <p:txBody>
          <a:bodyPr wrap="square">
            <a:spAutoFit/>
          </a:bodyPr>
          <a:lstStyle/>
          <a:p>
            <a:pPr algn="just"/>
            <a:r>
              <a:rPr lang="en-IN" sz="2400" dirty="0" smtClean="0">
                <a:solidFill>
                  <a:schemeClr val="accent2">
                    <a:lumMod val="75000"/>
                  </a:schemeClr>
                </a:solidFill>
              </a:rPr>
              <a:t>template &lt; class T1,class T2&gt;</a:t>
            </a:r>
          </a:p>
          <a:p>
            <a:pPr algn="just"/>
            <a:r>
              <a:rPr lang="en-IN" sz="2400" dirty="0" smtClean="0">
                <a:solidFill>
                  <a:schemeClr val="accent2">
                    <a:lumMod val="75000"/>
                  </a:schemeClr>
                </a:solidFill>
              </a:rPr>
              <a:t>class </a:t>
            </a:r>
            <a:r>
              <a:rPr lang="en-IN" sz="2400" dirty="0" err="1" smtClean="0">
                <a:solidFill>
                  <a:schemeClr val="accent2">
                    <a:lumMod val="75000"/>
                  </a:schemeClr>
                </a:solidFill>
              </a:rPr>
              <a:t>classname</a:t>
            </a:r>
            <a:endParaRPr lang="en-IN" sz="2400" dirty="0" smtClean="0">
              <a:solidFill>
                <a:schemeClr val="accent2">
                  <a:lumMod val="75000"/>
                </a:schemeClr>
              </a:solidFill>
            </a:endParaRPr>
          </a:p>
          <a:p>
            <a:pPr algn="just"/>
            <a:r>
              <a:rPr lang="en-IN" sz="2400" dirty="0" smtClean="0">
                <a:solidFill>
                  <a:schemeClr val="accent2">
                    <a:lumMod val="75000"/>
                  </a:schemeClr>
                </a:solidFill>
              </a:rPr>
              <a:t>{</a:t>
            </a:r>
          </a:p>
          <a:p>
            <a:pPr algn="just"/>
            <a:r>
              <a:rPr lang="en-IN" sz="2400" dirty="0" smtClean="0">
                <a:solidFill>
                  <a:schemeClr val="accent2">
                    <a:lumMod val="75000"/>
                  </a:schemeClr>
                </a:solidFill>
              </a:rPr>
              <a:t>};</a:t>
            </a:r>
          </a:p>
        </p:txBody>
      </p:sp>
      <p:pic>
        <p:nvPicPr>
          <p:cNvPr id="11"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Class templates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096170"/>
            <a:ext cx="9418321" cy="461665"/>
          </a:xfrm>
          <a:prstGeom prst="rect">
            <a:avLst/>
          </a:prstGeom>
        </p:spPr>
        <p:txBody>
          <a:bodyPr wrap="square">
            <a:spAutoFit/>
          </a:bodyPr>
          <a:lstStyle/>
          <a:p>
            <a:pPr algn="just">
              <a:buFont typeface="Arial" pitchFamily="34" charset="0"/>
              <a:buChar char="•"/>
            </a:pPr>
            <a:endParaRPr lang="en-IN" sz="2400"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966651" y="1188719"/>
            <a:ext cx="7315200" cy="5473337"/>
          </a:xfrm>
          <a:prstGeom prst="rect">
            <a:avLst/>
          </a:prstGeom>
          <a:noFill/>
          <a:ln w="9525">
            <a:noFill/>
            <a:miter lim="800000"/>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Errors and Exceptions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096170"/>
            <a:ext cx="8399419" cy="4893647"/>
          </a:xfrm>
          <a:prstGeom prst="rect">
            <a:avLst/>
          </a:prstGeom>
        </p:spPr>
        <p:txBody>
          <a:bodyPr wrap="square">
            <a:spAutoFit/>
          </a:bodyPr>
          <a:lstStyle/>
          <a:p>
            <a:pPr algn="just">
              <a:buFont typeface="Arial" pitchFamily="34" charset="0"/>
              <a:buChar char="•"/>
            </a:pPr>
            <a:r>
              <a:rPr lang="en-IN" sz="2400" dirty="0" smtClean="0">
                <a:solidFill>
                  <a:schemeClr val="accent1">
                    <a:lumMod val="75000"/>
                  </a:schemeClr>
                </a:solidFill>
              </a:rPr>
              <a:t> No program exists in isolation; they all depend on external facilities such as interfaces with the operating system, networks and file systems, external code such as third-party libraries, and user input</a:t>
            </a:r>
          </a:p>
          <a:p>
            <a:pPr algn="just">
              <a:buFont typeface="Arial" pitchFamily="34" charset="0"/>
              <a:buChar char="•"/>
            </a:pPr>
            <a:endParaRPr lang="en-IN" sz="2400" dirty="0" smtClean="0">
              <a:solidFill>
                <a:schemeClr val="accent1">
                  <a:lumMod val="75000"/>
                </a:schemeClr>
              </a:solidFill>
            </a:endParaRPr>
          </a:p>
          <a:p>
            <a:pPr algn="just">
              <a:buFont typeface="Arial" pitchFamily="34" charset="0"/>
              <a:buChar char="•"/>
            </a:pPr>
            <a:r>
              <a:rPr lang="en-IN" sz="2400" dirty="0" smtClean="0">
                <a:solidFill>
                  <a:schemeClr val="accent1">
                    <a:lumMod val="75000"/>
                  </a:schemeClr>
                </a:solidFill>
              </a:rPr>
              <a:t> Each of these areas can introduce situations which require responding to problems which may be encountered. These potential problems can be referred to with the general term exceptional situations. Even perfectly written programs encounter errors and exceptional situations</a:t>
            </a:r>
          </a:p>
          <a:p>
            <a:pPr algn="just">
              <a:buFont typeface="Arial" pitchFamily="34" charset="0"/>
              <a:buChar char="•"/>
            </a:pPr>
            <a:endParaRPr lang="en-US" sz="2400" dirty="0" smtClean="0">
              <a:solidFill>
                <a:schemeClr val="accent1">
                  <a:lumMod val="75000"/>
                </a:schemeClr>
              </a:solidFill>
            </a:endParaRPr>
          </a:p>
          <a:p>
            <a:pPr algn="just">
              <a:buFont typeface="Arial" pitchFamily="34" charset="0"/>
              <a:buChar char="•"/>
            </a:pPr>
            <a:r>
              <a:rPr lang="en-IN" sz="2400" dirty="0" smtClean="0">
                <a:solidFill>
                  <a:schemeClr val="accent1">
                    <a:lumMod val="75000"/>
                  </a:schemeClr>
                </a:solidFill>
              </a:rPr>
              <a:t> Thus, anyone who writes a computer program must include error-handling capabilities</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Errors and Exceptions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096170"/>
            <a:ext cx="8399419" cy="4524315"/>
          </a:xfrm>
          <a:prstGeom prst="rect">
            <a:avLst/>
          </a:prstGeom>
        </p:spPr>
        <p:txBody>
          <a:bodyPr wrap="square">
            <a:spAutoFit/>
          </a:bodyPr>
          <a:lstStyle/>
          <a:p>
            <a:pPr algn="just">
              <a:buFont typeface="Arial" pitchFamily="34" charset="0"/>
              <a:buChar char="•"/>
            </a:pPr>
            <a:r>
              <a:rPr lang="en-IN" sz="2400" dirty="0" smtClean="0">
                <a:solidFill>
                  <a:schemeClr val="accent1">
                    <a:lumMod val="75000"/>
                  </a:schemeClr>
                </a:solidFill>
              </a:rPr>
              <a:t> Some languages, such as  C, do not include many specific language facilities  for error handling</a:t>
            </a:r>
          </a:p>
          <a:p>
            <a:pPr algn="just">
              <a:buFont typeface="Arial" pitchFamily="34" charset="0"/>
              <a:buChar char="•"/>
            </a:pPr>
            <a:endParaRPr lang="en-IN" sz="2400" dirty="0" smtClean="0">
              <a:solidFill>
                <a:schemeClr val="accent1">
                  <a:lumMod val="75000"/>
                </a:schemeClr>
              </a:solidFill>
            </a:endParaRPr>
          </a:p>
          <a:p>
            <a:pPr algn="just">
              <a:buFont typeface="Arial" pitchFamily="34" charset="0"/>
              <a:buChar char="•"/>
            </a:pPr>
            <a:r>
              <a:rPr lang="en-IN" sz="2400" dirty="0" smtClean="0">
                <a:solidFill>
                  <a:schemeClr val="accent1">
                    <a:lumMod val="75000"/>
                  </a:schemeClr>
                </a:solidFill>
              </a:rPr>
              <a:t> Programmers using these languages generally rely on return values from functions and other ad hoc approaches. Other languages, such as Java, enforce the use of a language feature called exceptions as an error-handling mechanism</a:t>
            </a:r>
          </a:p>
          <a:p>
            <a:pPr algn="just">
              <a:buFont typeface="Arial" pitchFamily="34" charset="0"/>
              <a:buChar char="•"/>
            </a:pPr>
            <a:endParaRPr lang="en-IN" sz="2400" dirty="0" smtClean="0">
              <a:solidFill>
                <a:schemeClr val="accent1">
                  <a:lumMod val="75000"/>
                </a:schemeClr>
              </a:solidFill>
            </a:endParaRPr>
          </a:p>
          <a:p>
            <a:pPr algn="just">
              <a:buFont typeface="Arial" pitchFamily="34" charset="0"/>
              <a:buChar char="•"/>
            </a:pPr>
            <a:r>
              <a:rPr lang="en-IN" sz="2400" dirty="0" smtClean="0">
                <a:solidFill>
                  <a:schemeClr val="accent1">
                    <a:lumMod val="75000"/>
                  </a:schemeClr>
                </a:solidFill>
              </a:rPr>
              <a:t> C++ lies between these extremes. It provides language support for exceptions, but does not require their use. However, you can’t ignore exceptions entirely in C++ because a few basic facilities, such as memory allocation routines, use them</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Exceptions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096170"/>
            <a:ext cx="8399419" cy="4524315"/>
          </a:xfrm>
          <a:prstGeom prst="rect">
            <a:avLst/>
          </a:prstGeom>
        </p:spPr>
        <p:txBody>
          <a:bodyPr wrap="square">
            <a:spAutoFit/>
          </a:bodyPr>
          <a:lstStyle/>
          <a:p>
            <a:pPr algn="just"/>
            <a:r>
              <a:rPr lang="en-IN" sz="2400" dirty="0" smtClean="0">
                <a:solidFill>
                  <a:schemeClr val="accent1">
                    <a:lumMod val="75000"/>
                  </a:schemeClr>
                </a:solidFill>
              </a:rPr>
              <a:t>What Are Exceptions, Anyway?</a:t>
            </a:r>
          </a:p>
          <a:p>
            <a:pPr algn="just">
              <a:buFont typeface="Arial" pitchFamily="34" charset="0"/>
              <a:buChar char="•"/>
            </a:pPr>
            <a:r>
              <a:rPr lang="en-IN" sz="2400" dirty="0" smtClean="0">
                <a:solidFill>
                  <a:schemeClr val="accent1">
                    <a:lumMod val="75000"/>
                  </a:schemeClr>
                </a:solidFill>
              </a:rPr>
              <a:t> Exceptions are a mechanism for a piece of code to notify another piece of code of an “exceptional” situation or error condition without progressing through the normal code paths</a:t>
            </a:r>
          </a:p>
          <a:p>
            <a:pPr algn="just">
              <a:buFont typeface="Arial" pitchFamily="34" charset="0"/>
              <a:buChar char="•"/>
            </a:pPr>
            <a:r>
              <a:rPr lang="en-IN" sz="2400" dirty="0" smtClean="0">
                <a:solidFill>
                  <a:schemeClr val="accent1">
                    <a:lumMod val="75000"/>
                  </a:schemeClr>
                </a:solidFill>
              </a:rPr>
              <a:t> The code that encounters the error throws the exception, and the code that handles the exception catches   it.   Exceptions   do   not   follow   the   fundamental   rule   of   step-by-step execution to which you are accustomed.</a:t>
            </a:r>
          </a:p>
          <a:p>
            <a:pPr algn="just">
              <a:buFont typeface="Arial" pitchFamily="34" charset="0"/>
              <a:buChar char="•"/>
            </a:pPr>
            <a:r>
              <a:rPr lang="en-IN" sz="2400" dirty="0" smtClean="0">
                <a:solidFill>
                  <a:schemeClr val="accent1">
                    <a:lumMod val="75000"/>
                  </a:schemeClr>
                </a:solidFill>
              </a:rPr>
              <a:t> When a piece of code throws an exception, the program control immediately stops executing code step by step and transitions to the exception handler, which could be anywhere from the next line in the same function to several function calls up the stack</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482079"/>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27938"/>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95484"/>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300444" y="1004729"/>
            <a:ext cx="8399419" cy="3416320"/>
          </a:xfrm>
          <a:prstGeom prst="rect">
            <a:avLst/>
          </a:prstGeom>
        </p:spPr>
        <p:txBody>
          <a:bodyPr wrap="square">
            <a:spAutoFit/>
          </a:bodyPr>
          <a:lstStyle/>
          <a:p>
            <a:pPr algn="just"/>
            <a:r>
              <a:rPr lang="en-IN" sz="2400" dirty="0" smtClean="0">
                <a:solidFill>
                  <a:schemeClr val="accent1">
                    <a:lumMod val="75000"/>
                  </a:schemeClr>
                </a:solidFill>
              </a:rPr>
              <a:t>Sports Analogy</a:t>
            </a:r>
          </a:p>
          <a:p>
            <a:pPr algn="just">
              <a:buFont typeface="Arial" pitchFamily="34" charset="0"/>
              <a:buChar char="•"/>
            </a:pPr>
            <a:r>
              <a:rPr lang="en-IN" sz="2400" dirty="0" smtClean="0">
                <a:solidFill>
                  <a:schemeClr val="accent1">
                    <a:lumMod val="75000"/>
                  </a:schemeClr>
                </a:solidFill>
              </a:rPr>
              <a:t> You can think of the code that throws an exception as an outfielder throwing a baseball back to the infield, where the nearest infielder (closest exception handler) catches it</a:t>
            </a:r>
          </a:p>
          <a:p>
            <a:pPr algn="just">
              <a:buFont typeface="Arial" pitchFamily="34" charset="0"/>
              <a:buChar char="•"/>
            </a:pPr>
            <a:r>
              <a:rPr lang="en-IN" sz="2400" dirty="0" smtClean="0">
                <a:solidFill>
                  <a:schemeClr val="accent1">
                    <a:lumMod val="75000"/>
                  </a:schemeClr>
                </a:solidFill>
              </a:rPr>
              <a:t> Below figure (on left) shows a hypothetical stack of three function calls. Function A() has the exception handler. It calls function B() , which calls function C() , which throws the exception</a:t>
            </a:r>
          </a:p>
          <a:p>
            <a:pPr algn="just">
              <a:buFont typeface="Arial" pitchFamily="34" charset="0"/>
              <a:buChar char="•"/>
            </a:pPr>
            <a:r>
              <a:rPr lang="en-IN" sz="2400" dirty="0" smtClean="0">
                <a:solidFill>
                  <a:schemeClr val="accent1">
                    <a:lumMod val="75000"/>
                  </a:schemeClr>
                </a:solidFill>
              </a:rPr>
              <a:t> Figure (on right) shows the handler catching the exception. The stack frames for C() and B() have been removed, leaving only A()</a:t>
            </a:r>
            <a:endParaRPr lang="en-IN" sz="2400" dirty="0">
              <a:solidFill>
                <a:schemeClr val="accent1">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1950857" y="4470355"/>
            <a:ext cx="5076825" cy="1914525"/>
          </a:xfrm>
          <a:prstGeom prst="rect">
            <a:avLst/>
          </a:prstGeom>
          <a:noFill/>
          <a:ln w="9525">
            <a:noFill/>
            <a:miter lim="800000"/>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8" y="730408"/>
            <a:ext cx="10580922" cy="6224781"/>
          </a:xfrm>
          <a:prstGeom prst="rect">
            <a:avLst/>
          </a:prstGeom>
        </p:spPr>
        <p:txBody>
          <a:bodyPr wrap="square">
            <a:spAutoFit/>
          </a:bodyPr>
          <a:lstStyle/>
          <a:p>
            <a:pPr marL="431800" indent="-320675" algn="just">
              <a:spcBef>
                <a:spcPts val="1425"/>
              </a:spcBef>
              <a:buClrTx/>
              <a:buSzPct val="45000"/>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b="1" dirty="0" smtClean="0">
                <a:solidFill>
                  <a:schemeClr val="accent1">
                    <a:lumMod val="75000"/>
                  </a:schemeClr>
                </a:solidFill>
              </a:rPr>
              <a:t>Why Exceptions in C++ Are a Good Thing</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Run-time errors in programs are inevitable. Despite that fact, error handling in most C and C++ programs is messy and ad hoc. The de facto C error-handling standard, which was carried over into many C++ programs, uses </a:t>
            </a:r>
            <a:r>
              <a:rPr lang="en-IN" sz="2400" b="1" dirty="0" smtClean="0">
                <a:solidFill>
                  <a:srgbClr val="800000"/>
                </a:solidFill>
              </a:rPr>
              <a:t>integer function return codes</a:t>
            </a:r>
            <a:r>
              <a:rPr lang="en-IN" sz="2400" dirty="0" smtClean="0"/>
              <a:t> </a:t>
            </a:r>
            <a:r>
              <a:rPr lang="en-IN" sz="2400" dirty="0" smtClean="0">
                <a:solidFill>
                  <a:schemeClr val="accent1">
                    <a:lumMod val="75000"/>
                  </a:schemeClr>
                </a:solidFill>
              </a:rPr>
              <a:t>and the </a:t>
            </a:r>
            <a:r>
              <a:rPr lang="en-IN" sz="2400" b="1" dirty="0" err="1" smtClean="0">
                <a:solidFill>
                  <a:srgbClr val="800000"/>
                </a:solidFill>
              </a:rPr>
              <a:t>errno</a:t>
            </a:r>
            <a:r>
              <a:rPr lang="en-IN" sz="2400" b="1" dirty="0" smtClean="0">
                <a:solidFill>
                  <a:srgbClr val="800000"/>
                </a:solidFill>
              </a:rPr>
              <a:t> macro </a:t>
            </a:r>
            <a:r>
              <a:rPr lang="en-IN" sz="2400" dirty="0" smtClean="0">
                <a:solidFill>
                  <a:schemeClr val="accent1">
                    <a:lumMod val="75000"/>
                  </a:schemeClr>
                </a:solidFill>
              </a:rPr>
              <a:t>to signify errors</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Each thread has its own </a:t>
            </a:r>
            <a:r>
              <a:rPr lang="en-IN" sz="2400" dirty="0" err="1" smtClean="0">
                <a:solidFill>
                  <a:schemeClr val="accent1">
                    <a:lumMod val="75000"/>
                  </a:schemeClr>
                </a:solidFill>
              </a:rPr>
              <a:t>errno</a:t>
            </a:r>
            <a:r>
              <a:rPr lang="en-IN" sz="2400" dirty="0" smtClean="0">
                <a:solidFill>
                  <a:schemeClr val="accent1">
                    <a:lumMod val="75000"/>
                  </a:schemeClr>
                </a:solidFill>
              </a:rPr>
              <a:t> value. </a:t>
            </a:r>
            <a:r>
              <a:rPr lang="en-IN" sz="2400" dirty="0" err="1" smtClean="0">
                <a:solidFill>
                  <a:schemeClr val="accent1">
                    <a:lumMod val="75000"/>
                  </a:schemeClr>
                </a:solidFill>
              </a:rPr>
              <a:t>errno</a:t>
            </a:r>
            <a:r>
              <a:rPr lang="en-IN" sz="2400" dirty="0" smtClean="0">
                <a:solidFill>
                  <a:schemeClr val="accent1">
                    <a:lumMod val="75000"/>
                  </a:schemeClr>
                </a:solidFill>
              </a:rPr>
              <a:t> acts as a thread-local integer variable that functions can use to communicate errors back to calling functions</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800000"/>
                </a:solidFill>
              </a:rPr>
              <a:t>Unfortunately, the integer return codes and </a:t>
            </a:r>
            <a:r>
              <a:rPr lang="en-IN" sz="2400" dirty="0" err="1" smtClean="0">
                <a:solidFill>
                  <a:srgbClr val="800000"/>
                </a:solidFill>
              </a:rPr>
              <a:t>errno</a:t>
            </a:r>
            <a:r>
              <a:rPr lang="en-IN" sz="2400" dirty="0" smtClean="0">
                <a:solidFill>
                  <a:srgbClr val="800000"/>
                </a:solidFill>
              </a:rPr>
              <a:t> are used inconsistently</a:t>
            </a:r>
            <a:endParaRPr lang="en-IN" sz="2400" dirty="0" smtClean="0"/>
          </a:p>
          <a:p>
            <a:pPr marL="860425" lvl="1" indent="-320675" algn="just">
              <a:spcBef>
                <a:spcPts val="1138"/>
              </a:spcBef>
              <a:buSzPct val="75000"/>
              <a:buFont typeface="Symbol"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Some functions might choose to return </a:t>
            </a:r>
            <a:r>
              <a:rPr lang="en-IN" sz="2400" dirty="0" smtClean="0">
                <a:solidFill>
                  <a:srgbClr val="0000CC"/>
                </a:solidFill>
              </a:rPr>
              <a:t>0 for success</a:t>
            </a:r>
            <a:r>
              <a:rPr lang="en-IN" sz="2400" dirty="0" smtClean="0"/>
              <a:t> </a:t>
            </a:r>
            <a:r>
              <a:rPr lang="en-IN" sz="2400" dirty="0" smtClean="0">
                <a:solidFill>
                  <a:schemeClr val="accent1">
                    <a:lumMod val="75000"/>
                  </a:schemeClr>
                </a:solidFill>
              </a:rPr>
              <a:t>and</a:t>
            </a:r>
            <a:r>
              <a:rPr lang="en-IN" sz="2400" dirty="0" smtClean="0"/>
              <a:t> </a:t>
            </a:r>
            <a:r>
              <a:rPr lang="en-IN" sz="2400" dirty="0" smtClean="0">
                <a:solidFill>
                  <a:srgbClr val="0000CC"/>
                </a:solidFill>
              </a:rPr>
              <a:t>–1 for an error</a:t>
            </a:r>
            <a:r>
              <a:rPr lang="en-IN" sz="2400" dirty="0" smtClean="0"/>
              <a:t>. </a:t>
            </a:r>
            <a:r>
              <a:rPr lang="en-IN" sz="2400" dirty="0" smtClean="0">
                <a:solidFill>
                  <a:schemeClr val="accent1">
                    <a:lumMod val="75000"/>
                  </a:schemeClr>
                </a:solidFill>
              </a:rPr>
              <a:t>If they return –1, they also set </a:t>
            </a:r>
            <a:r>
              <a:rPr lang="en-IN" sz="2400" dirty="0" err="1" smtClean="0">
                <a:solidFill>
                  <a:srgbClr val="0000CC"/>
                </a:solidFill>
              </a:rPr>
              <a:t>errno</a:t>
            </a:r>
            <a:r>
              <a:rPr lang="en-IN" sz="2400" dirty="0" smtClean="0">
                <a:solidFill>
                  <a:srgbClr val="0000CC"/>
                </a:solidFill>
              </a:rPr>
              <a:t> to an error code</a:t>
            </a:r>
            <a:endParaRPr lang="en-IN" sz="2400" dirty="0" smtClean="0"/>
          </a:p>
          <a:p>
            <a:pPr marL="860425" lvl="1" indent="-320675" algn="just">
              <a:spcBef>
                <a:spcPts val="1138"/>
              </a:spcBef>
              <a:buSzPct val="75000"/>
              <a:buFont typeface="Symbol"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Other functions return </a:t>
            </a:r>
            <a:r>
              <a:rPr lang="en-IN" sz="2400" dirty="0" smtClean="0">
                <a:solidFill>
                  <a:srgbClr val="0000CC"/>
                </a:solidFill>
              </a:rPr>
              <a:t>0 for success</a:t>
            </a:r>
            <a:r>
              <a:rPr lang="en-IN" sz="2400" dirty="0" smtClean="0"/>
              <a:t> </a:t>
            </a:r>
            <a:r>
              <a:rPr lang="en-IN" sz="2400" dirty="0" smtClean="0">
                <a:solidFill>
                  <a:schemeClr val="accent1">
                    <a:lumMod val="75000"/>
                  </a:schemeClr>
                </a:solidFill>
              </a:rPr>
              <a:t>and </a:t>
            </a:r>
            <a:r>
              <a:rPr lang="en-IN" sz="2400" dirty="0" smtClean="0">
                <a:solidFill>
                  <a:srgbClr val="0000CC"/>
                </a:solidFill>
              </a:rPr>
              <a:t>nonzero for an error</a:t>
            </a:r>
            <a:r>
              <a:rPr lang="en-IN" sz="2400" dirty="0" smtClean="0">
                <a:solidFill>
                  <a:schemeClr val="accent1">
                    <a:lumMod val="75000"/>
                  </a:schemeClr>
                </a:solidFill>
              </a:rPr>
              <a:t>, with the </a:t>
            </a:r>
            <a:r>
              <a:rPr lang="en-IN" sz="2400" dirty="0" smtClean="0">
                <a:solidFill>
                  <a:srgbClr val="0000CC"/>
                </a:solidFill>
              </a:rPr>
              <a:t>actual return value specifying the error code</a:t>
            </a:r>
            <a:r>
              <a:rPr lang="en-IN" sz="2400" dirty="0" smtClean="0">
                <a:solidFill>
                  <a:schemeClr val="accent1">
                    <a:lumMod val="75000"/>
                  </a:schemeClr>
                </a:solidFill>
              </a:rPr>
              <a:t>. These functions do not use </a:t>
            </a:r>
            <a:r>
              <a:rPr lang="en-IN" sz="2400" dirty="0" err="1" smtClean="0">
                <a:solidFill>
                  <a:schemeClr val="accent1">
                    <a:lumMod val="75000"/>
                  </a:schemeClr>
                </a:solidFill>
              </a:rPr>
              <a:t>errno</a:t>
            </a:r>
            <a:endParaRPr lang="en-IN" sz="2400" dirty="0" smtClean="0">
              <a:solidFill>
                <a:schemeClr val="accent1">
                  <a:lumMod val="75000"/>
                </a:schemeClr>
              </a:solidFill>
            </a:endParaRPr>
          </a:p>
          <a:p>
            <a:pPr marL="860425" lvl="1" indent="-320675" algn="just">
              <a:spcBef>
                <a:spcPts val="1138"/>
              </a:spcBef>
              <a:buSzPct val="75000"/>
              <a:buFont typeface="Symbol"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Still others return </a:t>
            </a:r>
            <a:r>
              <a:rPr lang="en-IN" sz="2400" dirty="0" smtClean="0">
                <a:solidFill>
                  <a:srgbClr val="0000CC"/>
                </a:solidFill>
              </a:rPr>
              <a:t>0 for failure</a:t>
            </a:r>
            <a:r>
              <a:rPr lang="en-IN" sz="2400" dirty="0" smtClean="0"/>
              <a:t> </a:t>
            </a:r>
            <a:r>
              <a:rPr lang="en-IN" sz="2400" dirty="0" smtClean="0">
                <a:solidFill>
                  <a:schemeClr val="accent1">
                    <a:lumMod val="75000"/>
                  </a:schemeClr>
                </a:solidFill>
              </a:rPr>
              <a:t>instead of for success, presumably because 0 always evaluates to false in C and C++</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8" y="730408"/>
            <a:ext cx="10580922" cy="5714385"/>
          </a:xfrm>
          <a:prstGeom prst="rect">
            <a:avLst/>
          </a:prstGeom>
        </p:spPr>
        <p:txBody>
          <a:bodyPr wrap="square">
            <a:spAutoFit/>
          </a:bodyPr>
          <a:lstStyle/>
          <a:p>
            <a:pPr marL="428625" indent="-323850" algn="just">
              <a:spcBef>
                <a:spcPts val="1425"/>
              </a:spcBef>
              <a:buSzPct val="45000"/>
              <a:buFont typeface="Wingdings"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2400" dirty="0" smtClean="0">
                <a:solidFill>
                  <a:schemeClr val="accent1">
                    <a:lumMod val="75000"/>
                  </a:schemeClr>
                </a:solidFill>
              </a:rPr>
              <a:t>These</a:t>
            </a:r>
            <a:r>
              <a:rPr lang="en-IN" sz="2400" dirty="0" smtClean="0"/>
              <a:t> </a:t>
            </a:r>
            <a:r>
              <a:rPr lang="en-IN" sz="2400" dirty="0" smtClean="0">
                <a:solidFill>
                  <a:schemeClr val="accent2">
                    <a:lumMod val="75000"/>
                  </a:schemeClr>
                </a:solidFill>
              </a:rPr>
              <a:t>inconsistencies</a:t>
            </a:r>
            <a:r>
              <a:rPr lang="en-IN" sz="2400" dirty="0" smtClean="0"/>
              <a:t> </a:t>
            </a:r>
            <a:r>
              <a:rPr lang="en-IN" sz="2400" dirty="0" smtClean="0">
                <a:solidFill>
                  <a:schemeClr val="accent1">
                    <a:lumMod val="75000"/>
                  </a:schemeClr>
                </a:solidFill>
              </a:rPr>
              <a:t>can cause problems because programmers encountering a new function often assume that its return codes are the same as other similar functions. That is not always true.</a:t>
            </a:r>
          </a:p>
          <a:p>
            <a:pPr marL="428625" indent="-323850" algn="just">
              <a:spcBef>
                <a:spcPts val="1425"/>
              </a:spcBef>
              <a:buSzPct val="45000"/>
              <a:buFont typeface="Wingdings"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2400" dirty="0" smtClean="0">
                <a:solidFill>
                  <a:schemeClr val="accent1">
                    <a:lumMod val="75000"/>
                  </a:schemeClr>
                </a:solidFill>
              </a:rPr>
              <a:t>On Solaris 9, there are two different libraries of synchronization objects: the POSIX version and the Solaris version.</a:t>
            </a:r>
          </a:p>
          <a:p>
            <a:pPr marL="428625" indent="-323850" algn="just">
              <a:spcBef>
                <a:spcPts val="1425"/>
              </a:spcBef>
              <a:buSzPct val="45000"/>
              <a:buFont typeface="Wingdings"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2400" dirty="0" smtClean="0">
                <a:solidFill>
                  <a:schemeClr val="accent1">
                    <a:lumMod val="75000"/>
                  </a:schemeClr>
                </a:solidFill>
              </a:rPr>
              <a:t>The function to initialize a semaphore in the POSIX version is called </a:t>
            </a:r>
            <a:r>
              <a:rPr lang="en-IN" sz="2400" dirty="0" err="1" smtClean="0">
                <a:solidFill>
                  <a:schemeClr val="accent2">
                    <a:lumMod val="75000"/>
                  </a:schemeClr>
                </a:solidFill>
              </a:rPr>
              <a:t>sem_init</a:t>
            </a:r>
            <a:r>
              <a:rPr lang="en-IN" sz="2400" dirty="0" smtClean="0">
                <a:solidFill>
                  <a:schemeClr val="accent2">
                    <a:lumMod val="75000"/>
                  </a:schemeClr>
                </a:solidFill>
              </a:rPr>
              <a:t>() </a:t>
            </a:r>
            <a:r>
              <a:rPr lang="en-IN" sz="2400" dirty="0" smtClean="0"/>
              <a:t>, </a:t>
            </a:r>
            <a:r>
              <a:rPr lang="en-IN" sz="2400" dirty="0" smtClean="0">
                <a:solidFill>
                  <a:schemeClr val="accent1">
                    <a:lumMod val="75000"/>
                  </a:schemeClr>
                </a:solidFill>
              </a:rPr>
              <a:t>and the function to initialize a semaphore in the Solaris version is called </a:t>
            </a:r>
            <a:r>
              <a:rPr lang="en-IN" sz="2400" dirty="0" err="1" smtClean="0">
                <a:solidFill>
                  <a:schemeClr val="accent2">
                    <a:lumMod val="75000"/>
                  </a:schemeClr>
                </a:solidFill>
              </a:rPr>
              <a:t>sema_init</a:t>
            </a:r>
            <a:r>
              <a:rPr lang="en-IN" sz="2400" dirty="0" smtClean="0">
                <a:solidFill>
                  <a:schemeClr val="accent2">
                    <a:lumMod val="75000"/>
                  </a:schemeClr>
                </a:solidFill>
              </a:rPr>
              <a:t>()</a:t>
            </a:r>
            <a:r>
              <a:rPr lang="en-IN" sz="2400" dirty="0" smtClean="0">
                <a:solidFill>
                  <a:srgbClr val="0000CC"/>
                </a:solidFill>
              </a:rPr>
              <a:t> </a:t>
            </a:r>
            <a:r>
              <a:rPr lang="en-IN" sz="2400" dirty="0" smtClean="0"/>
              <a:t>.</a:t>
            </a:r>
          </a:p>
          <a:p>
            <a:pPr marL="428625" indent="-323850" algn="just">
              <a:spcBef>
                <a:spcPts val="1425"/>
              </a:spcBef>
              <a:buSzPct val="45000"/>
              <a:buFont typeface="Wingdings"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2400" dirty="0" smtClean="0">
                <a:solidFill>
                  <a:schemeClr val="accent1">
                    <a:lumMod val="75000"/>
                  </a:schemeClr>
                </a:solidFill>
              </a:rPr>
              <a:t>As if that weren’t confusing enough, the </a:t>
            </a:r>
            <a:r>
              <a:rPr lang="en-IN" sz="2400" dirty="0" smtClean="0">
                <a:solidFill>
                  <a:schemeClr val="accent2">
                    <a:lumMod val="75000"/>
                  </a:schemeClr>
                </a:solidFill>
              </a:rPr>
              <a:t>two functions handle error codes differently!</a:t>
            </a:r>
          </a:p>
          <a:p>
            <a:pPr marL="860425" lvl="1" indent="-320675" algn="just">
              <a:spcBef>
                <a:spcPts val="1138"/>
              </a:spcBef>
              <a:buSzPct val="75000"/>
              <a:buFont typeface="Symbol"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2400" dirty="0" err="1" smtClean="0">
                <a:solidFill>
                  <a:schemeClr val="accent1">
                    <a:lumMod val="75000"/>
                  </a:schemeClr>
                </a:solidFill>
              </a:rPr>
              <a:t>sem_init</a:t>
            </a:r>
            <a:r>
              <a:rPr lang="en-IN" sz="2400" dirty="0" smtClean="0">
                <a:solidFill>
                  <a:schemeClr val="accent1">
                    <a:lumMod val="75000"/>
                  </a:schemeClr>
                </a:solidFill>
              </a:rPr>
              <a:t>() returns –1 and sets </a:t>
            </a:r>
            <a:r>
              <a:rPr lang="en-IN" sz="2400" dirty="0" err="1" smtClean="0">
                <a:solidFill>
                  <a:schemeClr val="accent1">
                    <a:lumMod val="75000"/>
                  </a:schemeClr>
                </a:solidFill>
              </a:rPr>
              <a:t>errno</a:t>
            </a:r>
            <a:r>
              <a:rPr lang="en-IN" sz="2400" dirty="0" smtClean="0">
                <a:solidFill>
                  <a:schemeClr val="accent1">
                    <a:lumMod val="75000"/>
                  </a:schemeClr>
                </a:solidFill>
              </a:rPr>
              <a:t> on error</a:t>
            </a:r>
          </a:p>
          <a:p>
            <a:pPr marL="860425" lvl="1" indent="-320675" algn="just">
              <a:spcBef>
                <a:spcPts val="1138"/>
              </a:spcBef>
              <a:buSzPct val="75000"/>
              <a:buFont typeface="Symbol"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2400" dirty="0" err="1" smtClean="0">
                <a:solidFill>
                  <a:schemeClr val="accent1">
                    <a:lumMod val="75000"/>
                  </a:schemeClr>
                </a:solidFill>
              </a:rPr>
              <a:t>sema_init</a:t>
            </a:r>
            <a:r>
              <a:rPr lang="en-IN" sz="2400" dirty="0" smtClean="0">
                <a:solidFill>
                  <a:schemeClr val="accent1">
                    <a:lumMod val="75000"/>
                  </a:schemeClr>
                </a:solidFill>
              </a:rPr>
              <a:t>() returns the error code directly as a positive integer, and does not set </a:t>
            </a:r>
            <a:r>
              <a:rPr lang="en-IN" sz="2400" dirty="0" err="1" smtClean="0">
                <a:solidFill>
                  <a:schemeClr val="accent1">
                    <a:lumMod val="75000"/>
                  </a:schemeClr>
                </a:solidFill>
              </a:rPr>
              <a:t>errno</a:t>
            </a:r>
            <a:r>
              <a:rPr lang="en-IN" sz="2400" dirty="0" smtClean="0">
                <a:solidFill>
                  <a:schemeClr val="accent1">
                    <a:lumMod val="75000"/>
                  </a:schemeClr>
                </a:solidFill>
              </a:rPr>
              <a:t> .</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8" y="730408"/>
            <a:ext cx="10580922" cy="5801588"/>
          </a:xfrm>
          <a:prstGeom prst="rect">
            <a:avLst/>
          </a:prstGeom>
        </p:spPr>
        <p:txBody>
          <a:bodyPr wrap="square">
            <a:spAutoFit/>
          </a:bodyPr>
          <a:lstStyle/>
          <a:p>
            <a:pPr marL="431800" indent="-320675" algn="just">
              <a:spcBef>
                <a:spcPts val="1425"/>
              </a:spcBef>
              <a:buClrTx/>
              <a:buSzPct val="45000"/>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Exceptions provide an easier, more consistent, and safer mechanism for error handling. There are several specific advantages of exceptions over the ad hoc approaches in C and C++.</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When return codes are used as an error reporting mechanism, you might forget to check the return code and properly handle it either locally or by propagating it upwards. </a:t>
            </a:r>
            <a:r>
              <a:rPr lang="en-IN" sz="2400" dirty="0" smtClean="0">
                <a:solidFill>
                  <a:schemeClr val="accent2">
                    <a:lumMod val="75000"/>
                  </a:schemeClr>
                </a:solidFill>
              </a:rPr>
              <a:t>Exceptions cannot be forgotten or ignored: </a:t>
            </a:r>
            <a:r>
              <a:rPr lang="en-IN" sz="2400" dirty="0" smtClean="0">
                <a:solidFill>
                  <a:schemeClr val="accent1">
                    <a:lumMod val="75000"/>
                  </a:schemeClr>
                </a:solidFill>
              </a:rPr>
              <a:t>If your program fails to catch an exception, it will terminate.</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When integer return codes are used, they generally do not contain sufficient information. You can </a:t>
            </a:r>
            <a:r>
              <a:rPr lang="en-IN" sz="2400" dirty="0" smtClean="0">
                <a:solidFill>
                  <a:schemeClr val="accent2">
                    <a:lumMod val="75000"/>
                  </a:schemeClr>
                </a:solidFill>
              </a:rPr>
              <a:t>use exceptions to pass as much information </a:t>
            </a:r>
            <a:r>
              <a:rPr lang="en-IN" sz="2400" dirty="0" smtClean="0">
                <a:solidFill>
                  <a:schemeClr val="accent1">
                    <a:lumMod val="75000"/>
                  </a:schemeClr>
                </a:solidFill>
              </a:rPr>
              <a:t>as you want from the code that finds the error to the code that handles it.</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Exception handling can </a:t>
            </a:r>
            <a:r>
              <a:rPr lang="en-IN" sz="2400" dirty="0" smtClean="0">
                <a:solidFill>
                  <a:schemeClr val="accent2">
                    <a:lumMod val="75000"/>
                  </a:schemeClr>
                </a:solidFill>
              </a:rPr>
              <a:t>skip levels of the call stack. </a:t>
            </a:r>
            <a:r>
              <a:rPr lang="en-IN" sz="2400" dirty="0" smtClean="0">
                <a:solidFill>
                  <a:schemeClr val="accent1">
                    <a:lumMod val="75000"/>
                  </a:schemeClr>
                </a:solidFill>
              </a:rPr>
              <a:t>That is, a function can handle an error that occurred several function calls down the stack, without error-handling code in the intermediate functions. Return codes require each level of the call stack to clean up explicitly after the previous level.</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8" y="730408"/>
            <a:ext cx="10580922" cy="2298065"/>
          </a:xfrm>
          <a:prstGeom prst="rect">
            <a:avLst/>
          </a:prstGeom>
        </p:spPr>
        <p:txBody>
          <a:bodyPr wrap="square">
            <a:spAutoFit/>
          </a:bodyPr>
          <a:lstStyle/>
          <a:p>
            <a:pPr marL="431800" indent="-320675" algn="just">
              <a:spcBef>
                <a:spcPts val="1425"/>
              </a:spcBef>
              <a:buClrTx/>
              <a:buSzPct val="45000"/>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Exception handling is not enforced in C++</a:t>
            </a:r>
            <a:endParaRPr lang="en-IN" sz="2400" dirty="0" smtClean="0"/>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For example, in Java a function that does not specify a list of possible exceptions that it can throw is not allowed to throw any exceptions</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chemeClr val="accent1">
                    <a:lumMod val="75000"/>
                  </a:schemeClr>
                </a:solidFill>
              </a:rPr>
              <a:t>In C++, a function that does not specify a list of exceptions can throw any exception it wants!</a:t>
            </a:r>
            <a:endParaRPr lang="en-IN" sz="2400"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Casting: Basic Rules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11334962" cy="5632311"/>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(Implicit) Casting between unrelated classes is not permitted</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A { </a:t>
            </a:r>
            <a:r>
              <a:rPr lang="en-IN" sz="2400" dirty="0" err="1" smtClean="0">
                <a:solidFill>
                  <a:schemeClr val="accent1">
                    <a:lumMod val="75000"/>
                  </a:schemeClr>
                </a:solidFill>
              </a:rPr>
              <a:t>int</a:t>
            </a:r>
            <a:r>
              <a:rPr lang="en-IN" sz="2400" dirty="0" smtClean="0">
                <a:solidFill>
                  <a:schemeClr val="accent1">
                    <a:lumMod val="75000"/>
                  </a:schemeClr>
                </a:solidFill>
              </a:rPr>
              <a:t> </a:t>
            </a:r>
            <a:r>
              <a:rPr lang="en-IN" sz="2400" dirty="0" err="1" smtClean="0">
                <a:solidFill>
                  <a:schemeClr val="accent1">
                    <a:lumMod val="75000"/>
                  </a:schemeClr>
                </a:solidFill>
              </a:rPr>
              <a:t>i</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 { double d;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a:t>
            </a:r>
            <a:r>
              <a:rPr lang="en-IN" sz="2400" dirty="0" err="1" smtClean="0">
                <a:solidFill>
                  <a:schemeClr val="accent1">
                    <a:lumMod val="75000"/>
                  </a:schemeClr>
                </a:solidFill>
              </a:rPr>
              <a:t>a</a:t>
            </a:r>
            <a:r>
              <a:rPr lang="en-IN" sz="2400" dirty="0" smtClean="0">
                <a:solidFill>
                  <a:schemeClr val="accent1">
                    <a:lumMod val="75000"/>
                  </a:schemeClr>
                </a:solidFill>
              </a:rPr>
              <a:t>;	B b;</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*p = &amp;a;		B *q = &amp;b;</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 b; 				</a:t>
            </a:r>
            <a:r>
              <a:rPr lang="en-IN" sz="2400" dirty="0" smtClean="0">
                <a:solidFill>
                  <a:schemeClr val="accent2">
                    <a:lumMod val="75000"/>
                  </a:schemeClr>
                </a:solidFill>
              </a:rPr>
              <a:t>// error: no match for 'operator=' (operand types are 'A' and 'B')</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which takes a right-hand operand of type 'main::B'</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 (A)b; </a:t>
            </a:r>
            <a:r>
              <a:rPr lang="en-IN" sz="2400" dirty="0" smtClean="0">
                <a:solidFill>
                  <a:schemeClr val="accent2">
                    <a:lumMod val="75000"/>
                  </a:schemeClr>
                </a:solidFill>
              </a:rPr>
              <a:t>// error: 'type cast' : cannot convert from 'main::B' to 'main::A'</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b = a;		</a:t>
            </a:r>
            <a:r>
              <a:rPr lang="en-IN" sz="2400" dirty="0" smtClean="0">
                <a:solidFill>
                  <a:schemeClr val="accent2">
                    <a:lumMod val="75000"/>
                  </a:schemeClr>
                </a:solidFill>
              </a:rPr>
              <a:t> // error: no match for 'operator=' (operand types are 'B' and 'A')</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which takes a right-hand operand of type 'main::A'</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b = (B)a; 	</a:t>
            </a:r>
            <a:r>
              <a:rPr lang="en-IN" sz="2400" dirty="0" smtClean="0">
                <a:solidFill>
                  <a:schemeClr val="accent2">
                    <a:lumMod val="75000"/>
                  </a:schemeClr>
                </a:solidFill>
              </a:rPr>
              <a:t>// error: 'type cast' : cannot convert from 'main::A' to 'main::B'</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 = q; 		</a:t>
            </a:r>
            <a:r>
              <a:rPr lang="en-IN" sz="2400" dirty="0" smtClean="0">
                <a:solidFill>
                  <a:schemeClr val="accent2">
                    <a:lumMod val="75000"/>
                  </a:schemeClr>
                </a:solidFill>
              </a:rPr>
              <a:t>// error: cannot convert 'B*' to 'A*' in assignment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 = p;		 </a:t>
            </a:r>
            <a:r>
              <a:rPr lang="en-IN" sz="2400" dirty="0" smtClean="0">
                <a:solidFill>
                  <a:schemeClr val="accent2">
                    <a:lumMod val="75000"/>
                  </a:schemeClr>
                </a:solidFill>
              </a:rPr>
              <a:t>//  error: cannot convert 'A*' to 'B*' in assignment</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 = (A*)&amp;b; 	</a:t>
            </a:r>
            <a:r>
              <a:rPr lang="en-IN" sz="2400" dirty="0" smtClean="0">
                <a:solidFill>
                  <a:schemeClr val="accent2">
                    <a:lumMod val="75000"/>
                  </a:schemeClr>
                </a:solidFill>
              </a:rPr>
              <a:t>// Forced -- Okay</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q = (B*)&amp;a; 	</a:t>
            </a:r>
            <a:r>
              <a:rPr lang="en-IN" sz="2400" dirty="0" smtClean="0">
                <a:solidFill>
                  <a:schemeClr val="accent2">
                    <a:lumMod val="75000"/>
                  </a:schemeClr>
                </a:solidFill>
              </a:rPr>
              <a:t>// Forced -- Okay</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8" y="730408"/>
            <a:ext cx="10580922" cy="6140142"/>
          </a:xfrm>
          <a:prstGeom prst="rect">
            <a:avLst/>
          </a:prstGeom>
        </p:spPr>
        <p:txBody>
          <a:bodyPr wrap="square">
            <a:spAutoFit/>
          </a:bodyPr>
          <a:lstStyle/>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t>Using exceptions consists of providing </a:t>
            </a:r>
            <a:r>
              <a:rPr lang="en-IN" sz="2400" dirty="0" smtClean="0">
                <a:solidFill>
                  <a:srgbClr val="0066CC"/>
                </a:solidFill>
              </a:rPr>
              <a:t>two parts</a:t>
            </a:r>
            <a:r>
              <a:rPr lang="en-IN" sz="2400" dirty="0" smtClean="0"/>
              <a:t> in your program: a </a:t>
            </a:r>
            <a:r>
              <a:rPr lang="en-IN" sz="2400" dirty="0" smtClean="0">
                <a:solidFill>
                  <a:srgbClr val="0066CC"/>
                </a:solidFill>
              </a:rPr>
              <a:t>try/catch</a:t>
            </a:r>
            <a:r>
              <a:rPr lang="en-IN" sz="2400" dirty="0" smtClean="0"/>
              <a:t> </a:t>
            </a:r>
            <a:r>
              <a:rPr lang="en-IN" sz="2400" dirty="0" smtClean="0">
                <a:solidFill>
                  <a:srgbClr val="0066CC"/>
                </a:solidFill>
              </a:rPr>
              <a:t>construct</a:t>
            </a:r>
            <a:r>
              <a:rPr lang="en-IN" sz="2400" dirty="0" smtClean="0"/>
              <a:t>, </a:t>
            </a:r>
            <a:r>
              <a:rPr lang="en-IN" sz="2400" dirty="0" smtClean="0">
                <a:solidFill>
                  <a:srgbClr val="0000CC"/>
                </a:solidFill>
              </a:rPr>
              <a:t>to handle an exception</a:t>
            </a:r>
            <a:r>
              <a:rPr lang="en-IN" sz="2400" dirty="0" smtClean="0"/>
              <a:t>, and a </a:t>
            </a:r>
            <a:r>
              <a:rPr lang="en-IN" sz="2400" dirty="0" smtClean="0">
                <a:solidFill>
                  <a:srgbClr val="0066CC"/>
                </a:solidFill>
              </a:rPr>
              <a:t>throw statement</a:t>
            </a:r>
            <a:r>
              <a:rPr lang="en-IN" sz="2400" dirty="0" smtClean="0"/>
              <a:t>, </a:t>
            </a:r>
            <a:r>
              <a:rPr lang="en-IN" sz="2400" dirty="0" smtClean="0">
                <a:solidFill>
                  <a:srgbClr val="0000CC"/>
                </a:solidFill>
              </a:rPr>
              <a:t>that throws an exception</a:t>
            </a:r>
            <a:r>
              <a:rPr lang="en-IN" sz="2400" dirty="0" smtClean="0"/>
              <a:t>. </a:t>
            </a:r>
            <a:r>
              <a:rPr lang="en-IN" sz="2400" dirty="0" smtClean="0">
                <a:solidFill>
                  <a:srgbClr val="007826"/>
                </a:solidFill>
              </a:rPr>
              <a:t>Both must be present in some form to make exceptions work</a:t>
            </a:r>
            <a:r>
              <a:rPr lang="en-IN" sz="2400" dirty="0" smtClean="0"/>
              <a:t>.</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t>The try/catch construct looks as follows:</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try {</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 code which may result in an exception being thrown</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catch (exception-type1 exception-name) {</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 code which responds to the exception of type 1</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catch (exception-type2 exception-name) {</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 code which responds to the exception of type 2</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a:t>
            </a:r>
          </a:p>
          <a:p>
            <a:pPr indent="111125" algn="just">
              <a:spcBef>
                <a:spcPts val="1425"/>
              </a:spcBef>
              <a:buClrTx/>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sz="2400" dirty="0" smtClean="0">
                <a:solidFill>
                  <a:srgbClr val="0066CC"/>
                </a:solidFill>
              </a:rPr>
              <a:t>// ... remaining code</a:t>
            </a:r>
            <a:endParaRPr lang="en-IN" sz="2400" dirty="0" smtClean="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8" y="730408"/>
            <a:ext cx="10580922" cy="3754874"/>
          </a:xfrm>
          <a:prstGeom prst="rect">
            <a:avLst/>
          </a:prstGeom>
        </p:spPr>
        <p:txBody>
          <a:bodyPr wrap="square">
            <a:spAutoFit/>
          </a:bodyPr>
          <a:lstStyle/>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DivideByZero.cpp</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tryCatchThrow.cpp</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excepLevel.cpp</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reThrow.cpp</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multiCatch.cpp</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matchAny.cpp</a:t>
            </a:r>
          </a:p>
          <a:p>
            <a:pPr marL="428625" indent="-323850" algn="just">
              <a:spcBef>
                <a:spcPts val="1425"/>
              </a:spcBef>
              <a:buSzPct val="45000"/>
              <a:buFont typeface="Wingdings" charset="2"/>
              <a:buChar char=""/>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2400" dirty="0" smtClean="0">
                <a:solidFill>
                  <a:schemeClr val="accent1">
                    <a:lumMod val="75000"/>
                  </a:schemeClr>
                </a:solidFill>
              </a:rPr>
              <a:t>ctorDtorException.cpp</a:t>
            </a:r>
            <a:endParaRPr lang="en-IN" sz="2400" dirty="0" smtClean="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79" y="377575"/>
            <a:ext cx="8249607" cy="461665"/>
          </a:xfrm>
          <a:prstGeom prst="rect">
            <a:avLst/>
          </a:prstGeom>
        </p:spPr>
        <p:txBody>
          <a:bodyPr wrap="square">
            <a:spAutoFit/>
          </a:bodyPr>
          <a:lstStyle/>
          <a:p>
            <a:r>
              <a:rPr lang="en-IN" sz="2400" b="1" dirty="0" smtClean="0">
                <a:solidFill>
                  <a:schemeClr val="accent2">
                    <a:lumMod val="75000"/>
                  </a:schemeClr>
                </a:solidFill>
              </a:rPr>
              <a:t>Exception Handling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753616"/>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30169"/>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a:srcRect/>
          <a:stretch>
            <a:fillRect/>
          </a:stretch>
        </p:blipFill>
        <p:spPr bwMode="auto">
          <a:xfrm>
            <a:off x="889817" y="975814"/>
            <a:ext cx="6748463" cy="3600450"/>
          </a:xfrm>
          <a:prstGeom prst="rect">
            <a:avLst/>
          </a:prstGeom>
          <a:noFill/>
          <a:ln w="9525" cap="flat">
            <a:noFill/>
            <a:round/>
            <a:headEnd/>
            <a:tailEnd/>
          </a:ln>
          <a:effectLst/>
        </p:spPr>
      </p:pic>
      <p:sp>
        <p:nvSpPr>
          <p:cNvPr id="7" name="Rectangle 6"/>
          <p:cNvSpPr/>
          <p:nvPr/>
        </p:nvSpPr>
        <p:spPr>
          <a:xfrm>
            <a:off x="365759" y="4772523"/>
            <a:ext cx="8451669" cy="1569660"/>
          </a:xfrm>
          <a:prstGeom prst="rect">
            <a:avLst/>
          </a:prstGeom>
        </p:spPr>
        <p:txBody>
          <a:bodyPr wrap="square">
            <a:spAutoFit/>
          </a:bodyPr>
          <a:lstStyle/>
          <a:p>
            <a:pPr algn="just"/>
            <a:r>
              <a:rPr lang="en-IN" sz="2400" dirty="0" smtClean="0">
                <a:solidFill>
                  <a:schemeClr val="accent1">
                    <a:lumMod val="75000"/>
                  </a:schemeClr>
                </a:solidFill>
              </a:rPr>
              <a:t>All  Standard  Library  exceptions  form  a hierarchy. Each class in the hierarchy supports a what() method that returns a const char*  string  describing  the  exception.  This  is  the  string  you  provide  in  the constructor of the exception.</a:t>
            </a:r>
            <a:endParaRPr lang="en-IN" sz="2400" dirty="0">
              <a:solidFill>
                <a:schemeClr val="accent1">
                  <a:lumMod val="75000"/>
                </a:schemeClr>
              </a:solidFill>
            </a:endParaRPr>
          </a:p>
        </p:txBody>
      </p:sp>
      <p:pic>
        <p:nvPicPr>
          <p:cNvPr id="11"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0" y="662175"/>
            <a:ext cx="8668982" cy="40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99985"/>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7" name="Rectangle 6"/>
          <p:cNvSpPr/>
          <p:nvPr/>
        </p:nvSpPr>
        <p:spPr>
          <a:xfrm>
            <a:off x="65307" y="730408"/>
            <a:ext cx="10489482" cy="2769989"/>
          </a:xfrm>
          <a:prstGeom prst="rect">
            <a:avLst/>
          </a:prstGeom>
        </p:spPr>
        <p:txBody>
          <a:bodyPr wrap="square">
            <a:spAutoFit/>
          </a:bodyPr>
          <a:lstStyle/>
          <a:p>
            <a:pPr marL="428625" indent="-323850" algn="just">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sz="2400" dirty="0" smtClean="0">
              <a:solidFill>
                <a:schemeClr val="accent1">
                  <a:lumMod val="75000"/>
                </a:schemeClr>
              </a:solidFill>
            </a:endParaRPr>
          </a:p>
          <a:p>
            <a:pPr marL="428625" indent="-323850" algn="just">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sz="2400" dirty="0" smtClean="0">
              <a:solidFill>
                <a:schemeClr val="accent1">
                  <a:lumMod val="75000"/>
                </a:schemeClr>
              </a:solidFill>
            </a:endParaRPr>
          </a:p>
          <a:p>
            <a:pPr marL="428625" indent="-323850" algn="just">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sz="2400" dirty="0" smtClean="0">
              <a:solidFill>
                <a:schemeClr val="accent1">
                  <a:lumMod val="75000"/>
                </a:schemeClr>
              </a:solidFill>
            </a:endParaRPr>
          </a:p>
          <a:p>
            <a:pPr marL="428625" indent="-323850" algn="just">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sz="2400" dirty="0" smtClean="0">
              <a:solidFill>
                <a:schemeClr val="accent1">
                  <a:lumMod val="75000"/>
                </a:schemeClr>
              </a:solidFill>
            </a:endParaRPr>
          </a:p>
          <a:p>
            <a:pPr marL="428625" indent="-323850" algn="just">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endParaRPr lang="en-US" sz="2400" dirty="0" smtClean="0">
              <a:solidFill>
                <a:schemeClr val="accent1">
                  <a:lumMod val="75000"/>
                </a:schemeClr>
              </a:solidFill>
            </a:endParaRPr>
          </a:p>
          <a:p>
            <a:pPr marL="428625" indent="-323850" algn="ctr">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US" sz="5400" dirty="0" smtClean="0">
                <a:solidFill>
                  <a:schemeClr val="accent1">
                    <a:lumMod val="75000"/>
                  </a:schemeClr>
                </a:solidFill>
              </a:rPr>
              <a:t>All the Best </a:t>
            </a:r>
            <a:r>
              <a:rPr lang="en-US" sz="5400" dirty="0" smtClean="0">
                <a:solidFill>
                  <a:schemeClr val="accent1">
                    <a:lumMod val="75000"/>
                  </a:schemeClr>
                </a:solidFill>
                <a:sym typeface="Wingdings" pitchFamily="2" charset="2"/>
              </a:rPr>
              <a:t></a:t>
            </a:r>
            <a:endParaRPr lang="en-US" sz="5400" dirty="0" smtClean="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258746"/>
            <a:ext cx="4519486" cy="461665"/>
          </a:xfrm>
          <a:prstGeom prst="rect">
            <a:avLst/>
          </a:prstGeom>
        </p:spPr>
        <p:txBody>
          <a:bodyPr wrap="square">
            <a:spAutoFit/>
          </a:bodyPr>
          <a:lstStyle/>
          <a:p>
            <a:r>
              <a:rPr lang="en-US" sz="2400" b="1" dirty="0" smtClean="0"/>
              <a:t>kusumakv@pes.edu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4557981" cy="461665"/>
          </a:xfrm>
          <a:prstGeom prst="rect">
            <a:avLst/>
          </a:prstGeom>
        </p:spPr>
        <p:txBody>
          <a:bodyPr wrap="square">
            <a:spAutoFit/>
          </a:bodyPr>
          <a:lstStyle/>
          <a:p>
            <a:r>
              <a:rPr lang="en-US" sz="2400" b="1" dirty="0" smtClean="0"/>
              <a:t>Kusuma K V</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4610232" cy="830997"/>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pic>
        <p:nvPicPr>
          <p:cNvPr id="13" name="Picture 2"/>
          <p:cNvPicPr>
            <a:picLocks noChangeAspect="1" noChangeArrowheads="1"/>
          </p:cNvPicPr>
          <p:nvPr/>
        </p:nvPicPr>
        <p:blipFill>
          <a:blip r:embed="rId2"/>
          <a:srcRect/>
          <a:stretch>
            <a:fillRect/>
          </a:stretch>
        </p:blipFill>
        <p:spPr bwMode="auto">
          <a:xfrm>
            <a:off x="2565889" y="1815979"/>
            <a:ext cx="2171700" cy="3190875"/>
          </a:xfrm>
          <a:prstGeom prst="rect">
            <a:avLst/>
          </a:prstGeom>
          <a:noFill/>
          <a:ln w="9525">
            <a:noFill/>
            <a:miter lim="800000"/>
            <a:headEnd/>
            <a:tailEnd/>
          </a:ln>
          <a:effectLst/>
        </p:spPr>
      </p:pic>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Casting on a Hierarchy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10263808" cy="1938992"/>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Casting on a hierarchy is permitted in a limited sense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err="1" smtClean="0">
                <a:solidFill>
                  <a:schemeClr val="accent1">
                    <a:lumMod val="75000"/>
                  </a:schemeClr>
                </a:solidFill>
              </a:rPr>
              <a:t>Upcasting</a:t>
            </a:r>
            <a:r>
              <a:rPr lang="en-US" sz="2400" dirty="0" smtClean="0">
                <a:solidFill>
                  <a:schemeClr val="accent1">
                    <a:lumMod val="75000"/>
                  </a:schemeClr>
                </a:solidFill>
              </a:rPr>
              <a:t> is safe</a:t>
            </a:r>
          </a:p>
          <a:p>
            <a:pPr marL="795338" lvl="1"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smtClean="0">
                <a:solidFill>
                  <a:schemeClr val="accent1">
                    <a:lumMod val="75000"/>
                  </a:schemeClr>
                </a:solidFill>
              </a:rPr>
              <a:t>Base class pointer/reference referring to derived class object</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dirty="0" err="1" smtClean="0">
                <a:solidFill>
                  <a:schemeClr val="accent1">
                    <a:lumMod val="75000"/>
                  </a:schemeClr>
                </a:solidFill>
              </a:rPr>
              <a:t>Downcasting</a:t>
            </a:r>
            <a:r>
              <a:rPr lang="en-US" sz="2400" dirty="0" smtClean="0">
                <a:solidFill>
                  <a:schemeClr val="accent1">
                    <a:lumMod val="75000"/>
                  </a:schemeClr>
                </a:solidFill>
              </a:rPr>
              <a:t> is an error, if done explicitly then risky</a:t>
            </a:r>
          </a:p>
          <a:p>
            <a:pPr marL="795338" lvl="1"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US" sz="2400" smtClean="0">
                <a:solidFill>
                  <a:schemeClr val="accent1">
                    <a:lumMod val="75000"/>
                  </a:schemeClr>
                </a:solidFill>
              </a:rPr>
              <a:t>Derived class pointer/reference referring to base class object</a:t>
            </a:r>
            <a:endParaRPr lang="en-US" sz="2400" dirty="0" smtClean="0">
              <a:solidFill>
                <a:schemeClr val="accent1">
                  <a:lumMod val="75000"/>
                </a:schemeClr>
              </a:solidFill>
            </a:endParaRP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Type of an Object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3" y="925146"/>
            <a:ext cx="8108436" cy="4893647"/>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The static type of the object is the type declared for the object while writing the code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Compiler sees static type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The dynamic type of the object is determined by the type of the object to which it currently refers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Compiler does not see dynamic type</a:t>
            </a:r>
          </a:p>
          <a:p>
            <a:pPr marL="795338" lvl="1"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A { };</a:t>
            </a:r>
          </a:p>
          <a:p>
            <a:pPr marL="795338" lvl="1"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 : public A { };</a:t>
            </a:r>
          </a:p>
          <a:p>
            <a:pPr marL="795338" lvl="1"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err="1" smtClean="0">
                <a:solidFill>
                  <a:schemeClr val="accent1">
                    <a:lumMod val="75000"/>
                  </a:schemeClr>
                </a:solidFill>
              </a:rPr>
              <a:t>int</a:t>
            </a:r>
            <a:r>
              <a:rPr lang="en-IN" sz="2400" dirty="0" smtClean="0">
                <a:solidFill>
                  <a:schemeClr val="accent1">
                    <a:lumMod val="75000"/>
                  </a:schemeClr>
                </a:solidFill>
              </a:rPr>
              <a:t> main() {</a:t>
            </a:r>
          </a:p>
          <a:p>
            <a:pPr marL="795338" lvl="1"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*p;</a:t>
            </a:r>
          </a:p>
          <a:p>
            <a:pPr marL="795338" lvl="1"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 = new B; </a:t>
            </a:r>
            <a:r>
              <a:rPr lang="en-IN" sz="2400" dirty="0" smtClean="0">
                <a:solidFill>
                  <a:schemeClr val="accent2">
                    <a:lumMod val="75000"/>
                  </a:schemeClr>
                </a:solidFill>
              </a:rPr>
              <a:t>// Static type of p = A</a:t>
            </a:r>
          </a:p>
          <a:p>
            <a:pPr marL="2166938" lvl="4"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Dynamic type of p = B</a:t>
            </a:r>
          </a:p>
          <a:p>
            <a:pPr marL="795338" lvl="1"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endParaRPr lang="en-US" sz="2400" dirty="0" smtClean="0">
              <a:solidFill>
                <a:schemeClr val="accent1">
                  <a:lumMod val="75000"/>
                </a:schemeClr>
              </a:solidFill>
            </a:endParaRP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Static and Dynamic Binding</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3" y="925146"/>
            <a:ext cx="8108436" cy="4893647"/>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b="1" dirty="0" smtClean="0">
                <a:solidFill>
                  <a:schemeClr val="accent1">
                    <a:lumMod val="75000"/>
                  </a:schemeClr>
                </a:solidFill>
              </a:rPr>
              <a:t>Static binding </a:t>
            </a:r>
            <a:r>
              <a:rPr lang="en-IN" sz="2400" dirty="0" smtClean="0">
                <a:solidFill>
                  <a:schemeClr val="accent1">
                    <a:lumMod val="75000"/>
                  </a:schemeClr>
                </a:solidFill>
              </a:rPr>
              <a:t>(early binding): When a function invocation binds to the function definition based on the static type of objects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This is done at compile-time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Normal function calls, overloaded function calls, and overloaded operators are examples of static binding</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endParaRPr lang="en-IN" sz="2400" dirty="0" smtClean="0">
              <a:solidFill>
                <a:schemeClr val="accent1">
                  <a:lumMod val="75000"/>
                </a:schemeClr>
              </a:solidFill>
            </a:endParaRP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b="1" dirty="0" smtClean="0">
                <a:solidFill>
                  <a:schemeClr val="accent1">
                    <a:lumMod val="75000"/>
                  </a:schemeClr>
                </a:solidFill>
              </a:rPr>
              <a:t>Dynamic binding </a:t>
            </a:r>
            <a:r>
              <a:rPr lang="en-IN" sz="2400" dirty="0" smtClean="0">
                <a:solidFill>
                  <a:schemeClr val="accent1">
                    <a:lumMod val="75000"/>
                  </a:schemeClr>
                </a:solidFill>
              </a:rPr>
              <a:t>(late binding): When a function invocation binds to the function definition based on the dynamic type of objects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This is done at run-time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Function pointers, Virtual functions are examples of late binding</a:t>
            </a:r>
            <a:endParaRPr lang="en-US" sz="2400" dirty="0" smtClean="0">
              <a:solidFill>
                <a:schemeClr val="accent1">
                  <a:lumMod val="75000"/>
                </a:schemeClr>
              </a:solidFill>
            </a:endParaRP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Virtual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807579"/>
            <a:ext cx="9316278" cy="6001643"/>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Virtual function is a member function that defines type-specific behaviour. Calls to a virtual made through a reference or pointer are resolved at run time, based on the type of the object to which the reference or pointer is bound (Dynamic Polymorphism)</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base class specifies that a member function should be dynamically bound by preceding its declaration with the keyword virtual.  </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Any non static member function, other than a constructor, may be virtual</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The virtual keyword appears only on the declaration inside the class and may not be used on a function definition that appears outside the class body</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function  that  is  declared  as  virtual  in  the  base  class  is  implicitly  virtual  in  the  derived classes as well</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Because the decision as to which version to run depends on the type of the argument, that decision can’t be made until run time. Therefore, dynamic binding is sometimes known as </a:t>
            </a:r>
            <a:r>
              <a:rPr lang="en-IN" sz="2400" b="1" dirty="0" smtClean="0">
                <a:solidFill>
                  <a:schemeClr val="accent1">
                    <a:lumMod val="75000"/>
                  </a:schemeClr>
                </a:solidFill>
              </a:rPr>
              <a:t>run-time binding</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13696</TotalTime>
  <Words>4616</Words>
  <Application>Microsoft Office PowerPoint</Application>
  <PresentationFormat>Custom</PresentationFormat>
  <Paragraphs>620</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Kusuma K V</dc:creator>
  <cp:lastModifiedBy>Kusuma K V</cp:lastModifiedBy>
  <cp:revision>546</cp:revision>
  <dcterms:created xsi:type="dcterms:W3CDTF">2020-06-03T14:19:11Z</dcterms:created>
  <dcterms:modified xsi:type="dcterms:W3CDTF">2023-09-10T12:11:24Z</dcterms:modified>
</cp:coreProperties>
</file>