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408" r:id="rId4"/>
    <p:sldId id="410" r:id="rId5"/>
    <p:sldId id="411" r:id="rId6"/>
    <p:sldId id="412" r:id="rId7"/>
    <p:sldId id="413" r:id="rId8"/>
    <p:sldId id="414" r:id="rId9"/>
    <p:sldId id="415" r:id="rId10"/>
    <p:sldId id="416" r:id="rId11"/>
    <p:sldId id="417" r:id="rId12"/>
    <p:sldId id="418" r:id="rId13"/>
    <p:sldId id="428" r:id="rId14"/>
    <p:sldId id="430" r:id="rId15"/>
    <p:sldId id="429" r:id="rId16"/>
    <p:sldId id="431" r:id="rId17"/>
    <p:sldId id="432" r:id="rId18"/>
    <p:sldId id="42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sorterViewPr>
    <p:cViewPr>
      <p:scale>
        <a:sx n="66" d="100"/>
        <a:sy n="66" d="100"/>
      </p:scale>
      <p:origin x="0" y="695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F25BB59-6C06-4608-B9C2-AFD556E0E88B}"/>
              </a:ext>
            </a:extLst>
          </p:cNvPr>
          <p:cNvSpPr>
            <a:spLocks noGrp="1"/>
          </p:cNvSpPr>
          <p:nvPr>
            <p:ph type="dt" sz="half" idx="10"/>
          </p:nvPr>
        </p:nvSpPr>
        <p:spPr/>
        <p:txBody>
          <a:bodyPr/>
          <a:lstStyle/>
          <a:p>
            <a:fld id="{3717A1C5-95F7-4229-A93B-29F7FF3DA000}" type="datetimeFigureOut">
              <a:rPr lang="en-IN" smtClean="0"/>
              <a:pPr/>
              <a:t>10-09-2023</a:t>
            </a:fld>
            <a:endParaRPr lang="en-IN"/>
          </a:p>
        </p:txBody>
      </p:sp>
      <p:sp>
        <p:nvSpPr>
          <p:cNvPr id="5" name="Footer Placeholder 4">
            <a:extLst>
              <a:ext uri="{FF2B5EF4-FFF2-40B4-BE49-F238E27FC236}">
                <a16:creationId xmlns:a16="http://schemas.microsoft.com/office/drawing/2014/main" xmlns=""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1ECDE26-EE92-4514-B595-DD288D69BDDA}"/>
              </a:ext>
            </a:extLst>
          </p:cNvPr>
          <p:cNvSpPr>
            <a:spLocks noGrp="1"/>
          </p:cNvSpPr>
          <p:nvPr>
            <p:ph type="dt" sz="half" idx="10"/>
          </p:nvPr>
        </p:nvSpPr>
        <p:spPr/>
        <p:txBody>
          <a:bodyPr/>
          <a:lstStyle/>
          <a:p>
            <a:fld id="{3717A1C5-95F7-4229-A93B-29F7FF3DA000}" type="datetimeFigureOut">
              <a:rPr lang="en-IN" smtClean="0"/>
              <a:pPr/>
              <a:t>10-09-2023</a:t>
            </a:fld>
            <a:endParaRPr lang="en-IN"/>
          </a:p>
        </p:txBody>
      </p:sp>
      <p:sp>
        <p:nvSpPr>
          <p:cNvPr id="5" name="Footer Placeholder 4">
            <a:extLst>
              <a:ext uri="{FF2B5EF4-FFF2-40B4-BE49-F238E27FC236}">
                <a16:creationId xmlns:a16="http://schemas.microsoft.com/office/drawing/2014/main" xmlns=""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1C2F640-11BE-4566-9603-D1D7F7E96FC4}"/>
              </a:ext>
            </a:extLst>
          </p:cNvPr>
          <p:cNvSpPr>
            <a:spLocks noGrp="1"/>
          </p:cNvSpPr>
          <p:nvPr>
            <p:ph type="dt" sz="half" idx="10"/>
          </p:nvPr>
        </p:nvSpPr>
        <p:spPr/>
        <p:txBody>
          <a:bodyPr/>
          <a:lstStyle/>
          <a:p>
            <a:fld id="{3717A1C5-95F7-4229-A93B-29F7FF3DA000}" type="datetimeFigureOut">
              <a:rPr lang="en-IN" smtClean="0"/>
              <a:pPr/>
              <a:t>10-09-2023</a:t>
            </a:fld>
            <a:endParaRPr lang="en-IN"/>
          </a:p>
        </p:txBody>
      </p:sp>
      <p:sp>
        <p:nvSpPr>
          <p:cNvPr id="5" name="Footer Placeholder 4">
            <a:extLst>
              <a:ext uri="{FF2B5EF4-FFF2-40B4-BE49-F238E27FC236}">
                <a16:creationId xmlns:a16="http://schemas.microsoft.com/office/drawing/2014/main" xmlns=""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CE66076-D71B-432E-B3DA-D6BFA8E70485}"/>
              </a:ext>
            </a:extLst>
          </p:cNvPr>
          <p:cNvSpPr>
            <a:spLocks noGrp="1"/>
          </p:cNvSpPr>
          <p:nvPr>
            <p:ph type="dt" sz="half" idx="10"/>
          </p:nvPr>
        </p:nvSpPr>
        <p:spPr/>
        <p:txBody>
          <a:bodyPr/>
          <a:lstStyle/>
          <a:p>
            <a:fld id="{3717A1C5-95F7-4229-A93B-29F7FF3DA000}" type="datetimeFigureOut">
              <a:rPr lang="en-IN" smtClean="0"/>
              <a:pPr/>
              <a:t>10-09-2023</a:t>
            </a:fld>
            <a:endParaRPr lang="en-IN"/>
          </a:p>
        </p:txBody>
      </p:sp>
      <p:sp>
        <p:nvSpPr>
          <p:cNvPr id="5" name="Footer Placeholder 4">
            <a:extLst>
              <a:ext uri="{FF2B5EF4-FFF2-40B4-BE49-F238E27FC236}">
                <a16:creationId xmlns:a16="http://schemas.microsoft.com/office/drawing/2014/main" xmlns=""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4A0F0A-5BC1-44A8-A937-DAAFBEA3CE4A}"/>
              </a:ext>
            </a:extLst>
          </p:cNvPr>
          <p:cNvSpPr>
            <a:spLocks noGrp="1"/>
          </p:cNvSpPr>
          <p:nvPr>
            <p:ph type="dt" sz="half" idx="10"/>
          </p:nvPr>
        </p:nvSpPr>
        <p:spPr/>
        <p:txBody>
          <a:bodyPr/>
          <a:lstStyle/>
          <a:p>
            <a:fld id="{3717A1C5-95F7-4229-A93B-29F7FF3DA000}" type="datetimeFigureOut">
              <a:rPr lang="en-IN" smtClean="0"/>
              <a:pPr/>
              <a:t>10-09-2023</a:t>
            </a:fld>
            <a:endParaRPr lang="en-IN"/>
          </a:p>
        </p:txBody>
      </p:sp>
      <p:sp>
        <p:nvSpPr>
          <p:cNvPr id="5" name="Footer Placeholder 4">
            <a:extLst>
              <a:ext uri="{FF2B5EF4-FFF2-40B4-BE49-F238E27FC236}">
                <a16:creationId xmlns:a16="http://schemas.microsoft.com/office/drawing/2014/main" xmlns=""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154D0B3-961E-4BAC-9CA4-08D89CF82A20}"/>
              </a:ext>
            </a:extLst>
          </p:cNvPr>
          <p:cNvSpPr>
            <a:spLocks noGrp="1"/>
          </p:cNvSpPr>
          <p:nvPr>
            <p:ph type="dt" sz="half" idx="10"/>
          </p:nvPr>
        </p:nvSpPr>
        <p:spPr/>
        <p:txBody>
          <a:bodyPr/>
          <a:lstStyle/>
          <a:p>
            <a:fld id="{3717A1C5-95F7-4229-A93B-29F7FF3DA000}" type="datetimeFigureOut">
              <a:rPr lang="en-IN" smtClean="0"/>
              <a:pPr/>
              <a:t>10-09-2023</a:t>
            </a:fld>
            <a:endParaRPr lang="en-IN"/>
          </a:p>
        </p:txBody>
      </p:sp>
      <p:sp>
        <p:nvSpPr>
          <p:cNvPr id="6" name="Footer Placeholder 5">
            <a:extLst>
              <a:ext uri="{FF2B5EF4-FFF2-40B4-BE49-F238E27FC236}">
                <a16:creationId xmlns:a16="http://schemas.microsoft.com/office/drawing/2014/main" xmlns=""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13DBE79-A9B6-48AB-9F01-88AA6A05B5CE}"/>
              </a:ext>
            </a:extLst>
          </p:cNvPr>
          <p:cNvSpPr>
            <a:spLocks noGrp="1"/>
          </p:cNvSpPr>
          <p:nvPr>
            <p:ph type="dt" sz="half" idx="10"/>
          </p:nvPr>
        </p:nvSpPr>
        <p:spPr/>
        <p:txBody>
          <a:bodyPr/>
          <a:lstStyle/>
          <a:p>
            <a:fld id="{3717A1C5-95F7-4229-A93B-29F7FF3DA000}" type="datetimeFigureOut">
              <a:rPr lang="en-IN" smtClean="0"/>
              <a:pPr/>
              <a:t>10-09-2023</a:t>
            </a:fld>
            <a:endParaRPr lang="en-IN"/>
          </a:p>
        </p:txBody>
      </p:sp>
      <p:sp>
        <p:nvSpPr>
          <p:cNvPr id="8" name="Footer Placeholder 7">
            <a:extLst>
              <a:ext uri="{FF2B5EF4-FFF2-40B4-BE49-F238E27FC236}">
                <a16:creationId xmlns:a16="http://schemas.microsoft.com/office/drawing/2014/main" xmlns=""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9980EB2-6319-452D-816A-655EE9C34746}"/>
              </a:ext>
            </a:extLst>
          </p:cNvPr>
          <p:cNvSpPr>
            <a:spLocks noGrp="1"/>
          </p:cNvSpPr>
          <p:nvPr>
            <p:ph type="dt" sz="half" idx="10"/>
          </p:nvPr>
        </p:nvSpPr>
        <p:spPr/>
        <p:txBody>
          <a:bodyPr/>
          <a:lstStyle/>
          <a:p>
            <a:fld id="{3717A1C5-95F7-4229-A93B-29F7FF3DA000}" type="datetimeFigureOut">
              <a:rPr lang="en-IN" smtClean="0"/>
              <a:pPr/>
              <a:t>10-09-2023</a:t>
            </a:fld>
            <a:endParaRPr lang="en-IN"/>
          </a:p>
        </p:txBody>
      </p:sp>
      <p:sp>
        <p:nvSpPr>
          <p:cNvPr id="4" name="Footer Placeholder 3">
            <a:extLst>
              <a:ext uri="{FF2B5EF4-FFF2-40B4-BE49-F238E27FC236}">
                <a16:creationId xmlns:a16="http://schemas.microsoft.com/office/drawing/2014/main" xmlns=""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DAC4010-3CC3-4ED9-BC47-437A2B95829A}"/>
              </a:ext>
            </a:extLst>
          </p:cNvPr>
          <p:cNvSpPr>
            <a:spLocks noGrp="1"/>
          </p:cNvSpPr>
          <p:nvPr>
            <p:ph type="dt" sz="half" idx="10"/>
          </p:nvPr>
        </p:nvSpPr>
        <p:spPr/>
        <p:txBody>
          <a:bodyPr/>
          <a:lstStyle/>
          <a:p>
            <a:fld id="{3717A1C5-95F7-4229-A93B-29F7FF3DA000}" type="datetimeFigureOut">
              <a:rPr lang="en-IN" smtClean="0"/>
              <a:pPr/>
              <a:t>10-09-2023</a:t>
            </a:fld>
            <a:endParaRPr lang="en-IN"/>
          </a:p>
        </p:txBody>
      </p:sp>
      <p:sp>
        <p:nvSpPr>
          <p:cNvPr id="3" name="Footer Placeholder 2">
            <a:extLst>
              <a:ext uri="{FF2B5EF4-FFF2-40B4-BE49-F238E27FC236}">
                <a16:creationId xmlns:a16="http://schemas.microsoft.com/office/drawing/2014/main" xmlns=""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1B61FA-7B4A-49EE-9F1B-8F14E749EEA0}"/>
              </a:ext>
            </a:extLst>
          </p:cNvPr>
          <p:cNvSpPr>
            <a:spLocks noGrp="1"/>
          </p:cNvSpPr>
          <p:nvPr>
            <p:ph type="dt" sz="half" idx="10"/>
          </p:nvPr>
        </p:nvSpPr>
        <p:spPr/>
        <p:txBody>
          <a:bodyPr/>
          <a:lstStyle/>
          <a:p>
            <a:fld id="{3717A1C5-95F7-4229-A93B-29F7FF3DA000}" type="datetimeFigureOut">
              <a:rPr lang="en-IN" smtClean="0"/>
              <a:pPr/>
              <a:t>10-09-2023</a:t>
            </a:fld>
            <a:endParaRPr lang="en-IN"/>
          </a:p>
        </p:txBody>
      </p:sp>
      <p:sp>
        <p:nvSpPr>
          <p:cNvPr id="6" name="Footer Placeholder 5">
            <a:extLst>
              <a:ext uri="{FF2B5EF4-FFF2-40B4-BE49-F238E27FC236}">
                <a16:creationId xmlns:a16="http://schemas.microsoft.com/office/drawing/2014/main" xmlns=""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4DBE107-EEF1-4F60-8BFB-A0B8F32EFE52}"/>
              </a:ext>
            </a:extLst>
          </p:cNvPr>
          <p:cNvSpPr>
            <a:spLocks noGrp="1"/>
          </p:cNvSpPr>
          <p:nvPr>
            <p:ph type="dt" sz="half" idx="10"/>
          </p:nvPr>
        </p:nvSpPr>
        <p:spPr/>
        <p:txBody>
          <a:bodyPr/>
          <a:lstStyle/>
          <a:p>
            <a:fld id="{3717A1C5-95F7-4229-A93B-29F7FF3DA000}" type="datetimeFigureOut">
              <a:rPr lang="en-IN" smtClean="0"/>
              <a:pPr/>
              <a:t>10-09-2023</a:t>
            </a:fld>
            <a:endParaRPr lang="en-IN"/>
          </a:p>
        </p:txBody>
      </p:sp>
      <p:sp>
        <p:nvSpPr>
          <p:cNvPr id="6" name="Footer Placeholder 5">
            <a:extLst>
              <a:ext uri="{FF2B5EF4-FFF2-40B4-BE49-F238E27FC236}">
                <a16:creationId xmlns:a16="http://schemas.microsoft.com/office/drawing/2014/main" xmlns=""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10-09-2023</a:t>
            </a:fld>
            <a:endParaRPr lang="en-IN"/>
          </a:p>
        </p:txBody>
      </p:sp>
      <p:sp>
        <p:nvSpPr>
          <p:cNvPr id="5" name="Footer Placeholder 4">
            <a:extLst>
              <a:ext uri="{FF2B5EF4-FFF2-40B4-BE49-F238E27FC236}">
                <a16:creationId xmlns:a16="http://schemas.microsoft.com/office/drawing/2014/main" xmlns=""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4694785" y="2745564"/>
            <a:ext cx="5451537" cy="1200329"/>
          </a:xfrm>
          <a:prstGeom prst="rect">
            <a:avLst/>
          </a:prstGeom>
        </p:spPr>
        <p:txBody>
          <a:bodyPr wrap="square">
            <a:spAutoFit/>
          </a:bodyPr>
          <a:lstStyle/>
          <a:p>
            <a:r>
              <a:rPr lang="en-US" sz="3600" b="1" dirty="0" smtClean="0">
                <a:solidFill>
                  <a:schemeClr val="accent2">
                    <a:lumMod val="75000"/>
                  </a:schemeClr>
                </a:solidFill>
              </a:rPr>
              <a:t>OBJECT ORIENTED PROGRAMMING </a:t>
            </a:r>
            <a:r>
              <a:rPr lang="en-US" sz="3600" b="1" dirty="0" smtClean="0">
                <a:solidFill>
                  <a:schemeClr val="accent2">
                    <a:lumMod val="75000"/>
                  </a:schemeClr>
                </a:solidFill>
              </a:rPr>
              <a:t>WITH C++</a:t>
            </a:r>
            <a:endParaRPr lang="en-US" sz="3600" b="1" dirty="0">
              <a:solidFill>
                <a:schemeClr val="accent2">
                  <a:lumMod val="75000"/>
                </a:schemeClr>
              </a:solidFill>
            </a:endParaRPr>
          </a:p>
        </p:txBody>
      </p:sp>
      <p:sp>
        <p:nvSpPr>
          <p:cNvPr id="14" name="Rectangle 13">
            <a:extLst>
              <a:ext uri="{FF2B5EF4-FFF2-40B4-BE49-F238E27FC236}">
                <a16:creationId xmlns:a16="http://schemas.microsoft.com/office/drawing/2014/main" xmlns="" id="{585D8B7B-5B60-4808-A096-FB24198F96E9}"/>
              </a:ext>
            </a:extLst>
          </p:cNvPr>
          <p:cNvSpPr/>
          <p:nvPr/>
        </p:nvSpPr>
        <p:spPr>
          <a:xfrm>
            <a:off x="4781916" y="4415503"/>
            <a:ext cx="7497214" cy="461665"/>
          </a:xfrm>
          <a:prstGeom prst="rect">
            <a:avLst/>
          </a:prstGeom>
        </p:spPr>
        <p:txBody>
          <a:bodyPr wrap="square">
            <a:spAutoFit/>
          </a:bodyPr>
          <a:lstStyle/>
          <a:p>
            <a:r>
              <a:rPr lang="en-US" sz="2400" b="1" dirty="0" smtClean="0"/>
              <a:t>Kusuma K V</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4781916" y="4813108"/>
            <a:ext cx="4531901" cy="830997"/>
          </a:xfrm>
          <a:prstGeom prst="rect">
            <a:avLst/>
          </a:prstGeom>
        </p:spPr>
        <p:txBody>
          <a:bodyPr wrap="square">
            <a:spAutoFit/>
          </a:bodyPr>
          <a:lstStyle/>
          <a:p>
            <a:r>
              <a:rPr lang="en-US" sz="2400" dirty="0"/>
              <a:t>Department of </a:t>
            </a:r>
            <a:r>
              <a:rPr lang="en-US" sz="2400" dirty="0" smtClean="0"/>
              <a:t>Computer Science &amp; </a:t>
            </a:r>
            <a:r>
              <a:rPr lang="en-US" sz="2400" dirty="0"/>
              <a:t>Engineering</a:t>
            </a:r>
            <a:endParaRPr lang="en-IN" sz="24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xmlns="" id="{1EEB87D2-BD33-43D4-B135-6F0E91C4917A}"/>
              </a:ext>
            </a:extLst>
          </p:cNvPr>
          <p:cNvCxnSpPr>
            <a:cxnSpLocks/>
          </p:cNvCxnSpPr>
          <p:nvPr/>
        </p:nvCxnSpPr>
        <p:spPr>
          <a:xfrm flipV="1">
            <a:off x="4781916" y="4106008"/>
            <a:ext cx="5047884" cy="643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xmlns=""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
          <p:cNvPicPr>
            <a:picLocks noChangeAspect="1" noChangeArrowheads="1"/>
          </p:cNvPicPr>
          <p:nvPr/>
        </p:nvPicPr>
        <p:blipFill>
          <a:blip r:embed="rId2"/>
          <a:srcRect/>
          <a:stretch>
            <a:fillRect/>
          </a:stretch>
        </p:blipFill>
        <p:spPr bwMode="auto">
          <a:xfrm>
            <a:off x="2214196" y="2114917"/>
            <a:ext cx="2171700" cy="3190875"/>
          </a:xfrm>
          <a:prstGeom prst="rect">
            <a:avLst/>
          </a:prstGeom>
          <a:noFill/>
          <a:ln w="9525">
            <a:noFill/>
            <a:miter lim="800000"/>
            <a:headEnd/>
            <a:tailEnd/>
          </a:ln>
          <a:effectLst/>
        </p:spPr>
      </p:pic>
    </p:spTree>
    <p:extLst>
      <p:ext uri="{BB962C8B-B14F-4D97-AF65-F5344CB8AC3E}">
        <p14:creationId xmlns:p14="http://schemas.microsoft.com/office/powerpoint/2010/main" xmlns="" val="13002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426614"/>
            <a:ext cx="7999758" cy="478272"/>
          </a:xfrm>
          <a:prstGeom prst="rect">
            <a:avLst/>
          </a:prstGeom>
        </p:spPr>
        <p:txBody>
          <a:bodyPr wrap="square">
            <a:spAutoFit/>
          </a:bodyPr>
          <a:lstStyle/>
          <a:p>
            <a:r>
              <a:rPr lang="en-IN" sz="2400" b="1" dirty="0" smtClean="0">
                <a:solidFill>
                  <a:schemeClr val="accent2">
                    <a:lumMod val="75000"/>
                  </a:schemeClr>
                </a:solidFill>
              </a:rPr>
              <a:t>Constructor</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011662"/>
            <a:ext cx="9090762" cy="824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314584" y="1063399"/>
            <a:ext cx="8869173" cy="5473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indent="234000" algn="just">
              <a:lnSpc>
                <a:spcPct val="114000"/>
              </a:lnSpc>
              <a:buFont typeface="Arial" pitchFamily="34" charset="0"/>
              <a:buChar char="•"/>
            </a:pPr>
            <a:r>
              <a:rPr lang="en-IN" sz="2400" dirty="0" smtClean="0">
                <a:solidFill>
                  <a:schemeClr val="accent1">
                    <a:lumMod val="75000"/>
                  </a:schemeClr>
                </a:solidFill>
              </a:rPr>
              <a:t>Each  class  defines  how  objects  of  its  type  can  be  initialized </a:t>
            </a:r>
          </a:p>
          <a:p>
            <a:pPr indent="234000" algn="just">
              <a:lnSpc>
                <a:spcPct val="114000"/>
              </a:lnSpc>
              <a:buFont typeface="Arial" pitchFamily="34" charset="0"/>
              <a:buChar char="•"/>
            </a:pPr>
            <a:r>
              <a:rPr lang="en-IN" sz="2400" dirty="0" smtClean="0">
                <a:solidFill>
                  <a:schemeClr val="accent1">
                    <a:lumMod val="75000"/>
                  </a:schemeClr>
                </a:solidFill>
              </a:rPr>
              <a:t>Classes  control  object initialization by defining one or more special member functions known as constructors</a:t>
            </a:r>
          </a:p>
          <a:p>
            <a:pPr indent="234000" algn="just">
              <a:lnSpc>
                <a:spcPct val="114000"/>
              </a:lnSpc>
              <a:buFont typeface="Arial" pitchFamily="34" charset="0"/>
              <a:buChar char="•"/>
            </a:pPr>
            <a:r>
              <a:rPr lang="en-IN" sz="2400" dirty="0" smtClean="0">
                <a:solidFill>
                  <a:schemeClr val="accent1">
                    <a:lumMod val="75000"/>
                  </a:schemeClr>
                </a:solidFill>
              </a:rPr>
              <a:t>The job  of  a  constructor  is  to  initialize  the  data  members  of  a  class  object</a:t>
            </a:r>
          </a:p>
          <a:p>
            <a:pPr indent="234000" algn="just">
              <a:lnSpc>
                <a:spcPct val="114000"/>
              </a:lnSpc>
              <a:buFont typeface="Arial" pitchFamily="34" charset="0"/>
              <a:buChar char="•"/>
            </a:pPr>
            <a:r>
              <a:rPr lang="en-IN" sz="2400" dirty="0" smtClean="0">
                <a:solidFill>
                  <a:schemeClr val="accent1">
                    <a:lumMod val="75000"/>
                  </a:schemeClr>
                </a:solidFill>
              </a:rPr>
              <a:t>A  constructor  is  run whenever an object of a class type is created </a:t>
            </a:r>
          </a:p>
          <a:p>
            <a:pPr indent="234000" algn="just">
              <a:lnSpc>
                <a:spcPct val="114000"/>
              </a:lnSpc>
              <a:buFont typeface="Arial" pitchFamily="34" charset="0"/>
              <a:buChar char="•"/>
            </a:pPr>
            <a:r>
              <a:rPr lang="en-IN" sz="2400" dirty="0" smtClean="0">
                <a:solidFill>
                  <a:schemeClr val="accent1">
                    <a:lumMod val="75000"/>
                  </a:schemeClr>
                </a:solidFill>
              </a:rPr>
              <a:t>Constructors  have  the  same  name  as  the  class</a:t>
            </a:r>
          </a:p>
          <a:p>
            <a:pPr indent="234000" algn="just">
              <a:lnSpc>
                <a:spcPct val="114000"/>
              </a:lnSpc>
              <a:buFont typeface="Arial" pitchFamily="34" charset="0"/>
              <a:buChar char="•"/>
            </a:pPr>
            <a:r>
              <a:rPr lang="en-IN" sz="2400" dirty="0" smtClean="0">
                <a:solidFill>
                  <a:schemeClr val="accent1">
                    <a:lumMod val="75000"/>
                  </a:schemeClr>
                </a:solidFill>
              </a:rPr>
              <a:t>Unlike  other  functions,  constructors  have  no return  type</a:t>
            </a:r>
          </a:p>
          <a:p>
            <a:pPr indent="234000" algn="just">
              <a:lnSpc>
                <a:spcPct val="114000"/>
              </a:lnSpc>
              <a:buFont typeface="Arial" pitchFamily="34" charset="0"/>
              <a:buChar char="•"/>
            </a:pPr>
            <a:r>
              <a:rPr lang="en-IN" sz="2400" dirty="0" smtClean="0">
                <a:solidFill>
                  <a:schemeClr val="accent1">
                    <a:lumMod val="75000"/>
                  </a:schemeClr>
                </a:solidFill>
              </a:rPr>
              <a:t>Like  other  functions,  constructors  have  a  (possibly  empty)  parameter  list  and  a (possibly  empty)  function  body. </a:t>
            </a:r>
          </a:p>
          <a:p>
            <a:pPr indent="234000" algn="just">
              <a:lnSpc>
                <a:spcPct val="114000"/>
              </a:lnSpc>
              <a:buFont typeface="Arial" pitchFamily="34" charset="0"/>
              <a:buChar char="•"/>
            </a:pPr>
            <a:r>
              <a:rPr lang="en-IN" sz="2400" dirty="0" smtClean="0">
                <a:solidFill>
                  <a:schemeClr val="accent1">
                    <a:lumMod val="75000"/>
                  </a:schemeClr>
                </a:solidFill>
              </a:rPr>
              <a:t>A  class  can  have  multiple  constructors.  Like  any  other overloaded  function, the constructors must differ from each other in the  number or types  of their parameters</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6956"/>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426614"/>
            <a:ext cx="7999758" cy="461665"/>
          </a:xfrm>
          <a:prstGeom prst="rect">
            <a:avLst/>
          </a:prstGeom>
        </p:spPr>
        <p:txBody>
          <a:bodyPr wrap="square">
            <a:spAutoFit/>
          </a:bodyPr>
          <a:lstStyle/>
          <a:p>
            <a:r>
              <a:rPr lang="en-IN" sz="2400" b="1" dirty="0" smtClean="0">
                <a:solidFill>
                  <a:schemeClr val="accent2">
                    <a:lumMod val="75000"/>
                  </a:schemeClr>
                </a:solidFill>
              </a:rPr>
              <a:t>The Synthesized Default Constructor </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011662"/>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314584" y="913935"/>
            <a:ext cx="8869173" cy="58941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indent="234000" algn="just">
              <a:lnSpc>
                <a:spcPct val="114000"/>
              </a:lnSpc>
              <a:buFont typeface="Arial" pitchFamily="34" charset="0"/>
              <a:buChar char="•"/>
            </a:pPr>
            <a:r>
              <a:rPr lang="en-IN" sz="2400" dirty="0" smtClean="0">
                <a:solidFill>
                  <a:schemeClr val="accent1">
                    <a:lumMod val="75000"/>
                  </a:schemeClr>
                </a:solidFill>
              </a:rPr>
              <a:t>Classes  control  default  initialization  by  defining  a  special  constructor,  known  as  the  default constructor</a:t>
            </a:r>
          </a:p>
          <a:p>
            <a:pPr indent="234000" algn="just">
              <a:lnSpc>
                <a:spcPct val="114000"/>
              </a:lnSpc>
              <a:buFont typeface="Arial" pitchFamily="34" charset="0"/>
              <a:buChar char="•"/>
            </a:pPr>
            <a:r>
              <a:rPr lang="en-IN" sz="2400" dirty="0" smtClean="0">
                <a:solidFill>
                  <a:schemeClr val="accent1">
                    <a:lumMod val="75000"/>
                  </a:schemeClr>
                </a:solidFill>
              </a:rPr>
              <a:t>The default constructor is one that takes no arguments</a:t>
            </a:r>
          </a:p>
          <a:p>
            <a:pPr indent="234000" algn="just">
              <a:lnSpc>
                <a:spcPct val="114000"/>
              </a:lnSpc>
              <a:buFont typeface="Arial" pitchFamily="34" charset="0"/>
              <a:buChar char="•"/>
            </a:pPr>
            <a:r>
              <a:rPr lang="en-IN" sz="2400" dirty="0" smtClean="0">
                <a:solidFill>
                  <a:schemeClr val="accent1">
                    <a:lumMod val="75000"/>
                  </a:schemeClr>
                </a:solidFill>
              </a:rPr>
              <a:t>If our class does not explicitly define any constructors, the compiler will implicitly define the default constructor for us</a:t>
            </a:r>
          </a:p>
          <a:p>
            <a:pPr indent="234000" algn="just">
              <a:lnSpc>
                <a:spcPct val="114000"/>
              </a:lnSpc>
              <a:buFont typeface="Arial" pitchFamily="34" charset="0"/>
              <a:buChar char="•"/>
            </a:pPr>
            <a:r>
              <a:rPr lang="en-IN" sz="2400" dirty="0" smtClean="0">
                <a:solidFill>
                  <a:schemeClr val="accent1">
                    <a:lumMod val="75000"/>
                  </a:schemeClr>
                </a:solidFill>
              </a:rPr>
              <a:t> The  compiler-generated  constructor  is  known  as  the  synthesized  default  constructor</a:t>
            </a:r>
          </a:p>
          <a:p>
            <a:pPr indent="234000" algn="just">
              <a:lnSpc>
                <a:spcPct val="114000"/>
              </a:lnSpc>
              <a:buFont typeface="Arial" pitchFamily="34" charset="0"/>
              <a:buChar char="•"/>
            </a:pPr>
            <a:r>
              <a:rPr lang="en-IN" sz="2400" dirty="0" smtClean="0">
                <a:solidFill>
                  <a:schemeClr val="accent1">
                    <a:lumMod val="75000"/>
                  </a:schemeClr>
                </a:solidFill>
              </a:rPr>
              <a:t>For most classes, this synthesized constructor initializes each data member of the class as follows: </a:t>
            </a:r>
          </a:p>
          <a:p>
            <a:pPr lvl="1" indent="234000" algn="just">
              <a:lnSpc>
                <a:spcPct val="114000"/>
              </a:lnSpc>
              <a:buFont typeface="Arial" pitchFamily="34" charset="0"/>
              <a:buChar char="•"/>
            </a:pPr>
            <a:r>
              <a:rPr lang="en-IN" sz="2400" dirty="0" smtClean="0">
                <a:solidFill>
                  <a:schemeClr val="accent1">
                    <a:lumMod val="75000"/>
                  </a:schemeClr>
                </a:solidFill>
              </a:rPr>
              <a:t>If there is an in-class </a:t>
            </a:r>
            <a:r>
              <a:rPr lang="en-IN" sz="2400" dirty="0" err="1" smtClean="0">
                <a:solidFill>
                  <a:schemeClr val="accent1">
                    <a:lumMod val="75000"/>
                  </a:schemeClr>
                </a:solidFill>
              </a:rPr>
              <a:t>initializer</a:t>
            </a:r>
            <a:r>
              <a:rPr lang="en-IN" sz="2400" dirty="0" smtClean="0">
                <a:solidFill>
                  <a:schemeClr val="accent1">
                    <a:lumMod val="75000"/>
                  </a:schemeClr>
                </a:solidFill>
              </a:rPr>
              <a:t> , use it to initialize the member(C++ 11 onwards)</a:t>
            </a:r>
          </a:p>
          <a:p>
            <a:pPr lvl="1" indent="234000" algn="just">
              <a:lnSpc>
                <a:spcPct val="114000"/>
              </a:lnSpc>
              <a:buFont typeface="Arial" pitchFamily="34" charset="0"/>
              <a:buChar char="•"/>
            </a:pPr>
            <a:r>
              <a:rPr lang="en-IN" sz="2400" dirty="0" smtClean="0">
                <a:solidFill>
                  <a:schemeClr val="accent1">
                    <a:lumMod val="75000"/>
                  </a:schemeClr>
                </a:solidFill>
              </a:rPr>
              <a:t>Otherwise, default-initialize the member(garbage value in this case)</a:t>
            </a:r>
          </a:p>
          <a:p>
            <a:pPr lvl="1" indent="234000" algn="just">
              <a:lnSpc>
                <a:spcPct val="114000"/>
              </a:lnSpc>
              <a:buFont typeface="Arial" pitchFamily="34" charset="0"/>
              <a:buChar char="•"/>
            </a:pPr>
            <a:r>
              <a:rPr lang="en-IN" sz="2400" dirty="0" smtClean="0">
                <a:solidFill>
                  <a:schemeClr val="accent1">
                    <a:lumMod val="75000"/>
                  </a:schemeClr>
                </a:solidFill>
              </a:rPr>
              <a:t>Programming example</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6956"/>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426614"/>
            <a:ext cx="7999758" cy="461665"/>
          </a:xfrm>
          <a:prstGeom prst="rect">
            <a:avLst/>
          </a:prstGeom>
        </p:spPr>
        <p:txBody>
          <a:bodyPr wrap="square">
            <a:spAutoFit/>
          </a:bodyPr>
          <a:lstStyle/>
          <a:p>
            <a:r>
              <a:rPr lang="en-US" sz="2400" b="1" dirty="0" smtClean="0">
                <a:solidFill>
                  <a:schemeClr val="accent2">
                    <a:lumMod val="75000"/>
                  </a:schemeClr>
                </a:solidFill>
              </a:rPr>
              <a:t>Destructor</a:t>
            </a:r>
            <a:endParaRPr lang="en-IN" sz="2400" b="1" dirty="0" smtClean="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011662"/>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314584" y="1063399"/>
            <a:ext cx="8869173" cy="5473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indent="234000" algn="just">
              <a:lnSpc>
                <a:spcPct val="114000"/>
              </a:lnSpc>
              <a:buFont typeface="Arial" pitchFamily="34" charset="0"/>
              <a:buChar char="•"/>
            </a:pPr>
            <a:r>
              <a:rPr lang="en-IN" sz="2400" dirty="0" err="1" smtClean="0">
                <a:solidFill>
                  <a:schemeClr val="accent1">
                    <a:lumMod val="75000"/>
                  </a:schemeClr>
                </a:solidFill>
              </a:rPr>
              <a:t>Dtor</a:t>
            </a:r>
            <a:r>
              <a:rPr lang="en-IN" sz="2400" dirty="0" smtClean="0">
                <a:solidFill>
                  <a:schemeClr val="accent1">
                    <a:lumMod val="75000"/>
                  </a:schemeClr>
                </a:solidFill>
              </a:rPr>
              <a:t> has no return value and takes no parameters:</a:t>
            </a:r>
          </a:p>
          <a:p>
            <a:pPr indent="234000" algn="just">
              <a:lnSpc>
                <a:spcPct val="114000"/>
              </a:lnSpc>
            </a:pPr>
            <a:r>
              <a:rPr lang="en-IN" sz="2400" dirty="0" smtClean="0">
                <a:solidFill>
                  <a:schemeClr val="accent1">
                    <a:lumMod val="75000"/>
                  </a:schemeClr>
                </a:solidFill>
              </a:rPr>
              <a:t>class Demo{ </a:t>
            </a:r>
          </a:p>
          <a:p>
            <a:pPr indent="234000" algn="just">
              <a:lnSpc>
                <a:spcPct val="114000"/>
              </a:lnSpc>
            </a:pPr>
            <a:r>
              <a:rPr lang="en-IN" sz="2400" dirty="0" smtClean="0">
                <a:solidFill>
                  <a:schemeClr val="accent1">
                    <a:lumMod val="75000"/>
                  </a:schemeClr>
                </a:solidFill>
              </a:rPr>
              <a:t>public: </a:t>
            </a:r>
          </a:p>
          <a:p>
            <a:pPr indent="234000" algn="just">
              <a:lnSpc>
                <a:spcPct val="114000"/>
              </a:lnSpc>
            </a:pPr>
            <a:r>
              <a:rPr lang="en-IN" sz="2400" dirty="0" smtClean="0">
                <a:solidFill>
                  <a:schemeClr val="accent1">
                    <a:lumMod val="75000"/>
                  </a:schemeClr>
                </a:solidFill>
              </a:rPr>
              <a:t>    ~Demo();    // destructor </a:t>
            </a:r>
          </a:p>
          <a:p>
            <a:pPr indent="234000" algn="just">
              <a:lnSpc>
                <a:spcPct val="114000"/>
              </a:lnSpc>
            </a:pPr>
            <a:r>
              <a:rPr lang="en-IN" sz="2400" dirty="0" smtClean="0">
                <a:solidFill>
                  <a:schemeClr val="accent1">
                    <a:lumMod val="75000"/>
                  </a:schemeClr>
                </a:solidFill>
              </a:rPr>
              <a:t>   // ... </a:t>
            </a:r>
          </a:p>
          <a:p>
            <a:pPr indent="234000" algn="just">
              <a:lnSpc>
                <a:spcPct val="114000"/>
              </a:lnSpc>
            </a:pPr>
            <a:r>
              <a:rPr lang="en-IN" sz="2400" dirty="0" smtClean="0">
                <a:solidFill>
                  <a:schemeClr val="accent1">
                    <a:lumMod val="75000"/>
                  </a:schemeClr>
                </a:solidFill>
              </a:rPr>
              <a:t>}; </a:t>
            </a:r>
          </a:p>
          <a:p>
            <a:pPr indent="234000" algn="just">
              <a:lnSpc>
                <a:spcPct val="114000"/>
              </a:lnSpc>
              <a:buFont typeface="Arial" pitchFamily="34" charset="0"/>
              <a:buChar char="•"/>
            </a:pPr>
            <a:endParaRPr lang="en-IN" sz="2400" dirty="0" smtClean="0">
              <a:solidFill>
                <a:schemeClr val="accent1">
                  <a:lumMod val="75000"/>
                </a:schemeClr>
              </a:solidFill>
            </a:endParaRPr>
          </a:p>
          <a:p>
            <a:pPr indent="234000" algn="just">
              <a:lnSpc>
                <a:spcPct val="114000"/>
              </a:lnSpc>
              <a:buFont typeface="Arial" pitchFamily="34" charset="0"/>
              <a:buChar char="•"/>
            </a:pPr>
            <a:r>
              <a:rPr lang="en-IN" sz="2400" dirty="0" smtClean="0">
                <a:solidFill>
                  <a:schemeClr val="accent1">
                    <a:lumMod val="75000"/>
                  </a:schemeClr>
                </a:solidFill>
              </a:rPr>
              <a:t>Because it takes no parameters, it cannot be overloaded. There is always only one destructor for a given class</a:t>
            </a:r>
          </a:p>
          <a:p>
            <a:pPr indent="234000" algn="just">
              <a:lnSpc>
                <a:spcPct val="114000"/>
              </a:lnSpc>
              <a:buFont typeface="Arial" pitchFamily="34" charset="0"/>
              <a:buChar char="•"/>
            </a:pPr>
            <a:r>
              <a:rPr lang="en-IN" sz="2400" dirty="0" smtClean="0">
                <a:solidFill>
                  <a:schemeClr val="accent1">
                    <a:lumMod val="75000"/>
                  </a:schemeClr>
                </a:solidFill>
              </a:rPr>
              <a:t>Members  are  destroyed  in  reverse  order  from  the  order  in  which  they  were initialized</a:t>
            </a:r>
          </a:p>
          <a:p>
            <a:pPr indent="234000" algn="just">
              <a:lnSpc>
                <a:spcPct val="114000"/>
              </a:lnSpc>
            </a:pPr>
            <a:endParaRPr lang="en-IN" sz="2400" dirty="0" smtClean="0">
              <a:solidFill>
                <a:schemeClr val="accent1">
                  <a:lumMod val="75000"/>
                </a:schemeClr>
              </a:solidFill>
            </a:endParaRPr>
          </a:p>
          <a:p>
            <a:pPr indent="234000" algn="just">
              <a:lnSpc>
                <a:spcPct val="114000"/>
              </a:lnSpc>
              <a:buFont typeface="Arial" pitchFamily="34" charset="0"/>
              <a:buChar char="•"/>
            </a:pPr>
            <a:r>
              <a:rPr lang="en-IN" sz="2400" dirty="0" smtClean="0">
                <a:solidFill>
                  <a:schemeClr val="accent1">
                    <a:lumMod val="75000"/>
                  </a:schemeClr>
                </a:solidFill>
              </a:rPr>
              <a:t>Programming example</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6956"/>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426614"/>
            <a:ext cx="7999758" cy="461665"/>
          </a:xfrm>
          <a:prstGeom prst="rect">
            <a:avLst/>
          </a:prstGeom>
        </p:spPr>
        <p:txBody>
          <a:bodyPr wrap="square">
            <a:spAutoFit/>
          </a:bodyPr>
          <a:lstStyle/>
          <a:p>
            <a:r>
              <a:rPr lang="en-US" sz="2400" b="1" dirty="0" smtClean="0">
                <a:solidFill>
                  <a:schemeClr val="accent2">
                    <a:lumMod val="75000"/>
                  </a:schemeClr>
                </a:solidFill>
              </a:rPr>
              <a:t>Member Initialization List</a:t>
            </a:r>
            <a:endParaRPr lang="en-IN" sz="2400" b="1" dirty="0" smtClean="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011662"/>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314584" y="1063399"/>
            <a:ext cx="8869173"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indent="234000" algn="just">
              <a:lnSpc>
                <a:spcPct val="114000"/>
              </a:lnSpc>
              <a:buFont typeface="Arial" pitchFamily="34" charset="0"/>
              <a:buChar char="•"/>
            </a:pPr>
            <a:r>
              <a:rPr lang="en-IN" sz="2400" dirty="0" smtClean="0">
                <a:solidFill>
                  <a:schemeClr val="accent1">
                    <a:lumMod val="75000"/>
                  </a:schemeClr>
                </a:solidFill>
              </a:rPr>
              <a:t>Programming example</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6956"/>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426614"/>
            <a:ext cx="7999758" cy="461665"/>
          </a:xfrm>
          <a:prstGeom prst="rect">
            <a:avLst/>
          </a:prstGeom>
        </p:spPr>
        <p:txBody>
          <a:bodyPr wrap="square">
            <a:spAutoFit/>
          </a:bodyPr>
          <a:lstStyle/>
          <a:p>
            <a:r>
              <a:rPr lang="en-US" sz="2400" b="1" dirty="0" smtClean="0">
                <a:solidFill>
                  <a:schemeClr val="accent2">
                    <a:lumMod val="75000"/>
                  </a:schemeClr>
                </a:solidFill>
              </a:rPr>
              <a:t>Dynamic Memory Management using </a:t>
            </a:r>
            <a:r>
              <a:rPr lang="en-US" sz="2400" b="1" dirty="0" err="1" smtClean="0">
                <a:solidFill>
                  <a:schemeClr val="accent2">
                    <a:lumMod val="75000"/>
                  </a:schemeClr>
                </a:solidFill>
              </a:rPr>
              <a:t>Ctor</a:t>
            </a:r>
            <a:r>
              <a:rPr lang="en-US" sz="2400" b="1" dirty="0" smtClean="0">
                <a:solidFill>
                  <a:schemeClr val="accent2">
                    <a:lumMod val="75000"/>
                  </a:schemeClr>
                </a:solidFill>
              </a:rPr>
              <a:t> and </a:t>
            </a:r>
            <a:r>
              <a:rPr lang="en-US" sz="2400" b="1" dirty="0" err="1" smtClean="0">
                <a:solidFill>
                  <a:schemeClr val="accent2">
                    <a:lumMod val="75000"/>
                  </a:schemeClr>
                </a:solidFill>
              </a:rPr>
              <a:t>Dtor</a:t>
            </a:r>
            <a:endParaRPr lang="en-IN" sz="2400" b="1" dirty="0" smtClean="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011662"/>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314584" y="1063399"/>
            <a:ext cx="8869173" cy="397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indent="234000" algn="just">
              <a:lnSpc>
                <a:spcPct val="114000"/>
              </a:lnSpc>
              <a:buFont typeface="Arial" pitchFamily="34" charset="0"/>
              <a:buChar char="•"/>
            </a:pPr>
            <a:r>
              <a:rPr lang="en-IN" sz="2400" dirty="0" smtClean="0">
                <a:solidFill>
                  <a:schemeClr val="accent1">
                    <a:lumMod val="75000"/>
                  </a:schemeClr>
                </a:solidFill>
              </a:rPr>
              <a:t>Programming example</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6956"/>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426614"/>
            <a:ext cx="7999758" cy="461665"/>
          </a:xfrm>
          <a:prstGeom prst="rect">
            <a:avLst/>
          </a:prstGeom>
        </p:spPr>
        <p:txBody>
          <a:bodyPr wrap="square">
            <a:spAutoFit/>
          </a:bodyPr>
          <a:lstStyle/>
          <a:p>
            <a:r>
              <a:rPr lang="en-US" sz="2400" b="1" dirty="0" smtClean="0">
                <a:solidFill>
                  <a:schemeClr val="accent2">
                    <a:lumMod val="75000"/>
                  </a:schemeClr>
                </a:solidFill>
              </a:rPr>
              <a:t>Copy Construct</a:t>
            </a:r>
            <a:endParaRPr lang="en-IN" sz="2400" b="1" dirty="0" smtClean="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011662"/>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314584" y="1063399"/>
            <a:ext cx="8869173" cy="12630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indent="234000" algn="just">
              <a:lnSpc>
                <a:spcPct val="114000"/>
              </a:lnSpc>
              <a:buFont typeface="Arial" pitchFamily="34" charset="0"/>
              <a:buChar char="•"/>
            </a:pPr>
            <a:r>
              <a:rPr lang="en-IN" sz="2400" dirty="0" smtClean="0">
                <a:solidFill>
                  <a:schemeClr val="accent1">
                    <a:lumMod val="75000"/>
                  </a:schemeClr>
                </a:solidFill>
              </a:rPr>
              <a:t>Copy Constructor</a:t>
            </a:r>
          </a:p>
          <a:p>
            <a:pPr indent="234000" algn="just">
              <a:lnSpc>
                <a:spcPct val="114000"/>
              </a:lnSpc>
              <a:buFont typeface="Arial" pitchFamily="34" charset="0"/>
              <a:buChar char="•"/>
            </a:pPr>
            <a:r>
              <a:rPr lang="en-IN" sz="2400" dirty="0" smtClean="0">
                <a:solidFill>
                  <a:schemeClr val="accent1">
                    <a:lumMod val="75000"/>
                  </a:schemeClr>
                </a:solidFill>
              </a:rPr>
              <a:t>Copy Assignment Operator</a:t>
            </a:r>
          </a:p>
          <a:p>
            <a:pPr indent="234000" algn="just">
              <a:lnSpc>
                <a:spcPct val="114000"/>
              </a:lnSpc>
              <a:buFont typeface="Arial" pitchFamily="34" charset="0"/>
              <a:buChar char="•"/>
            </a:pPr>
            <a:r>
              <a:rPr lang="en-IN" sz="2400" dirty="0" smtClean="0">
                <a:solidFill>
                  <a:schemeClr val="accent1">
                    <a:lumMod val="75000"/>
                  </a:schemeClr>
                </a:solidFill>
              </a:rPr>
              <a:t>Programming examples</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6956"/>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426614"/>
            <a:ext cx="7999758" cy="461665"/>
          </a:xfrm>
          <a:prstGeom prst="rect">
            <a:avLst/>
          </a:prstGeom>
        </p:spPr>
        <p:txBody>
          <a:bodyPr wrap="square">
            <a:spAutoFit/>
          </a:bodyPr>
          <a:lstStyle/>
          <a:p>
            <a:r>
              <a:rPr lang="en-US" sz="2400" b="1" dirty="0" smtClean="0">
                <a:solidFill>
                  <a:schemeClr val="accent2">
                    <a:lumMod val="75000"/>
                  </a:schemeClr>
                </a:solidFill>
              </a:rPr>
              <a:t>Move Semantics</a:t>
            </a:r>
            <a:endParaRPr lang="en-IN" sz="2400" b="1" dirty="0" smtClean="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011662"/>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314584" y="1063399"/>
            <a:ext cx="8869173" cy="12630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indent="234000" algn="just">
              <a:lnSpc>
                <a:spcPct val="114000"/>
              </a:lnSpc>
              <a:buFont typeface="Arial" pitchFamily="34" charset="0"/>
              <a:buChar char="•"/>
            </a:pPr>
            <a:r>
              <a:rPr lang="en-IN" sz="2400" dirty="0" smtClean="0">
                <a:solidFill>
                  <a:schemeClr val="accent1">
                    <a:lumMod val="75000"/>
                  </a:schemeClr>
                </a:solidFill>
              </a:rPr>
              <a:t>Move Copy Constructor</a:t>
            </a:r>
          </a:p>
          <a:p>
            <a:pPr indent="234000" algn="just">
              <a:lnSpc>
                <a:spcPct val="114000"/>
              </a:lnSpc>
              <a:buFont typeface="Arial" pitchFamily="34" charset="0"/>
              <a:buChar char="•"/>
            </a:pPr>
            <a:r>
              <a:rPr lang="en-IN" sz="2400" dirty="0" smtClean="0">
                <a:solidFill>
                  <a:schemeClr val="accent1">
                    <a:lumMod val="75000"/>
                  </a:schemeClr>
                </a:solidFill>
              </a:rPr>
              <a:t>Move Copy Assignment Operator</a:t>
            </a:r>
          </a:p>
          <a:p>
            <a:pPr indent="234000" algn="just">
              <a:lnSpc>
                <a:spcPct val="114000"/>
              </a:lnSpc>
              <a:buFont typeface="Arial" pitchFamily="34" charset="0"/>
              <a:buChar char="•"/>
            </a:pPr>
            <a:r>
              <a:rPr lang="en-IN" sz="2400" dirty="0" smtClean="0">
                <a:solidFill>
                  <a:schemeClr val="accent1">
                    <a:lumMod val="75000"/>
                  </a:schemeClr>
                </a:solidFill>
              </a:rPr>
              <a:t>Programming examples</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6956"/>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426614"/>
            <a:ext cx="7999758" cy="461665"/>
          </a:xfrm>
          <a:prstGeom prst="rect">
            <a:avLst/>
          </a:prstGeom>
        </p:spPr>
        <p:txBody>
          <a:bodyPr wrap="square">
            <a:spAutoFit/>
          </a:bodyPr>
          <a:lstStyle/>
          <a:p>
            <a:r>
              <a:rPr lang="en-US" sz="2400" b="1" dirty="0" smtClean="0">
                <a:solidFill>
                  <a:schemeClr val="accent2">
                    <a:lumMod val="75000"/>
                  </a:schemeClr>
                </a:solidFill>
              </a:rPr>
              <a:t>Static Members</a:t>
            </a:r>
            <a:endParaRPr lang="en-IN" sz="2400" b="1" dirty="0" smtClean="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011662"/>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314584" y="1063399"/>
            <a:ext cx="8869173" cy="12630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indent="234000" algn="just">
              <a:lnSpc>
                <a:spcPct val="114000"/>
              </a:lnSpc>
              <a:buFont typeface="Arial" pitchFamily="34" charset="0"/>
              <a:buChar char="•"/>
            </a:pPr>
            <a:r>
              <a:rPr lang="en-IN" sz="2400" dirty="0" smtClean="0">
                <a:solidFill>
                  <a:schemeClr val="accent1">
                    <a:lumMod val="75000"/>
                  </a:schemeClr>
                </a:solidFill>
              </a:rPr>
              <a:t>Static Data Member</a:t>
            </a:r>
          </a:p>
          <a:p>
            <a:pPr indent="234000" algn="just">
              <a:lnSpc>
                <a:spcPct val="114000"/>
              </a:lnSpc>
              <a:buFont typeface="Arial" pitchFamily="34" charset="0"/>
              <a:buChar char="•"/>
            </a:pPr>
            <a:r>
              <a:rPr lang="en-IN" sz="2400" dirty="0" smtClean="0">
                <a:solidFill>
                  <a:schemeClr val="accent1">
                    <a:lumMod val="75000"/>
                  </a:schemeClr>
                </a:solidFill>
              </a:rPr>
              <a:t>Static Member Function</a:t>
            </a:r>
          </a:p>
          <a:p>
            <a:pPr indent="234000" algn="just">
              <a:lnSpc>
                <a:spcPct val="114000"/>
              </a:lnSpc>
              <a:buFont typeface="Arial" pitchFamily="34" charset="0"/>
              <a:buChar char="•"/>
            </a:pPr>
            <a:r>
              <a:rPr lang="en-IN" sz="2400" dirty="0" smtClean="0">
                <a:solidFill>
                  <a:schemeClr val="accent1">
                    <a:lumMod val="75000"/>
                  </a:schemeClr>
                </a:solidFill>
              </a:rPr>
              <a:t>Programming example</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6956"/>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EC43E8D5-98D6-4BA6-B3EA-B5411DA566A9}"/>
              </a:ext>
            </a:extLst>
          </p:cNvPr>
          <p:cNvSpPr/>
          <p:nvPr/>
        </p:nvSpPr>
        <p:spPr>
          <a:xfrm>
            <a:off x="5460537" y="4258746"/>
            <a:ext cx="4519486" cy="461665"/>
          </a:xfrm>
          <a:prstGeom prst="rect">
            <a:avLst/>
          </a:prstGeom>
        </p:spPr>
        <p:txBody>
          <a:bodyPr wrap="square">
            <a:spAutoFit/>
          </a:bodyPr>
          <a:lstStyle/>
          <a:p>
            <a:r>
              <a:rPr lang="en-US" sz="2400" b="1" dirty="0" smtClean="0"/>
              <a:t>kusumakv@pes.edu</a:t>
            </a:r>
            <a:endParaRPr lang="en-IN" sz="2400" b="1" dirty="0"/>
          </a:p>
        </p:txBody>
      </p:sp>
      <p:grpSp>
        <p:nvGrpSpPr>
          <p:cNvPr id="2" name="Group 12">
            <a:extLst>
              <a:ext uri="{FF2B5EF4-FFF2-40B4-BE49-F238E27FC236}">
                <a16:creationId xmlns:a16="http://schemas.microsoft.com/office/drawing/2014/main" xmlns=""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xmlns=""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Rectangle 18">
            <a:extLst>
              <a:ext uri="{FF2B5EF4-FFF2-40B4-BE49-F238E27FC236}">
                <a16:creationId xmlns:a16="http://schemas.microsoft.com/office/drawing/2014/main" xmlns=""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xmlns="" id="{97E8DF64-61DB-4438-8664-105788459AD2}"/>
              </a:ext>
            </a:extLst>
          </p:cNvPr>
          <p:cNvSpPr/>
          <p:nvPr/>
        </p:nvSpPr>
        <p:spPr>
          <a:xfrm>
            <a:off x="5448168" y="3128242"/>
            <a:ext cx="4557981" cy="461665"/>
          </a:xfrm>
          <a:prstGeom prst="rect">
            <a:avLst/>
          </a:prstGeom>
        </p:spPr>
        <p:txBody>
          <a:bodyPr wrap="square">
            <a:spAutoFit/>
          </a:bodyPr>
          <a:lstStyle/>
          <a:p>
            <a:r>
              <a:rPr lang="en-US" sz="2400" b="1" dirty="0" smtClean="0"/>
              <a:t>Kusuma K V</a:t>
            </a:r>
            <a:endParaRPr lang="en-IN" sz="2400" b="1" dirty="0"/>
          </a:p>
        </p:txBody>
      </p:sp>
      <p:sp>
        <p:nvSpPr>
          <p:cNvPr id="21" name="Rectangle 20">
            <a:extLst>
              <a:ext uri="{FF2B5EF4-FFF2-40B4-BE49-F238E27FC236}">
                <a16:creationId xmlns:a16="http://schemas.microsoft.com/office/drawing/2014/main" xmlns="" id="{0916C8C7-6436-48A9-9CF7-1AAC7653EAAE}"/>
              </a:ext>
            </a:extLst>
          </p:cNvPr>
          <p:cNvSpPr/>
          <p:nvPr/>
        </p:nvSpPr>
        <p:spPr>
          <a:xfrm>
            <a:off x="5448168" y="3525847"/>
            <a:ext cx="4610232" cy="830997"/>
          </a:xfrm>
          <a:prstGeom prst="rect">
            <a:avLst/>
          </a:prstGeom>
        </p:spPr>
        <p:txBody>
          <a:bodyPr wrap="square">
            <a:spAutoFit/>
          </a:bodyPr>
          <a:lstStyle/>
          <a:p>
            <a:r>
              <a:rPr lang="en-US" sz="2400" dirty="0"/>
              <a:t>Department of </a:t>
            </a:r>
            <a:r>
              <a:rPr lang="en-US" sz="2400" dirty="0" smtClean="0"/>
              <a:t>Computer Science &amp; </a:t>
            </a:r>
            <a:r>
              <a:rPr lang="en-US" sz="2400" dirty="0"/>
              <a:t>Engineering</a:t>
            </a:r>
            <a:endParaRPr lang="en-IN" sz="2400" dirty="0"/>
          </a:p>
        </p:txBody>
      </p:sp>
      <p:pic>
        <p:nvPicPr>
          <p:cNvPr id="13" name="Picture 1"/>
          <p:cNvPicPr>
            <a:picLocks noChangeAspect="1" noChangeArrowheads="1"/>
          </p:cNvPicPr>
          <p:nvPr/>
        </p:nvPicPr>
        <p:blipFill>
          <a:blip r:embed="rId2"/>
          <a:srcRect/>
          <a:stretch>
            <a:fillRect/>
          </a:stretch>
        </p:blipFill>
        <p:spPr bwMode="auto">
          <a:xfrm>
            <a:off x="2776904" y="1859940"/>
            <a:ext cx="2171700" cy="3190875"/>
          </a:xfrm>
          <a:prstGeom prst="rect">
            <a:avLst/>
          </a:prstGeom>
          <a:noFill/>
          <a:ln w="9525">
            <a:noFill/>
            <a:miter lim="800000"/>
            <a:headEnd/>
            <a:tailEnd/>
          </a:ln>
          <a:effectLst/>
        </p:spPr>
      </p:pic>
    </p:spTree>
    <p:extLst>
      <p:ext uri="{BB962C8B-B14F-4D97-AF65-F5344CB8AC3E}">
        <p14:creationId xmlns:p14="http://schemas.microsoft.com/office/powerpoint/2010/main" xmlns="" val="1459503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598883" y="1450241"/>
            <a:ext cx="7497214" cy="1200329"/>
          </a:xfrm>
          <a:prstGeom prst="rect">
            <a:avLst/>
          </a:prstGeom>
        </p:spPr>
        <p:txBody>
          <a:bodyPr wrap="square">
            <a:spAutoFit/>
          </a:bodyPr>
          <a:lstStyle/>
          <a:p>
            <a:r>
              <a:rPr lang="en-US" sz="3600" b="1" cap="all" dirty="0" smtClean="0"/>
              <a:t>OBJECT ORIENTED PROGRAMMING </a:t>
            </a:r>
            <a:r>
              <a:rPr lang="en-US" sz="3600" b="1" cap="all" dirty="0" smtClean="0"/>
              <a:t>WITH C++</a:t>
            </a:r>
            <a:endParaRPr lang="en-US" sz="3600" b="1" cap="all" dirty="0"/>
          </a:p>
        </p:txBody>
      </p:sp>
      <p:sp>
        <p:nvSpPr>
          <p:cNvPr id="13" name="Rectangle 12">
            <a:extLst>
              <a:ext uri="{FF2B5EF4-FFF2-40B4-BE49-F238E27FC236}">
                <a16:creationId xmlns:a16="http://schemas.microsoft.com/office/drawing/2014/main" xmlns="" id="{34CEFAD4-E477-4E46-B5A6-ADB26E6A2863}"/>
              </a:ext>
            </a:extLst>
          </p:cNvPr>
          <p:cNvSpPr/>
          <p:nvPr/>
        </p:nvSpPr>
        <p:spPr>
          <a:xfrm>
            <a:off x="598883" y="2888778"/>
            <a:ext cx="7497214" cy="646331"/>
          </a:xfrm>
          <a:prstGeom prst="rect">
            <a:avLst/>
          </a:prstGeom>
        </p:spPr>
        <p:txBody>
          <a:bodyPr wrap="square">
            <a:spAutoFit/>
          </a:bodyPr>
          <a:lstStyle/>
          <a:p>
            <a:r>
              <a:rPr lang="en-US" sz="3600" b="1" dirty="0" smtClean="0">
                <a:solidFill>
                  <a:schemeClr val="accent1">
                    <a:lumMod val="75000"/>
                  </a:schemeClr>
                </a:solidFill>
              </a:rPr>
              <a:t>UNIT 2</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xmlns="" id="{585D8B7B-5B60-4808-A096-FB24198F96E9}"/>
              </a:ext>
            </a:extLst>
          </p:cNvPr>
          <p:cNvSpPr/>
          <p:nvPr/>
        </p:nvSpPr>
        <p:spPr>
          <a:xfrm>
            <a:off x="598883" y="5489699"/>
            <a:ext cx="7497214" cy="461665"/>
          </a:xfrm>
          <a:prstGeom prst="rect">
            <a:avLst/>
          </a:prstGeom>
        </p:spPr>
        <p:txBody>
          <a:bodyPr wrap="square">
            <a:spAutoFit/>
          </a:bodyPr>
          <a:lstStyle/>
          <a:p>
            <a:r>
              <a:rPr lang="en-US" sz="2400" b="1" dirty="0" smtClean="0"/>
              <a:t>Kusuma K V</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a:t>
            </a:r>
            <a:r>
              <a:rPr lang="en-US" sz="2000" dirty="0" smtClean="0"/>
              <a:t>Computer Science &amp; </a:t>
            </a:r>
            <a:r>
              <a:rPr lang="en-US" sz="2000" dirty="0"/>
              <a:t>Engineering</a:t>
            </a:r>
            <a:endParaRPr lang="en-IN" sz="20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xmlns="" id="{DD6B6443-C2DA-47C3-A986-5EE935046CC9}"/>
              </a:ext>
            </a:extLst>
          </p:cNvPr>
          <p:cNvCxnSpPr>
            <a:cxnSpLocks/>
          </p:cNvCxnSpPr>
          <p:nvPr/>
        </p:nvCxnSpPr>
        <p:spPr>
          <a:xfrm flipV="1">
            <a:off x="0" y="2651760"/>
            <a:ext cx="7929154" cy="1360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11"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182151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Course Content</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367593" y="1460958"/>
            <a:ext cx="7915016" cy="25020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a:lnSpc>
                <a:spcPct val="114000"/>
              </a:lnSpc>
            </a:pPr>
            <a:r>
              <a:rPr lang="en-IN" sz="2400" b="1" dirty="0" smtClean="0">
                <a:solidFill>
                  <a:schemeClr val="accent1">
                    <a:lumMod val="75000"/>
                  </a:schemeClr>
                </a:solidFill>
              </a:rPr>
              <a:t>Unit 2</a:t>
            </a:r>
            <a:r>
              <a:rPr lang="en-IN" sz="2400" dirty="0" smtClean="0">
                <a:solidFill>
                  <a:schemeClr val="accent1">
                    <a:lumMod val="75000"/>
                  </a:schemeClr>
                </a:solidFill>
              </a:rPr>
              <a:t>: Structure and Class, Data Member, Member Function, Access Specifier, Constructors and Destructors, Initialization List, Dynamic Memory Management using Constructors and Destructors, Copy Constructor, Copy Assignment Operator, Move Semantics, Move Assignment Operator, Move Copy Constructor, Static Members</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a:t>
            </a:r>
            <a:r>
              <a:rPr lang="en-US" sz="2400" b="1" dirty="0" smtClean="0">
                <a:solidFill>
                  <a:schemeClr val="accent1">
                    <a:lumMod val="75000"/>
                  </a:schemeClr>
                </a:solidFill>
              </a:rPr>
              <a:t>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Structures in C and C++</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3694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367593" y="1315186"/>
            <a:ext cx="7915016" cy="46311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234000" indent="234000" algn="just">
              <a:lnSpc>
                <a:spcPct val="114000"/>
              </a:lnSpc>
              <a:buFont typeface="Arial" pitchFamily="34" charset="0"/>
              <a:buChar char="•"/>
            </a:pPr>
            <a:r>
              <a:rPr lang="en-IN" sz="2400" dirty="0" smtClean="0">
                <a:solidFill>
                  <a:schemeClr val="accent1">
                    <a:lumMod val="75000"/>
                  </a:schemeClr>
                </a:solidFill>
              </a:rPr>
              <a:t>Structures  combine  logically  related  data  items  into  a  single  unit. </a:t>
            </a:r>
          </a:p>
          <a:p>
            <a:pPr marL="234000" indent="234000" algn="just">
              <a:lnSpc>
                <a:spcPct val="114000"/>
              </a:lnSpc>
              <a:buFont typeface="Arial" pitchFamily="34" charset="0"/>
              <a:buChar char="•"/>
            </a:pPr>
            <a:r>
              <a:rPr lang="en-IN" sz="2400" dirty="0" smtClean="0">
                <a:solidFill>
                  <a:schemeClr val="accent1">
                    <a:lumMod val="75000"/>
                  </a:schemeClr>
                </a:solidFill>
              </a:rPr>
              <a:t>The  data  items enclosed within a structure are known as members and they can be of the same type or different types. Hence, a structure can be viewed as a heterogeneous user defined data type.</a:t>
            </a:r>
          </a:p>
          <a:p>
            <a:pPr marL="234000" indent="234000" algn="just">
              <a:lnSpc>
                <a:spcPct val="114000"/>
              </a:lnSpc>
              <a:buFont typeface="Arial" pitchFamily="34" charset="0"/>
              <a:buChar char="•"/>
            </a:pPr>
            <a:r>
              <a:rPr lang="en-IN" sz="2400" dirty="0" smtClean="0">
                <a:solidFill>
                  <a:schemeClr val="accent1">
                    <a:lumMod val="75000"/>
                  </a:schemeClr>
                </a:solidFill>
              </a:rPr>
              <a:t>It encourages better organization and management of data in a program.</a:t>
            </a:r>
          </a:p>
          <a:p>
            <a:pPr marL="234000" indent="234000" algn="just">
              <a:lnSpc>
                <a:spcPct val="114000"/>
              </a:lnSpc>
              <a:buFont typeface="Arial" pitchFamily="34" charset="0"/>
              <a:buChar char="•"/>
            </a:pPr>
            <a:r>
              <a:rPr lang="en-IN" sz="2400" b="1" dirty="0" smtClean="0">
                <a:solidFill>
                  <a:schemeClr val="accent1">
                    <a:lumMod val="75000"/>
                  </a:schemeClr>
                </a:solidFill>
              </a:rPr>
              <a:t>In C, structures cannot have functions within them. In C++, structures can have both data and functions as its members.</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ox(in)">
                                      <p:cBhvr>
                                        <p:cTn id="10" dur="500"/>
                                        <p:tgtEl>
                                          <p:spTgt spid="7">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ox(in)">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box(in)">
                                      <p:cBhvr>
                                        <p:cTn id="18"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426614"/>
            <a:ext cx="7999758" cy="461665"/>
          </a:xfrm>
          <a:prstGeom prst="rect">
            <a:avLst/>
          </a:prstGeom>
        </p:spPr>
        <p:txBody>
          <a:bodyPr wrap="square">
            <a:spAutoFit/>
          </a:bodyPr>
          <a:lstStyle/>
          <a:p>
            <a:r>
              <a:rPr lang="en-IN" sz="2400" b="1" dirty="0" smtClean="0">
                <a:solidFill>
                  <a:schemeClr val="accent2">
                    <a:lumMod val="75000"/>
                  </a:schemeClr>
                </a:solidFill>
              </a:rPr>
              <a:t>Structures in C++</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011662"/>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314585" y="1063399"/>
            <a:ext cx="10167886" cy="55399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a:r>
              <a:rPr lang="en-IN" sz="2400" dirty="0" err="1" smtClean="0">
                <a:solidFill>
                  <a:schemeClr val="accent1">
                    <a:lumMod val="75000"/>
                  </a:schemeClr>
                </a:solidFill>
              </a:rPr>
              <a:t>typedef</a:t>
            </a:r>
            <a:r>
              <a:rPr lang="en-IN" sz="2400" dirty="0" smtClean="0">
                <a:solidFill>
                  <a:schemeClr val="accent1">
                    <a:lumMod val="75000"/>
                  </a:schemeClr>
                </a:solidFill>
              </a:rPr>
              <a:t> </a:t>
            </a:r>
            <a:r>
              <a:rPr lang="en-IN" sz="2400" dirty="0" err="1" smtClean="0">
                <a:solidFill>
                  <a:schemeClr val="accent1">
                    <a:lumMod val="75000"/>
                  </a:schemeClr>
                </a:solidFill>
              </a:rPr>
              <a:t>struct</a:t>
            </a:r>
            <a:r>
              <a:rPr lang="en-IN" sz="2400" dirty="0" smtClean="0">
                <a:solidFill>
                  <a:schemeClr val="accent1">
                    <a:lumMod val="75000"/>
                  </a:schemeClr>
                </a:solidFill>
              </a:rPr>
              <a:t> </a:t>
            </a:r>
            <a:r>
              <a:rPr lang="en-IN" sz="2400" dirty="0" err="1" smtClean="0">
                <a:solidFill>
                  <a:schemeClr val="accent1">
                    <a:lumMod val="75000"/>
                  </a:schemeClr>
                </a:solidFill>
              </a:rPr>
              <a:t>structName</a:t>
            </a:r>
            <a:r>
              <a:rPr lang="en-IN" sz="2400" dirty="0" smtClean="0">
                <a:solidFill>
                  <a:schemeClr val="accent1">
                    <a:lumMod val="75000"/>
                  </a:schemeClr>
                </a:solidFill>
              </a:rPr>
              <a:t> </a:t>
            </a:r>
          </a:p>
          <a:p>
            <a:pPr algn="just"/>
            <a:r>
              <a:rPr lang="en-IN" sz="2400" dirty="0" smtClean="0">
                <a:solidFill>
                  <a:schemeClr val="accent1">
                    <a:lumMod val="75000"/>
                  </a:schemeClr>
                </a:solidFill>
              </a:rPr>
              <a:t>{ </a:t>
            </a:r>
          </a:p>
          <a:p>
            <a:pPr algn="just"/>
            <a:r>
              <a:rPr lang="en-IN" sz="2400" dirty="0" smtClean="0">
                <a:solidFill>
                  <a:schemeClr val="accent1">
                    <a:lumMod val="75000"/>
                  </a:schemeClr>
                </a:solidFill>
              </a:rPr>
              <a:t>  </a:t>
            </a:r>
            <a:r>
              <a:rPr lang="en-IN" sz="2400" dirty="0" smtClean="0">
                <a:solidFill>
                  <a:schemeClr val="accent2">
                    <a:lumMod val="75000"/>
                  </a:schemeClr>
                </a:solidFill>
              </a:rPr>
              <a:t>Access </a:t>
            </a:r>
            <a:r>
              <a:rPr lang="en-IN" sz="2400" dirty="0" err="1" smtClean="0">
                <a:solidFill>
                  <a:schemeClr val="accent2">
                    <a:lumMod val="75000"/>
                  </a:schemeClr>
                </a:solidFill>
              </a:rPr>
              <a:t>specifier</a:t>
            </a:r>
            <a:r>
              <a:rPr lang="en-IN" sz="2400" dirty="0" smtClean="0">
                <a:solidFill>
                  <a:schemeClr val="accent2">
                    <a:lumMod val="75000"/>
                  </a:schemeClr>
                </a:solidFill>
              </a:rPr>
              <a:t>:     	</a:t>
            </a:r>
            <a:r>
              <a:rPr lang="en-IN" sz="2400" dirty="0" smtClean="0">
                <a:solidFill>
                  <a:schemeClr val="accent1">
                    <a:lumMod val="75000"/>
                  </a:schemeClr>
                </a:solidFill>
              </a:rPr>
              <a:t>//can be private, public or protected, </a:t>
            </a:r>
            <a:r>
              <a:rPr lang="en-IN" sz="2400" b="1" dirty="0" smtClean="0">
                <a:solidFill>
                  <a:schemeClr val="accent2">
                    <a:lumMod val="75000"/>
                  </a:schemeClr>
                </a:solidFill>
              </a:rPr>
              <a:t>public by default </a:t>
            </a:r>
          </a:p>
          <a:p>
            <a:pPr algn="just"/>
            <a:r>
              <a:rPr lang="en-IN" sz="2400" dirty="0" smtClean="0">
                <a:solidFill>
                  <a:schemeClr val="accent1">
                    <a:lumMod val="75000"/>
                  </a:schemeClr>
                </a:solidFill>
              </a:rPr>
              <a:t>  </a:t>
            </a:r>
            <a:r>
              <a:rPr lang="en-IN" sz="2400" dirty="0" smtClean="0">
                <a:solidFill>
                  <a:schemeClr val="accent2">
                    <a:lumMod val="75000"/>
                  </a:schemeClr>
                </a:solidFill>
              </a:rPr>
              <a:t>Data members   	</a:t>
            </a:r>
            <a:r>
              <a:rPr lang="en-IN" sz="2400" dirty="0" smtClean="0">
                <a:solidFill>
                  <a:schemeClr val="accent1">
                    <a:lumMod val="75000"/>
                  </a:schemeClr>
                </a:solidFill>
              </a:rPr>
              <a:t>//attributes </a:t>
            </a:r>
          </a:p>
          <a:p>
            <a:pPr algn="just"/>
            <a:r>
              <a:rPr lang="en-IN" sz="2400" dirty="0" smtClean="0">
                <a:solidFill>
                  <a:schemeClr val="accent1">
                    <a:lumMod val="75000"/>
                  </a:schemeClr>
                </a:solidFill>
              </a:rPr>
              <a:t>  </a:t>
            </a:r>
            <a:r>
              <a:rPr lang="en-IN" sz="2400" dirty="0" smtClean="0">
                <a:solidFill>
                  <a:schemeClr val="accent2">
                    <a:lumMod val="75000"/>
                  </a:schemeClr>
                </a:solidFill>
              </a:rPr>
              <a:t>Member functions    	</a:t>
            </a:r>
            <a:r>
              <a:rPr lang="en-IN" sz="2400" dirty="0" smtClean="0">
                <a:solidFill>
                  <a:schemeClr val="accent1">
                    <a:lumMod val="75000"/>
                  </a:schemeClr>
                </a:solidFill>
              </a:rPr>
              <a:t>//methods to access data members </a:t>
            </a:r>
          </a:p>
          <a:p>
            <a:pPr algn="just"/>
            <a:r>
              <a:rPr lang="en-IN" sz="2400" dirty="0" smtClean="0">
                <a:solidFill>
                  <a:schemeClr val="accent1">
                    <a:lumMod val="75000"/>
                  </a:schemeClr>
                </a:solidFill>
              </a:rPr>
              <a:t>  			//Note: structure definition ends with a semi colon </a:t>
            </a:r>
          </a:p>
          <a:p>
            <a:pPr algn="just"/>
            <a:r>
              <a:rPr lang="en-IN" sz="2400" dirty="0" smtClean="0">
                <a:solidFill>
                  <a:schemeClr val="accent1">
                    <a:lumMod val="75000"/>
                  </a:schemeClr>
                </a:solidFill>
              </a:rPr>
              <a:t>}</a:t>
            </a:r>
            <a:r>
              <a:rPr lang="en-IN" sz="2400" dirty="0" err="1" smtClean="0">
                <a:solidFill>
                  <a:schemeClr val="accent1">
                    <a:lumMod val="75000"/>
                  </a:schemeClr>
                </a:solidFill>
              </a:rPr>
              <a:t>typeName</a:t>
            </a:r>
            <a:r>
              <a:rPr lang="en-IN" sz="2400" dirty="0" smtClean="0">
                <a:solidFill>
                  <a:schemeClr val="accent1">
                    <a:lumMod val="75000"/>
                  </a:schemeClr>
                </a:solidFill>
              </a:rPr>
              <a:t>;</a:t>
            </a:r>
          </a:p>
          <a:p>
            <a:pPr algn="just"/>
            <a:r>
              <a:rPr lang="en-IN" sz="2400" dirty="0" smtClean="0">
                <a:solidFill>
                  <a:schemeClr val="accent1">
                    <a:lumMod val="75000"/>
                  </a:schemeClr>
                </a:solidFill>
              </a:rPr>
              <a:t>class </a:t>
            </a:r>
            <a:r>
              <a:rPr lang="en-IN" sz="2400" dirty="0" err="1" smtClean="0">
                <a:solidFill>
                  <a:schemeClr val="accent1">
                    <a:lumMod val="75000"/>
                  </a:schemeClr>
                </a:solidFill>
              </a:rPr>
              <a:t>ClassName</a:t>
            </a:r>
            <a:r>
              <a:rPr lang="en-IN" sz="2400" dirty="0" smtClean="0">
                <a:solidFill>
                  <a:schemeClr val="accent1">
                    <a:lumMod val="75000"/>
                  </a:schemeClr>
                </a:solidFill>
              </a:rPr>
              <a:t> </a:t>
            </a:r>
          </a:p>
          <a:p>
            <a:pPr algn="just"/>
            <a:r>
              <a:rPr lang="en-IN" sz="2400" dirty="0" smtClean="0">
                <a:solidFill>
                  <a:schemeClr val="accent1">
                    <a:lumMod val="75000"/>
                  </a:schemeClr>
                </a:solidFill>
              </a:rPr>
              <a:t>{ </a:t>
            </a:r>
          </a:p>
          <a:p>
            <a:pPr algn="just"/>
            <a:r>
              <a:rPr lang="en-IN" sz="2400" dirty="0" smtClean="0">
                <a:solidFill>
                  <a:schemeClr val="accent2">
                    <a:lumMod val="75000"/>
                  </a:schemeClr>
                </a:solidFill>
              </a:rPr>
              <a:t>  Access </a:t>
            </a:r>
            <a:r>
              <a:rPr lang="en-IN" sz="2400" dirty="0" err="1" smtClean="0">
                <a:solidFill>
                  <a:schemeClr val="accent2">
                    <a:lumMod val="75000"/>
                  </a:schemeClr>
                </a:solidFill>
              </a:rPr>
              <a:t>specifier</a:t>
            </a:r>
            <a:r>
              <a:rPr lang="en-IN" sz="2400" dirty="0" smtClean="0">
                <a:solidFill>
                  <a:schemeClr val="accent2">
                    <a:lumMod val="75000"/>
                  </a:schemeClr>
                </a:solidFill>
              </a:rPr>
              <a:t>:    </a:t>
            </a:r>
            <a:r>
              <a:rPr lang="en-IN" sz="2400" dirty="0" smtClean="0">
                <a:solidFill>
                  <a:schemeClr val="accent1">
                    <a:lumMod val="75000"/>
                  </a:schemeClr>
                </a:solidFill>
              </a:rPr>
              <a:t>	//can be private, public or protected. </a:t>
            </a:r>
            <a:r>
              <a:rPr lang="en-IN" sz="2400" b="1" dirty="0" smtClean="0">
                <a:solidFill>
                  <a:schemeClr val="accent2">
                    <a:lumMod val="75000"/>
                  </a:schemeClr>
                </a:solidFill>
              </a:rPr>
              <a:t>private by default </a:t>
            </a:r>
          </a:p>
          <a:p>
            <a:pPr algn="just"/>
            <a:r>
              <a:rPr lang="en-IN" sz="2400" dirty="0" smtClean="0">
                <a:solidFill>
                  <a:schemeClr val="accent1">
                    <a:lumMod val="75000"/>
                  </a:schemeClr>
                </a:solidFill>
              </a:rPr>
              <a:t>  </a:t>
            </a:r>
            <a:r>
              <a:rPr lang="en-IN" sz="2400" dirty="0" smtClean="0">
                <a:solidFill>
                  <a:schemeClr val="accent2">
                    <a:lumMod val="75000"/>
                  </a:schemeClr>
                </a:solidFill>
              </a:rPr>
              <a:t>Data members    </a:t>
            </a:r>
            <a:r>
              <a:rPr lang="en-IN" sz="2400" dirty="0" smtClean="0">
                <a:solidFill>
                  <a:schemeClr val="accent1">
                    <a:lumMod val="75000"/>
                  </a:schemeClr>
                </a:solidFill>
              </a:rPr>
              <a:t>	//attributes </a:t>
            </a:r>
          </a:p>
          <a:p>
            <a:pPr algn="just"/>
            <a:r>
              <a:rPr lang="en-IN" sz="2400" dirty="0" smtClean="0">
                <a:solidFill>
                  <a:schemeClr val="accent1">
                    <a:lumMod val="75000"/>
                  </a:schemeClr>
                </a:solidFill>
              </a:rPr>
              <a:t>  </a:t>
            </a:r>
            <a:r>
              <a:rPr lang="en-IN" sz="2400" dirty="0" smtClean="0">
                <a:solidFill>
                  <a:schemeClr val="accent2">
                    <a:lumMod val="75000"/>
                  </a:schemeClr>
                </a:solidFill>
              </a:rPr>
              <a:t>Member functions  </a:t>
            </a:r>
            <a:r>
              <a:rPr lang="en-IN" sz="2400" dirty="0" smtClean="0">
                <a:solidFill>
                  <a:schemeClr val="accent1">
                    <a:lumMod val="75000"/>
                  </a:schemeClr>
                </a:solidFill>
              </a:rPr>
              <a:t>	//methods to access data members </a:t>
            </a:r>
          </a:p>
          <a:p>
            <a:pPr algn="just"/>
            <a:r>
              <a:rPr lang="en-IN" sz="2400" dirty="0" smtClean="0">
                <a:solidFill>
                  <a:schemeClr val="accent1">
                    <a:lumMod val="75000"/>
                  </a:schemeClr>
                </a:solidFill>
              </a:rPr>
              <a:t> 			//Note: class definition ends with a semi colon </a:t>
            </a:r>
          </a:p>
          <a:p>
            <a:pPr algn="just"/>
            <a:r>
              <a:rPr lang="en-IN" sz="2400" dirty="0" smtClean="0">
                <a:solidFill>
                  <a:schemeClr val="accent1">
                    <a:lumMod val="75000"/>
                  </a:schemeClr>
                </a:solidFill>
              </a:rPr>
              <a:t>};</a:t>
            </a:r>
          </a:p>
          <a:p>
            <a:pPr algn="just">
              <a:buFont typeface="Arial" pitchFamily="34" charset="0"/>
              <a:buChar char="•"/>
            </a:pPr>
            <a:r>
              <a:rPr lang="en-IN" sz="2400" dirty="0" smtClean="0">
                <a:solidFill>
                  <a:schemeClr val="accent1">
                    <a:lumMod val="75000"/>
                  </a:schemeClr>
                </a:solidFill>
              </a:rPr>
              <a:t> Programming example</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6956"/>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426614"/>
            <a:ext cx="7999758" cy="461665"/>
          </a:xfrm>
          <a:prstGeom prst="rect">
            <a:avLst/>
          </a:prstGeom>
        </p:spPr>
        <p:txBody>
          <a:bodyPr wrap="square">
            <a:spAutoFit/>
          </a:bodyPr>
          <a:lstStyle/>
          <a:p>
            <a:r>
              <a:rPr lang="en-IN" sz="2400" b="1" dirty="0" smtClean="0">
                <a:solidFill>
                  <a:schemeClr val="accent2">
                    <a:lumMod val="75000"/>
                  </a:schemeClr>
                </a:solidFill>
              </a:rPr>
              <a:t>Class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011662"/>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314584" y="1063399"/>
            <a:ext cx="10790737" cy="56673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a:lnSpc>
                <a:spcPct val="110000"/>
              </a:lnSpc>
            </a:pPr>
            <a:r>
              <a:rPr lang="en-IN" sz="2400" dirty="0" smtClean="0">
                <a:solidFill>
                  <a:schemeClr val="accent1">
                    <a:lumMod val="75000"/>
                  </a:schemeClr>
                </a:solidFill>
              </a:rPr>
              <a:t>A class is an implementation of a type. It is the way to implement User-defined </a:t>
            </a:r>
          </a:p>
          <a:p>
            <a:pPr algn="just">
              <a:lnSpc>
                <a:spcPct val="110000"/>
              </a:lnSpc>
            </a:pPr>
            <a:r>
              <a:rPr lang="en-IN" sz="2400" dirty="0" smtClean="0">
                <a:solidFill>
                  <a:schemeClr val="accent1">
                    <a:lumMod val="75000"/>
                  </a:schemeClr>
                </a:solidFill>
              </a:rPr>
              <a:t>Data Type (UDT) </a:t>
            </a:r>
          </a:p>
          <a:p>
            <a:pPr marL="234000" indent="234000" algn="just">
              <a:lnSpc>
                <a:spcPct val="110000"/>
              </a:lnSpc>
              <a:buFont typeface="Arial" pitchFamily="34" charset="0"/>
              <a:buChar char="•"/>
            </a:pPr>
            <a:r>
              <a:rPr lang="en-IN" sz="2400" dirty="0" smtClean="0">
                <a:solidFill>
                  <a:schemeClr val="accent1">
                    <a:lumMod val="75000"/>
                  </a:schemeClr>
                </a:solidFill>
              </a:rPr>
              <a:t>A class contains data members / attributes </a:t>
            </a:r>
          </a:p>
          <a:p>
            <a:pPr marL="234000" indent="234000" algn="just">
              <a:lnSpc>
                <a:spcPct val="110000"/>
              </a:lnSpc>
              <a:buFont typeface="Arial" pitchFamily="34" charset="0"/>
              <a:buChar char="•"/>
            </a:pPr>
            <a:r>
              <a:rPr lang="en-IN" sz="2400" dirty="0" smtClean="0">
                <a:solidFill>
                  <a:schemeClr val="accent1">
                    <a:lumMod val="75000"/>
                  </a:schemeClr>
                </a:solidFill>
              </a:rPr>
              <a:t>A class has operations / member functions / methods </a:t>
            </a:r>
          </a:p>
          <a:p>
            <a:pPr marL="234000" indent="234000" algn="just">
              <a:lnSpc>
                <a:spcPct val="110000"/>
              </a:lnSpc>
              <a:buFont typeface="Arial" pitchFamily="34" charset="0"/>
              <a:buChar char="•"/>
            </a:pPr>
            <a:r>
              <a:rPr lang="en-IN" sz="2400" dirty="0" smtClean="0">
                <a:solidFill>
                  <a:schemeClr val="accent1">
                    <a:lumMod val="75000"/>
                  </a:schemeClr>
                </a:solidFill>
              </a:rPr>
              <a:t>Classes offer data abstraction, encapsulation of Object Oriented Programming </a:t>
            </a:r>
          </a:p>
          <a:p>
            <a:pPr marL="234000" indent="234000" algn="just">
              <a:lnSpc>
                <a:spcPct val="110000"/>
              </a:lnSpc>
              <a:buFont typeface="Arial" pitchFamily="34" charset="0"/>
              <a:buChar char="•"/>
            </a:pPr>
            <a:r>
              <a:rPr lang="en-IN" sz="2400" dirty="0" smtClean="0">
                <a:solidFill>
                  <a:schemeClr val="accent1">
                    <a:lumMod val="75000"/>
                  </a:schemeClr>
                </a:solidFill>
              </a:rPr>
              <a:t>Classes are similar to structures that aggregate data logically </a:t>
            </a:r>
          </a:p>
          <a:p>
            <a:pPr marL="234000" indent="234000" algn="just">
              <a:lnSpc>
                <a:spcPct val="110000"/>
              </a:lnSpc>
              <a:buFont typeface="Arial" pitchFamily="34" charset="0"/>
              <a:buChar char="•"/>
            </a:pPr>
            <a:r>
              <a:rPr lang="en-IN" sz="2400" dirty="0" smtClean="0">
                <a:solidFill>
                  <a:schemeClr val="accent1">
                    <a:lumMod val="75000"/>
                  </a:schemeClr>
                </a:solidFill>
              </a:rPr>
              <a:t>A class is defined by class keyword </a:t>
            </a:r>
          </a:p>
          <a:p>
            <a:pPr marL="234000" indent="234000" algn="just">
              <a:lnSpc>
                <a:spcPct val="110000"/>
              </a:lnSpc>
              <a:buFont typeface="Arial" pitchFamily="34" charset="0"/>
              <a:buChar char="•"/>
            </a:pPr>
            <a:r>
              <a:rPr lang="en-IN" sz="2400" dirty="0" smtClean="0">
                <a:solidFill>
                  <a:schemeClr val="accent1">
                    <a:lumMod val="75000"/>
                  </a:schemeClr>
                </a:solidFill>
              </a:rPr>
              <a:t>Classes  provide  access  </a:t>
            </a:r>
            <a:r>
              <a:rPr lang="en-IN" sz="2400" dirty="0" err="1" smtClean="0">
                <a:solidFill>
                  <a:schemeClr val="accent1">
                    <a:lumMod val="75000"/>
                  </a:schemeClr>
                </a:solidFill>
              </a:rPr>
              <a:t>specifiers</a:t>
            </a:r>
            <a:r>
              <a:rPr lang="en-IN" sz="2400" dirty="0" smtClean="0">
                <a:solidFill>
                  <a:schemeClr val="accent1">
                    <a:lumMod val="75000"/>
                  </a:schemeClr>
                </a:solidFill>
              </a:rPr>
              <a:t>  for  members  to  enforce  data  hiding  that separates implementation from interface </a:t>
            </a:r>
          </a:p>
          <a:p>
            <a:pPr marL="691200" lvl="1" indent="234000" algn="just">
              <a:lnSpc>
                <a:spcPct val="110000"/>
              </a:lnSpc>
              <a:buFont typeface="Arial" pitchFamily="34" charset="0"/>
              <a:buChar char="•"/>
            </a:pPr>
            <a:r>
              <a:rPr lang="en-IN" sz="2400" dirty="0" smtClean="0">
                <a:solidFill>
                  <a:schemeClr val="accent1">
                    <a:lumMod val="75000"/>
                  </a:schemeClr>
                </a:solidFill>
              </a:rPr>
              <a:t>private - accessible inside the definition of the class </a:t>
            </a:r>
          </a:p>
          <a:p>
            <a:pPr marL="691200" lvl="1" indent="234000" algn="just">
              <a:lnSpc>
                <a:spcPct val="110000"/>
              </a:lnSpc>
              <a:buFont typeface="Arial" pitchFamily="34" charset="0"/>
              <a:buChar char="•"/>
            </a:pPr>
            <a:r>
              <a:rPr lang="en-IN" sz="2400" dirty="0" smtClean="0">
                <a:solidFill>
                  <a:schemeClr val="accent1">
                    <a:lumMod val="75000"/>
                  </a:schemeClr>
                </a:solidFill>
              </a:rPr>
              <a:t>public - accessible everywhere </a:t>
            </a:r>
          </a:p>
          <a:p>
            <a:pPr marL="691200" lvl="1" indent="234000" algn="just">
              <a:lnSpc>
                <a:spcPct val="110000"/>
              </a:lnSpc>
              <a:buFont typeface="Arial" pitchFamily="34" charset="0"/>
              <a:buChar char="•"/>
            </a:pPr>
            <a:r>
              <a:rPr lang="en-IN" sz="2400" dirty="0" smtClean="0">
                <a:solidFill>
                  <a:schemeClr val="accent1">
                    <a:lumMod val="75000"/>
                  </a:schemeClr>
                </a:solidFill>
              </a:rPr>
              <a:t>protected  -  accessible  inside  the  definition  of  the  class  and  derived </a:t>
            </a:r>
          </a:p>
          <a:p>
            <a:pPr marL="691200" lvl="1" indent="234000" algn="just">
              <a:lnSpc>
                <a:spcPct val="110000"/>
              </a:lnSpc>
            </a:pPr>
            <a:r>
              <a:rPr lang="en-IN" sz="2400" dirty="0" smtClean="0">
                <a:solidFill>
                  <a:schemeClr val="accent1">
                    <a:lumMod val="75000"/>
                  </a:schemeClr>
                </a:solidFill>
              </a:rPr>
              <a:t>classes </a:t>
            </a:r>
          </a:p>
          <a:p>
            <a:pPr marL="234000" indent="234000" algn="just">
              <a:lnSpc>
                <a:spcPct val="110000"/>
              </a:lnSpc>
              <a:buFont typeface="Arial" pitchFamily="34" charset="0"/>
              <a:buChar char="•"/>
            </a:pPr>
            <a:r>
              <a:rPr lang="en-IN" sz="2400" dirty="0" smtClean="0">
                <a:solidFill>
                  <a:schemeClr val="accent1">
                    <a:lumMod val="75000"/>
                  </a:schemeClr>
                </a:solidFill>
              </a:rPr>
              <a:t>A class is a blue print for its instances (objects)</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6956"/>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426614"/>
            <a:ext cx="7999758" cy="461665"/>
          </a:xfrm>
          <a:prstGeom prst="rect">
            <a:avLst/>
          </a:prstGeom>
        </p:spPr>
        <p:txBody>
          <a:bodyPr wrap="square">
            <a:spAutoFit/>
          </a:bodyPr>
          <a:lstStyle/>
          <a:p>
            <a:r>
              <a:rPr lang="en-IN" sz="2400" b="1" dirty="0" smtClean="0">
                <a:solidFill>
                  <a:schemeClr val="accent2">
                    <a:lumMod val="75000"/>
                  </a:schemeClr>
                </a:solidFill>
              </a:rPr>
              <a:t>Object</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011662"/>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314584" y="1063399"/>
            <a:ext cx="10128129" cy="36563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a:lnSpc>
                <a:spcPct val="110000"/>
              </a:lnSpc>
            </a:pPr>
            <a:r>
              <a:rPr lang="en-IN" sz="2400" dirty="0" smtClean="0">
                <a:solidFill>
                  <a:schemeClr val="accent1">
                    <a:lumMod val="75000"/>
                  </a:schemeClr>
                </a:solidFill>
              </a:rPr>
              <a:t>An object of a class is an instance created according to its blue print.</a:t>
            </a:r>
          </a:p>
          <a:p>
            <a:pPr algn="just">
              <a:lnSpc>
                <a:spcPct val="110000"/>
              </a:lnSpc>
            </a:pPr>
            <a:r>
              <a:rPr lang="en-IN" sz="2400" dirty="0" smtClean="0">
                <a:solidFill>
                  <a:schemeClr val="accent1">
                    <a:lumMod val="75000"/>
                  </a:schemeClr>
                </a:solidFill>
              </a:rPr>
              <a:t>Objects can be automatically, statically, or dynamically created </a:t>
            </a:r>
          </a:p>
          <a:p>
            <a:pPr algn="just">
              <a:lnSpc>
                <a:spcPct val="110000"/>
              </a:lnSpc>
            </a:pPr>
            <a:r>
              <a:rPr lang="en-IN" sz="2400" dirty="0" smtClean="0">
                <a:solidFill>
                  <a:schemeClr val="accent1">
                    <a:lumMod val="75000"/>
                  </a:schemeClr>
                </a:solidFill>
              </a:rPr>
              <a:t>•  An object comprises data members that specify its state </a:t>
            </a:r>
          </a:p>
          <a:p>
            <a:pPr algn="just">
              <a:lnSpc>
                <a:spcPct val="110000"/>
              </a:lnSpc>
            </a:pPr>
            <a:r>
              <a:rPr lang="en-IN" sz="2400" dirty="0" smtClean="0">
                <a:solidFill>
                  <a:schemeClr val="accent1">
                    <a:lumMod val="75000"/>
                  </a:schemeClr>
                </a:solidFill>
              </a:rPr>
              <a:t>•  An object supports member functions that specify its </a:t>
            </a:r>
            <a:r>
              <a:rPr lang="en-IN" sz="2400" dirty="0" err="1" smtClean="0">
                <a:solidFill>
                  <a:schemeClr val="accent1">
                    <a:lumMod val="75000"/>
                  </a:schemeClr>
                </a:solidFill>
              </a:rPr>
              <a:t>behavior</a:t>
            </a:r>
            <a:r>
              <a:rPr lang="en-IN" sz="2400" dirty="0" smtClean="0">
                <a:solidFill>
                  <a:schemeClr val="accent1">
                    <a:lumMod val="75000"/>
                  </a:schemeClr>
                </a:solidFill>
              </a:rPr>
              <a:t> </a:t>
            </a:r>
          </a:p>
          <a:p>
            <a:pPr algn="just">
              <a:lnSpc>
                <a:spcPct val="110000"/>
              </a:lnSpc>
            </a:pPr>
            <a:r>
              <a:rPr lang="en-IN" sz="2400" dirty="0" smtClean="0">
                <a:solidFill>
                  <a:schemeClr val="accent1">
                    <a:lumMod val="75000"/>
                  </a:schemeClr>
                </a:solidFill>
              </a:rPr>
              <a:t>• Data members of an object can be accessed by "." (dot) operator on the object </a:t>
            </a:r>
          </a:p>
          <a:p>
            <a:pPr algn="just">
              <a:lnSpc>
                <a:spcPct val="110000"/>
              </a:lnSpc>
            </a:pPr>
            <a:r>
              <a:rPr lang="en-IN" sz="2400" dirty="0" smtClean="0">
                <a:solidFill>
                  <a:schemeClr val="accent1">
                    <a:lumMod val="75000"/>
                  </a:schemeClr>
                </a:solidFill>
              </a:rPr>
              <a:t>•  Member functions are invoked by "." (dot) operator on the object </a:t>
            </a:r>
          </a:p>
          <a:p>
            <a:pPr algn="just">
              <a:lnSpc>
                <a:spcPct val="110000"/>
              </a:lnSpc>
            </a:pPr>
            <a:r>
              <a:rPr lang="en-IN" sz="2400" dirty="0" smtClean="0">
                <a:solidFill>
                  <a:schemeClr val="accent1">
                    <a:lumMod val="75000"/>
                  </a:schemeClr>
                </a:solidFill>
              </a:rPr>
              <a:t>•  An implicit this pointer holds the address of an object. This serves the identity of the object in C++ </a:t>
            </a:r>
          </a:p>
          <a:p>
            <a:pPr algn="just">
              <a:lnSpc>
                <a:spcPct val="110000"/>
              </a:lnSpc>
            </a:pPr>
            <a:r>
              <a:rPr lang="en-IN" sz="2400" dirty="0" smtClean="0">
                <a:solidFill>
                  <a:schemeClr val="accent1">
                    <a:lumMod val="75000"/>
                  </a:schemeClr>
                </a:solidFill>
              </a:rPr>
              <a:t>•  this pointer is implicitly passed to methods</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6956"/>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426614"/>
            <a:ext cx="7999758" cy="478272"/>
          </a:xfrm>
          <a:prstGeom prst="rect">
            <a:avLst/>
          </a:prstGeom>
        </p:spPr>
        <p:txBody>
          <a:bodyPr wrap="square">
            <a:spAutoFit/>
          </a:bodyPr>
          <a:lstStyle/>
          <a:p>
            <a:r>
              <a:rPr lang="en-IN" sz="2400" b="1" dirty="0" smtClean="0">
                <a:solidFill>
                  <a:schemeClr val="accent2">
                    <a:lumMod val="75000"/>
                  </a:schemeClr>
                </a:solidFill>
              </a:rPr>
              <a:t>Access </a:t>
            </a:r>
            <a:r>
              <a:rPr lang="en-IN" sz="2400" b="1" dirty="0" err="1" smtClean="0">
                <a:solidFill>
                  <a:schemeClr val="accent2">
                    <a:lumMod val="75000"/>
                  </a:schemeClr>
                </a:solidFill>
              </a:rPr>
              <a:t>Specifier</a:t>
            </a:r>
            <a:r>
              <a:rPr lang="en-IN" sz="2400" b="1" dirty="0" smtClean="0">
                <a:solidFill>
                  <a:schemeClr val="accent2">
                    <a:lumMod val="75000"/>
                  </a:schemeClr>
                </a:solidFill>
              </a:rPr>
              <a:t> </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011662"/>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314584" y="1063399"/>
            <a:ext cx="10022112" cy="5687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a:lnSpc>
                <a:spcPct val="110000"/>
              </a:lnSpc>
            </a:pPr>
            <a:r>
              <a:rPr lang="en-IN" sz="2400" dirty="0" smtClean="0">
                <a:solidFill>
                  <a:schemeClr val="accent1">
                    <a:lumMod val="75000"/>
                  </a:schemeClr>
                </a:solidFill>
              </a:rPr>
              <a:t>Classes  provide  access  </a:t>
            </a:r>
            <a:r>
              <a:rPr lang="en-IN" sz="2400" dirty="0" err="1" smtClean="0">
                <a:solidFill>
                  <a:schemeClr val="accent1">
                    <a:lumMod val="75000"/>
                  </a:schemeClr>
                </a:solidFill>
              </a:rPr>
              <a:t>specifiers</a:t>
            </a:r>
            <a:r>
              <a:rPr lang="en-IN" sz="2400" dirty="0" smtClean="0">
                <a:solidFill>
                  <a:schemeClr val="accent1">
                    <a:lumMod val="75000"/>
                  </a:schemeClr>
                </a:solidFill>
              </a:rPr>
              <a:t>  for  members  (data  as  well  as  function)  to enforce data hiding that separates implementation from interface </a:t>
            </a:r>
          </a:p>
          <a:p>
            <a:pPr marL="234000" indent="234000" algn="just">
              <a:lnSpc>
                <a:spcPct val="110000"/>
              </a:lnSpc>
              <a:buFont typeface="Arial" pitchFamily="34" charset="0"/>
              <a:buChar char="•"/>
            </a:pPr>
            <a:r>
              <a:rPr lang="en-IN" sz="2400" dirty="0" smtClean="0">
                <a:solidFill>
                  <a:schemeClr val="accent1">
                    <a:lumMod val="75000"/>
                  </a:schemeClr>
                </a:solidFill>
              </a:rPr>
              <a:t>private - accessible inside the definition of the class </a:t>
            </a:r>
          </a:p>
          <a:p>
            <a:pPr marL="691200" lvl="1" indent="234000" algn="just">
              <a:lnSpc>
                <a:spcPct val="110000"/>
              </a:lnSpc>
              <a:buFont typeface="Arial" pitchFamily="34" charset="0"/>
              <a:buChar char="•"/>
            </a:pPr>
            <a:r>
              <a:rPr lang="en-IN" sz="2400" dirty="0" smtClean="0">
                <a:solidFill>
                  <a:schemeClr val="accent1">
                    <a:lumMod val="75000"/>
                  </a:schemeClr>
                </a:solidFill>
              </a:rPr>
              <a:t>member functions of the same class </a:t>
            </a:r>
          </a:p>
          <a:p>
            <a:pPr marL="234000" indent="234000" algn="just">
              <a:lnSpc>
                <a:spcPct val="110000"/>
              </a:lnSpc>
              <a:buFont typeface="Arial" pitchFamily="34" charset="0"/>
              <a:buChar char="•"/>
            </a:pPr>
            <a:r>
              <a:rPr lang="en-IN" sz="2400" dirty="0" smtClean="0">
                <a:solidFill>
                  <a:schemeClr val="accent1">
                    <a:lumMod val="75000"/>
                  </a:schemeClr>
                </a:solidFill>
              </a:rPr>
              <a:t>public - accessible everywhere </a:t>
            </a:r>
          </a:p>
          <a:p>
            <a:pPr marL="691200" lvl="1" indent="234000" algn="just">
              <a:lnSpc>
                <a:spcPct val="110000"/>
              </a:lnSpc>
              <a:buFont typeface="Arial" pitchFamily="34" charset="0"/>
              <a:buChar char="•"/>
            </a:pPr>
            <a:r>
              <a:rPr lang="en-IN" sz="2400" dirty="0" smtClean="0">
                <a:solidFill>
                  <a:schemeClr val="accent1">
                    <a:lumMod val="75000"/>
                  </a:schemeClr>
                </a:solidFill>
              </a:rPr>
              <a:t>member functions of the same class </a:t>
            </a:r>
          </a:p>
          <a:p>
            <a:pPr marL="691200" lvl="1" indent="234000" algn="just">
              <a:lnSpc>
                <a:spcPct val="110000"/>
              </a:lnSpc>
              <a:buFont typeface="Arial" pitchFamily="34" charset="0"/>
              <a:buChar char="•"/>
            </a:pPr>
            <a:r>
              <a:rPr lang="en-IN" sz="2400" dirty="0" smtClean="0">
                <a:solidFill>
                  <a:schemeClr val="accent1">
                    <a:lumMod val="75000"/>
                  </a:schemeClr>
                </a:solidFill>
              </a:rPr>
              <a:t>member function of a different class </a:t>
            </a:r>
          </a:p>
          <a:p>
            <a:pPr marL="691200" lvl="1" indent="234000" algn="just">
              <a:lnSpc>
                <a:spcPct val="110000"/>
              </a:lnSpc>
              <a:buFont typeface="Arial" pitchFamily="34" charset="0"/>
              <a:buChar char="•"/>
            </a:pPr>
            <a:r>
              <a:rPr lang="en-IN" sz="2400" dirty="0" smtClean="0">
                <a:solidFill>
                  <a:schemeClr val="accent1">
                    <a:lumMod val="75000"/>
                  </a:schemeClr>
                </a:solidFill>
              </a:rPr>
              <a:t>global functions </a:t>
            </a:r>
          </a:p>
          <a:p>
            <a:pPr marL="234000" indent="234000" algn="just">
              <a:lnSpc>
                <a:spcPct val="110000"/>
              </a:lnSpc>
              <a:buFont typeface="Arial" pitchFamily="34" charset="0"/>
              <a:buChar char="•"/>
            </a:pPr>
            <a:r>
              <a:rPr lang="en-IN" sz="2400" dirty="0" smtClean="0">
                <a:solidFill>
                  <a:schemeClr val="accent1">
                    <a:lumMod val="75000"/>
                  </a:schemeClr>
                </a:solidFill>
              </a:rPr>
              <a:t>The keywords public, private, and protected are the Access </a:t>
            </a:r>
            <a:r>
              <a:rPr lang="en-IN" sz="2400" dirty="0" err="1" smtClean="0">
                <a:solidFill>
                  <a:schemeClr val="accent1">
                    <a:lumMod val="75000"/>
                  </a:schemeClr>
                </a:solidFill>
              </a:rPr>
              <a:t>Specifiers</a:t>
            </a:r>
            <a:r>
              <a:rPr lang="en-IN" sz="2400" dirty="0" smtClean="0">
                <a:solidFill>
                  <a:schemeClr val="accent1">
                    <a:lumMod val="75000"/>
                  </a:schemeClr>
                </a:solidFill>
              </a:rPr>
              <a:t> </a:t>
            </a:r>
          </a:p>
          <a:p>
            <a:pPr marL="234000" indent="234000" algn="just">
              <a:lnSpc>
                <a:spcPct val="110000"/>
              </a:lnSpc>
              <a:buFont typeface="Arial" pitchFamily="34" charset="0"/>
              <a:buChar char="•"/>
            </a:pPr>
            <a:r>
              <a:rPr lang="en-IN" sz="2400" dirty="0" smtClean="0">
                <a:solidFill>
                  <a:schemeClr val="accent1">
                    <a:lumMod val="75000"/>
                  </a:schemeClr>
                </a:solidFill>
              </a:rPr>
              <a:t>Unless specified, the access of the members of a class is considered private </a:t>
            </a:r>
          </a:p>
          <a:p>
            <a:pPr marL="234000" indent="234000" algn="just">
              <a:lnSpc>
                <a:spcPct val="110000"/>
              </a:lnSpc>
              <a:buFont typeface="Arial" pitchFamily="34" charset="0"/>
              <a:buChar char="•"/>
            </a:pPr>
            <a:r>
              <a:rPr lang="en-IN" sz="2400" dirty="0" smtClean="0">
                <a:solidFill>
                  <a:schemeClr val="accent1">
                    <a:lumMod val="75000"/>
                  </a:schemeClr>
                </a:solidFill>
              </a:rPr>
              <a:t>A class may have multiple access </a:t>
            </a:r>
            <a:r>
              <a:rPr lang="en-IN" sz="2400" dirty="0" err="1" smtClean="0">
                <a:solidFill>
                  <a:schemeClr val="accent1">
                    <a:lumMod val="75000"/>
                  </a:schemeClr>
                </a:solidFill>
              </a:rPr>
              <a:t>specifier</a:t>
            </a:r>
            <a:r>
              <a:rPr lang="en-IN" sz="2400" dirty="0" smtClean="0">
                <a:solidFill>
                  <a:schemeClr val="accent1">
                    <a:lumMod val="75000"/>
                  </a:schemeClr>
                </a:solidFill>
              </a:rPr>
              <a:t>. The effect of one continues till the next is encountered</a:t>
            </a:r>
          </a:p>
          <a:p>
            <a:pPr marL="234000" indent="234000" algn="just">
              <a:lnSpc>
                <a:spcPct val="110000"/>
              </a:lnSpc>
            </a:pPr>
            <a:endParaRPr lang="en-IN" sz="2400" dirty="0" smtClean="0">
              <a:solidFill>
                <a:schemeClr val="accent1">
                  <a:lumMod val="75000"/>
                </a:schemeClr>
              </a:solidFill>
            </a:endParaRPr>
          </a:p>
          <a:p>
            <a:pPr marL="234000" indent="234000" algn="just">
              <a:lnSpc>
                <a:spcPct val="110000"/>
              </a:lnSpc>
              <a:buFont typeface="Arial" pitchFamily="34" charset="0"/>
              <a:buChar char="•"/>
            </a:pPr>
            <a:r>
              <a:rPr lang="en-IN" sz="2400" dirty="0" smtClean="0">
                <a:solidFill>
                  <a:schemeClr val="accent1">
                    <a:lumMod val="75000"/>
                  </a:schemeClr>
                </a:solidFill>
              </a:rPr>
              <a:t>Programming example</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6956"/>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426614"/>
            <a:ext cx="7999758" cy="478272"/>
          </a:xfrm>
          <a:prstGeom prst="rect">
            <a:avLst/>
          </a:prstGeom>
        </p:spPr>
        <p:txBody>
          <a:bodyPr wrap="square">
            <a:spAutoFit/>
          </a:bodyPr>
          <a:lstStyle/>
          <a:p>
            <a:r>
              <a:rPr lang="en-IN" sz="2400" b="1" dirty="0" smtClean="0">
                <a:solidFill>
                  <a:schemeClr val="accent2">
                    <a:lumMod val="75000"/>
                  </a:schemeClr>
                </a:solidFill>
              </a:rPr>
              <a:t>this pointer</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011662"/>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314584" y="1063399"/>
            <a:ext cx="7915016" cy="38779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a:lnSpc>
                <a:spcPct val="150000"/>
              </a:lnSpc>
            </a:pPr>
            <a:r>
              <a:rPr lang="en-IN" sz="2400" dirty="0" smtClean="0">
                <a:solidFill>
                  <a:schemeClr val="accent1">
                    <a:lumMod val="75000"/>
                  </a:schemeClr>
                </a:solidFill>
              </a:rPr>
              <a:t>An implicit this pointer holds the address of an object. </a:t>
            </a:r>
          </a:p>
          <a:p>
            <a:pPr algn="just">
              <a:lnSpc>
                <a:spcPct val="150000"/>
              </a:lnSpc>
            </a:pPr>
            <a:r>
              <a:rPr lang="en-IN" sz="2400" dirty="0" smtClean="0">
                <a:solidFill>
                  <a:schemeClr val="accent1">
                    <a:lumMod val="75000"/>
                  </a:schemeClr>
                </a:solidFill>
              </a:rPr>
              <a:t>•  this pointer serves as the identity of the object in C++ </a:t>
            </a:r>
          </a:p>
          <a:p>
            <a:pPr algn="just">
              <a:lnSpc>
                <a:spcPct val="150000"/>
              </a:lnSpc>
            </a:pPr>
            <a:r>
              <a:rPr lang="en-IN" sz="2400" dirty="0" smtClean="0">
                <a:solidFill>
                  <a:schemeClr val="accent1">
                    <a:lumMod val="75000"/>
                  </a:schemeClr>
                </a:solidFill>
              </a:rPr>
              <a:t>•  Type of this pointer for a class X object: </a:t>
            </a:r>
          </a:p>
          <a:p>
            <a:pPr algn="just">
              <a:lnSpc>
                <a:spcPct val="150000"/>
              </a:lnSpc>
            </a:pPr>
            <a:r>
              <a:rPr lang="en-IN" sz="2400" dirty="0" smtClean="0">
                <a:solidFill>
                  <a:schemeClr val="accent1">
                    <a:lumMod val="75000"/>
                  </a:schemeClr>
                </a:solidFill>
              </a:rPr>
              <a:t>	</a:t>
            </a:r>
            <a:r>
              <a:rPr lang="en-IN" sz="2400" b="1" dirty="0" smtClean="0">
                <a:solidFill>
                  <a:schemeClr val="accent1">
                    <a:lumMod val="75000"/>
                  </a:schemeClr>
                </a:solidFill>
              </a:rPr>
              <a:t>X * const this; </a:t>
            </a:r>
          </a:p>
          <a:p>
            <a:pPr algn="just">
              <a:lnSpc>
                <a:spcPct val="150000"/>
              </a:lnSpc>
            </a:pPr>
            <a:r>
              <a:rPr lang="en-IN" sz="2400" dirty="0" smtClean="0">
                <a:solidFill>
                  <a:schemeClr val="accent1">
                    <a:lumMod val="75000"/>
                  </a:schemeClr>
                </a:solidFill>
              </a:rPr>
              <a:t>•  this pointer is accessible only in methods </a:t>
            </a:r>
          </a:p>
          <a:p>
            <a:pPr algn="just">
              <a:lnSpc>
                <a:spcPct val="150000"/>
              </a:lnSpc>
            </a:pPr>
            <a:r>
              <a:rPr lang="en-IN" sz="2400" dirty="0" smtClean="0">
                <a:solidFill>
                  <a:schemeClr val="accent1">
                    <a:lumMod val="75000"/>
                  </a:schemeClr>
                </a:solidFill>
              </a:rPr>
              <a:t>•  this pointer is implicitly passed to methods </a:t>
            </a:r>
          </a:p>
          <a:p>
            <a:pPr algn="just">
              <a:lnSpc>
                <a:spcPct val="150000"/>
              </a:lnSpc>
            </a:pPr>
            <a:endParaRPr lang="en-IN" sz="2400" dirty="0" smtClean="0">
              <a:solidFill>
                <a:schemeClr val="accent1">
                  <a:lumMod val="75000"/>
                </a:schemeClr>
              </a:solidFill>
            </a:endParaRP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6956"/>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1026" name="Picture 2"/>
          <p:cNvPicPr>
            <a:picLocks noChangeAspect="1" noChangeArrowheads="1"/>
          </p:cNvPicPr>
          <p:nvPr/>
        </p:nvPicPr>
        <p:blipFill>
          <a:blip r:embed="rId2"/>
          <a:srcRect/>
          <a:stretch>
            <a:fillRect/>
          </a:stretch>
        </p:blipFill>
        <p:spPr bwMode="auto">
          <a:xfrm>
            <a:off x="635388" y="4440113"/>
            <a:ext cx="6741379" cy="2171700"/>
          </a:xfrm>
          <a:prstGeom prst="rect">
            <a:avLst/>
          </a:prstGeom>
          <a:noFill/>
          <a:ln w="9525">
            <a:noFill/>
            <a:miter lim="800000"/>
            <a:headEnd/>
            <a:tailEnd/>
          </a:ln>
          <a:effectLst/>
        </p:spPr>
      </p:pic>
      <p:pic>
        <p:nvPicPr>
          <p:cNvPr id="9" name="Picture 1"/>
          <p:cNvPicPr>
            <a:picLocks noChangeAspect="1" noChangeArrowheads="1"/>
          </p:cNvPicPr>
          <p:nvPr/>
        </p:nvPicPr>
        <p:blipFill>
          <a:blip r:embed="rId3"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11310</TotalTime>
  <Words>989</Words>
  <Application>Microsoft Office PowerPoint</Application>
  <PresentationFormat>Custom</PresentationFormat>
  <Paragraphs>138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dc:title>
  <dc:creator>Kusuma K V</dc:creator>
  <cp:lastModifiedBy>Kusuma K V</cp:lastModifiedBy>
  <cp:revision>463</cp:revision>
  <dcterms:created xsi:type="dcterms:W3CDTF">2020-06-03T14:19:11Z</dcterms:created>
  <dcterms:modified xsi:type="dcterms:W3CDTF">2023-09-10T10:42:32Z</dcterms:modified>
</cp:coreProperties>
</file>