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मध्यम शैली 2 - एक्सेंट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शीर्षक स्लाइड">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i-IN"/>
              <a:t>मास्टर शीर्षक शैली संपादित करने के लिए क्लिक करें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i-IN"/>
              <a:t>मास्टर उपशीर्षक शैली संपादित करने के लिए क्लिक करें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शीर्षक और अनुलंब पाठ">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a:t>मास्टर शीर्षक शैली संपादित करने के लिए क्लिक करें</a:t>
            </a:r>
            <a:endParaRPr lang="en-US" dirty="0"/>
          </a:p>
        </p:txBody>
      </p:sp>
      <p:sp>
        <p:nvSpPr>
          <p:cNvPr id="3" name="Vertical Text Placeholder 2"/>
          <p:cNvSpPr>
            <a:spLocks noGrp="1"/>
          </p:cNvSpPr>
          <p:nvPr>
            <p:ph type="body" orient="vert" idx="1"/>
          </p:nvPr>
        </p:nvSpPr>
        <p:spPr/>
        <p:txBody>
          <a:bodyPr vert="eaVert"/>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अनुलंब शीर्षक और पाठ">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i-IN"/>
              <a:t>मास्टर शीर्षक शैली संपादित करने के लिए क्लिक करें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शीर्षक और सामग्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a:t>मास्टर शीर्षक शैली संपादित करने के लिए क्लिक करें</a:t>
            </a:r>
            <a:endParaRPr lang="en-US" dirty="0"/>
          </a:p>
        </p:txBody>
      </p:sp>
      <p:sp>
        <p:nvSpPr>
          <p:cNvPr id="3" name="Content Placeholder 2"/>
          <p:cNvSpPr>
            <a:spLocks noGrp="1"/>
          </p:cNvSpPr>
          <p:nvPr>
            <p:ph idx="1"/>
          </p:nvPr>
        </p:nvSpPr>
        <p:spPr/>
        <p:txBody>
          <a:bodyPr anchor="t"/>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अनुभाग शीर्षलेख">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i-IN"/>
              <a:t>मास्टर शीर्षक शैली संपादित करने के लिए क्लिक करें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i-IN"/>
              <a:t>मास्टर पाठ शैलियाँ संपादित करने के लिए क्लिक करें</a:t>
            </a:r>
          </a:p>
        </p:txBody>
      </p:sp>
      <p:sp>
        <p:nvSpPr>
          <p:cNvPr id="4" name="Date Placeholder 3"/>
          <p:cNvSpPr>
            <a:spLocks noGrp="1"/>
          </p:cNvSpPr>
          <p:nvPr>
            <p:ph type="dt" sz="half" idx="10"/>
          </p:nvPr>
        </p:nvSpPr>
        <p:spPr/>
        <p:txBody>
          <a:bodyPr/>
          <a:lstStyle/>
          <a:p>
            <a:fld id="{48A87A34-81AB-432B-8DAE-1953F412C126}" type="datetimeFigureOut">
              <a:rPr lang="en-US" dirty="0"/>
              <a:t>9/22/2021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दो सामग्रियाँ">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i-IN"/>
              <a:t>मास्टर शीर्षक शैली संपादित करने के लिए क्लिक करें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तुलना">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i-IN"/>
              <a:t>मास्टर शीर्षक शैली संपादित करने के लिए क्लिक करें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i-IN"/>
              <a:t>मास्टर पाठ शैलियाँ संपादित करने के लिए क्लिक करें</a:t>
            </a:r>
          </a:p>
        </p:txBody>
      </p:sp>
      <p:sp>
        <p:nvSpPr>
          <p:cNvPr id="4" name="Content Placeholder 3"/>
          <p:cNvSpPr>
            <a:spLocks noGrp="1"/>
          </p:cNvSpPr>
          <p:nvPr>
            <p:ph sz="half" idx="2"/>
          </p:nvPr>
        </p:nvSpPr>
        <p:spPr>
          <a:xfrm>
            <a:off x="1447191" y="2824269"/>
            <a:ext cx="4645152" cy="2644457"/>
          </a:xfrm>
        </p:spPr>
        <p:txBody>
          <a:bodyPr/>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i-IN"/>
              <a:t>मास्टर पाठ शैलियाँ संपादित करने के लिए क्लिक करें</a:t>
            </a:r>
          </a:p>
        </p:txBody>
      </p:sp>
      <p:sp>
        <p:nvSpPr>
          <p:cNvPr id="6" name="Content Placeholder 5"/>
          <p:cNvSpPr>
            <a:spLocks noGrp="1"/>
          </p:cNvSpPr>
          <p:nvPr>
            <p:ph sz="quarter" idx="4"/>
          </p:nvPr>
        </p:nvSpPr>
        <p:spPr>
          <a:xfrm>
            <a:off x="6412362" y="2821491"/>
            <a:ext cx="4645152" cy="2637371"/>
          </a:xfrm>
        </p:spPr>
        <p:txBody>
          <a:bodyPr/>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केवल शीर्षक">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a:t>मास्टर शीर्षक शैली संपादित करने के लिए क्लिक करें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रिक्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कैप्शन वाली सामग्री">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i-IN"/>
              <a:t>मास्टर शीर्षक शैली संपादित करने के लिए क्लिक करें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i-IN"/>
              <a:t>मास्टर पाठ शैलियाँ संपादित करने के लिए क्लिक करें</a:t>
            </a:r>
          </a:p>
        </p:txBody>
      </p:sp>
      <p:sp>
        <p:nvSpPr>
          <p:cNvPr id="5" name="Date Placeholder 4"/>
          <p:cNvSpPr>
            <a:spLocks noGrp="1"/>
          </p:cNvSpPr>
          <p:nvPr>
            <p:ph type="dt" sz="half" idx="10"/>
          </p:nvPr>
        </p:nvSpPr>
        <p:spPr/>
        <p:txBody>
          <a:bodyPr/>
          <a:lstStyle/>
          <a:p>
            <a:fld id="{48A87A34-81AB-432B-8DAE-1953F412C126}" type="datetimeFigureOut">
              <a:rPr lang="en-US" dirty="0"/>
              <a:t>9/22/2021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कैप्शन के साथ चित्र">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i-IN"/>
              <a:t>मास्टर शीर्षक शैली संपादित करने के लिए क्लिक करें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i-IN"/>
              <a:t>चित्र जोड़ने के लिए चिह्न क्लिक करें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i-IN"/>
              <a:t>मास्टर पाठ शैलियाँ संपादित करने के लिए क्लिक करें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i-IN"/>
              <a:t>मास्टर शीर्षक शैली संपादित करने के लिए क्लिक करें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i-IN"/>
              <a:t>मास्टर पाठ शैलियाँ संपादित करने के लिए क्लिक करें</a:t>
            </a:r>
          </a:p>
          <a:p>
            <a:pPr lvl="1"/>
            <a:r>
              <a:rPr lang="hi-IN"/>
              <a:t>दूसरा स्तर</a:t>
            </a:r>
          </a:p>
          <a:p>
            <a:pPr lvl="2"/>
            <a:r>
              <a:rPr lang="hi-IN"/>
              <a:t>तीसरा स्तर</a:t>
            </a:r>
          </a:p>
          <a:p>
            <a:pPr lvl="3"/>
            <a:r>
              <a:rPr lang="hi-IN"/>
              <a:t>चौथा स्तर</a:t>
            </a:r>
          </a:p>
          <a:p>
            <a:pPr lvl="4"/>
            <a:r>
              <a:rPr lang="hi-IN"/>
              <a:t>पाँचवाँ स्तर</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282A6CF4-424B-564D-A46A-E944EC055C88}"/>
              </a:ext>
            </a:extLst>
          </p:cNvPr>
          <p:cNvSpPr>
            <a:spLocks noGrp="1"/>
          </p:cNvSpPr>
          <p:nvPr>
            <p:ph type="title"/>
          </p:nvPr>
        </p:nvSpPr>
        <p:spPr>
          <a:xfrm rot="10800000" flipV="1">
            <a:off x="1905150" y="405707"/>
            <a:ext cx="9603275" cy="840805"/>
          </a:xfrm>
        </p:spPr>
        <p:txBody>
          <a:bodyPr>
            <a:noAutofit/>
          </a:bodyPr>
          <a:lstStyle/>
          <a:p>
            <a:pPr algn="ctr"/>
            <a:r>
              <a:rPr lang="hi-IN" sz="4800" b="1">
                <a:solidFill>
                  <a:schemeClr val="accent1"/>
                </a:solidFill>
              </a:rPr>
              <a:t>सावित्रीबाई फुले</a:t>
            </a:r>
            <a:br>
              <a:rPr lang="hi-IN" sz="4800" b="1">
                <a:solidFill>
                  <a:schemeClr val="accent1"/>
                </a:solidFill>
              </a:rPr>
            </a:br>
            <a:r>
              <a:rPr lang="hi-IN" sz="4800" b="1">
                <a:solidFill>
                  <a:schemeClr val="accent1"/>
                </a:solidFill>
              </a:rPr>
              <a:t>एक परिचय</a:t>
            </a:r>
          </a:p>
        </p:txBody>
      </p:sp>
      <p:pic>
        <p:nvPicPr>
          <p:cNvPr id="4" name="चित्र 4">
            <a:extLst>
              <a:ext uri="{FF2B5EF4-FFF2-40B4-BE49-F238E27FC236}">
                <a16:creationId xmlns:a16="http://schemas.microsoft.com/office/drawing/2014/main" id="{33EA8824-ED0C-7F49-A9C5-60760E4B4AC3}"/>
              </a:ext>
            </a:extLst>
          </p:cNvPr>
          <p:cNvPicPr>
            <a:picLocks noGrp="1" noChangeAspect="1"/>
          </p:cNvPicPr>
          <p:nvPr>
            <p:ph idx="1"/>
          </p:nvPr>
        </p:nvPicPr>
        <p:blipFill>
          <a:blip r:embed="rId2"/>
          <a:stretch>
            <a:fillRect/>
          </a:stretch>
        </p:blipFill>
        <p:spPr>
          <a:xfrm>
            <a:off x="1614714" y="1741714"/>
            <a:ext cx="9325429" cy="47105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5750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चित्र 4">
            <a:extLst>
              <a:ext uri="{FF2B5EF4-FFF2-40B4-BE49-F238E27FC236}">
                <a16:creationId xmlns:a16="http://schemas.microsoft.com/office/drawing/2014/main" id="{71C184D3-3C85-8F42-9B4F-2DEE0AEAE3FA}"/>
              </a:ext>
            </a:extLst>
          </p:cNvPr>
          <p:cNvPicPr>
            <a:picLocks noChangeAspect="1"/>
          </p:cNvPicPr>
          <p:nvPr/>
        </p:nvPicPr>
        <p:blipFill>
          <a:blip r:embed="rId2"/>
          <a:stretch>
            <a:fillRect/>
          </a:stretch>
        </p:blipFill>
        <p:spPr>
          <a:xfrm>
            <a:off x="4572000" y="2412491"/>
            <a:ext cx="3048000" cy="2033016"/>
          </a:xfrm>
          <a:prstGeom prst="rect">
            <a:avLst/>
          </a:prstGeom>
        </p:spPr>
      </p:pic>
      <p:pic>
        <p:nvPicPr>
          <p:cNvPr id="5" name="चित्र 5">
            <a:extLst>
              <a:ext uri="{FF2B5EF4-FFF2-40B4-BE49-F238E27FC236}">
                <a16:creationId xmlns:a16="http://schemas.microsoft.com/office/drawing/2014/main" id="{17D7F595-814E-F545-81BA-AEAD53AEF456}"/>
              </a:ext>
            </a:extLst>
          </p:cNvPr>
          <p:cNvPicPr>
            <a:picLocks noChangeAspect="1"/>
          </p:cNvPicPr>
          <p:nvPr/>
        </p:nvPicPr>
        <p:blipFill>
          <a:blip r:embed="rId2"/>
          <a:stretch>
            <a:fillRect/>
          </a:stretch>
        </p:blipFill>
        <p:spPr>
          <a:xfrm>
            <a:off x="0" y="17634"/>
            <a:ext cx="12192000" cy="6114143"/>
          </a:xfrm>
          <a:prstGeom prst="rect">
            <a:avLst/>
          </a:prstGeom>
        </p:spPr>
      </p:pic>
    </p:spTree>
    <p:extLst>
      <p:ext uri="{BB962C8B-B14F-4D97-AF65-F5344CB8AC3E}">
        <p14:creationId xmlns:p14="http://schemas.microsoft.com/office/powerpoint/2010/main" val="37076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F797E1BC-CE1F-A942-9334-2973A97E0121}"/>
              </a:ext>
            </a:extLst>
          </p:cNvPr>
          <p:cNvSpPr>
            <a:spLocks noGrp="1"/>
          </p:cNvSpPr>
          <p:nvPr>
            <p:ph type="title"/>
          </p:nvPr>
        </p:nvSpPr>
        <p:spPr>
          <a:xfrm>
            <a:off x="1451579" y="199572"/>
            <a:ext cx="9603275" cy="925286"/>
          </a:xfrm>
        </p:spPr>
        <p:txBody>
          <a:bodyPr>
            <a:normAutofit/>
          </a:bodyPr>
          <a:lstStyle/>
          <a:p>
            <a:pPr algn="ctr"/>
            <a:r>
              <a:rPr lang="hi-IN" sz="4800" b="1">
                <a:solidFill>
                  <a:schemeClr val="accent3">
                    <a:lumMod val="50000"/>
                  </a:schemeClr>
                </a:solidFill>
              </a:rPr>
              <a:t>परिचय</a:t>
            </a:r>
          </a:p>
        </p:txBody>
      </p:sp>
      <p:sp>
        <p:nvSpPr>
          <p:cNvPr id="3" name="सामग्री प्लेसहोल्डर 2">
            <a:extLst>
              <a:ext uri="{FF2B5EF4-FFF2-40B4-BE49-F238E27FC236}">
                <a16:creationId xmlns:a16="http://schemas.microsoft.com/office/drawing/2014/main" id="{AD6986D2-39DB-5B40-8D93-C6B9B1E11216}"/>
              </a:ext>
            </a:extLst>
          </p:cNvPr>
          <p:cNvSpPr>
            <a:spLocks noGrp="1"/>
          </p:cNvSpPr>
          <p:nvPr>
            <p:ph idx="1"/>
          </p:nvPr>
        </p:nvSpPr>
        <p:spPr>
          <a:xfrm>
            <a:off x="1451579" y="1378857"/>
            <a:ext cx="9470421" cy="4934857"/>
          </a:xfrm>
        </p:spPr>
        <p:txBody>
          <a:bodyPr>
            <a:noAutofit/>
          </a:bodyPr>
          <a:lstStyle/>
          <a:p>
            <a:r>
              <a:rPr lang="hi-IN" sz="2400"/>
              <a:t>सावित्रीबाई फुले (३ जनवरी १८३१ – १० मार्च १८९७) महाराष्ट्र की एक भारतीय समाज सुधारक, शिक्षाविद और कवियत्री थीं । उन्हें भारत की पहली महिला शिक्षिका माना जाता है। अपने पति ज्योतिराव फुले के साथ , उन्होंने भारत में महिलाओं के अधिकारों को बेहतर बनाने में महत्वपूर्ण और महत्वपूर्ण भूमिका निभाई। उन्हें भारतीय नारीवाद की जननी माना जाता है। फुले और उसके पति में पहले भारतीय लड़कियों का विद्यालय में से एक की स्थापना की पुणे भिडे पर, वाडा 1848 में [एक] वह भेदभाव और आधार पर लोगों के अनुचित व्यवहार को समाप्त करने के लिए काम किया जाति और लिंग। उन्हें महाराष्ट्र में सामाजिक सुधार आंदोलन की एक महत्वपूर्ण शख्सियत के रूप में माना जाता है।</a:t>
            </a:r>
          </a:p>
        </p:txBody>
      </p:sp>
    </p:spTree>
    <p:extLst>
      <p:ext uri="{BB962C8B-B14F-4D97-AF65-F5344CB8AC3E}">
        <p14:creationId xmlns:p14="http://schemas.microsoft.com/office/powerpoint/2010/main" val="252516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8F5B4982-D6EC-B94F-8012-B05418A3357B}"/>
              </a:ext>
            </a:extLst>
          </p:cNvPr>
          <p:cNvSpPr>
            <a:spLocks noGrp="1"/>
          </p:cNvSpPr>
          <p:nvPr>
            <p:ph type="title"/>
          </p:nvPr>
        </p:nvSpPr>
        <p:spPr/>
        <p:txBody>
          <a:bodyPr anchor="ctr"/>
          <a:lstStyle/>
          <a:p>
            <a:pPr algn="ctr"/>
            <a:r>
              <a:rPr lang="hi-IN">
                <a:solidFill>
                  <a:schemeClr val="accent3">
                    <a:lumMod val="50000"/>
                  </a:schemeClr>
                </a:solidFill>
              </a:rPr>
              <a:t>प्रारंभिक जीवन</a:t>
            </a:r>
          </a:p>
        </p:txBody>
      </p:sp>
      <p:sp>
        <p:nvSpPr>
          <p:cNvPr id="3" name="सामग्री प्लेसहोल्डर 2">
            <a:extLst>
              <a:ext uri="{FF2B5EF4-FFF2-40B4-BE49-F238E27FC236}">
                <a16:creationId xmlns:a16="http://schemas.microsoft.com/office/drawing/2014/main" id="{32DFDA62-8656-4A43-813F-C67FD7414D2B}"/>
              </a:ext>
            </a:extLst>
          </p:cNvPr>
          <p:cNvSpPr>
            <a:spLocks noGrp="1"/>
          </p:cNvSpPr>
          <p:nvPr>
            <p:ph idx="1"/>
          </p:nvPr>
        </p:nvSpPr>
        <p:spPr>
          <a:xfrm>
            <a:off x="1451579" y="1997589"/>
            <a:ext cx="9603275" cy="4055892"/>
          </a:xfrm>
        </p:spPr>
        <p:txBody>
          <a:bodyPr>
            <a:noAutofit/>
          </a:bodyPr>
          <a:lstStyle/>
          <a:p>
            <a:pPr marL="0" indent="0">
              <a:buNone/>
            </a:pPr>
            <a:r>
              <a:rPr lang="hi-IN" sz="2400"/>
              <a:t>सावित्रीबाई फुले का जन्म 3 जनवरी 1831 को महाराष्ट्र के सतारा जिले के नायगांव गांव में हुआ था । उनका जन्मस्थान शिरवल से लगभग पाँच किमी (3.1 मील) और पुणे से लगभग 50 किमी (31 मील) दूर था ।</a:t>
            </a:r>
          </a:p>
          <a:p>
            <a:pPr marL="0" indent="0">
              <a:buNone/>
            </a:pPr>
            <a:r>
              <a:rPr lang="hi-IN" sz="2400"/>
              <a:t> सावित्रीबाई फुले लक्ष्मी और खंडोजी नेवासे पाटिल की सबसे बड़ी बेटी थीं, दोनों ही माली समुदाय से ताल्लुक रखते थे ।  सावित्रीबाई और जोतिराव की अपनी कोई संतान नहीं थी। ऐसा कहा जाता है कि उन्होंने एक ब्राह्मण विधवा के पुत्र यशवंतराव को गोद लिया था । हालाँकि, इसका समर्थन करने के लिए अभी तक कोई मूल प्रमाण उपलब्ध नहीं है।</a:t>
            </a:r>
          </a:p>
        </p:txBody>
      </p:sp>
    </p:spTree>
    <p:extLst>
      <p:ext uri="{BB962C8B-B14F-4D97-AF65-F5344CB8AC3E}">
        <p14:creationId xmlns:p14="http://schemas.microsoft.com/office/powerpoint/2010/main" val="358537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F7D87268-7B24-1D46-B4EF-F40870F9855E}"/>
              </a:ext>
            </a:extLst>
          </p:cNvPr>
          <p:cNvSpPr>
            <a:spLocks noGrp="1"/>
          </p:cNvSpPr>
          <p:nvPr>
            <p:ph type="title"/>
          </p:nvPr>
        </p:nvSpPr>
        <p:spPr>
          <a:xfrm>
            <a:off x="1451579" y="804519"/>
            <a:ext cx="9603275" cy="1049235"/>
          </a:xfrm>
        </p:spPr>
        <p:txBody>
          <a:bodyPr anchor="ctr">
            <a:normAutofit/>
          </a:bodyPr>
          <a:lstStyle/>
          <a:p>
            <a:pPr algn="ctr"/>
            <a:r>
              <a:rPr lang="hi-IN" sz="3600">
                <a:solidFill>
                  <a:schemeClr val="accent3">
                    <a:lumMod val="50000"/>
                  </a:schemeClr>
                </a:solidFill>
              </a:rPr>
              <a:t>शिक्षा</a:t>
            </a:r>
          </a:p>
        </p:txBody>
      </p:sp>
      <p:sp>
        <p:nvSpPr>
          <p:cNvPr id="3" name="सामग्री प्लेसहोल्डर 2">
            <a:extLst>
              <a:ext uri="{FF2B5EF4-FFF2-40B4-BE49-F238E27FC236}">
                <a16:creationId xmlns:a16="http://schemas.microsoft.com/office/drawing/2014/main" id="{84F39221-40F3-6B44-AAB9-8DB8826F13B6}"/>
              </a:ext>
            </a:extLst>
          </p:cNvPr>
          <p:cNvSpPr>
            <a:spLocks noGrp="1"/>
          </p:cNvSpPr>
          <p:nvPr>
            <p:ph idx="1"/>
          </p:nvPr>
        </p:nvSpPr>
        <p:spPr/>
        <p:txBody>
          <a:bodyPr>
            <a:normAutofit fontScale="92500" lnSpcReduction="20000"/>
          </a:bodyPr>
          <a:lstStyle/>
          <a:p>
            <a:r>
              <a:rPr lang="hi-IN" sz="2400"/>
              <a:t>विवाह के समय सावित्रीबाई निरक्षर थीं। ज्योतिराव ने सावित्रीबाई को उनके घर पर ही शिक्षा दी। ज्योतिराव के साथ अपनी प्राथमिक शिक्षा पूरी करने के बाद, उनकी आगे की शिक्षा उनके दोस्तों, सखाराम यशवंत परांजपे और केशव शिवराम भावलकर की जिम्मेदारी थी। उसने खुद को दो शिक्षक प्रशिक्षण कार्यक्रमों में भी नामांकित किया। पहला अहमदनगर में एक अमेरिकी मिशनरी , सिंथिया फरार द्वारा संचालित संस्थान में था । दूसरा कोर्स पुणे के एक नॉर्मल स्कूल में था। उनके प्रशिक्षण को देखते हुए, सावित्रीबाई पहली भारतीय महिला शिक्षिका और प्रधानाध्यापिका रही होंगी। सावित्रीबाई की जन्मतिथि यानी 3 जनवरी को पूरे महाराष्ट्र में बालिका दिवस के रूप में मनाया जाता है, खासकर लड़कियों के स्कूलों में।</a:t>
            </a:r>
          </a:p>
        </p:txBody>
      </p:sp>
    </p:spTree>
    <p:extLst>
      <p:ext uri="{BB962C8B-B14F-4D97-AF65-F5344CB8AC3E}">
        <p14:creationId xmlns:p14="http://schemas.microsoft.com/office/powerpoint/2010/main" val="2888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C7CA6941-9A58-8545-8E04-7D0607387C73}"/>
              </a:ext>
            </a:extLst>
          </p:cNvPr>
          <p:cNvSpPr>
            <a:spLocks noGrp="1"/>
          </p:cNvSpPr>
          <p:nvPr>
            <p:ph type="title"/>
          </p:nvPr>
        </p:nvSpPr>
        <p:spPr/>
        <p:txBody>
          <a:bodyPr anchor="ctr"/>
          <a:lstStyle/>
          <a:p>
            <a:pPr algn="ctr"/>
            <a:r>
              <a:rPr lang="hi-IN">
                <a:solidFill>
                  <a:schemeClr val="accent3">
                    <a:lumMod val="50000"/>
                  </a:schemeClr>
                </a:solidFill>
              </a:rPr>
              <a:t>आजीविका</a:t>
            </a:r>
          </a:p>
        </p:txBody>
      </p:sp>
      <p:sp>
        <p:nvSpPr>
          <p:cNvPr id="3" name="सामग्री प्लेसहोल्डर 2">
            <a:extLst>
              <a:ext uri="{FF2B5EF4-FFF2-40B4-BE49-F238E27FC236}">
                <a16:creationId xmlns:a16="http://schemas.microsoft.com/office/drawing/2014/main" id="{B7C2F872-99EF-FE4F-8D87-679B97CD33AD}"/>
              </a:ext>
            </a:extLst>
          </p:cNvPr>
          <p:cNvSpPr>
            <a:spLocks noGrp="1"/>
          </p:cNvSpPr>
          <p:nvPr>
            <p:ph idx="1"/>
          </p:nvPr>
        </p:nvSpPr>
        <p:spPr/>
        <p:txBody>
          <a:bodyPr>
            <a:normAutofit fontScale="85000" lnSpcReduction="10000"/>
          </a:bodyPr>
          <a:lstStyle/>
          <a:p>
            <a:r>
              <a:rPr lang="hi-IN"/>
              <a:t>अपनी शिक्षिका की शिक्षा पूरी करने के बाद, सावित्रीबाई फुले ने पुणे के महारवाड़ा में लड़कियों को पढ़ाना शुरू किया। उन्होंने सगुनाबाई के साथ ऐसा किया जो एक क्रांतिकारी नारीवादी होने के साथ-साथ ज्योतिराव की गुरु भी थीं। [ उद्धरण वांछित ]सगुनाबाई के साथ पढ़ाना शुरू करने के कुछ समय बाद, सावित्रीबाई और ज्योतिराव फुले ने सगुनाबाई के साथ भिड़े वाडा में अपना स्कूल शुरू किया। भिड़े वाड़ा तात्या साहब भिड़े का घर था, जो तीनों द्वारा किए जा रहे काम से प्रेरित थे। भिड़े वाडा के पाठ्यक्रम में गणित, विज्ञान और सामाजिक अध्ययन के पारंपरिक पश्चिमी पाठ्यक्रम शामिल थे। 1851 के अंत तक, सावित्रीबाई और ज्योतिराव फुले पुणे में लड़कियों के लिए तीन अलग-अलग स्कूल चला रहे थे। संयुक्त रूप से, तीन स्कूलों में लगभग एक सौ पचास छात्र नामांकित थे। पाठ्यक्रम की तरह, तीन स्कूलों द्वारा नियोजित शिक्षण पद्धतियां सरकारी स्कूलों में उपयोग की जाने वाली विधियों से भिन्न थीं। लेखिका, दिव्या कंदुकुरी का मानना ​​है कि फुले विधियों को सरकारी स्कूलों द्वारा इस्तेमाल किए जाने वाले तरीकों से बेहतर माना जाता था। इस प्रतिष्ठा के परिणामस्वरूप,</a:t>
            </a:r>
          </a:p>
        </p:txBody>
      </p:sp>
    </p:spTree>
    <p:extLst>
      <p:ext uri="{BB962C8B-B14F-4D97-AF65-F5344CB8AC3E}">
        <p14:creationId xmlns:p14="http://schemas.microsoft.com/office/powerpoint/2010/main" val="75392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AF414A-DF04-3D40-925C-3531BF31E89B}"/>
              </a:ext>
            </a:extLst>
          </p:cNvPr>
          <p:cNvSpPr txBox="1"/>
          <p:nvPr/>
        </p:nvSpPr>
        <p:spPr>
          <a:xfrm>
            <a:off x="0" y="246987"/>
            <a:ext cx="12214310" cy="5078313"/>
          </a:xfrm>
          <a:prstGeom prst="rect">
            <a:avLst/>
          </a:prstGeom>
          <a:noFill/>
        </p:spPr>
        <p:txBody>
          <a:bodyPr wrap="square">
            <a:spAutoFit/>
          </a:bodyPr>
          <a:lstStyle/>
          <a:p>
            <a:r>
              <a:rPr lang="hi-IN" b="0" i="0">
                <a:solidFill>
                  <a:srgbClr val="202122"/>
                </a:solidFill>
                <a:effectLst/>
                <a:latin typeface="-apple-system"/>
              </a:rPr>
              <a:t>दुर्भाग्य से, सावित्रीबाई और ज्योतिराव फुले की सफलता रूढ़िवादी विचारों के साथ स्थानीय समुदाय के बहुत प्रतिरोध के साथ आई। कंदुकुरी का कहना है कि सावित्रीबाई अक्सर एक अतिरिक्त साड़ी लेकर अपने स्कूल की यात्रा करती थीं क्योंकि पत्थर, गोबर और मौखिक दुर्व्यवहार के साथ उनके रूढ़िवादी विरोध द्वारा उन पर हमला किया जाता था। फुले को रूढ़िवादी और प्रभावशाली जातियों (ब्राह्मण) के इतने मजबूत विरोध का सामना करना पड़ा क्योंकि वे उत्पीड़ित जाति (माली) से संबंधित थे। जातियों हजारों वर्षों से शिक्षा से वंचित कर दिया गया था। </a:t>
            </a:r>
            <a:r>
              <a:rPr lang="hi-IN" b="0" i="0" baseline="30000">
                <a:solidFill>
                  <a:srgbClr val="202122"/>
                </a:solidFill>
                <a:effectLst/>
                <a:latin typeface="-apple-system"/>
              </a:rPr>
              <a:t>[</a:t>
            </a:r>
            <a:r>
              <a:rPr lang="hi-IN" b="0" i="0">
                <a:solidFill>
                  <a:srgbClr val="202122"/>
                </a:solidFill>
                <a:effectLst/>
                <a:latin typeface="-apple-system"/>
              </a:rPr>
              <a:t> इस कारण से, कई ब्राह्मणों ने ज्योतिराव और सावित्रीबाई के काम का विरोध करना शुरू कर दिया और इसे "बुराई" करार दिया। यह हंगामा हमेशा ऊंची जातियों द्वारा भड़काया जाता था। 1849 तक, सावित्रीबाई और ज्योतिराव फुले ज्योतिराव के पिता के घर पर रह रहे थे। हालाँकि, १८४९ में, ज्योतिराव के पिता ने दंपति को अपना घर छोड़ने के लिए कहा क्योंकि उनके काम को मनुस्मृति और इसके व्युत्पन्न ब्राह्मण ग्रंथों के अनुसार पाप माना जाता था।ज्योतिराव के पिता के घर से बाहर जाने के बाद, फुले ज्योतिराव के एक मित्र उस्मान शेख के परिवार के साथ रहने लगे। यहीं पर सावित्रीबाई की मुलाकात फातिमा बेगम शेख नामक एक करीबी दोस्त और सहयोगी से हुई । शेख पर एक प्रमुख विद्वान नसरीन सैय्यद के अनुसार, “फातिमा शेख पहले से ही पढ़ना और लिखना जानती थी, उसके भाई उस्मान जो ज्योतिबा के मित्र थे, ने फातिमा को शिक्षक प्रशिक्षण पाठ्यक्रम लेने के लिए प्रोत्साहित किया था। वह सावित्रीबाई के साथ गई थी।नॉर्मल स्कूल और उन दोनों ने एक साथ ग्रेजुएशन किया। वह भारत की पहली मुस्लिम महिला शिक्षिका थीं।” फातिमा और सावित्रीबाई ने 1849 में शेख के घर में एक स्कूल खोला। 1850 के दशक में, सावित्रीबाई और ज्योतिराव फुले ने दो शैक्षिक ट्रस्टों की स्थापना की। वे हकदार थे: द नेटिव फीमेल स्कूल, पुणे और सोसाइटी फॉर प्रोमोटिंग द एजुकेशन ऑफ महार, मांग्स, और वगैरह। इन दोनों ट्रस्टों ने कई स्कूलों को शामिल किया, जिनका नेतृत्व सावित्रीबाई फुले और बाद में फातिमा शेख ने किया। ज्योतिराव ने 15 सितंबर 1853 को ईसाई मिशनरी पत्रिका, ज्ञानोदय को दिए गए एक साक्षात्कार में सावित्रीबाई और उनके काम का सारांश देते हुए कहा,</a:t>
            </a:r>
            <a:endParaRPr lang="hi-IN"/>
          </a:p>
        </p:txBody>
      </p:sp>
    </p:spTree>
    <p:extLst>
      <p:ext uri="{BB962C8B-B14F-4D97-AF65-F5344CB8AC3E}">
        <p14:creationId xmlns:p14="http://schemas.microsoft.com/office/powerpoint/2010/main" val="219114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A0D11-B6D8-8249-9A70-DE7F0A9C693B}"/>
              </a:ext>
            </a:extLst>
          </p:cNvPr>
          <p:cNvSpPr txBox="1"/>
          <p:nvPr/>
        </p:nvSpPr>
        <p:spPr>
          <a:xfrm>
            <a:off x="249464" y="130912"/>
            <a:ext cx="11670393" cy="2862322"/>
          </a:xfrm>
          <a:prstGeom prst="rect">
            <a:avLst/>
          </a:prstGeom>
          <a:noFill/>
        </p:spPr>
        <p:txBody>
          <a:bodyPr wrap="square">
            <a:spAutoFit/>
          </a:bodyPr>
          <a:lstStyle/>
          <a:p>
            <a:r>
              <a:rPr lang="hi-IN" b="0" i="0">
                <a:solidFill>
                  <a:srgbClr val="202122"/>
                </a:solidFill>
                <a:effectLst/>
                <a:latin typeface="Linux Libertine"/>
              </a:rPr>
              <a:t>मेरे साथ ऐसा हुआ कि मां के कारण बच्चे में जो सुधार आता है वह बहुत महत्वपूर्ण और अच्छा होता है। इसलिए जो लोग इस देश की खुशहाली और कल्याण की चिंता करते हैं, उन्हें महिलाओं की स्थिति पर ध्यान देना चाहिए और देश को आगे बढ़ाना है तो उन्हें ज्ञान देने का हर संभव प्रयास करना चाहिए। इसी सोच के साथ मैंने सबसे पहले लड़कियों के लिए स्कूल शुरू किया। लेकिन मेरे सवर्ण भाइयों को यह पसंद नहीं था कि मैं लड़कियों को पढ़ाता हूं और मेरे ही पिता ने हमें घर से निकाल दिया। कोई भी स्कूल के लिए जगह देने को तैयार नहीं था और न ही हमारे पास इसे बनाने के लिए पैसे थे। लोग अपने बच्चों को स्कूल भेजने के लिए तैयार नहीं थे लेकिन लहूजी राघ राउत मांग और रणबा महार ने अपने जाति भाइयों को शिक्षित होने के लाभों के बारे में आश्वस्त किया। </a:t>
            </a:r>
          </a:p>
          <a:p>
            <a:pPr marL="285750" indent="-285750">
              <a:buFont typeface="Arial" panose="020B0604020202020204" pitchFamily="34" charset="0"/>
              <a:buChar char="•"/>
            </a:pPr>
            <a:r>
              <a:rPr lang="hi-IN">
                <a:solidFill>
                  <a:srgbClr val="202122"/>
                </a:solidFill>
                <a:latin typeface="Linux Libertine"/>
              </a:rPr>
              <a:t>उन्होंने अपने पति के साथ मिलकर विभिन्न जातियों के बच्चों को पढ़ाया और कुल 18 स्कूल खोले। दंपति ने गर्भवती बलात्कार पीड़ितों के लिए बालहत्या प्रतिबंधक गृह [५] (शाब्दिक रूप से, “बाल हत्या निषेध गृह”) नामक एक देखभाल केंद्र भी खोला और अपने बच्चों को जन्म देने और बचाने में मदद की।</a:t>
            </a:r>
            <a:endParaRPr lang="hi-IN"/>
          </a:p>
        </p:txBody>
      </p:sp>
    </p:spTree>
    <p:extLst>
      <p:ext uri="{BB962C8B-B14F-4D97-AF65-F5344CB8AC3E}">
        <p14:creationId xmlns:p14="http://schemas.microsoft.com/office/powerpoint/2010/main" val="354742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F3C001B7-4974-494F-970B-9F5F9B95118F}"/>
              </a:ext>
            </a:extLst>
          </p:cNvPr>
          <p:cNvSpPr>
            <a:spLocks noGrp="1"/>
          </p:cNvSpPr>
          <p:nvPr>
            <p:ph type="title"/>
          </p:nvPr>
        </p:nvSpPr>
        <p:spPr/>
        <p:txBody>
          <a:bodyPr anchor="ctr"/>
          <a:lstStyle/>
          <a:p>
            <a:pPr algn="ctr"/>
            <a:r>
              <a:rPr lang="hi-IN">
                <a:solidFill>
                  <a:schemeClr val="accent3">
                    <a:lumMod val="50000"/>
                  </a:schemeClr>
                </a:solidFill>
              </a:rPr>
              <a:t>मौत</a:t>
            </a:r>
          </a:p>
        </p:txBody>
      </p:sp>
      <p:sp>
        <p:nvSpPr>
          <p:cNvPr id="3" name="सामग्री प्लेसहोल्डर 2">
            <a:extLst>
              <a:ext uri="{FF2B5EF4-FFF2-40B4-BE49-F238E27FC236}">
                <a16:creationId xmlns:a16="http://schemas.microsoft.com/office/drawing/2014/main" id="{67279C49-9A3D-3A42-ACD2-B671CDB98C6B}"/>
              </a:ext>
            </a:extLst>
          </p:cNvPr>
          <p:cNvSpPr>
            <a:spLocks noGrp="1"/>
          </p:cNvSpPr>
          <p:nvPr>
            <p:ph idx="1"/>
          </p:nvPr>
        </p:nvSpPr>
        <p:spPr/>
        <p:txBody>
          <a:bodyPr/>
          <a:lstStyle/>
          <a:p>
            <a:r>
              <a:rPr lang="hi-IN"/>
              <a:t>सावित्रीबाई और उनके दत्तक पुत्र, यशवंत ने 1897 में नालासोपारा के आसपास के क्षेत्र में बुबोनिक प्लेग की दुनिया भर में तीसरी महामारी से प्रभावित लोगों के इलाज के लिए एक क्लिनिक खोला । क्लिनिक पुणे के बाहरी इलाके में स्थापित किया गया था। संक्रमण मुक्त क्षेत्र। पांडुरंग बाबाजी गायकवाड़ के पुत्र को बचाने की कोशिश में सावित्रीबाई की वीरता से मृत्यु हो गई। यह जानने पर कि गायकवाड़ के बेटे ने मुंडवा के बाहर महार बस्ती में प्लेग का अनुबंध किया था, सावित्रीबाई फुले उसके पास पहुंची और उसे वापस अस्पताल ले गई। इस प्रक्रिया में, सावित्रीबाई फुले ने प्लेग को पकड़ लिया और 10 मार्च 1897 को रात 9:00 बजे उनकी मृत्यु हो गई। भगवान उनकी आत्मा को शांति दे।</a:t>
            </a:r>
          </a:p>
        </p:txBody>
      </p:sp>
    </p:spTree>
    <p:extLst>
      <p:ext uri="{BB962C8B-B14F-4D97-AF65-F5344CB8AC3E}">
        <p14:creationId xmlns:p14="http://schemas.microsoft.com/office/powerpoint/2010/main" val="67730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शीर्षक 1">
            <a:extLst>
              <a:ext uri="{FF2B5EF4-FFF2-40B4-BE49-F238E27FC236}">
                <a16:creationId xmlns:a16="http://schemas.microsoft.com/office/drawing/2014/main" id="{69BB30AC-DB75-4D44-9338-22EDA942D0E0}"/>
              </a:ext>
            </a:extLst>
          </p:cNvPr>
          <p:cNvSpPr>
            <a:spLocks noGrp="1"/>
          </p:cNvSpPr>
          <p:nvPr>
            <p:ph type="title"/>
          </p:nvPr>
        </p:nvSpPr>
        <p:spPr/>
        <p:txBody>
          <a:bodyPr anchor="ctr"/>
          <a:lstStyle/>
          <a:p>
            <a:pPr algn="ctr"/>
            <a:r>
              <a:rPr lang="hi-IN">
                <a:solidFill>
                  <a:schemeClr val="accent3">
                    <a:lumMod val="50000"/>
                  </a:schemeClr>
                </a:solidFill>
              </a:rPr>
              <a:t>कविता और अन्य कार्य</a:t>
            </a:r>
          </a:p>
        </p:txBody>
      </p:sp>
      <p:sp>
        <p:nvSpPr>
          <p:cNvPr id="3" name="सामग्री प्लेसहोल्डर 2">
            <a:extLst>
              <a:ext uri="{FF2B5EF4-FFF2-40B4-BE49-F238E27FC236}">
                <a16:creationId xmlns:a16="http://schemas.microsoft.com/office/drawing/2014/main" id="{01E6DAB2-B416-F64F-9919-B5B34AE04D29}"/>
              </a:ext>
            </a:extLst>
          </p:cNvPr>
          <p:cNvSpPr>
            <a:spLocks noGrp="1"/>
          </p:cNvSpPr>
          <p:nvPr>
            <p:ph idx="1"/>
          </p:nvPr>
        </p:nvSpPr>
        <p:spPr/>
        <p:txBody>
          <a:bodyPr>
            <a:normAutofit fontScale="85000" lnSpcReduction="20000"/>
          </a:bodyPr>
          <a:lstStyle/>
          <a:p>
            <a:r>
              <a:rPr lang="hi-IN"/>
              <a:t>सावित्रीबाई फुले एक विपुल लेखिका और कवियत्री भी थीं। उन्होंने १८५४ में काव्या फुले और बावन काशी सुबोध रत्नाकर प्रकाशित किया1892 में, और “गो, गेट एजुकेशन” नामक एक कविता भी जिसमें उन्होंने उन लोगों को प्रोत्साहित किया जो शिक्षा प्राप्त करके खुद को मुक्त करने के लिए उत्पीड़ित हैं। अपने अनुभव और काम के परिणामस्वरूप, वह एक उत्साही नारीवादी बन गईं। उन्होंने महिलाओं के अधिकारों से संबंधित मुद्दों के बारे में जागरूकता बढ़ाने के लिए महिला सेवा मंडल की स्थापना की। उन्होंने महिलाओं के लिए एक सभा स्थल का भी आह्वान किया जो जातिगत भेदभाव या किसी भी प्रकार के भेदभाव से मुक्त हो। इसका प्रतीक यह था कि इसमें शामिल होने वाली सभी महिलाओं को एक ही चटाई पर बैठना था। वह एक शिशु-विरोधी कार्यकर्ता भी थीं। उसने एक महिला आश्रय खोला, जिसे होम फॉर द प्रिवेंशन ऑफ इन्फेंटिसाइड कहा जाता है, जहां ब्राह्मण विधवाएं अपने बच्चों को सुरक्षित रूप से जन्म दे सकती हैं और अगर वे चाहें तो उन्हें गोद लेने के लिए छोड़ सकती हैं। उन्होंने बाल विवाह के खिलाफ भी अभियान चलाया और विधवा पुनर्विवाह की पैरोकार थीं। सावित्रीबाई और ज्योतिराव ने सती प्रथा का कड़ा विरोध किया, और उन्होंने विधवाओं और लाचार बच्चों के लिए एक घर शुरू किया।</a:t>
            </a:r>
          </a:p>
        </p:txBody>
      </p:sp>
    </p:spTree>
    <p:extLst>
      <p:ext uri="{BB962C8B-B14F-4D97-AF65-F5344CB8AC3E}">
        <p14:creationId xmlns:p14="http://schemas.microsoft.com/office/powerpoint/2010/main" val="3953065809"/>
      </p:ext>
    </p:extLst>
  </p:cSld>
  <p:clrMapOvr>
    <a:masterClrMapping/>
  </p:clrMapOvr>
</p:sld>
</file>

<file path=ppt/theme/theme1.xml><?xml version="1.0" encoding="utf-8"?>
<a:theme xmlns:a="http://schemas.openxmlformats.org/drawingml/2006/main" name="गैलरी">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वाइडस्क्रीन</PresentationFormat>
  <Slides>10</Slides>
  <Notes>0</Notes>
  <HiddenSlides>0</HiddenSlides>
  <ScaleCrop>false</ScaleCrop>
  <HeadingPairs>
    <vt:vector size="4" baseType="variant">
      <vt:variant>
        <vt:lpstr>विषयवस्तु</vt:lpstr>
      </vt:variant>
      <vt:variant>
        <vt:i4>1</vt:i4>
      </vt:variant>
      <vt:variant>
        <vt:lpstr>स्लाइड शीर्षक</vt:lpstr>
      </vt:variant>
      <vt:variant>
        <vt:i4>10</vt:i4>
      </vt:variant>
    </vt:vector>
  </HeadingPairs>
  <TitlesOfParts>
    <vt:vector size="11" baseType="lpstr">
      <vt:lpstr>गैलरी</vt:lpstr>
      <vt:lpstr>सावित्रीबाई फुले एक परिचय</vt:lpstr>
      <vt:lpstr>परिचय</vt:lpstr>
      <vt:lpstr>प्रारंभिक जीवन</vt:lpstr>
      <vt:lpstr>शिक्षा</vt:lpstr>
      <vt:lpstr>आजीविका</vt:lpstr>
      <vt:lpstr>PowerPoint प्रस्तुति</vt:lpstr>
      <vt:lpstr>PowerPoint प्रस्तुति</vt:lpstr>
      <vt:lpstr>मौत</vt:lpstr>
      <vt:lpstr>कविता और अन्य कार्य</vt:lpstr>
      <vt:lpstr>PowerPoint प्रस्तुति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सावित्रीबाई फुले एक परिचय</dc:title>
  <dc:creator>ssgkabhinav4642@gmail.com</dc:creator>
  <cp:lastModifiedBy>ssgkabhinav4642@gmail.com</cp:lastModifiedBy>
  <cp:revision>2</cp:revision>
  <dcterms:created xsi:type="dcterms:W3CDTF">2021-09-22T09:57:05Z</dcterms:created>
  <dcterms:modified xsi:type="dcterms:W3CDTF">2021-09-22T11:13:02Z</dcterms:modified>
</cp:coreProperties>
</file>