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Old Standard TT"/>
      <p:regular r:id="rId30"/>
      <p:bold r:id="rId31"/>
      <p: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bold.fntdata"/><Relationship Id="rId30" Type="http://schemas.openxmlformats.org/officeDocument/2006/relationships/font" Target="fonts/OldStandardTT-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ldStandardT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8b472c56f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8b472c56f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8b472c56f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8b472c56f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8b472c56f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8b472c56f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8b472c56f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8b472c56f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8be6f67b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8be6f67b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8b472c56f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8b472c56f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8b472c56f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8b472c56f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8b472c56f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8b472c56f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8b472c56f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38b472c56f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8b472c56f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38b472c56f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8b472c56f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8b472c56f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8b472c56f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8b472c56f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38b472c56f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38b472c56f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38b472c56f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38b472c56f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38b472c56f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38b472c56f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8b472c56f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8b472c56f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8b472c56f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8b472c56f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8be6f67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8be6f67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8b472c56f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8b472c56f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8b472c56f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8b472c56f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8b472c56f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8b472c56f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8b472c56f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38b472c56f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8b472c56f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8b472c56f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elp.com/dataset_challenge..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RESTAURANT RECOMMENDATION SYSTEM</a:t>
            </a:r>
            <a:endParaRPr/>
          </a:p>
        </p:txBody>
      </p:sp>
      <p:sp>
        <p:nvSpPr>
          <p:cNvPr id="60" name="Google Shape;60;p13"/>
          <p:cNvSpPr txBox="1"/>
          <p:nvPr>
            <p:ph idx="1" type="subTitle"/>
          </p:nvPr>
        </p:nvSpPr>
        <p:spPr>
          <a:xfrm>
            <a:off x="311700" y="3696125"/>
            <a:ext cx="8520600" cy="12822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Clr>
                <a:schemeClr val="dk1"/>
              </a:buClr>
              <a:buSzPct val="45833"/>
              <a:buFont typeface="Arial"/>
              <a:buNone/>
            </a:pPr>
            <a:r>
              <a:rPr lang="en"/>
              <a:t>IR Project: Group 20</a:t>
            </a:r>
            <a:endParaRPr/>
          </a:p>
          <a:p>
            <a:pPr indent="0" lvl="0" marL="0" rtl="0" algn="l">
              <a:spcBef>
                <a:spcPts val="0"/>
              </a:spcBef>
              <a:spcAft>
                <a:spcPts val="0"/>
              </a:spcAft>
              <a:buClr>
                <a:schemeClr val="dk1"/>
              </a:buClr>
              <a:buSzPct val="45833"/>
              <a:buFont typeface="Arial"/>
              <a:buNone/>
            </a:pPr>
            <a:r>
              <a:rPr lang="en"/>
              <a:t>Submitted By:Thanmayee Matha</a:t>
            </a:r>
            <a:endParaRPr/>
          </a:p>
          <a:p>
            <a:pPr indent="0" lvl="0" marL="0" rtl="0" algn="l">
              <a:spcBef>
                <a:spcPts val="0"/>
              </a:spcBef>
              <a:spcAft>
                <a:spcPts val="0"/>
              </a:spcAft>
              <a:buClr>
                <a:schemeClr val="dk1"/>
              </a:buClr>
              <a:buSzPct val="45833"/>
              <a:buFont typeface="Arial"/>
              <a:buNone/>
            </a:pPr>
            <a:r>
              <a:rPr lang="en"/>
              <a:t>                      Abhinav garg</a:t>
            </a:r>
            <a:endParaRPr/>
          </a:p>
          <a:p>
            <a:pPr indent="0" lvl="0" marL="0" rtl="0" algn="l">
              <a:spcBef>
                <a:spcPts val="0"/>
              </a:spcBef>
              <a:spcAft>
                <a:spcPts val="0"/>
              </a:spcAft>
              <a:buClr>
                <a:schemeClr val="dk1"/>
              </a:buClr>
              <a:buSzPct val="45833"/>
              <a:buFont typeface="Arial"/>
              <a:buNone/>
            </a:pPr>
            <a:r>
              <a:rPr lang="en"/>
              <a:t>                      Riya garg</a:t>
            </a:r>
            <a:endParaRPr/>
          </a:p>
          <a:p>
            <a:pPr indent="0" lvl="0" marL="0" rtl="0" algn="l">
              <a:spcBef>
                <a:spcPts val="0"/>
              </a:spcBef>
              <a:spcAft>
                <a:spcPts val="0"/>
              </a:spcAft>
              <a:buClr>
                <a:schemeClr val="dk1"/>
              </a:buClr>
              <a:buSzPct val="45833"/>
              <a:buFont typeface="Arial"/>
              <a:buNone/>
            </a:pPr>
            <a:r>
              <a:rPr lang="en"/>
              <a:t>                      Komaljyot kaur</a:t>
            </a:r>
            <a:endParaRPr/>
          </a:p>
          <a:p>
            <a:pPr indent="0" lvl="0" marL="0" rtl="0" algn="l">
              <a:spcBef>
                <a:spcPts val="0"/>
              </a:spcBef>
              <a:spcAft>
                <a:spcPts val="0"/>
              </a:spcAft>
              <a:buClr>
                <a:schemeClr val="dk1"/>
              </a:buClr>
              <a:buSzPct val="45833"/>
              <a:buFont typeface="Arial"/>
              <a:buNone/>
            </a:pPr>
            <a:r>
              <a:rPr lang="en"/>
              <a:t>                      Saksham nautiyal</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solidFill>
                  <a:srgbClr val="FF0000"/>
                </a:solidFill>
              </a:rPr>
              <a:t>Exploratory Data Analysis:</a:t>
            </a:r>
            <a:endParaRPr/>
          </a:p>
        </p:txBody>
      </p:sp>
      <p:sp>
        <p:nvSpPr>
          <p:cNvPr id="126" name="Google Shape;126;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40000" lnSpcReduction="20000"/>
          </a:bodyPr>
          <a:lstStyle/>
          <a:p>
            <a:pPr indent="0" lvl="0" marL="0" rtl="0" algn="just">
              <a:spcBef>
                <a:spcPts val="0"/>
              </a:spcBef>
              <a:spcAft>
                <a:spcPts val="0"/>
              </a:spcAft>
              <a:buNone/>
            </a:pPr>
            <a:r>
              <a:t/>
            </a:r>
            <a:endParaRPr sz="4289">
              <a:solidFill>
                <a:srgbClr val="5D6879"/>
              </a:solidFill>
              <a:latin typeface="Arial"/>
              <a:ea typeface="Arial"/>
              <a:cs typeface="Arial"/>
              <a:sym typeface="Arial"/>
            </a:endParaRPr>
          </a:p>
          <a:p>
            <a:pPr indent="-352794" lvl="0" marL="457200" rtl="0" algn="just">
              <a:spcBef>
                <a:spcPts val="0"/>
              </a:spcBef>
              <a:spcAft>
                <a:spcPts val="0"/>
              </a:spcAft>
              <a:buSzPct val="113987"/>
              <a:buFont typeface="Times New Roman"/>
              <a:buChar char="●"/>
            </a:pPr>
            <a:r>
              <a:rPr lang="en" sz="4289">
                <a:solidFill>
                  <a:srgbClr val="5D6879"/>
                </a:solidFill>
                <a:latin typeface="Arial"/>
                <a:ea typeface="Arial"/>
                <a:cs typeface="Arial"/>
                <a:sym typeface="Arial"/>
              </a:rPr>
              <a:t>We also analyzed the number of reviews in a year and the most used time to give reviews.(Figure 7)</a:t>
            </a:r>
            <a:endParaRPr sz="4289">
              <a:solidFill>
                <a:srgbClr val="5D6879"/>
              </a:solidFill>
              <a:latin typeface="Arial"/>
              <a:ea typeface="Arial"/>
              <a:cs typeface="Arial"/>
              <a:sym typeface="Arial"/>
            </a:endParaRPr>
          </a:p>
          <a:p>
            <a:pPr indent="-352794" lvl="0" marL="457200" rtl="0" algn="just">
              <a:spcBef>
                <a:spcPts val="0"/>
              </a:spcBef>
              <a:spcAft>
                <a:spcPts val="0"/>
              </a:spcAft>
              <a:buSzPct val="113987"/>
              <a:buFont typeface="Times New Roman"/>
              <a:buChar char="●"/>
            </a:pPr>
            <a:r>
              <a:rPr lang="en" sz="4289">
                <a:solidFill>
                  <a:srgbClr val="5D6879"/>
                </a:solidFill>
                <a:latin typeface="Arial"/>
                <a:ea typeface="Arial"/>
                <a:cs typeface="Arial"/>
                <a:sym typeface="Arial"/>
              </a:rPr>
              <a:t>We found that no reviews recorded are minimum in the morning.(Figure 8)</a:t>
            </a:r>
            <a:endParaRPr sz="4289">
              <a:solidFill>
                <a:srgbClr val="5D6879"/>
              </a:solidFill>
              <a:latin typeface="Arial"/>
              <a:ea typeface="Arial"/>
              <a:cs typeface="Arial"/>
              <a:sym typeface="Arial"/>
            </a:endParaRPr>
          </a:p>
          <a:p>
            <a:pPr indent="-352794" lvl="0" marL="457200" rtl="0" algn="just">
              <a:spcBef>
                <a:spcPts val="0"/>
              </a:spcBef>
              <a:spcAft>
                <a:spcPts val="0"/>
              </a:spcAft>
              <a:buSzPct val="113987"/>
              <a:buFont typeface="Times New Roman"/>
              <a:buChar char="●"/>
            </a:pPr>
            <a:r>
              <a:rPr lang="en" sz="4289">
                <a:solidFill>
                  <a:srgbClr val="5D6879"/>
                </a:solidFill>
                <a:latin typeface="Arial"/>
                <a:ea typeface="Arial"/>
                <a:cs typeface="Arial"/>
                <a:sym typeface="Arial"/>
              </a:rPr>
              <a:t>Overtime users become less harsh reviewers.</a:t>
            </a:r>
            <a:endParaRPr sz="4289">
              <a:solidFill>
                <a:srgbClr val="5D6879"/>
              </a:solidFill>
              <a:latin typeface="Arial"/>
              <a:ea typeface="Arial"/>
              <a:cs typeface="Arial"/>
              <a:sym typeface="Arial"/>
            </a:endParaRPr>
          </a:p>
          <a:p>
            <a:pPr indent="-352794" lvl="0" marL="457200" rtl="0" algn="just">
              <a:spcBef>
                <a:spcPts val="0"/>
              </a:spcBef>
              <a:spcAft>
                <a:spcPts val="0"/>
              </a:spcAft>
              <a:buSzPct val="113987"/>
              <a:buFont typeface="Times New Roman"/>
              <a:buChar char="●"/>
            </a:pPr>
            <a:r>
              <a:rPr lang="en" sz="4289">
                <a:solidFill>
                  <a:srgbClr val="5D6879"/>
                </a:solidFill>
                <a:latin typeface="Arial"/>
                <a:ea typeface="Arial"/>
                <a:cs typeface="Arial"/>
                <a:sym typeface="Arial"/>
              </a:rPr>
              <a:t>Half of the restaurants have less than 20 check ins, even less than the reviews, indicating that check in is not a widely used feature on Yelp.</a:t>
            </a:r>
            <a:endParaRPr sz="4289">
              <a:solidFill>
                <a:srgbClr val="5D6879"/>
              </a:solidFill>
              <a:latin typeface="Arial"/>
              <a:ea typeface="Arial"/>
              <a:cs typeface="Arial"/>
              <a:sym typeface="Arial"/>
            </a:endParaRPr>
          </a:p>
          <a:p>
            <a:pPr indent="-352794" lvl="0" marL="457200" rtl="0" algn="just">
              <a:spcBef>
                <a:spcPts val="0"/>
              </a:spcBef>
              <a:spcAft>
                <a:spcPts val="0"/>
              </a:spcAft>
              <a:buSzPct val="113987"/>
              <a:buFont typeface="Times New Roman"/>
              <a:buChar char="●"/>
            </a:pPr>
            <a:r>
              <a:rPr lang="en" sz="4289">
                <a:solidFill>
                  <a:srgbClr val="5D6879"/>
                </a:solidFill>
                <a:latin typeface="Arial"/>
                <a:ea typeface="Arial"/>
                <a:cs typeface="Arial"/>
                <a:sym typeface="Arial"/>
              </a:rPr>
              <a:t>The popularity of reviews shows a steady upward trend since the beginning in 2004 with seasonal fluctuations, whereas the popularity of tips (No. of tips) increases in the first four years after its introduction (2009-2013) and slowly dives down thereafter. Therefore tips are not as popular as reviews.(Figure 9)</a:t>
            </a:r>
            <a:endParaRPr sz="4289">
              <a:solidFill>
                <a:srgbClr val="5D6879"/>
              </a:solidFill>
              <a:latin typeface="Arial"/>
              <a:ea typeface="Arial"/>
              <a:cs typeface="Arial"/>
              <a:sym typeface="Arial"/>
            </a:endParaRPr>
          </a:p>
          <a:p>
            <a:pPr indent="-243840" lvl="0" marL="457200" rtl="0" algn="just">
              <a:spcBef>
                <a:spcPts val="0"/>
              </a:spcBef>
              <a:spcAft>
                <a:spcPts val="0"/>
              </a:spcAft>
              <a:buClr>
                <a:srgbClr val="5D6879"/>
              </a:buClr>
              <a:buSzPct val="100000"/>
              <a:buFont typeface="Arial"/>
              <a:buChar char="●"/>
            </a:pPr>
            <a:r>
              <a:t/>
            </a:r>
            <a:endParaRPr sz="600">
              <a:solidFill>
                <a:srgbClr val="5D6879"/>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solidFill>
                  <a:srgbClr val="FF0000"/>
                </a:solidFill>
              </a:rPr>
              <a:t>Exploratory Data Analysis:</a:t>
            </a:r>
            <a:endParaRPr/>
          </a:p>
        </p:txBody>
      </p:sp>
      <p:sp>
        <p:nvSpPr>
          <p:cNvPr id="132" name="Google Shape;132;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33" name="Google Shape;133;p23"/>
          <p:cNvPicPr preferRelativeResize="0"/>
          <p:nvPr/>
        </p:nvPicPr>
        <p:blipFill>
          <a:blip r:embed="rId3">
            <a:alphaModFix/>
          </a:blip>
          <a:stretch>
            <a:fillRect/>
          </a:stretch>
        </p:blipFill>
        <p:spPr>
          <a:xfrm>
            <a:off x="545800" y="1481375"/>
            <a:ext cx="3276600" cy="1814600"/>
          </a:xfrm>
          <a:prstGeom prst="rect">
            <a:avLst/>
          </a:prstGeom>
          <a:noFill/>
          <a:ln>
            <a:noFill/>
          </a:ln>
        </p:spPr>
      </p:pic>
      <p:pic>
        <p:nvPicPr>
          <p:cNvPr id="134" name="Google Shape;134;p23"/>
          <p:cNvPicPr preferRelativeResize="0"/>
          <p:nvPr/>
        </p:nvPicPr>
        <p:blipFill>
          <a:blip r:embed="rId4">
            <a:alphaModFix/>
          </a:blip>
          <a:stretch>
            <a:fillRect/>
          </a:stretch>
        </p:blipFill>
        <p:spPr>
          <a:xfrm>
            <a:off x="4748925" y="1540950"/>
            <a:ext cx="3276600" cy="1695450"/>
          </a:xfrm>
          <a:prstGeom prst="rect">
            <a:avLst/>
          </a:prstGeom>
          <a:noFill/>
          <a:ln>
            <a:noFill/>
          </a:ln>
        </p:spPr>
      </p:pic>
      <p:sp>
        <p:nvSpPr>
          <p:cNvPr id="135" name="Google Shape;135;p23"/>
          <p:cNvSpPr txBox="1"/>
          <p:nvPr/>
        </p:nvSpPr>
        <p:spPr>
          <a:xfrm>
            <a:off x="1403650" y="3579575"/>
            <a:ext cx="13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Figure 7 </a:t>
            </a:r>
            <a:endParaRPr>
              <a:latin typeface="Old Standard TT"/>
              <a:ea typeface="Old Standard TT"/>
              <a:cs typeface="Old Standard TT"/>
              <a:sym typeface="Old Standard TT"/>
            </a:endParaRPr>
          </a:p>
        </p:txBody>
      </p:sp>
      <p:sp>
        <p:nvSpPr>
          <p:cNvPr id="136" name="Google Shape;136;p23"/>
          <p:cNvSpPr txBox="1"/>
          <p:nvPr/>
        </p:nvSpPr>
        <p:spPr>
          <a:xfrm>
            <a:off x="5454350" y="3535850"/>
            <a:ext cx="155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      </a:t>
            </a:r>
            <a:r>
              <a:rPr lang="en">
                <a:solidFill>
                  <a:schemeClr val="dk1"/>
                </a:solidFill>
                <a:latin typeface="Old Standard TT"/>
                <a:ea typeface="Old Standard TT"/>
                <a:cs typeface="Old Standard TT"/>
                <a:sym typeface="Old Standard TT"/>
              </a:rPr>
              <a:t>Figure 8</a:t>
            </a:r>
            <a:endParaRPr>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solidFill>
                  <a:srgbClr val="FF0000"/>
                </a:solidFill>
              </a:rPr>
              <a:t>Exploratory Data Analysis:</a:t>
            </a:r>
            <a:endParaRPr/>
          </a:p>
        </p:txBody>
      </p:sp>
      <p:sp>
        <p:nvSpPr>
          <p:cNvPr id="142" name="Google Shape;142;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                                        </a:t>
            </a:r>
            <a:endParaRPr/>
          </a:p>
        </p:txBody>
      </p:sp>
      <p:pic>
        <p:nvPicPr>
          <p:cNvPr id="143" name="Google Shape;143;p24"/>
          <p:cNvPicPr preferRelativeResize="0"/>
          <p:nvPr/>
        </p:nvPicPr>
        <p:blipFill>
          <a:blip r:embed="rId3">
            <a:alphaModFix/>
          </a:blip>
          <a:stretch>
            <a:fillRect/>
          </a:stretch>
        </p:blipFill>
        <p:spPr>
          <a:xfrm>
            <a:off x="1928200" y="1637425"/>
            <a:ext cx="4558325" cy="2038350"/>
          </a:xfrm>
          <a:prstGeom prst="rect">
            <a:avLst/>
          </a:prstGeom>
          <a:noFill/>
          <a:ln>
            <a:noFill/>
          </a:ln>
        </p:spPr>
      </p:pic>
      <p:sp>
        <p:nvSpPr>
          <p:cNvPr id="144" name="Google Shape;144;p24"/>
          <p:cNvSpPr txBox="1"/>
          <p:nvPr/>
        </p:nvSpPr>
        <p:spPr>
          <a:xfrm>
            <a:off x="2933600" y="3870975"/>
            <a:ext cx="189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          Figure 9</a:t>
            </a:r>
            <a:endParaRPr>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Methodology:</a:t>
            </a:r>
            <a:endParaRPr b="1">
              <a:solidFill>
                <a:srgbClr val="FF0000"/>
              </a:solidFill>
            </a:endParaRPr>
          </a:p>
        </p:txBody>
      </p:sp>
      <p:sp>
        <p:nvSpPr>
          <p:cNvPr id="150" name="Google Shape;150;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just">
              <a:lnSpc>
                <a:spcPct val="135714"/>
              </a:lnSpc>
              <a:spcBef>
                <a:spcPts val="0"/>
              </a:spcBef>
              <a:spcAft>
                <a:spcPts val="0"/>
              </a:spcAft>
              <a:buNone/>
            </a:pPr>
            <a:r>
              <a:rPr lang="en" sz="1500">
                <a:highlight>
                  <a:srgbClr val="FFFFFF"/>
                </a:highlight>
                <a:latin typeface="Times New Roman"/>
                <a:ea typeface="Times New Roman"/>
                <a:cs typeface="Times New Roman"/>
                <a:sym typeface="Times New Roman"/>
              </a:rPr>
              <a:t>We plan to develop a hybrid recommendation system formed by the following:</a:t>
            </a:r>
            <a:endParaRPr sz="1500">
              <a:highlight>
                <a:srgbClr val="FFFFFF"/>
              </a:highlight>
              <a:latin typeface="Times New Roman"/>
              <a:ea typeface="Times New Roman"/>
              <a:cs typeface="Times New Roman"/>
              <a:sym typeface="Times New Roman"/>
            </a:endParaRPr>
          </a:p>
          <a:p>
            <a:pPr indent="-323850" lvl="0" marL="457200" rtl="0" algn="just">
              <a:lnSpc>
                <a:spcPct val="135714"/>
              </a:lnSpc>
              <a:spcBef>
                <a:spcPts val="0"/>
              </a:spcBef>
              <a:spcAft>
                <a:spcPts val="0"/>
              </a:spcAft>
              <a:buSzPts val="1500"/>
              <a:buFont typeface="Times New Roman"/>
              <a:buChar char="●"/>
            </a:pPr>
            <a:r>
              <a:rPr lang="en" sz="1500">
                <a:highlight>
                  <a:srgbClr val="FFFFFF"/>
                </a:highlight>
                <a:latin typeface="Times New Roman"/>
                <a:ea typeface="Times New Roman"/>
                <a:cs typeface="Times New Roman"/>
                <a:sym typeface="Times New Roman"/>
              </a:rPr>
              <a:t>Recomme</a:t>
            </a:r>
            <a:r>
              <a:rPr lang="en" sz="1500">
                <a:highlight>
                  <a:srgbClr val="FFFFFF"/>
                </a:highlight>
                <a:latin typeface="Times New Roman"/>
                <a:ea typeface="Times New Roman"/>
                <a:cs typeface="Times New Roman"/>
                <a:sym typeface="Times New Roman"/>
              </a:rPr>
              <a:t>ndation</a:t>
            </a:r>
            <a:r>
              <a:rPr lang="en" sz="1500">
                <a:highlight>
                  <a:srgbClr val="FFFFFF"/>
                </a:highlight>
                <a:latin typeface="Times New Roman"/>
                <a:ea typeface="Times New Roman"/>
                <a:cs typeface="Times New Roman"/>
                <a:sym typeface="Times New Roman"/>
              </a:rPr>
              <a:t> based on restaurant location and feature based keyword filtering. </a:t>
            </a:r>
            <a:endParaRPr sz="1500">
              <a:highlight>
                <a:srgbClr val="FFFFFF"/>
              </a:highlight>
              <a:latin typeface="Times New Roman"/>
              <a:ea typeface="Times New Roman"/>
              <a:cs typeface="Times New Roman"/>
              <a:sym typeface="Times New Roman"/>
            </a:endParaRPr>
          </a:p>
          <a:p>
            <a:pPr indent="-323850" lvl="0" marL="457200" rtl="0" algn="just">
              <a:lnSpc>
                <a:spcPct val="135714"/>
              </a:lnSpc>
              <a:spcBef>
                <a:spcPts val="0"/>
              </a:spcBef>
              <a:spcAft>
                <a:spcPts val="0"/>
              </a:spcAft>
              <a:buSzPts val="1500"/>
              <a:buFont typeface="Times New Roman"/>
              <a:buChar char="●"/>
            </a:pPr>
            <a:r>
              <a:rPr lang="en" sz="1500">
                <a:highlight>
                  <a:srgbClr val="FFFFFF"/>
                </a:highlight>
                <a:latin typeface="Times New Roman"/>
                <a:ea typeface="Times New Roman"/>
                <a:cs typeface="Times New Roman"/>
                <a:sym typeface="Times New Roman"/>
              </a:rPr>
              <a:t>Collaborative filtering based recommendation </a:t>
            </a:r>
            <a:endParaRPr sz="1500">
              <a:highlight>
                <a:srgbClr val="FFFFFF"/>
              </a:highlight>
              <a:latin typeface="Times New Roman"/>
              <a:ea typeface="Times New Roman"/>
              <a:cs typeface="Times New Roman"/>
              <a:sym typeface="Times New Roman"/>
            </a:endParaRPr>
          </a:p>
          <a:p>
            <a:pPr indent="-323850" lvl="0" marL="457200" rtl="0" algn="just">
              <a:lnSpc>
                <a:spcPct val="135714"/>
              </a:lnSpc>
              <a:spcBef>
                <a:spcPts val="0"/>
              </a:spcBef>
              <a:spcAft>
                <a:spcPts val="0"/>
              </a:spcAft>
              <a:buSzPts val="1500"/>
              <a:buFont typeface="Times New Roman"/>
              <a:buChar char="●"/>
            </a:pPr>
            <a:r>
              <a:rPr lang="en" sz="1500">
                <a:highlight>
                  <a:srgbClr val="FFFFFF"/>
                </a:highlight>
                <a:latin typeface="Times New Roman"/>
                <a:ea typeface="Times New Roman"/>
                <a:cs typeface="Times New Roman"/>
                <a:sym typeface="Times New Roman"/>
              </a:rPr>
              <a:t>Personalized restaurant content based filtering recommendation module </a:t>
            </a:r>
            <a:endParaRPr sz="1500">
              <a:highlight>
                <a:srgbClr val="FFFFFF"/>
              </a:highlight>
              <a:latin typeface="Times New Roman"/>
              <a:ea typeface="Times New Roman"/>
              <a:cs typeface="Times New Roman"/>
              <a:sym typeface="Times New Roman"/>
            </a:endParaRPr>
          </a:p>
          <a:p>
            <a:pPr indent="-323850" lvl="0" marL="457200" rtl="0" algn="just">
              <a:lnSpc>
                <a:spcPct val="135714"/>
              </a:lnSpc>
              <a:spcBef>
                <a:spcPts val="0"/>
              </a:spcBef>
              <a:spcAft>
                <a:spcPts val="0"/>
              </a:spcAft>
              <a:buSzPts val="1500"/>
              <a:buFont typeface="Times New Roman"/>
              <a:buChar char="●"/>
            </a:pPr>
            <a:r>
              <a:rPr lang="en" sz="1500">
                <a:highlight>
                  <a:srgbClr val="FFFFFF"/>
                </a:highlight>
                <a:latin typeface="Times New Roman"/>
                <a:ea typeface="Times New Roman"/>
                <a:cs typeface="Times New Roman"/>
                <a:sym typeface="Times New Roman"/>
              </a:rPr>
              <a:t>We also built a </a:t>
            </a:r>
            <a:r>
              <a:rPr lang="en" sz="1500">
                <a:highlight>
                  <a:srgbClr val="FFFFFF"/>
                </a:highlight>
                <a:latin typeface="Times New Roman"/>
                <a:ea typeface="Times New Roman"/>
                <a:cs typeface="Times New Roman"/>
                <a:sym typeface="Times New Roman"/>
              </a:rPr>
              <a:t>separate</a:t>
            </a:r>
            <a:r>
              <a:rPr lang="en" sz="1500">
                <a:highlight>
                  <a:srgbClr val="FFFFFF"/>
                </a:highlight>
                <a:latin typeface="Times New Roman"/>
                <a:ea typeface="Times New Roman"/>
                <a:cs typeface="Times New Roman"/>
                <a:sym typeface="Times New Roman"/>
              </a:rPr>
              <a:t> recommendation system for P</a:t>
            </a:r>
            <a:r>
              <a:rPr lang="en" sz="1500">
                <a:highlight>
                  <a:srgbClr val="FFFFFF"/>
                </a:highlight>
                <a:latin typeface="Times New Roman"/>
                <a:ea typeface="Times New Roman"/>
                <a:cs typeface="Times New Roman"/>
                <a:sym typeface="Times New Roman"/>
              </a:rPr>
              <a:t>hiladelphia</a:t>
            </a:r>
            <a:r>
              <a:rPr lang="en" sz="1500">
                <a:highlight>
                  <a:srgbClr val="FFFFFF"/>
                </a:highlight>
                <a:latin typeface="Times New Roman"/>
                <a:ea typeface="Times New Roman"/>
                <a:cs typeface="Times New Roman"/>
                <a:sym typeface="Times New Roman"/>
              </a:rPr>
              <a:t>  city users.</a:t>
            </a:r>
            <a:endParaRPr sz="1500">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FLOW CHART FROM USER’S POINT OF VIEW:</a:t>
            </a:r>
            <a:endParaRPr b="1">
              <a:solidFill>
                <a:srgbClr val="FF0000"/>
              </a:solidFill>
            </a:endParaRPr>
          </a:p>
        </p:txBody>
      </p:sp>
      <p:sp>
        <p:nvSpPr>
          <p:cNvPr id="156" name="Google Shape;156;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57" name="Google Shape;157;p26"/>
          <p:cNvPicPr preferRelativeResize="0"/>
          <p:nvPr/>
        </p:nvPicPr>
        <p:blipFill>
          <a:blip r:embed="rId3">
            <a:alphaModFix/>
          </a:blip>
          <a:stretch>
            <a:fillRect/>
          </a:stretch>
        </p:blipFill>
        <p:spPr>
          <a:xfrm>
            <a:off x="405450" y="1245325"/>
            <a:ext cx="7895600" cy="3145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Evaluation metrics:</a:t>
            </a:r>
            <a:endParaRPr b="1">
              <a:solidFill>
                <a:srgbClr val="FF0000"/>
              </a:solidFill>
            </a:endParaRPr>
          </a:p>
        </p:txBody>
      </p:sp>
      <p:sp>
        <p:nvSpPr>
          <p:cNvPr id="163" name="Google Shape;163;p27"/>
          <p:cNvSpPr txBox="1"/>
          <p:nvPr>
            <p:ph idx="1" type="body"/>
          </p:nvPr>
        </p:nvSpPr>
        <p:spPr>
          <a:xfrm>
            <a:off x="311700" y="1171600"/>
            <a:ext cx="8520600" cy="3827100"/>
          </a:xfrm>
          <a:prstGeom prst="rect">
            <a:avLst/>
          </a:prstGeom>
        </p:spPr>
        <p:txBody>
          <a:bodyPr anchorCtr="0" anchor="t" bIns="91425" lIns="91425" spcFirstLastPara="1" rIns="91425" wrap="square" tIns="91425">
            <a:normAutofit fontScale="25000" lnSpcReduction="20000"/>
          </a:bodyPr>
          <a:lstStyle/>
          <a:p>
            <a:pPr indent="-298450" lvl="0" marL="457200" rtl="0" algn="just">
              <a:spcBef>
                <a:spcPts val="0"/>
              </a:spcBef>
              <a:spcAft>
                <a:spcPts val="0"/>
              </a:spcAft>
              <a:buClr>
                <a:srgbClr val="FF0000"/>
              </a:buClr>
              <a:buSzPct val="100000"/>
              <a:buChar char="●"/>
            </a:pPr>
            <a:r>
              <a:rPr b="1" lang="en" sz="4400">
                <a:solidFill>
                  <a:srgbClr val="FF0000"/>
                </a:solidFill>
                <a:highlight>
                  <a:srgbClr val="FFFFFF"/>
                </a:highlight>
                <a:latin typeface="Arial"/>
                <a:ea typeface="Arial"/>
                <a:cs typeface="Arial"/>
                <a:sym typeface="Arial"/>
              </a:rPr>
              <a:t>Accuracy of rating prediction: RMSE(root mean squared error):</a:t>
            </a:r>
            <a:endParaRPr b="1" sz="4400">
              <a:solidFill>
                <a:srgbClr val="FF0000"/>
              </a:solidFill>
              <a:highlight>
                <a:srgbClr val="FFFFFF"/>
              </a:highlight>
              <a:latin typeface="Arial"/>
              <a:ea typeface="Arial"/>
              <a:cs typeface="Arial"/>
              <a:sym typeface="Arial"/>
            </a:endParaRPr>
          </a:p>
          <a:p>
            <a:pPr indent="0" lvl="0" marL="0" rtl="0" algn="just">
              <a:spcBef>
                <a:spcPts val="1200"/>
              </a:spcBef>
              <a:spcAft>
                <a:spcPts val="0"/>
              </a:spcAft>
              <a:buNone/>
            </a:pPr>
            <a:r>
              <a:rPr lang="en" sz="4400">
                <a:highlight>
                  <a:srgbClr val="FFFFFF"/>
                </a:highlight>
                <a:latin typeface="Arial"/>
                <a:ea typeface="Arial"/>
                <a:cs typeface="Arial"/>
                <a:sym typeface="Arial"/>
              </a:rPr>
              <a:t>        </a:t>
            </a:r>
            <a:r>
              <a:rPr lang="en" sz="4400">
                <a:highlight>
                  <a:srgbClr val="FFFFFF"/>
                </a:highlight>
                <a:latin typeface="Times New Roman"/>
                <a:ea typeface="Times New Roman"/>
                <a:cs typeface="Times New Roman"/>
                <a:sym typeface="Times New Roman"/>
              </a:rPr>
              <a:t>RMSE is a measure of the difference between the predicted ratings and the actual ratings of the restaurants. It is a widely used metric in recommendation    systems as it gives a measure of the accuracy of the predicted ratings. The formula for RMSE is given as</a:t>
            </a:r>
            <a:r>
              <a:rPr lang="en" sz="4400" u="sng">
                <a:highlight>
                  <a:srgbClr val="FFFFFF"/>
                </a:highlight>
                <a:latin typeface="Times New Roman"/>
                <a:ea typeface="Times New Roman"/>
                <a:cs typeface="Times New Roman"/>
                <a:sym typeface="Times New Roman"/>
              </a:rPr>
              <a:t>:</a:t>
            </a:r>
            <a:endParaRPr sz="4400">
              <a:highlight>
                <a:srgbClr val="FFFFFF"/>
              </a:highlight>
              <a:latin typeface="Times New Roman"/>
              <a:ea typeface="Times New Roman"/>
              <a:cs typeface="Times New Roman"/>
              <a:sym typeface="Times New Roman"/>
            </a:endParaRPr>
          </a:p>
          <a:p>
            <a:pPr indent="0" lvl="0" marL="0" rtl="0" algn="just">
              <a:lnSpc>
                <a:spcPct val="135714"/>
              </a:lnSpc>
              <a:spcBef>
                <a:spcPts val="1200"/>
              </a:spcBef>
              <a:spcAft>
                <a:spcPts val="0"/>
              </a:spcAft>
              <a:buNone/>
            </a:pPr>
            <a:r>
              <a:rPr lang="en" sz="4400">
                <a:highlight>
                  <a:srgbClr val="FFFFFF"/>
                </a:highlight>
                <a:latin typeface="Times New Roman"/>
                <a:ea typeface="Times New Roman"/>
                <a:cs typeface="Times New Roman"/>
                <a:sym typeface="Times New Roman"/>
              </a:rPr>
              <a:t>            </a:t>
            </a:r>
            <a:r>
              <a:rPr b="1" lang="en" sz="4400">
                <a:highlight>
                  <a:srgbClr val="FFFFFF"/>
                </a:highlight>
                <a:latin typeface="Times New Roman"/>
                <a:ea typeface="Times New Roman"/>
                <a:cs typeface="Times New Roman"/>
                <a:sym typeface="Times New Roman"/>
              </a:rPr>
              <a:t>  sqrt(sum((predicted_rating - actual_rating)^2) / n)</a:t>
            </a:r>
            <a:endParaRPr b="1" sz="4400">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4400">
              <a:highlight>
                <a:srgbClr val="FFFFFF"/>
              </a:highlight>
              <a:latin typeface="Arial"/>
              <a:ea typeface="Arial"/>
              <a:cs typeface="Arial"/>
              <a:sym typeface="Arial"/>
            </a:endParaRPr>
          </a:p>
          <a:p>
            <a:pPr indent="-298450" lvl="0" marL="457200" rtl="0" algn="just">
              <a:spcBef>
                <a:spcPts val="1200"/>
              </a:spcBef>
              <a:spcAft>
                <a:spcPts val="0"/>
              </a:spcAft>
              <a:buSzPct val="100000"/>
              <a:buChar char="●"/>
            </a:pPr>
            <a:r>
              <a:rPr b="1" lang="en" sz="4400">
                <a:solidFill>
                  <a:srgbClr val="FF0000"/>
                </a:solidFill>
                <a:highlight>
                  <a:srgbClr val="FFFFFF"/>
                </a:highlight>
                <a:latin typeface="Arial"/>
                <a:ea typeface="Arial"/>
                <a:cs typeface="Arial"/>
                <a:sym typeface="Arial"/>
              </a:rPr>
              <a:t>Effectiveness of recommendation ranking: NDCG(Normalized Discounted Cumulative Gain)</a:t>
            </a:r>
            <a:r>
              <a:rPr lang="en" sz="4400">
                <a:highlight>
                  <a:srgbClr val="FFFFFF"/>
                </a:highlight>
                <a:latin typeface="Arial"/>
                <a:ea typeface="Arial"/>
                <a:cs typeface="Arial"/>
                <a:sym typeface="Arial"/>
              </a:rPr>
              <a:t>:</a:t>
            </a:r>
            <a:r>
              <a:rPr lang="en" sz="4400">
                <a:highlight>
                  <a:srgbClr val="FFFFFF"/>
                </a:highlight>
                <a:latin typeface="Times New Roman"/>
                <a:ea typeface="Times New Roman"/>
                <a:cs typeface="Times New Roman"/>
                <a:sym typeface="Times New Roman"/>
              </a:rPr>
              <a:t>nDCG is a widely used metric in recommendation systems that takes into account the relevance and ranking of the recommended items. It measures the quality of the ranking of recommended items, where a higher score indicates better performance. The formula for nDCG is given as:nDCG@k = DCG@k / IDCG@k</a:t>
            </a:r>
            <a:endParaRPr sz="4400">
              <a:highlight>
                <a:srgbClr val="FFFFFF"/>
              </a:highlight>
              <a:latin typeface="Times New Roman"/>
              <a:ea typeface="Times New Roman"/>
              <a:cs typeface="Times New Roman"/>
              <a:sym typeface="Times New Roman"/>
            </a:endParaRPr>
          </a:p>
          <a:p>
            <a:pPr indent="0" lvl="0" marL="457200" rtl="0" algn="just">
              <a:lnSpc>
                <a:spcPct val="135714"/>
              </a:lnSpc>
              <a:spcBef>
                <a:spcPts val="1200"/>
              </a:spcBef>
              <a:spcAft>
                <a:spcPts val="0"/>
              </a:spcAft>
              <a:buNone/>
            </a:pPr>
            <a:r>
              <a:rPr lang="en" sz="4400">
                <a:highlight>
                  <a:srgbClr val="FFFFFF"/>
                </a:highlight>
                <a:latin typeface="Times New Roman"/>
                <a:ea typeface="Times New Roman"/>
                <a:cs typeface="Times New Roman"/>
                <a:sym typeface="Times New Roman"/>
              </a:rPr>
              <a:t>Where k: The number of recommended items to consider</a:t>
            </a:r>
            <a:endParaRPr sz="4400">
              <a:highlight>
                <a:srgbClr val="FFFFFF"/>
              </a:highlight>
              <a:latin typeface="Times New Roman"/>
              <a:ea typeface="Times New Roman"/>
              <a:cs typeface="Times New Roman"/>
              <a:sym typeface="Times New Roman"/>
            </a:endParaRPr>
          </a:p>
          <a:p>
            <a:pPr indent="0" lvl="0" marL="457200" rtl="0" algn="just">
              <a:lnSpc>
                <a:spcPct val="135714"/>
              </a:lnSpc>
              <a:spcBef>
                <a:spcPts val="0"/>
              </a:spcBef>
              <a:spcAft>
                <a:spcPts val="0"/>
              </a:spcAft>
              <a:buNone/>
            </a:pPr>
            <a:r>
              <a:rPr lang="en" sz="4400">
                <a:highlight>
                  <a:srgbClr val="FFFFFF"/>
                </a:highlight>
                <a:latin typeface="Times New Roman"/>
                <a:ea typeface="Times New Roman"/>
                <a:cs typeface="Times New Roman"/>
                <a:sym typeface="Times New Roman"/>
              </a:rPr>
              <a:t>DCG@k: Discounted Cumulative Gain at k, which is the sum of the relevance scores of the top k recommended items</a:t>
            </a:r>
            <a:endParaRPr sz="4400">
              <a:highlight>
                <a:srgbClr val="FFFFFF"/>
              </a:highlight>
              <a:latin typeface="Times New Roman"/>
              <a:ea typeface="Times New Roman"/>
              <a:cs typeface="Times New Roman"/>
              <a:sym typeface="Times New Roman"/>
            </a:endParaRPr>
          </a:p>
          <a:p>
            <a:pPr indent="0" lvl="0" marL="457200" rtl="0" algn="just">
              <a:lnSpc>
                <a:spcPct val="135714"/>
              </a:lnSpc>
              <a:spcBef>
                <a:spcPts val="0"/>
              </a:spcBef>
              <a:spcAft>
                <a:spcPts val="0"/>
              </a:spcAft>
              <a:buNone/>
            </a:pPr>
            <a:r>
              <a:rPr lang="en" sz="4400">
                <a:highlight>
                  <a:srgbClr val="FFFFFF"/>
                </a:highlight>
                <a:latin typeface="Times New Roman"/>
                <a:ea typeface="Times New Roman"/>
                <a:cs typeface="Times New Roman"/>
                <a:sym typeface="Times New Roman"/>
              </a:rPr>
              <a:t>IDCG@k: Ideal Discounted Cumulative Gain at k, which is the DCG@k when the recommended items are in perfect order based on relevance</a:t>
            </a:r>
            <a:endParaRPr sz="4400">
              <a:highlight>
                <a:srgbClr val="FFFFFF"/>
              </a:highlight>
              <a:latin typeface="Times New Roman"/>
              <a:ea typeface="Times New Roman"/>
              <a:cs typeface="Times New Roman"/>
              <a:sym typeface="Times New Roman"/>
            </a:endParaRPr>
          </a:p>
          <a:p>
            <a:pPr indent="0" lvl="0" marL="457200" rtl="0" algn="just">
              <a:lnSpc>
                <a:spcPct val="135714"/>
              </a:lnSpc>
              <a:spcBef>
                <a:spcPts val="0"/>
              </a:spcBef>
              <a:spcAft>
                <a:spcPts val="0"/>
              </a:spcAft>
              <a:buNone/>
            </a:pPr>
            <a:r>
              <a:rPr lang="en" sz="4400">
                <a:highlight>
                  <a:srgbClr val="FFFFFF"/>
                </a:highlight>
                <a:latin typeface="Times New Roman"/>
                <a:ea typeface="Times New Roman"/>
                <a:cs typeface="Times New Roman"/>
                <a:sym typeface="Times New Roman"/>
              </a:rPr>
              <a:t>The  model  used to predict ratings for test sets with new users and businesses as well as testsets without new users or businesses ('testset 2').</a:t>
            </a:r>
            <a:endParaRPr sz="4400">
              <a:highlight>
                <a:srgbClr val="FFFFFF"/>
              </a:highlight>
              <a:latin typeface="Times New Roman"/>
              <a:ea typeface="Times New Roman"/>
              <a:cs typeface="Times New Roman"/>
              <a:sym typeface="Times New Roman"/>
            </a:endParaRPr>
          </a:p>
          <a:p>
            <a:pPr indent="0" lvl="0" marL="457200" rtl="0" algn="just">
              <a:lnSpc>
                <a:spcPct val="135714"/>
              </a:lnSpc>
              <a:spcBef>
                <a:spcPts val="0"/>
              </a:spcBef>
              <a:spcAft>
                <a:spcPts val="0"/>
              </a:spcAft>
              <a:buNone/>
            </a:pPr>
            <a:r>
              <a:rPr lang="en" sz="4400">
                <a:highlight>
                  <a:srgbClr val="FFFFFF"/>
                </a:highlight>
                <a:latin typeface="Times New Roman"/>
                <a:ea typeface="Times New Roman"/>
                <a:cs typeface="Times New Roman"/>
                <a:sym typeface="Times New Roman"/>
              </a:rPr>
              <a:t>Following the computation of NDCG@top10 and NDCG@5, the recommendation ranking is constructed for each user in the testset based on the projected ratings in decreasing order.</a:t>
            </a:r>
            <a:endParaRPr sz="4400">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1050">
              <a:highlight>
                <a:srgbClr val="FFFFFF"/>
              </a:highlight>
              <a:latin typeface="Arial"/>
              <a:ea typeface="Arial"/>
              <a:cs typeface="Arial"/>
              <a:sym typeface="Arial"/>
            </a:endParaRPr>
          </a:p>
          <a:p>
            <a:pPr indent="0" lvl="0" marL="0" rtl="0" algn="l">
              <a:spcBef>
                <a:spcPts val="1200"/>
              </a:spcBef>
              <a:spcAft>
                <a:spcPts val="1200"/>
              </a:spcAft>
              <a:buNone/>
            </a:pPr>
            <a:r>
              <a:t/>
            </a:r>
            <a:endParaRPr sz="1050">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861600"/>
          </a:xfrm>
          <a:prstGeom prst="rect">
            <a:avLst/>
          </a:prstGeom>
        </p:spPr>
        <p:txBody>
          <a:bodyPr anchorCtr="0" anchor="t" bIns="91425" lIns="91425" spcFirstLastPara="1" rIns="91425" wrap="square" tIns="91425">
            <a:noAutofit/>
          </a:bodyPr>
          <a:lstStyle/>
          <a:p>
            <a:pPr indent="0" lvl="0" marL="0" rtl="0" algn="just">
              <a:lnSpc>
                <a:spcPct val="135714"/>
              </a:lnSpc>
              <a:spcBef>
                <a:spcPts val="0"/>
              </a:spcBef>
              <a:spcAft>
                <a:spcPts val="0"/>
              </a:spcAft>
              <a:buNone/>
            </a:pPr>
            <a:r>
              <a:rPr b="1" lang="en" sz="2000">
                <a:solidFill>
                  <a:srgbClr val="FF0000"/>
                </a:solidFill>
                <a:highlight>
                  <a:srgbClr val="FFFFFF"/>
                </a:highlight>
                <a:latin typeface="Times New Roman"/>
                <a:ea typeface="Times New Roman"/>
                <a:cs typeface="Times New Roman"/>
                <a:sym typeface="Times New Roman"/>
              </a:rPr>
              <a:t>Recommendation Based On Restaurant Location and Feature Based Keyword Filtering:</a:t>
            </a:r>
            <a:endParaRPr b="1" sz="3300">
              <a:solidFill>
                <a:srgbClr val="FF0000"/>
              </a:solidFill>
            </a:endParaRPr>
          </a:p>
        </p:txBody>
      </p:sp>
      <p:sp>
        <p:nvSpPr>
          <p:cNvPr id="169" name="Google Shape;169;p28"/>
          <p:cNvSpPr txBox="1"/>
          <p:nvPr>
            <p:ph idx="1" type="body"/>
          </p:nvPr>
        </p:nvSpPr>
        <p:spPr>
          <a:xfrm>
            <a:off x="311700" y="1495950"/>
            <a:ext cx="8520600" cy="3072900"/>
          </a:xfrm>
          <a:prstGeom prst="rect">
            <a:avLst/>
          </a:prstGeom>
        </p:spPr>
        <p:txBody>
          <a:bodyPr anchorCtr="0" anchor="t" bIns="91425" lIns="91425" spcFirstLastPara="1" rIns="91425" wrap="square" tIns="91425">
            <a:normAutofit fontScale="85000" lnSpcReduction="10000"/>
          </a:bodyPr>
          <a:lstStyle/>
          <a:p>
            <a:pPr indent="0" lvl="0" marL="0" rtl="0" algn="just">
              <a:lnSpc>
                <a:spcPct val="135714"/>
              </a:lnSpc>
              <a:spcBef>
                <a:spcPts val="0"/>
              </a:spcBef>
              <a:spcAft>
                <a:spcPts val="0"/>
              </a:spcAft>
              <a:buNone/>
            </a:pPr>
            <a:r>
              <a:rPr lang="en" sz="1400">
                <a:highlight>
                  <a:srgbClr val="FFFFFF"/>
                </a:highlight>
                <a:latin typeface="Times New Roman"/>
                <a:ea typeface="Times New Roman"/>
                <a:cs typeface="Times New Roman"/>
                <a:sym typeface="Times New Roman"/>
              </a:rPr>
              <a:t>The non- personalization recommendation based on restaurant location and feature based keyword filtering facilitates combining restaurant feature-based (cuisine, style, pricing) and location-based (zip code, city, state) keyword filtering of the restaurant catalog. The filtered catalog is ranked according to the user's preferred ranking criteria to produce the tailored suggestions.</a:t>
            </a:r>
            <a:endParaRPr sz="1400">
              <a:highlight>
                <a:srgbClr val="FFFFFF"/>
              </a:highlight>
              <a:latin typeface="Times New Roman"/>
              <a:ea typeface="Times New Roman"/>
              <a:cs typeface="Times New Roman"/>
              <a:sym typeface="Times New Roman"/>
            </a:endParaRPr>
          </a:p>
          <a:p>
            <a:pPr indent="-304165" lvl="0" marL="457200" rtl="0" algn="just">
              <a:lnSpc>
                <a:spcPct val="135714"/>
              </a:lnSpc>
              <a:spcBef>
                <a:spcPts val="0"/>
              </a:spcBef>
              <a:spcAft>
                <a:spcPts val="0"/>
              </a:spcAft>
              <a:buSzPct val="100000"/>
              <a:buFont typeface="Times New Roman"/>
              <a:buChar char="●"/>
            </a:pPr>
            <a:r>
              <a:rPr lang="en" sz="1400">
                <a:highlight>
                  <a:srgbClr val="FFFFFF"/>
                </a:highlight>
                <a:latin typeface="Times New Roman"/>
                <a:ea typeface="Times New Roman"/>
                <a:cs typeface="Times New Roman"/>
                <a:sym typeface="Times New Roman"/>
              </a:rPr>
              <a:t>A function that calculates the geodesic distances between two spots on a globe given their coordinates was created in order to determine the distance between a restaurant and the user's point of interest.</a:t>
            </a:r>
            <a:endParaRPr sz="1400">
              <a:highlight>
                <a:srgbClr val="FFFFFF"/>
              </a:highlight>
              <a:latin typeface="Times New Roman"/>
              <a:ea typeface="Times New Roman"/>
              <a:cs typeface="Times New Roman"/>
              <a:sym typeface="Times New Roman"/>
            </a:endParaRPr>
          </a:p>
          <a:p>
            <a:pPr indent="-315835" lvl="0" marL="457200" rtl="0" algn="just">
              <a:lnSpc>
                <a:spcPct val="135714"/>
              </a:lnSpc>
              <a:spcBef>
                <a:spcPts val="0"/>
              </a:spcBef>
              <a:spcAft>
                <a:spcPts val="0"/>
              </a:spcAft>
              <a:buSzPct val="127641"/>
              <a:buFont typeface="Times New Roman"/>
              <a:buChar char="●"/>
            </a:pPr>
            <a:r>
              <a:rPr lang="en" sz="1266">
                <a:highlight>
                  <a:srgbClr val="FFFFFF"/>
                </a:highlight>
                <a:latin typeface="Arial"/>
                <a:ea typeface="Arial"/>
                <a:cs typeface="Arial"/>
                <a:sym typeface="Arial"/>
              </a:rPr>
              <a:t>An adjusted rating score is introduced as an improved metric to replace the original restaurant average star rating.</a:t>
            </a:r>
            <a:endParaRPr sz="1266">
              <a:highlight>
                <a:srgbClr val="FFFFFF"/>
              </a:highlight>
              <a:latin typeface="Arial"/>
              <a:ea typeface="Arial"/>
              <a:cs typeface="Arial"/>
              <a:sym typeface="Arial"/>
            </a:endParaRPr>
          </a:p>
          <a:p>
            <a:pPr indent="0" lvl="0" marL="457200" rtl="0" algn="just">
              <a:lnSpc>
                <a:spcPct val="135714"/>
              </a:lnSpc>
              <a:spcBef>
                <a:spcPts val="0"/>
              </a:spcBef>
              <a:spcAft>
                <a:spcPts val="0"/>
              </a:spcAft>
              <a:buNone/>
            </a:pPr>
            <a:r>
              <a:t/>
            </a:r>
            <a:endParaRPr sz="1266">
              <a:highlight>
                <a:srgbClr val="FFFFFF"/>
              </a:highlight>
              <a:latin typeface="Arial"/>
              <a:ea typeface="Arial"/>
              <a:cs typeface="Arial"/>
              <a:sym typeface="Arial"/>
            </a:endParaRPr>
          </a:p>
          <a:p>
            <a:pPr indent="0" lvl="0" marL="0" rtl="0" algn="just">
              <a:lnSpc>
                <a:spcPct val="135714"/>
              </a:lnSpc>
              <a:spcBef>
                <a:spcPts val="0"/>
              </a:spcBef>
              <a:spcAft>
                <a:spcPts val="0"/>
              </a:spcAft>
              <a:buNone/>
            </a:pPr>
            <a:r>
              <a:t/>
            </a:r>
            <a:endParaRPr sz="1400">
              <a:highlight>
                <a:srgbClr val="FFFFFF"/>
              </a:highlight>
              <a:latin typeface="Times New Roman"/>
              <a:ea typeface="Times New Roman"/>
              <a:cs typeface="Times New Roman"/>
              <a:sym typeface="Times New Roman"/>
            </a:endParaRPr>
          </a:p>
          <a:p>
            <a:pPr indent="0" lvl="0" marL="0" rtl="0" algn="just">
              <a:lnSpc>
                <a:spcPct val="135714"/>
              </a:lnSpc>
              <a:spcBef>
                <a:spcPts val="0"/>
              </a:spcBef>
              <a:spcAft>
                <a:spcPts val="0"/>
              </a:spcAft>
              <a:buNone/>
            </a:pPr>
            <a:r>
              <a:t/>
            </a:r>
            <a:endParaRPr sz="1400">
              <a:highlight>
                <a:srgbClr val="FFFFFF"/>
              </a:highlight>
              <a:latin typeface="Times New Roman"/>
              <a:ea typeface="Times New Roman"/>
              <a:cs typeface="Times New Roman"/>
              <a:sym typeface="Times New Roman"/>
            </a:endParaRPr>
          </a:p>
          <a:p>
            <a:pPr indent="0" lvl="0" marL="0" rtl="0" algn="just">
              <a:lnSpc>
                <a:spcPct val="135714"/>
              </a:lnSpc>
              <a:spcBef>
                <a:spcPts val="0"/>
              </a:spcBef>
              <a:spcAft>
                <a:spcPts val="0"/>
              </a:spcAft>
              <a:buNone/>
            </a:pPr>
            <a:r>
              <a:t/>
            </a:r>
            <a:endParaRPr sz="1400">
              <a:highlight>
                <a:srgbClr val="FFFFFF"/>
              </a:highlight>
              <a:latin typeface="Times New Roman"/>
              <a:ea typeface="Times New Roman"/>
              <a:cs typeface="Times New Roman"/>
              <a:sym typeface="Times New Roman"/>
            </a:endParaRPr>
          </a:p>
          <a:p>
            <a:pPr indent="0" lvl="0" marL="0" rtl="0" algn="just">
              <a:lnSpc>
                <a:spcPct val="135714"/>
              </a:lnSpc>
              <a:spcBef>
                <a:spcPts val="0"/>
              </a:spcBef>
              <a:spcAft>
                <a:spcPts val="0"/>
              </a:spcAft>
              <a:buNone/>
            </a:pPr>
            <a:r>
              <a:t/>
            </a:r>
            <a:endParaRPr sz="1400">
              <a:highlight>
                <a:srgbClr val="FFFFFF"/>
              </a:highlight>
              <a:latin typeface="Times New Roman"/>
              <a:ea typeface="Times New Roman"/>
              <a:cs typeface="Times New Roman"/>
              <a:sym typeface="Times New Roman"/>
            </a:endParaRPr>
          </a:p>
          <a:p>
            <a:pPr indent="0" lvl="0" marL="0" rtl="0" algn="just">
              <a:lnSpc>
                <a:spcPct val="135714"/>
              </a:lnSpc>
              <a:spcBef>
                <a:spcPts val="0"/>
              </a:spcBef>
              <a:spcAft>
                <a:spcPts val="0"/>
              </a:spcAft>
              <a:buClr>
                <a:schemeClr val="dk1"/>
              </a:buClr>
              <a:buSzPct val="78571"/>
              <a:buFont typeface="Arial"/>
              <a:buNone/>
            </a:pPr>
            <a:r>
              <a:t/>
            </a:r>
            <a:endParaRPr sz="1400">
              <a:highlight>
                <a:srgbClr val="FFFFFF"/>
              </a:highlight>
              <a:latin typeface="Times New Roman"/>
              <a:ea typeface="Times New Roman"/>
              <a:cs typeface="Times New Roman"/>
              <a:sym typeface="Times New Roman"/>
            </a:endParaRPr>
          </a:p>
        </p:txBody>
      </p:sp>
      <p:pic>
        <p:nvPicPr>
          <p:cNvPr id="170" name="Google Shape;170;p28"/>
          <p:cNvPicPr preferRelativeResize="0"/>
          <p:nvPr/>
        </p:nvPicPr>
        <p:blipFill>
          <a:blip r:embed="rId3">
            <a:alphaModFix/>
          </a:blip>
          <a:stretch>
            <a:fillRect/>
          </a:stretch>
        </p:blipFill>
        <p:spPr>
          <a:xfrm>
            <a:off x="3079300" y="2989375"/>
            <a:ext cx="2637325" cy="8594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167975"/>
            <a:ext cx="8520600" cy="67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F0000"/>
                </a:solidFill>
              </a:rPr>
              <a:t>Collaborative based filtering:</a:t>
            </a:r>
            <a:endParaRPr b="1">
              <a:solidFill>
                <a:srgbClr val="FF0000"/>
              </a:solidFill>
            </a:endParaRPr>
          </a:p>
        </p:txBody>
      </p:sp>
      <p:sp>
        <p:nvSpPr>
          <p:cNvPr id="176" name="Google Shape;176;p29"/>
          <p:cNvSpPr txBox="1"/>
          <p:nvPr>
            <p:ph idx="1" type="body"/>
          </p:nvPr>
        </p:nvSpPr>
        <p:spPr>
          <a:xfrm>
            <a:off x="311700" y="758775"/>
            <a:ext cx="8520600" cy="4309500"/>
          </a:xfrm>
          <a:prstGeom prst="rect">
            <a:avLst/>
          </a:prstGeom>
        </p:spPr>
        <p:txBody>
          <a:bodyPr anchorCtr="0" anchor="t" bIns="91425" lIns="91425" spcFirstLastPara="1" rIns="91425" wrap="square" tIns="91425">
            <a:noAutofit/>
          </a:bodyPr>
          <a:lstStyle/>
          <a:p>
            <a:pPr indent="0" lvl="0" marL="0" rtl="0" algn="just">
              <a:lnSpc>
                <a:spcPct val="115714"/>
              </a:lnSpc>
              <a:spcBef>
                <a:spcPts val="0"/>
              </a:spcBef>
              <a:spcAft>
                <a:spcPts val="0"/>
              </a:spcAft>
              <a:buSzPts val="275"/>
              <a:buNone/>
            </a:pPr>
            <a:r>
              <a:rPr lang="en" sz="1500">
                <a:highlight>
                  <a:srgbClr val="FFFFFF"/>
                </a:highlight>
                <a:latin typeface="Times New Roman"/>
                <a:ea typeface="Times New Roman"/>
                <a:cs typeface="Times New Roman"/>
                <a:sym typeface="Times New Roman"/>
              </a:rPr>
              <a:t>In the collaborative filtering based recommendation module ,personalized restaurant recommendations are supported given the distinct user id. The user-unrated restaurants from the catalog are ranked by the ratings anticipated by the model and returned as personalized </a:t>
            </a:r>
            <a:r>
              <a:rPr lang="en" sz="1362">
                <a:highlight>
                  <a:srgbClr val="FFFFFF"/>
                </a:highlight>
                <a:latin typeface="Times New Roman"/>
                <a:ea typeface="Times New Roman"/>
                <a:cs typeface="Times New Roman"/>
                <a:sym typeface="Times New Roman"/>
              </a:rPr>
              <a:t>suggestions. The personalization is computed based on the user's and all other users' rating histories of all Yelp establishments. </a:t>
            </a:r>
            <a:endParaRPr sz="1362">
              <a:highlight>
                <a:srgbClr val="FFFFFF"/>
              </a:highlight>
              <a:latin typeface="Times New Roman"/>
              <a:ea typeface="Times New Roman"/>
              <a:cs typeface="Times New Roman"/>
              <a:sym typeface="Times New Roman"/>
            </a:endParaRPr>
          </a:p>
          <a:p>
            <a:pPr indent="0" lvl="0" marL="0" rtl="0" algn="just">
              <a:lnSpc>
                <a:spcPct val="115714"/>
              </a:lnSpc>
              <a:spcBef>
                <a:spcPts val="0"/>
              </a:spcBef>
              <a:spcAft>
                <a:spcPts val="0"/>
              </a:spcAft>
              <a:buSzPts val="275"/>
              <a:buNone/>
            </a:pPr>
            <a:r>
              <a:t/>
            </a:r>
            <a:endParaRPr sz="1362">
              <a:highlight>
                <a:srgbClr val="FFFFFF"/>
              </a:highlight>
              <a:latin typeface="Times New Roman"/>
              <a:ea typeface="Times New Roman"/>
              <a:cs typeface="Times New Roman"/>
              <a:sym typeface="Times New Roman"/>
            </a:endParaRPr>
          </a:p>
          <a:p>
            <a:pPr indent="-315118" lvl="0" marL="457200" rtl="0" algn="just">
              <a:lnSpc>
                <a:spcPct val="115714"/>
              </a:lnSpc>
              <a:spcBef>
                <a:spcPts val="0"/>
              </a:spcBef>
              <a:spcAft>
                <a:spcPts val="0"/>
              </a:spcAft>
              <a:buSzPts val="1363"/>
              <a:buFont typeface="Times New Roman"/>
              <a:buChar char="❖"/>
            </a:pPr>
            <a:r>
              <a:rPr lang="en" sz="1362">
                <a:highlight>
                  <a:srgbClr val="FFFFFF"/>
                </a:highlight>
                <a:latin typeface="Times New Roman"/>
                <a:ea typeface="Times New Roman"/>
                <a:cs typeface="Times New Roman"/>
                <a:sym typeface="Times New Roman"/>
              </a:rPr>
              <a:t>Several matrix factorization models are prototyped in order to develop the module. The collaborative recommender module has used the optimised SVD with bias model since it provides the best RMSE for rating prediction on an unknown testset.</a:t>
            </a:r>
            <a:endParaRPr sz="1362">
              <a:highlight>
                <a:srgbClr val="FFFFFF"/>
              </a:highlight>
              <a:latin typeface="Times New Roman"/>
              <a:ea typeface="Times New Roman"/>
              <a:cs typeface="Times New Roman"/>
              <a:sym typeface="Times New Roman"/>
            </a:endParaRPr>
          </a:p>
          <a:p>
            <a:pPr indent="-315118" lvl="0" marL="457200" rtl="0" algn="just">
              <a:lnSpc>
                <a:spcPct val="115714"/>
              </a:lnSpc>
              <a:spcBef>
                <a:spcPts val="0"/>
              </a:spcBef>
              <a:spcAft>
                <a:spcPts val="0"/>
              </a:spcAft>
              <a:buSzPts val="1363"/>
              <a:buFont typeface="Times New Roman"/>
              <a:buChar char="❖"/>
            </a:pPr>
            <a:r>
              <a:rPr lang="en" sz="1362">
                <a:highlight>
                  <a:srgbClr val="FFFFFF"/>
                </a:highlight>
                <a:latin typeface="Times New Roman"/>
                <a:ea typeface="Times New Roman"/>
                <a:cs typeface="Times New Roman"/>
                <a:sym typeface="Times New Roman"/>
              </a:rPr>
              <a:t>Performance given by  different  models:</a:t>
            </a:r>
            <a:endParaRPr sz="1362">
              <a:highlight>
                <a:srgbClr val="FFFFFF"/>
              </a:highlight>
              <a:latin typeface="Times New Roman"/>
              <a:ea typeface="Times New Roman"/>
              <a:cs typeface="Times New Roman"/>
              <a:sym typeface="Times New Roman"/>
            </a:endParaRPr>
          </a:p>
          <a:p>
            <a:pPr indent="-315118" lvl="1" marL="914400" rtl="0" algn="just">
              <a:lnSpc>
                <a:spcPct val="115714"/>
              </a:lnSpc>
              <a:spcBef>
                <a:spcPts val="0"/>
              </a:spcBef>
              <a:spcAft>
                <a:spcPts val="0"/>
              </a:spcAft>
              <a:buSzPts val="1363"/>
              <a:buFont typeface="Times New Roman"/>
              <a:buChar char="➢"/>
            </a:pPr>
            <a:r>
              <a:rPr lang="en" sz="1362">
                <a:highlight>
                  <a:srgbClr val="FFFFFF"/>
                </a:highlight>
                <a:latin typeface="Times New Roman"/>
                <a:ea typeface="Times New Roman"/>
                <a:cs typeface="Times New Roman"/>
                <a:sym typeface="Times New Roman"/>
              </a:rPr>
              <a:t>Simple SVD: -2.0039</a:t>
            </a:r>
            <a:endParaRPr sz="1362">
              <a:highlight>
                <a:srgbClr val="FFFFFF"/>
              </a:highlight>
              <a:latin typeface="Times New Roman"/>
              <a:ea typeface="Times New Roman"/>
              <a:cs typeface="Times New Roman"/>
              <a:sym typeface="Times New Roman"/>
            </a:endParaRPr>
          </a:p>
          <a:p>
            <a:pPr indent="-315118" lvl="1" marL="914400" rtl="0" algn="just">
              <a:lnSpc>
                <a:spcPct val="115714"/>
              </a:lnSpc>
              <a:spcBef>
                <a:spcPts val="0"/>
              </a:spcBef>
              <a:spcAft>
                <a:spcPts val="0"/>
              </a:spcAft>
              <a:buSzPts val="1363"/>
              <a:buFont typeface="Times New Roman"/>
              <a:buChar char="➢"/>
            </a:pPr>
            <a:r>
              <a:rPr lang="en" sz="1362">
                <a:highlight>
                  <a:srgbClr val="FFFFFF"/>
                </a:highlight>
                <a:latin typeface="Times New Roman"/>
                <a:ea typeface="Times New Roman"/>
                <a:cs typeface="Times New Roman"/>
                <a:sym typeface="Times New Roman"/>
              </a:rPr>
              <a:t>SVD with bias -1.2305</a:t>
            </a:r>
            <a:endParaRPr sz="1362">
              <a:highlight>
                <a:srgbClr val="FFFFFF"/>
              </a:highlight>
              <a:latin typeface="Times New Roman"/>
              <a:ea typeface="Times New Roman"/>
              <a:cs typeface="Times New Roman"/>
              <a:sym typeface="Times New Roman"/>
            </a:endParaRPr>
          </a:p>
          <a:p>
            <a:pPr indent="-315118" lvl="1" marL="914400" rtl="0" algn="just">
              <a:lnSpc>
                <a:spcPct val="115714"/>
              </a:lnSpc>
              <a:spcBef>
                <a:spcPts val="0"/>
              </a:spcBef>
              <a:spcAft>
                <a:spcPts val="0"/>
              </a:spcAft>
              <a:buSzPts val="1363"/>
              <a:buFont typeface="Times New Roman"/>
              <a:buChar char="➢"/>
            </a:pPr>
            <a:r>
              <a:rPr lang="en" sz="1362">
                <a:highlight>
                  <a:srgbClr val="FFFFFF"/>
                </a:highlight>
                <a:latin typeface="Times New Roman"/>
                <a:ea typeface="Times New Roman"/>
                <a:cs typeface="Times New Roman"/>
                <a:sym typeface="Times New Roman"/>
              </a:rPr>
              <a:t>Grid search (SVD):1.23</a:t>
            </a:r>
            <a:endParaRPr sz="1362">
              <a:highlight>
                <a:srgbClr val="FFFFFF"/>
              </a:highlight>
              <a:latin typeface="Times New Roman"/>
              <a:ea typeface="Times New Roman"/>
              <a:cs typeface="Times New Roman"/>
              <a:sym typeface="Times New Roman"/>
            </a:endParaRPr>
          </a:p>
          <a:p>
            <a:pPr indent="-315118" lvl="1" marL="914400" rtl="0" algn="just">
              <a:lnSpc>
                <a:spcPct val="115714"/>
              </a:lnSpc>
              <a:spcBef>
                <a:spcPts val="0"/>
              </a:spcBef>
              <a:spcAft>
                <a:spcPts val="0"/>
              </a:spcAft>
              <a:buSzPts val="1363"/>
              <a:buFont typeface="Times New Roman"/>
              <a:buChar char="➢"/>
            </a:pPr>
            <a:r>
              <a:rPr lang="en" sz="1362">
                <a:highlight>
                  <a:srgbClr val="FFFFFF"/>
                </a:highlight>
                <a:latin typeface="Times New Roman"/>
                <a:ea typeface="Times New Roman"/>
                <a:cs typeface="Times New Roman"/>
                <a:sym typeface="Times New Roman"/>
              </a:rPr>
              <a:t>NMF without bias -1.41</a:t>
            </a:r>
            <a:endParaRPr sz="1362">
              <a:highlight>
                <a:srgbClr val="FFFFFF"/>
              </a:highlight>
              <a:latin typeface="Times New Roman"/>
              <a:ea typeface="Times New Roman"/>
              <a:cs typeface="Times New Roman"/>
              <a:sym typeface="Times New Roman"/>
            </a:endParaRPr>
          </a:p>
          <a:p>
            <a:pPr indent="-315118" lvl="1" marL="914400" rtl="0" algn="just">
              <a:lnSpc>
                <a:spcPct val="115714"/>
              </a:lnSpc>
              <a:spcBef>
                <a:spcPts val="0"/>
              </a:spcBef>
              <a:spcAft>
                <a:spcPts val="0"/>
              </a:spcAft>
              <a:buSzPts val="1363"/>
              <a:buFont typeface="Times New Roman"/>
              <a:buChar char="➢"/>
            </a:pPr>
            <a:r>
              <a:rPr lang="en" sz="1362">
                <a:highlight>
                  <a:srgbClr val="FFFFFF"/>
                </a:highlight>
                <a:latin typeface="Times New Roman"/>
                <a:ea typeface="Times New Roman"/>
                <a:cs typeface="Times New Roman"/>
                <a:sym typeface="Times New Roman"/>
              </a:rPr>
              <a:t>NMF with bias-1.55</a:t>
            </a:r>
            <a:endParaRPr sz="1362">
              <a:highlight>
                <a:srgbClr val="FFFFFF"/>
              </a:highlight>
              <a:latin typeface="Times New Roman"/>
              <a:ea typeface="Times New Roman"/>
              <a:cs typeface="Times New Roman"/>
              <a:sym typeface="Times New Roman"/>
            </a:endParaRPr>
          </a:p>
          <a:p>
            <a:pPr indent="-315118" lvl="1" marL="914400" rtl="0" algn="just">
              <a:lnSpc>
                <a:spcPct val="115714"/>
              </a:lnSpc>
              <a:spcBef>
                <a:spcPts val="0"/>
              </a:spcBef>
              <a:spcAft>
                <a:spcPts val="0"/>
              </a:spcAft>
              <a:buSzPts val="1363"/>
              <a:buFont typeface="Times New Roman"/>
              <a:buChar char="➢"/>
            </a:pPr>
            <a:r>
              <a:rPr lang="en" sz="1362">
                <a:highlight>
                  <a:srgbClr val="FFFFFF"/>
                </a:highlight>
                <a:latin typeface="Times New Roman"/>
                <a:ea typeface="Times New Roman"/>
                <a:cs typeface="Times New Roman"/>
                <a:sym typeface="Times New Roman"/>
              </a:rPr>
              <a:t>NMF using scikit learn-2.79</a:t>
            </a:r>
            <a:endParaRPr sz="1362">
              <a:highlight>
                <a:srgbClr val="FFFFFF"/>
              </a:highlight>
              <a:latin typeface="Times New Roman"/>
              <a:ea typeface="Times New Roman"/>
              <a:cs typeface="Times New Roman"/>
              <a:sym typeface="Times New Roman"/>
            </a:endParaRPr>
          </a:p>
          <a:p>
            <a:pPr indent="-315118" lvl="1" marL="914400" rtl="0" algn="just">
              <a:lnSpc>
                <a:spcPct val="115714"/>
              </a:lnSpc>
              <a:spcBef>
                <a:spcPts val="0"/>
              </a:spcBef>
              <a:spcAft>
                <a:spcPts val="0"/>
              </a:spcAft>
              <a:buSzPts val="1363"/>
              <a:buFont typeface="Times New Roman"/>
              <a:buChar char="➢"/>
            </a:pPr>
            <a:r>
              <a:rPr lang="en" sz="1362">
                <a:highlight>
                  <a:srgbClr val="FFFFFF"/>
                </a:highlight>
                <a:latin typeface="Times New Roman"/>
                <a:ea typeface="Times New Roman"/>
                <a:cs typeface="Times New Roman"/>
                <a:sym typeface="Times New Roman"/>
              </a:rPr>
              <a:t>NMF model(grid search optimization):1.4037</a:t>
            </a:r>
            <a:endParaRPr sz="1362">
              <a:highlight>
                <a:srgbClr val="FFFFFF"/>
              </a:highlight>
              <a:latin typeface="Times New Roman"/>
              <a:ea typeface="Times New Roman"/>
              <a:cs typeface="Times New Roman"/>
              <a:sym typeface="Times New Roman"/>
            </a:endParaRPr>
          </a:p>
          <a:p>
            <a:pPr indent="-315118" lvl="0" marL="457200" rtl="0" algn="just">
              <a:lnSpc>
                <a:spcPct val="115714"/>
              </a:lnSpc>
              <a:spcBef>
                <a:spcPts val="0"/>
              </a:spcBef>
              <a:spcAft>
                <a:spcPts val="0"/>
              </a:spcAft>
              <a:buSzPts val="1363"/>
              <a:buFont typeface="Times New Roman"/>
              <a:buChar char="❖"/>
            </a:pPr>
            <a:r>
              <a:rPr lang="en" sz="1362">
                <a:highlight>
                  <a:srgbClr val="FFFFFF"/>
                </a:highlight>
                <a:latin typeface="Times New Roman"/>
                <a:ea typeface="Times New Roman"/>
                <a:cs typeface="Times New Roman"/>
                <a:sym typeface="Times New Roman"/>
              </a:rPr>
              <a:t>Average nDCG achieved by our best model at nDCG@5 AND nDCG@10 is 0.96 and 0.94 respectively.</a:t>
            </a:r>
            <a:endParaRPr sz="1362">
              <a:highlight>
                <a:srgbClr val="FFFFFF"/>
              </a:highlight>
              <a:latin typeface="Times New Roman"/>
              <a:ea typeface="Times New Roman"/>
              <a:cs typeface="Times New Roman"/>
              <a:sym typeface="Times New Roman"/>
            </a:endParaRPr>
          </a:p>
          <a:p>
            <a:pPr indent="0" lvl="0" marL="457200" rtl="0" algn="just">
              <a:lnSpc>
                <a:spcPct val="115714"/>
              </a:lnSpc>
              <a:spcBef>
                <a:spcPts val="0"/>
              </a:spcBef>
              <a:spcAft>
                <a:spcPts val="0"/>
              </a:spcAft>
              <a:buSzPts val="275"/>
              <a:buNone/>
            </a:pPr>
            <a:r>
              <a:rPr lang="en" sz="1362">
                <a:highlight>
                  <a:srgbClr val="FFFFFF"/>
                </a:highlight>
                <a:latin typeface="Times New Roman"/>
                <a:ea typeface="Times New Roman"/>
                <a:cs typeface="Times New Roman"/>
                <a:sym typeface="Times New Roman"/>
              </a:rPr>
              <a:t>   </a:t>
            </a:r>
            <a:endParaRPr sz="1362">
              <a:highlight>
                <a:srgbClr val="FFFFFF"/>
              </a:highlight>
              <a:latin typeface="Times New Roman"/>
              <a:ea typeface="Times New Roman"/>
              <a:cs typeface="Times New Roman"/>
              <a:sym typeface="Times New Roman"/>
            </a:endParaRPr>
          </a:p>
          <a:p>
            <a:pPr indent="0" lvl="0" marL="0" rtl="0" algn="just">
              <a:lnSpc>
                <a:spcPct val="115714"/>
              </a:lnSpc>
              <a:spcBef>
                <a:spcPts val="0"/>
              </a:spcBef>
              <a:spcAft>
                <a:spcPts val="0"/>
              </a:spcAft>
              <a:buSzPts val="275"/>
              <a:buNone/>
            </a:pPr>
            <a:r>
              <a:t/>
            </a:r>
            <a:endParaRPr sz="1362">
              <a:highlight>
                <a:srgbClr val="FFFFFF"/>
              </a:highlight>
              <a:latin typeface="Times New Roman"/>
              <a:ea typeface="Times New Roman"/>
              <a:cs typeface="Times New Roman"/>
              <a:sym typeface="Times New Roman"/>
            </a:endParaRPr>
          </a:p>
          <a:p>
            <a:pPr indent="0" lvl="0" marL="0" rtl="0" algn="just">
              <a:lnSpc>
                <a:spcPct val="115714"/>
              </a:lnSpc>
              <a:spcBef>
                <a:spcPts val="0"/>
              </a:spcBef>
              <a:spcAft>
                <a:spcPts val="0"/>
              </a:spcAft>
              <a:buClr>
                <a:schemeClr val="dk1"/>
              </a:buClr>
              <a:buSzPts val="275"/>
              <a:buFont typeface="Arial"/>
              <a:buNone/>
            </a:pPr>
            <a:r>
              <a:t/>
            </a:r>
            <a:endParaRPr sz="1362">
              <a:highlight>
                <a:srgbClr val="FFFFFF"/>
              </a:highlight>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0"/>
            <a:ext cx="8520600" cy="68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F0000"/>
                </a:solidFill>
              </a:rPr>
              <a:t>Content based Filtering:</a:t>
            </a:r>
            <a:endParaRPr b="1">
              <a:solidFill>
                <a:srgbClr val="FF0000"/>
              </a:solidFill>
            </a:endParaRPr>
          </a:p>
        </p:txBody>
      </p:sp>
      <p:sp>
        <p:nvSpPr>
          <p:cNvPr id="182" name="Google Shape;182;p30"/>
          <p:cNvSpPr txBox="1"/>
          <p:nvPr>
            <p:ph idx="1" type="body"/>
          </p:nvPr>
        </p:nvSpPr>
        <p:spPr>
          <a:xfrm>
            <a:off x="311700" y="602400"/>
            <a:ext cx="8520600" cy="3966300"/>
          </a:xfrm>
          <a:prstGeom prst="rect">
            <a:avLst/>
          </a:prstGeom>
        </p:spPr>
        <p:txBody>
          <a:bodyPr anchorCtr="0" anchor="t" bIns="91425" lIns="91425" spcFirstLastPara="1" rIns="91425" wrap="square" tIns="91425">
            <a:normAutofit fontScale="85000" lnSpcReduction="10000"/>
          </a:bodyPr>
          <a:lstStyle/>
          <a:p>
            <a:pPr indent="-325755" lvl="0" marL="457200" rtl="0" algn="just">
              <a:lnSpc>
                <a:spcPct val="135714"/>
              </a:lnSpc>
              <a:spcBef>
                <a:spcPts val="0"/>
              </a:spcBef>
              <a:spcAft>
                <a:spcPts val="0"/>
              </a:spcAft>
              <a:buSzPct val="100000"/>
              <a:buFont typeface="Times New Roman"/>
              <a:buChar char="❖"/>
            </a:pPr>
            <a:r>
              <a:rPr lang="en">
                <a:highlight>
                  <a:srgbClr val="FFFFFF"/>
                </a:highlight>
                <a:latin typeface="Times New Roman"/>
                <a:ea typeface="Times New Roman"/>
                <a:cs typeface="Times New Roman"/>
                <a:sym typeface="Times New Roman"/>
              </a:rPr>
              <a:t>In the</a:t>
            </a:r>
            <a:r>
              <a:rPr b="1" lang="en">
                <a:highlight>
                  <a:srgbClr val="FFFFFF"/>
                </a:highlight>
                <a:latin typeface="Times New Roman"/>
                <a:ea typeface="Times New Roman"/>
                <a:cs typeface="Times New Roman"/>
                <a:sym typeface="Times New Roman"/>
              </a:rPr>
              <a:t> </a:t>
            </a:r>
            <a:r>
              <a:rPr lang="en">
                <a:highlight>
                  <a:srgbClr val="FFFFFF"/>
                </a:highlight>
                <a:latin typeface="Times New Roman"/>
                <a:ea typeface="Times New Roman"/>
                <a:cs typeface="Times New Roman"/>
                <a:sym typeface="Times New Roman"/>
              </a:rPr>
              <a:t>personalized restaurant content-based recommender module, personalized restaurant recommendations are supported given the distinct user id. User-unrated restaurants from the catalog are ranked by similarity score and returned as personalized recommendations. The personalization is computed based on the similarity between the user's preference indicated by historical ratings and all restaurants' features extracted from a rich set of Yelp restaurant review texts.</a:t>
            </a:r>
            <a:endParaRPr>
              <a:highlight>
                <a:srgbClr val="FFFFFF"/>
              </a:highlight>
              <a:latin typeface="Times New Roman"/>
              <a:ea typeface="Times New Roman"/>
              <a:cs typeface="Times New Roman"/>
              <a:sym typeface="Times New Roman"/>
            </a:endParaRPr>
          </a:p>
          <a:p>
            <a:pPr indent="-325755" lvl="0" marL="457200" rtl="0" algn="just">
              <a:lnSpc>
                <a:spcPct val="135714"/>
              </a:lnSpc>
              <a:spcBef>
                <a:spcPts val="0"/>
              </a:spcBef>
              <a:spcAft>
                <a:spcPts val="0"/>
              </a:spcAft>
              <a:buSzPct val="100000"/>
              <a:buFont typeface="Times New Roman"/>
              <a:buChar char="❖"/>
            </a:pPr>
            <a:r>
              <a:rPr lang="en">
                <a:highlight>
                  <a:srgbClr val="FFFFFF"/>
                </a:highlight>
                <a:latin typeface="Times New Roman"/>
                <a:ea typeface="Times New Roman"/>
                <a:cs typeface="Times New Roman"/>
                <a:sym typeface="Times New Roman"/>
              </a:rPr>
              <a:t>Based on the cosine similarity between the restaurant and user feature vectors, we computed restaurant and user feature vectors, and a similarity score was created. According to similarity ratings, we ordered open restaurants in descending order.</a:t>
            </a:r>
            <a:endParaRPr>
              <a:highlight>
                <a:srgbClr val="FFFFFF"/>
              </a:highlight>
              <a:latin typeface="Times New Roman"/>
              <a:ea typeface="Times New Roman"/>
              <a:cs typeface="Times New Roman"/>
              <a:sym typeface="Times New Roman"/>
            </a:endParaRPr>
          </a:p>
          <a:p>
            <a:pPr indent="-325755" lvl="0" marL="457200" rtl="0" algn="just">
              <a:lnSpc>
                <a:spcPct val="115714"/>
              </a:lnSpc>
              <a:spcBef>
                <a:spcPts val="0"/>
              </a:spcBef>
              <a:spcAft>
                <a:spcPts val="0"/>
              </a:spcAft>
              <a:buSzPct val="100000"/>
              <a:buFont typeface="Times New Roman"/>
              <a:buChar char="❖"/>
            </a:pPr>
            <a:r>
              <a:rPr lang="en">
                <a:highlight>
                  <a:srgbClr val="FFFFFF"/>
                </a:highlight>
                <a:latin typeface="Times New Roman"/>
                <a:ea typeface="Times New Roman"/>
                <a:cs typeface="Times New Roman"/>
                <a:sym typeface="Times New Roman"/>
              </a:rPr>
              <a:t>Average nDCG achieved by our best model at nDCG@5 AND nDCG@10 is 0.86 and 0.85  respectively.</a:t>
            </a:r>
            <a:endParaRPr>
              <a:highlight>
                <a:srgbClr val="FFFFFF"/>
              </a:highlight>
              <a:latin typeface="Times New Roman"/>
              <a:ea typeface="Times New Roman"/>
              <a:cs typeface="Times New Roman"/>
              <a:sym typeface="Times New Roman"/>
            </a:endParaRPr>
          </a:p>
          <a:p>
            <a:pPr indent="0" lvl="0" marL="457200" rtl="0" algn="just">
              <a:lnSpc>
                <a:spcPct val="135714"/>
              </a:lnSpc>
              <a:spcBef>
                <a:spcPts val="0"/>
              </a:spcBef>
              <a:spcAft>
                <a:spcPts val="0"/>
              </a:spcAft>
              <a:buNone/>
            </a:pPr>
            <a:r>
              <a:t/>
            </a:r>
            <a:endParaRPr sz="1000">
              <a:highlight>
                <a:srgbClr val="FFFFFF"/>
              </a:highlight>
              <a:latin typeface="Times New Roman"/>
              <a:ea typeface="Times New Roman"/>
              <a:cs typeface="Times New Roman"/>
              <a:sym typeface="Times New Roman"/>
            </a:endParaRPr>
          </a:p>
          <a:p>
            <a:pPr indent="0" lvl="0" marL="0" rtl="0" algn="just">
              <a:lnSpc>
                <a:spcPct val="135714"/>
              </a:lnSpc>
              <a:spcBef>
                <a:spcPts val="0"/>
              </a:spcBef>
              <a:spcAft>
                <a:spcPts val="0"/>
              </a:spcAft>
              <a:buNone/>
            </a:pPr>
            <a:r>
              <a:t/>
            </a:r>
            <a:endParaRPr sz="1000">
              <a:highlight>
                <a:srgbClr val="FFFFFF"/>
              </a:highlight>
              <a:latin typeface="Times New Roman"/>
              <a:ea typeface="Times New Roman"/>
              <a:cs typeface="Times New Roman"/>
              <a:sym typeface="Times New Roman"/>
            </a:endParaRPr>
          </a:p>
          <a:p>
            <a:pPr indent="0" lvl="0" marL="0" rtl="0" algn="just">
              <a:lnSpc>
                <a:spcPct val="135714"/>
              </a:lnSpc>
              <a:spcBef>
                <a:spcPts val="0"/>
              </a:spcBef>
              <a:spcAft>
                <a:spcPts val="0"/>
              </a:spcAft>
              <a:buNone/>
            </a:pPr>
            <a:r>
              <a:t/>
            </a:r>
            <a:endParaRPr sz="1000">
              <a:highlight>
                <a:srgbClr val="FFFFFF"/>
              </a:highlight>
              <a:latin typeface="Times New Roman"/>
              <a:ea typeface="Times New Roman"/>
              <a:cs typeface="Times New Roman"/>
              <a:sym typeface="Times New Roman"/>
            </a:endParaRPr>
          </a:p>
          <a:p>
            <a:pPr indent="0" lvl="0" marL="0" rtl="0" algn="just">
              <a:lnSpc>
                <a:spcPct val="135714"/>
              </a:lnSpc>
              <a:spcBef>
                <a:spcPts val="0"/>
              </a:spcBef>
              <a:spcAft>
                <a:spcPts val="0"/>
              </a:spcAft>
              <a:buClr>
                <a:schemeClr val="dk1"/>
              </a:buClr>
              <a:buSzPct val="110000"/>
              <a:buFont typeface="Arial"/>
              <a:buNone/>
            </a:pPr>
            <a:r>
              <a:t/>
            </a:r>
            <a:endParaRPr sz="1000">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FF0000"/>
                </a:solidFill>
              </a:rPr>
              <a:t>Philadelphia </a:t>
            </a:r>
            <a:r>
              <a:rPr lang="en" u="sng">
                <a:solidFill>
                  <a:srgbClr val="FF0000"/>
                </a:solidFill>
              </a:rPr>
              <a:t>recommender:</a:t>
            </a:r>
            <a:endParaRPr u="sng">
              <a:solidFill>
                <a:srgbClr val="FF0000"/>
              </a:solidFill>
            </a:endParaRPr>
          </a:p>
        </p:txBody>
      </p:sp>
      <p:sp>
        <p:nvSpPr>
          <p:cNvPr id="188" name="Google Shape;188;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also made a recommender of </a:t>
            </a:r>
            <a:r>
              <a:rPr lang="en"/>
              <a:t>restaurants in Philadelphia using the review data of 2017-21 with business data using the above stated methods  .</a:t>
            </a:r>
            <a:endParaRPr/>
          </a:p>
          <a:p>
            <a:pPr indent="0" lvl="0" marL="0" rtl="0" algn="l">
              <a:spcBef>
                <a:spcPts val="1200"/>
              </a:spcBef>
              <a:spcAft>
                <a:spcPts val="0"/>
              </a:spcAft>
              <a:buNone/>
            </a:pPr>
            <a:r>
              <a:rPr lang="en"/>
              <a:t> Input given is user_id.</a:t>
            </a:r>
            <a:endParaRPr/>
          </a:p>
          <a:p>
            <a:pPr indent="0" lvl="0" marL="0" rtl="0" algn="l">
              <a:spcBef>
                <a:spcPts val="1200"/>
              </a:spcBef>
              <a:spcAft>
                <a:spcPts val="0"/>
              </a:spcAft>
              <a:buNone/>
            </a:pPr>
            <a:r>
              <a:rPr lang="en"/>
              <a:t>EXAMPLE:</a:t>
            </a:r>
            <a:endParaRPr/>
          </a:p>
          <a:p>
            <a:pPr indent="0" lvl="0" marL="0" rtl="0" algn="l">
              <a:spcBef>
                <a:spcPts val="1200"/>
              </a:spcBef>
              <a:spcAft>
                <a:spcPts val="1200"/>
              </a:spcAft>
              <a:buNone/>
            </a:pPr>
            <a:r>
              <a:t/>
            </a:r>
            <a:endParaRPr/>
          </a:p>
        </p:txBody>
      </p:sp>
      <p:pic>
        <p:nvPicPr>
          <p:cNvPr id="189" name="Google Shape;189;p31"/>
          <p:cNvPicPr preferRelativeResize="0"/>
          <p:nvPr/>
        </p:nvPicPr>
        <p:blipFill>
          <a:blip r:embed="rId3">
            <a:alphaModFix/>
          </a:blip>
          <a:stretch>
            <a:fillRect/>
          </a:stretch>
        </p:blipFill>
        <p:spPr>
          <a:xfrm>
            <a:off x="502825" y="2815025"/>
            <a:ext cx="7020173" cy="61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887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FF0000"/>
                </a:solidFill>
              </a:rPr>
              <a:t>Problem statement:</a:t>
            </a:r>
            <a:endParaRPr b="1" u="sng">
              <a:solidFill>
                <a:srgbClr val="FF0000"/>
              </a:solidFill>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400">
                <a:latin typeface="Times New Roman"/>
                <a:ea typeface="Times New Roman"/>
                <a:cs typeface="Times New Roman"/>
                <a:sym typeface="Times New Roman"/>
              </a:rPr>
              <a:t>A highly effective restaurant recommendation systema well-liked service whose precision and elegance keep expanding every day.  Our restaurant recommendation algorithm seeks to include user evaluations, past dining encounters, and restaurant attributes including location, cuisine, price range, ambiance, and ratings.</a:t>
            </a:r>
            <a:endParaRPr sz="1400">
              <a:latin typeface="Times New Roman"/>
              <a:ea typeface="Times New Roman"/>
              <a:cs typeface="Times New Roman"/>
              <a:sym typeface="Times New Roman"/>
            </a:endParaRPr>
          </a:p>
          <a:p>
            <a:pPr indent="0" lvl="0" marL="0" rtl="0" algn="just">
              <a:spcBef>
                <a:spcPts val="0"/>
              </a:spcBef>
              <a:spcAft>
                <a:spcPts val="0"/>
              </a:spcAft>
              <a:buNone/>
            </a:pPr>
            <a:r>
              <a:t/>
            </a:r>
            <a:endParaRPr sz="1400">
              <a:latin typeface="Times New Roman"/>
              <a:ea typeface="Times New Roman"/>
              <a:cs typeface="Times New Roman"/>
              <a:sym typeface="Times New Roman"/>
            </a:endParaRPr>
          </a:p>
          <a:p>
            <a:pPr indent="0" lvl="0" marL="0" rtl="0" algn="just">
              <a:spcBef>
                <a:spcPts val="0"/>
              </a:spcBef>
              <a:spcAft>
                <a:spcPts val="0"/>
              </a:spcAft>
              <a:buNone/>
            </a:pPr>
            <a:r>
              <a:rPr lang="en" sz="1400">
                <a:latin typeface="Times New Roman"/>
                <a:ea typeface="Times New Roman"/>
                <a:cs typeface="Times New Roman"/>
                <a:sym typeface="Times New Roman"/>
              </a:rPr>
              <a:t>In order to give users personalised restaurant recommendations, the system uses hybrid filtering, which combines the outcomes of collaborative filtering to identify similar users based on their past dining experiences and ratings, recommend restaurants that the user might like, and recommend restaurants that match the user's preferences based on restaurant features such as location, cuisine, price range, ambiance, and ratings. </a:t>
            </a:r>
            <a:endParaRPr sz="1400">
              <a:latin typeface="Times New Roman"/>
              <a:ea typeface="Times New Roman"/>
              <a:cs typeface="Times New Roman"/>
              <a:sym typeface="Times New Roman"/>
            </a:endParaRPr>
          </a:p>
          <a:p>
            <a:pPr indent="0" lvl="0" marL="0" rtl="0" algn="just">
              <a:spcBef>
                <a:spcPts val="0"/>
              </a:spcBef>
              <a:spcAft>
                <a:spcPts val="0"/>
              </a:spcAft>
              <a:buNone/>
            </a:pPr>
            <a:r>
              <a:t/>
            </a:r>
            <a:endParaRPr sz="1400">
              <a:latin typeface="Times New Roman"/>
              <a:ea typeface="Times New Roman"/>
              <a:cs typeface="Times New Roman"/>
              <a:sym typeface="Times New Roman"/>
            </a:endParaRPr>
          </a:p>
          <a:p>
            <a:pPr indent="0" lvl="0" marL="0" rtl="0" algn="just">
              <a:spcBef>
                <a:spcPts val="0"/>
              </a:spcBef>
              <a:spcAft>
                <a:spcPts val="0"/>
              </a:spcAft>
              <a:buNone/>
            </a:pPr>
            <a:r>
              <a:rPr lang="en" sz="1400">
                <a:latin typeface="Times New Roman"/>
                <a:ea typeface="Times New Roman"/>
                <a:cs typeface="Times New Roman"/>
                <a:sym typeface="Times New Roman"/>
              </a:rPr>
              <a:t>Additionally, the system offers a user-friendly interface that makes it simple for consumers to look up and find new eateries based on their interests and suggestions. </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Demonstration and Results:</a:t>
            </a:r>
            <a:endParaRPr b="1">
              <a:solidFill>
                <a:srgbClr val="FF0000"/>
              </a:solidFill>
            </a:endParaRPr>
          </a:p>
        </p:txBody>
      </p:sp>
      <p:sp>
        <p:nvSpPr>
          <p:cNvPr id="195" name="Google Shape;195;p3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b="1" lang="en">
                <a:solidFill>
                  <a:srgbClr val="FF0000"/>
                </a:solidFill>
              </a:rPr>
              <a:t>Demonstration and Results:</a:t>
            </a:r>
            <a:endParaRPr b="1">
              <a:solidFill>
                <a:srgbClr val="FF0000"/>
              </a:solidFill>
            </a:endParaRPr>
          </a:p>
          <a:p>
            <a:pPr indent="0" lvl="0" marL="0" rtl="0" algn="l">
              <a:spcBef>
                <a:spcPts val="0"/>
              </a:spcBef>
              <a:spcAft>
                <a:spcPts val="0"/>
              </a:spcAft>
              <a:buNone/>
            </a:pPr>
            <a:r>
              <a:t/>
            </a:r>
            <a:endParaRPr/>
          </a:p>
        </p:txBody>
      </p:sp>
      <p:sp>
        <p:nvSpPr>
          <p:cNvPr id="201" name="Google Shape;201;p3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Future work:</a:t>
            </a:r>
            <a:endParaRPr b="1">
              <a:solidFill>
                <a:srgbClr val="FF0000"/>
              </a:solidFill>
            </a:endParaRPr>
          </a:p>
        </p:txBody>
      </p:sp>
      <p:sp>
        <p:nvSpPr>
          <p:cNvPr id="207" name="Google Shape;207;p3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highlight>
                  <a:srgbClr val="FFFFFF"/>
                </a:highlight>
                <a:latin typeface="Arial"/>
                <a:ea typeface="Arial"/>
                <a:cs typeface="Arial"/>
                <a:sym typeface="Arial"/>
              </a:rPr>
              <a:t>Personalization based on tips and </a:t>
            </a:r>
            <a:r>
              <a:rPr lang="en">
                <a:highlight>
                  <a:srgbClr val="FFFFFF"/>
                </a:highlight>
                <a:latin typeface="Arial"/>
                <a:ea typeface="Arial"/>
                <a:cs typeface="Arial"/>
                <a:sym typeface="Arial"/>
              </a:rPr>
              <a:t>check ins</a:t>
            </a:r>
            <a:r>
              <a:rPr lang="en">
                <a:highlight>
                  <a:srgbClr val="FFFFFF"/>
                </a:highlight>
                <a:latin typeface="Arial"/>
                <a:ea typeface="Arial"/>
                <a:cs typeface="Arial"/>
                <a:sym typeface="Arial"/>
              </a:rPr>
              <a:t> can also be integrated.</a:t>
            </a:r>
            <a:endParaRPr>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Char char="●"/>
            </a:pPr>
            <a:r>
              <a:rPr lang="en">
                <a:highlight>
                  <a:srgbClr val="FFFFFF"/>
                </a:highlight>
                <a:latin typeface="Arial"/>
                <a:ea typeface="Arial"/>
                <a:cs typeface="Arial"/>
                <a:sym typeface="Arial"/>
              </a:rPr>
              <a:t>More recent reviews are seen as more reliable than earlier reviews since factors like restaurant ownership, food quality, service, and the environment can all change over time. Therefore, by including the age relevance of the rating, the rating measure may be further enhanced.</a:t>
            </a:r>
            <a:endParaRPr>
              <a:highlight>
                <a:srgbClr val="FFFFFF"/>
              </a:highlight>
              <a:latin typeface="Arial"/>
              <a:ea typeface="Arial"/>
              <a:cs typeface="Arial"/>
              <a:sym typeface="Arial"/>
            </a:endParaRPr>
          </a:p>
          <a:p>
            <a:pPr indent="0" lvl="0" marL="0" rtl="0" algn="l">
              <a:spcBef>
                <a:spcPts val="1200"/>
              </a:spcBef>
              <a:spcAft>
                <a:spcPts val="1200"/>
              </a:spcAft>
              <a:buNone/>
            </a:pPr>
            <a:r>
              <a:t/>
            </a:r>
            <a:endParaRPr>
              <a:highlight>
                <a:srgbClr val="FFFFFF"/>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References:</a:t>
            </a:r>
            <a:endParaRPr b="1">
              <a:solidFill>
                <a:srgbClr val="FF0000"/>
              </a:solidFill>
            </a:endParaRPr>
          </a:p>
        </p:txBody>
      </p:sp>
      <p:sp>
        <p:nvSpPr>
          <p:cNvPr id="213" name="Google Shape;213;p3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[1] Ahsan Habib, Abdur Rakib, and Muhammad Abul Hasan, “Location, Time, and Preference Aware Restaurant Recommendation Method”, IEEE, 19th International Conference on Computer and Information Technology, pp. 315-319, 2016. </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[2] Nanthaphat Koetphrom, Panachai Charusangvittaya, Daricha Sutivong, “Comparing Filtering Techniques in Restaurant Recommendation System”, IEEE, pp. 46-51, 2018</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[3] Khushbu Jalan, Kiran Gawande, “Context-Aware Hotel Recommendation System based on Hybrid Approach to Mitigate ColdStart-Problem”, IEEE, Communication, Data Analytics and Soft Computing, pp. 2364-2369, 2017.</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000">
                <a:latin typeface="Times New Roman"/>
                <a:ea typeface="Times New Roman"/>
                <a:cs typeface="Times New Roman"/>
                <a:sym typeface="Times New Roman"/>
              </a:rPr>
              <a:t>[4] Jun Zeng, Feng Li, Haiyang Liu, Junhao Wen, Sachio Hirokawa, “A Restaurant Recommender System Based on User Preference and Location in Mobile Environment”, 5th IIAI International Congress on Advanced Applied Informatics, IEEE, pp. 55-60, 2016</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p>
            <a:pPr indent="0" lvl="0" marL="0" rtl="0" algn="just">
              <a:spcBef>
                <a:spcPts val="0"/>
              </a:spcBef>
              <a:spcAft>
                <a:spcPts val="0"/>
              </a:spcAft>
              <a:buNone/>
            </a:pPr>
            <a:r>
              <a:rPr lang="en" sz="1000">
                <a:latin typeface="Times New Roman"/>
                <a:ea typeface="Times New Roman"/>
                <a:cs typeface="Times New Roman"/>
                <a:sym typeface="Times New Roman"/>
              </a:rPr>
              <a:t>[5] Ling Li, Ya, Zhou, Han Xiong, Cailin Hu, Xiafei Wei, “Collaborative Filtering based on User Attributes and User Ratings for Restaurant Recommendation”, IEEE, pp. 2592-2596, 2017. </a:t>
            </a:r>
            <a:endParaRPr sz="1000">
              <a:latin typeface="Times New Roman"/>
              <a:ea typeface="Times New Roman"/>
              <a:cs typeface="Times New Roman"/>
              <a:sym typeface="Times New Roman"/>
            </a:endParaRPr>
          </a:p>
          <a:p>
            <a:pPr indent="0" lvl="0" marL="0" rtl="0" algn="just">
              <a:spcBef>
                <a:spcPts val="0"/>
              </a:spcBef>
              <a:spcAft>
                <a:spcPts val="0"/>
              </a:spcAft>
              <a:buNone/>
            </a:pPr>
            <a:r>
              <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nvSpPr>
        <p:spPr>
          <a:xfrm>
            <a:off x="2803450" y="2183675"/>
            <a:ext cx="40314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400" u="sng">
                <a:solidFill>
                  <a:srgbClr val="FF0000"/>
                </a:solidFill>
                <a:latin typeface="Old Standard TT"/>
                <a:ea typeface="Old Standard TT"/>
                <a:cs typeface="Old Standard TT"/>
                <a:sym typeface="Old Standard TT"/>
              </a:rPr>
              <a:t>THANKYOU</a:t>
            </a:r>
            <a:endParaRPr b="1" sz="4400" u="sng">
              <a:solidFill>
                <a:srgbClr val="FF0000"/>
              </a:solidFill>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FF0000"/>
                </a:solidFill>
              </a:rPr>
              <a:t>Motivation:</a:t>
            </a:r>
            <a:endParaRPr b="1" u="sng">
              <a:solidFill>
                <a:srgbClr val="FF0000"/>
              </a:solidFill>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Font typeface="Arial"/>
              <a:buChar char="●"/>
            </a:pPr>
            <a:r>
              <a:rPr lang="en" sz="1600">
                <a:latin typeface="Arial"/>
                <a:ea typeface="Arial"/>
                <a:cs typeface="Arial"/>
                <a:sym typeface="Arial"/>
              </a:rPr>
              <a:t>Conventional means of locating restaurants, including asking around or pursuing internet review sites, can take a lot of time and may not offer choices that are specifically tailored to the user's tastes and region. </a:t>
            </a:r>
            <a:endParaRPr sz="1600">
              <a:latin typeface="Arial"/>
              <a:ea typeface="Arial"/>
              <a:cs typeface="Arial"/>
              <a:sym typeface="Arial"/>
            </a:endParaRPr>
          </a:p>
          <a:p>
            <a:pPr indent="-330200" lvl="0" marL="457200" rtl="0" algn="just">
              <a:spcBef>
                <a:spcPts val="0"/>
              </a:spcBef>
              <a:spcAft>
                <a:spcPts val="0"/>
              </a:spcAft>
              <a:buSzPts val="1600"/>
              <a:buFont typeface="Arial"/>
              <a:buChar char="●"/>
            </a:pPr>
            <a:r>
              <a:rPr lang="en" sz="1600">
                <a:latin typeface="Arial"/>
                <a:ea typeface="Arial"/>
                <a:cs typeface="Arial"/>
                <a:sym typeface="Arial"/>
              </a:rPr>
              <a:t>Users may experience dissatisfaction and decision fatigue by the conventional means.</a:t>
            </a:r>
            <a:endParaRPr sz="1600">
              <a:latin typeface="Arial"/>
              <a:ea typeface="Arial"/>
              <a:cs typeface="Arial"/>
              <a:sym typeface="Arial"/>
            </a:endParaRPr>
          </a:p>
          <a:p>
            <a:pPr indent="-330200" lvl="0" marL="457200" rtl="0" algn="just">
              <a:spcBef>
                <a:spcPts val="0"/>
              </a:spcBef>
              <a:spcAft>
                <a:spcPts val="0"/>
              </a:spcAft>
              <a:buSzPts val="1600"/>
              <a:buFont typeface="Arial"/>
              <a:buChar char="●"/>
            </a:pPr>
            <a:r>
              <a:rPr lang="en" sz="1600">
                <a:solidFill>
                  <a:srgbClr val="292929"/>
                </a:solidFill>
                <a:highlight>
                  <a:srgbClr val="FFFFFF"/>
                </a:highlight>
                <a:latin typeface="Arial"/>
                <a:ea typeface="Arial"/>
                <a:cs typeface="Arial"/>
                <a:sym typeface="Arial"/>
              </a:rPr>
              <a:t>The main people who are going to benefit from this recommendation system are the tourists, who are new to a city. </a:t>
            </a:r>
            <a:endParaRPr sz="1600">
              <a:solidFill>
                <a:srgbClr val="292929"/>
              </a:solidFill>
              <a:highlight>
                <a:srgbClr val="FFFFFF"/>
              </a:highlight>
              <a:latin typeface="Arial"/>
              <a:ea typeface="Arial"/>
              <a:cs typeface="Arial"/>
              <a:sym typeface="Arial"/>
            </a:endParaRPr>
          </a:p>
          <a:p>
            <a:pPr indent="-330200" lvl="0" marL="457200" rtl="0" algn="just">
              <a:spcBef>
                <a:spcPts val="0"/>
              </a:spcBef>
              <a:spcAft>
                <a:spcPts val="0"/>
              </a:spcAft>
              <a:buSzPts val="1600"/>
              <a:buFont typeface="Arial"/>
              <a:buChar char="●"/>
            </a:pPr>
            <a:r>
              <a:rPr lang="en" sz="1600">
                <a:solidFill>
                  <a:srgbClr val="292929"/>
                </a:solidFill>
                <a:highlight>
                  <a:srgbClr val="FFFFFF"/>
                </a:highlight>
                <a:latin typeface="Arial"/>
                <a:ea typeface="Arial"/>
                <a:cs typeface="Arial"/>
                <a:sym typeface="Arial"/>
              </a:rPr>
              <a:t>Most of the tourists always love to visit famous restaurants in a particular city during their visit.So this motivated us to create a restaurant recommendation system .</a:t>
            </a:r>
            <a:endParaRPr sz="1600">
              <a:solidFill>
                <a:srgbClr val="292929"/>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WORK FLOW OF PROJECT</a:t>
            </a:r>
            <a:endParaRPr b="1">
              <a:solidFill>
                <a:srgbClr val="FF0000"/>
              </a:solidFill>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311700" y="1244825"/>
            <a:ext cx="8191300" cy="325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Dataset:</a:t>
            </a:r>
            <a:endParaRPr b="1">
              <a:solidFill>
                <a:srgbClr val="FF0000"/>
              </a:solidFill>
            </a:endParaRPr>
          </a:p>
        </p:txBody>
      </p:sp>
      <p:sp>
        <p:nvSpPr>
          <p:cNvPr id="85" name="Google Shape;85;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latin typeface="Times New Roman"/>
                <a:ea typeface="Times New Roman"/>
                <a:cs typeface="Times New Roman"/>
                <a:sym typeface="Times New Roman"/>
              </a:rPr>
              <a:t>The data we used comes from the following link: </a:t>
            </a:r>
            <a:r>
              <a:rPr lang="en" sz="1400" u="sng">
                <a:solidFill>
                  <a:schemeClr val="hlink"/>
                </a:solidFill>
                <a:latin typeface="Times New Roman"/>
                <a:ea typeface="Times New Roman"/>
                <a:cs typeface="Times New Roman"/>
                <a:sym typeface="Times New Roman"/>
                <a:hlinkClick r:id="rId3"/>
              </a:rPr>
              <a:t>http://www.yelp.com/dataset_challenge..</a:t>
            </a:r>
            <a:endParaRPr/>
          </a:p>
          <a:p>
            <a:pPr indent="0" lvl="0" marL="0" rtl="0" algn="just">
              <a:spcBef>
                <a:spcPts val="0"/>
              </a:spcBef>
              <a:spcAft>
                <a:spcPts val="0"/>
              </a:spcAft>
              <a:buNone/>
            </a:pPr>
            <a:r>
              <a:rPr lang="en" sz="1400">
                <a:latin typeface="Times New Roman"/>
                <a:ea typeface="Times New Roman"/>
                <a:cs typeface="Times New Roman"/>
                <a:sym typeface="Times New Roman"/>
              </a:rPr>
              <a:t>It contains following data:</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 ● 1.6M reviews and 500K tips by 366K users for 61K businesses </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 ● 481K business attributes, e.g., hours, parking availability, ambience. </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 ● Social network of 366K users for a total of 2.9M social edges. </a:t>
            </a:r>
            <a:endParaRPr sz="14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 ● Aggregated check-ins over time for each of the 61K businesses</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Exploratory Data Analysis:</a:t>
            </a:r>
            <a:endParaRPr b="1">
              <a:solidFill>
                <a:srgbClr val="FF0000"/>
              </a:solidFill>
            </a:endParaRPr>
          </a:p>
        </p:txBody>
      </p:sp>
      <p:sp>
        <p:nvSpPr>
          <p:cNvPr id="91" name="Google Shape;91;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 sz="7000"/>
              <a:t>On performing exploratory data analysis we got the following insights from the data:</a:t>
            </a:r>
            <a:endParaRPr sz="7000"/>
          </a:p>
          <a:p>
            <a:pPr indent="-306221" lvl="0" marL="457200" rtl="0" algn="just">
              <a:spcBef>
                <a:spcPts val="1200"/>
              </a:spcBef>
              <a:spcAft>
                <a:spcPts val="0"/>
              </a:spcAft>
              <a:buSzPct val="113987"/>
              <a:buFont typeface="Times New Roman"/>
              <a:buChar char="●"/>
            </a:pPr>
            <a:r>
              <a:rPr lang="en" sz="4289">
                <a:solidFill>
                  <a:srgbClr val="5D6879"/>
                </a:solidFill>
                <a:latin typeface="Arial"/>
                <a:ea typeface="Arial"/>
                <a:cs typeface="Arial"/>
                <a:sym typeface="Arial"/>
              </a:rPr>
              <a:t> We found that McDonald's and Subway are the most popular restaurants in all states.(Figure 1)</a:t>
            </a:r>
            <a:endParaRPr sz="4289">
              <a:solidFill>
                <a:srgbClr val="5D6879"/>
              </a:solidFill>
              <a:latin typeface="Arial"/>
              <a:ea typeface="Arial"/>
              <a:cs typeface="Arial"/>
              <a:sym typeface="Arial"/>
            </a:endParaRPr>
          </a:p>
          <a:p>
            <a:pPr indent="-306221" lvl="0" marL="457200" rtl="0" algn="just">
              <a:spcBef>
                <a:spcPts val="0"/>
              </a:spcBef>
              <a:spcAft>
                <a:spcPts val="0"/>
              </a:spcAft>
              <a:buSzPct val="113987"/>
              <a:buFont typeface="Times New Roman"/>
              <a:buChar char="●"/>
            </a:pPr>
            <a:r>
              <a:rPr lang="en" sz="4289">
                <a:solidFill>
                  <a:srgbClr val="5D6879"/>
                </a:solidFill>
                <a:latin typeface="Arial"/>
                <a:ea typeface="Arial"/>
                <a:cs typeface="Arial"/>
                <a:sym typeface="Arial"/>
              </a:rPr>
              <a:t>City Philadelphia has the maximum number of restaurants.(Figure 2)</a:t>
            </a:r>
            <a:endParaRPr sz="4289">
              <a:solidFill>
                <a:srgbClr val="5D6879"/>
              </a:solidFill>
              <a:latin typeface="Arial"/>
              <a:ea typeface="Arial"/>
              <a:cs typeface="Arial"/>
              <a:sym typeface="Arial"/>
            </a:endParaRPr>
          </a:p>
          <a:p>
            <a:pPr indent="-306221" lvl="0" marL="457200" rtl="0" algn="just">
              <a:spcBef>
                <a:spcPts val="0"/>
              </a:spcBef>
              <a:spcAft>
                <a:spcPts val="0"/>
              </a:spcAft>
              <a:buSzPct val="113987"/>
              <a:buFont typeface="Times New Roman"/>
              <a:buChar char="●"/>
            </a:pPr>
            <a:r>
              <a:rPr lang="en" sz="4289">
                <a:solidFill>
                  <a:srgbClr val="5D6879"/>
                </a:solidFill>
                <a:latin typeface="Arial"/>
                <a:ea typeface="Arial"/>
                <a:cs typeface="Arial"/>
                <a:sym typeface="Arial"/>
              </a:rPr>
              <a:t>We see that locations of businesses are concentrated in clusters. These clusters must be big cities.(Figure 3)</a:t>
            </a:r>
            <a:endParaRPr sz="4289">
              <a:solidFill>
                <a:srgbClr val="5D6879"/>
              </a:solidFill>
              <a:latin typeface="Arial"/>
              <a:ea typeface="Arial"/>
              <a:cs typeface="Arial"/>
              <a:sym typeface="Arial"/>
            </a:endParaRPr>
          </a:p>
          <a:p>
            <a:pPr indent="-306221" lvl="0" marL="457200" rtl="0" algn="just">
              <a:spcBef>
                <a:spcPts val="0"/>
              </a:spcBef>
              <a:spcAft>
                <a:spcPts val="0"/>
              </a:spcAft>
              <a:buSzPct val="113987"/>
              <a:buFont typeface="Times New Roman"/>
              <a:buChar char="●"/>
            </a:pPr>
            <a:r>
              <a:rPr lang="en" sz="4289">
                <a:solidFill>
                  <a:srgbClr val="5D6879"/>
                </a:solidFill>
                <a:latin typeface="Arial"/>
                <a:ea typeface="Arial"/>
                <a:cs typeface="Arial"/>
                <a:sym typeface="Arial"/>
              </a:rPr>
              <a:t>We analyzed that our data has businesses from certain cities of U.S. and not all over U.S(Figure 4)</a:t>
            </a:r>
            <a:endParaRPr sz="4289">
              <a:solidFill>
                <a:srgbClr val="5D6879"/>
              </a:solidFill>
              <a:latin typeface="Arial"/>
              <a:ea typeface="Arial"/>
              <a:cs typeface="Arial"/>
              <a:sym typeface="Arial"/>
            </a:endParaRPr>
          </a:p>
          <a:p>
            <a:pPr indent="-306221" lvl="0" marL="457200" rtl="0" algn="just">
              <a:spcBef>
                <a:spcPts val="0"/>
              </a:spcBef>
              <a:spcAft>
                <a:spcPts val="0"/>
              </a:spcAft>
              <a:buSzPct val="113987"/>
              <a:buFont typeface="Times New Roman"/>
              <a:buChar char="●"/>
            </a:pPr>
            <a:r>
              <a:rPr lang="en" sz="4289">
                <a:solidFill>
                  <a:srgbClr val="5D6879"/>
                </a:solidFill>
                <a:latin typeface="Arial"/>
                <a:ea typeface="Arial"/>
                <a:cs typeface="Arial"/>
                <a:sym typeface="Arial"/>
              </a:rPr>
              <a:t>Checked how rating and reviews are related to each other as these are important factors for restaurant recommendation.We can see that as the rating increases from 1.0 to 4.0, the number of reviews tends to increases as well. However, as rating increases further, especially from 4.5 to 5.0, the number of review shrinks.(Figure 5)</a:t>
            </a:r>
            <a:endParaRPr sz="4289">
              <a:solidFill>
                <a:srgbClr val="5D6879"/>
              </a:solidFill>
              <a:latin typeface="Arial"/>
              <a:ea typeface="Arial"/>
              <a:cs typeface="Arial"/>
              <a:sym typeface="Arial"/>
            </a:endParaRPr>
          </a:p>
          <a:p>
            <a:pPr indent="-306221" lvl="0" marL="457200" rtl="0" algn="just">
              <a:spcBef>
                <a:spcPts val="0"/>
              </a:spcBef>
              <a:spcAft>
                <a:spcPts val="0"/>
              </a:spcAft>
              <a:buSzPct val="113987"/>
              <a:buFont typeface="Times New Roman"/>
              <a:buChar char="●"/>
            </a:pPr>
            <a:r>
              <a:rPr lang="en" sz="4289">
                <a:solidFill>
                  <a:srgbClr val="5D6879"/>
                </a:solidFill>
                <a:latin typeface="Arial"/>
                <a:ea typeface="Arial"/>
                <a:cs typeface="Arial"/>
                <a:sym typeface="Arial"/>
              </a:rPr>
              <a:t>We also found the top 10 5-star restaurants sorted by review count(Figure 6)</a:t>
            </a:r>
            <a:endParaRPr sz="4289">
              <a:solidFill>
                <a:srgbClr val="5D6879"/>
              </a:solidFill>
              <a:latin typeface="Arial"/>
              <a:ea typeface="Arial"/>
              <a:cs typeface="Arial"/>
              <a:sym typeface="Arial"/>
            </a:endParaRPr>
          </a:p>
          <a:p>
            <a:pPr indent="-306221" lvl="0" marL="457200" rtl="0" algn="just">
              <a:spcBef>
                <a:spcPts val="0"/>
              </a:spcBef>
              <a:spcAft>
                <a:spcPts val="0"/>
              </a:spcAft>
              <a:buSzPct val="113987"/>
              <a:buFont typeface="Times New Roman"/>
              <a:buChar char="●"/>
            </a:pPr>
            <a:r>
              <a:rPr lang="en" sz="4289">
                <a:solidFill>
                  <a:srgbClr val="5D6879"/>
                </a:solidFill>
                <a:latin typeface="Arial"/>
                <a:ea typeface="Arial"/>
                <a:cs typeface="Arial"/>
                <a:sym typeface="Arial"/>
              </a:rPr>
              <a:t>Restaurants with TakeOut, AcceptCreditCard, GoodForKids, Reservation, GoodForGroups, BusinessParking, HasTV, Alcohol, BikeParking, Delivery,, Attire are more popular</a:t>
            </a:r>
            <a:endParaRPr sz="4289">
              <a:solidFill>
                <a:srgbClr val="5D6879"/>
              </a:solidFill>
              <a:latin typeface="Arial"/>
              <a:ea typeface="Arial"/>
              <a:cs typeface="Arial"/>
              <a:sym typeface="Arial"/>
            </a:endParaRPr>
          </a:p>
          <a:p>
            <a:pPr indent="0" lvl="0" marL="457200" rtl="0" algn="just">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457200" rtl="0" algn="just">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solidFill>
                  <a:srgbClr val="FF0000"/>
                </a:solidFill>
              </a:rPr>
              <a:t>Exploratory Data Analysis:</a:t>
            </a:r>
            <a:endParaRPr/>
          </a:p>
        </p:txBody>
      </p:sp>
      <p:sp>
        <p:nvSpPr>
          <p:cNvPr id="97" name="Google Shape;97;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400"/>
              <a:t>Figure1</a:t>
            </a:r>
            <a:endParaRPr/>
          </a:p>
        </p:txBody>
      </p:sp>
      <p:pic>
        <p:nvPicPr>
          <p:cNvPr id="98" name="Google Shape;98;p19"/>
          <p:cNvPicPr preferRelativeResize="0"/>
          <p:nvPr/>
        </p:nvPicPr>
        <p:blipFill>
          <a:blip r:embed="rId3">
            <a:alphaModFix/>
          </a:blip>
          <a:stretch>
            <a:fillRect/>
          </a:stretch>
        </p:blipFill>
        <p:spPr>
          <a:xfrm>
            <a:off x="370950" y="1275450"/>
            <a:ext cx="2926900" cy="2464400"/>
          </a:xfrm>
          <a:prstGeom prst="rect">
            <a:avLst/>
          </a:prstGeom>
          <a:noFill/>
          <a:ln>
            <a:noFill/>
          </a:ln>
        </p:spPr>
      </p:pic>
      <p:sp>
        <p:nvSpPr>
          <p:cNvPr id="99" name="Google Shape;99;p19"/>
          <p:cNvSpPr txBox="1"/>
          <p:nvPr/>
        </p:nvSpPr>
        <p:spPr>
          <a:xfrm>
            <a:off x="922825" y="4060400"/>
            <a:ext cx="15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Figure1</a:t>
            </a:r>
            <a:endParaRPr>
              <a:latin typeface="Old Standard TT"/>
              <a:ea typeface="Old Standard TT"/>
              <a:cs typeface="Old Standard TT"/>
              <a:sym typeface="Old Standard TT"/>
            </a:endParaRPr>
          </a:p>
        </p:txBody>
      </p:sp>
      <p:pic>
        <p:nvPicPr>
          <p:cNvPr id="100" name="Google Shape;100;p19"/>
          <p:cNvPicPr preferRelativeResize="0"/>
          <p:nvPr/>
        </p:nvPicPr>
        <p:blipFill>
          <a:blip r:embed="rId4">
            <a:alphaModFix/>
          </a:blip>
          <a:stretch>
            <a:fillRect/>
          </a:stretch>
        </p:blipFill>
        <p:spPr>
          <a:xfrm>
            <a:off x="3529925" y="1275450"/>
            <a:ext cx="2926900" cy="2362400"/>
          </a:xfrm>
          <a:prstGeom prst="rect">
            <a:avLst/>
          </a:prstGeom>
          <a:noFill/>
          <a:ln>
            <a:noFill/>
          </a:ln>
        </p:spPr>
      </p:pic>
      <p:sp>
        <p:nvSpPr>
          <p:cNvPr id="101" name="Google Shape;101;p19"/>
          <p:cNvSpPr txBox="1"/>
          <p:nvPr/>
        </p:nvSpPr>
        <p:spPr>
          <a:xfrm>
            <a:off x="4055550" y="3929275"/>
            <a:ext cx="151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Figure 2</a:t>
            </a:r>
            <a:endParaRPr>
              <a:latin typeface="Old Standard TT"/>
              <a:ea typeface="Old Standard TT"/>
              <a:cs typeface="Old Standard TT"/>
              <a:sym typeface="Old Standard TT"/>
            </a:endParaRPr>
          </a:p>
        </p:txBody>
      </p:sp>
      <p:pic>
        <p:nvPicPr>
          <p:cNvPr id="102" name="Google Shape;102;p19"/>
          <p:cNvPicPr preferRelativeResize="0"/>
          <p:nvPr/>
        </p:nvPicPr>
        <p:blipFill>
          <a:blip r:embed="rId5">
            <a:alphaModFix/>
          </a:blip>
          <a:stretch>
            <a:fillRect/>
          </a:stretch>
        </p:blipFill>
        <p:spPr>
          <a:xfrm>
            <a:off x="6456825" y="1275450"/>
            <a:ext cx="2523650" cy="2362400"/>
          </a:xfrm>
          <a:prstGeom prst="rect">
            <a:avLst/>
          </a:prstGeom>
          <a:noFill/>
          <a:ln>
            <a:noFill/>
          </a:ln>
        </p:spPr>
      </p:pic>
      <p:sp>
        <p:nvSpPr>
          <p:cNvPr id="103" name="Google Shape;103;p19"/>
          <p:cNvSpPr txBox="1"/>
          <p:nvPr/>
        </p:nvSpPr>
        <p:spPr>
          <a:xfrm>
            <a:off x="7013425" y="3958400"/>
            <a:ext cx="134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Figure 3</a:t>
            </a:r>
            <a:endParaRPr>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solidFill>
                  <a:srgbClr val="FF0000"/>
                </a:solidFill>
              </a:rPr>
              <a:t>Exploratory Data Analysis:</a:t>
            </a:r>
            <a:endParaRPr/>
          </a:p>
        </p:txBody>
      </p:sp>
      <p:sp>
        <p:nvSpPr>
          <p:cNvPr id="109" name="Google Shape;109;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0"/>
          <p:cNvPicPr preferRelativeResize="0"/>
          <p:nvPr/>
        </p:nvPicPr>
        <p:blipFill>
          <a:blip r:embed="rId3">
            <a:alphaModFix/>
          </a:blip>
          <a:stretch>
            <a:fillRect/>
          </a:stretch>
        </p:blipFill>
        <p:spPr>
          <a:xfrm>
            <a:off x="400100" y="1286627"/>
            <a:ext cx="3257550" cy="1899525"/>
          </a:xfrm>
          <a:prstGeom prst="rect">
            <a:avLst/>
          </a:prstGeom>
          <a:noFill/>
          <a:ln>
            <a:noFill/>
          </a:ln>
        </p:spPr>
      </p:pic>
      <p:pic>
        <p:nvPicPr>
          <p:cNvPr id="111" name="Google Shape;111;p20"/>
          <p:cNvPicPr preferRelativeResize="0"/>
          <p:nvPr/>
        </p:nvPicPr>
        <p:blipFill>
          <a:blip r:embed="rId4">
            <a:alphaModFix/>
          </a:blip>
          <a:stretch>
            <a:fillRect/>
          </a:stretch>
        </p:blipFill>
        <p:spPr>
          <a:xfrm>
            <a:off x="4210425" y="1379375"/>
            <a:ext cx="3257550" cy="1806775"/>
          </a:xfrm>
          <a:prstGeom prst="rect">
            <a:avLst/>
          </a:prstGeom>
          <a:noFill/>
          <a:ln>
            <a:noFill/>
          </a:ln>
        </p:spPr>
      </p:pic>
      <p:sp>
        <p:nvSpPr>
          <p:cNvPr id="112" name="Google Shape;112;p20"/>
          <p:cNvSpPr txBox="1"/>
          <p:nvPr/>
        </p:nvSpPr>
        <p:spPr>
          <a:xfrm>
            <a:off x="1330800" y="3288150"/>
            <a:ext cx="118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Figure 4</a:t>
            </a:r>
            <a:endParaRPr>
              <a:latin typeface="Old Standard TT"/>
              <a:ea typeface="Old Standard TT"/>
              <a:cs typeface="Old Standard TT"/>
              <a:sym typeface="Old Standard TT"/>
            </a:endParaRPr>
          </a:p>
        </p:txBody>
      </p:sp>
      <p:sp>
        <p:nvSpPr>
          <p:cNvPr id="113" name="Google Shape;113;p20"/>
          <p:cNvSpPr txBox="1"/>
          <p:nvPr/>
        </p:nvSpPr>
        <p:spPr>
          <a:xfrm>
            <a:off x="4958925" y="3288150"/>
            <a:ext cx="144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  </a:t>
            </a:r>
            <a:r>
              <a:rPr lang="en">
                <a:solidFill>
                  <a:schemeClr val="dk1"/>
                </a:solidFill>
                <a:latin typeface="Old Standard TT"/>
                <a:ea typeface="Old Standard TT"/>
                <a:cs typeface="Old Standard TT"/>
                <a:sym typeface="Old Standard TT"/>
              </a:rPr>
              <a:t>Figure 5</a:t>
            </a:r>
            <a:endParaRPr>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solidFill>
                  <a:srgbClr val="FF0000"/>
                </a:solidFill>
              </a:rPr>
              <a:t>Exploratory Data Analysis:</a:t>
            </a:r>
            <a:endParaRPr/>
          </a:p>
        </p:txBody>
      </p:sp>
      <p:sp>
        <p:nvSpPr>
          <p:cNvPr id="119" name="Google Shape;119;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Figure 6</a:t>
            </a:r>
            <a:endParaRPr/>
          </a:p>
        </p:txBody>
      </p:sp>
      <p:pic>
        <p:nvPicPr>
          <p:cNvPr id="120" name="Google Shape;120;p21"/>
          <p:cNvPicPr preferRelativeResize="0"/>
          <p:nvPr/>
        </p:nvPicPr>
        <p:blipFill>
          <a:blip r:embed="rId3">
            <a:alphaModFix/>
          </a:blip>
          <a:stretch>
            <a:fillRect/>
          </a:stretch>
        </p:blipFill>
        <p:spPr>
          <a:xfrm>
            <a:off x="616825" y="1670775"/>
            <a:ext cx="8054725" cy="220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