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4" r:id="rId4"/>
    <p:sldId id="265" r:id="rId5"/>
    <p:sldId id="259" r:id="rId6"/>
    <p:sldId id="262" r:id="rId7"/>
    <p:sldId id="270" r:id="rId8"/>
    <p:sldId id="261" r:id="rId9"/>
    <p:sldId id="260" r:id="rId10"/>
    <p:sldId id="267" r:id="rId11"/>
    <p:sldId id="268" r:id="rId12"/>
    <p:sldId id="269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793" autoAdjust="0"/>
  </p:normalViewPr>
  <p:slideViewPr>
    <p:cSldViewPr>
      <p:cViewPr varScale="1">
        <p:scale>
          <a:sx n="55" d="100"/>
          <a:sy n="55" d="100"/>
        </p:scale>
        <p:origin x="1997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2659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9AFE8-3E8D-E148-BA98-12759F2DD8EB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9DED7-56C8-B246-9138-4CD260152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29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SPECIAL TA INSTRUCTIONS:</a:t>
            </a:r>
          </a:p>
          <a:p>
            <a:r>
              <a:rPr lang="en-US" dirty="0" smtClean="0"/>
              <a:t>BE SURE TO WALK AROUND while students work</a:t>
            </a:r>
            <a:r>
              <a:rPr lang="en-US" baseline="0" dirty="0" smtClean="0"/>
              <a:t> </a:t>
            </a:r>
            <a:r>
              <a:rPr lang="en-US" dirty="0" smtClean="0"/>
              <a:t>on recursion examples and NUDGE in the right direction</a:t>
            </a:r>
          </a:p>
          <a:p>
            <a:endParaRPr lang="en-US" dirty="0" smtClean="0"/>
          </a:p>
          <a:p>
            <a:r>
              <a:rPr lang="en-US" dirty="0" smtClean="0"/>
              <a:t>INSTRUCTOR:</a:t>
            </a:r>
          </a:p>
          <a:p>
            <a:r>
              <a:rPr lang="en-US" dirty="0" smtClean="0"/>
              <a:t>Be sure</a:t>
            </a:r>
            <a:r>
              <a:rPr lang="en-US" baseline="0" dirty="0" smtClean="0"/>
              <a:t> to start quiz BEFORE the break</a:t>
            </a:r>
          </a:p>
          <a:p>
            <a:r>
              <a:rPr lang="en-US" baseline="0" dirty="0" smtClean="0"/>
              <a:t>Leave 15+ minutes at the end AFTER showing UML for the refactoring of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9DED7-56C8-B246-9138-4CD2601524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82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0FC924-557D-4B90-ADC7-3FC4A5595839}" type="slidenum">
              <a:rPr lang="en-US" smtClean="0">
                <a:latin typeface="Calibri" pitchFamily="-106" charset="0"/>
              </a:rPr>
              <a:pPr/>
              <a:t>7</a:t>
            </a:fld>
            <a:endParaRPr lang="en-US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2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868801">
              <a:defRPr/>
            </a:pPr>
            <a:r>
              <a:rPr lang="en-US" dirty="0"/>
              <a:t>[Probably should point</a:t>
            </a:r>
            <a:r>
              <a:rPr lang="en-US" baseline="0" dirty="0"/>
              <a:t> out that the slide title is not a typo.  They’ll read it as “memorization”.]</a:t>
            </a:r>
          </a:p>
          <a:p>
            <a:pPr defTabSz="868801">
              <a:defRPr/>
            </a:pPr>
            <a:endParaRPr lang="en-US" dirty="0"/>
          </a:p>
          <a:p>
            <a:pPr defTabSz="868801">
              <a:defRPr/>
            </a:pPr>
            <a:r>
              <a:rPr lang="en-US" dirty="0"/>
              <a:t>I draw out a tree of Fibonacci calls</a:t>
            </a:r>
            <a:r>
              <a:rPr lang="en-US" baseline="0" dirty="0"/>
              <a:t> on this slide for when it’s implemented as F(n) = F(n-1) + F(n-2), usually for F(5) or something like that. Then I explain that you would create an array/</a:t>
            </a:r>
            <a:r>
              <a:rPr lang="en-US" baseline="0" dirty="0" err="1"/>
              <a:t>hashmap</a:t>
            </a:r>
            <a:r>
              <a:rPr lang="en-US" baseline="0" dirty="0"/>
              <a:t>/something to contain the values you’ve previously found and each time you find one save it, then check for that first. After the explanation, I show how it would reduce the tree by leaving only one calculation of </a:t>
            </a:r>
            <a:r>
              <a:rPr lang="en-US" baseline="0"/>
              <a:t>each value left </a:t>
            </a:r>
            <a:r>
              <a:rPr lang="en-US" baseline="0" dirty="0"/>
              <a:t>in the tree.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1B427-7DFC-4CC2-88EE-62ECF6F8767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22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ask students</a:t>
            </a:r>
            <a:r>
              <a:rPr lang="en-US" baseline="0" dirty="0"/>
              <a:t> to draw this out themselves to make sure they can translate from code to UML and then show this to verify they understood what they needed to write.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startuml</a:t>
            </a: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BettingMain</a:t>
            </a:r>
            <a:r>
              <a:rPr lang="en-US" dirty="0"/>
              <a:t> {</a:t>
            </a:r>
          </a:p>
          <a:p>
            <a:r>
              <a:rPr lang="en-US" dirty="0" err="1"/>
              <a:t>currentMoney</a:t>
            </a:r>
            <a:endParaRPr lang="en-US" dirty="0"/>
          </a:p>
          <a:p>
            <a:r>
              <a:rPr lang="en-US" dirty="0" err="1"/>
              <a:t>handleCommand</a:t>
            </a:r>
            <a:r>
              <a:rPr lang="en-US" dirty="0"/>
              <a:t>(command)</a:t>
            </a:r>
          </a:p>
          <a:p>
            <a:r>
              <a:rPr lang="en-US" dirty="0" err="1"/>
              <a:t>handleRoll</a:t>
            </a:r>
            <a:r>
              <a:rPr lang="en-US" dirty="0"/>
              <a:t>()</a:t>
            </a:r>
          </a:p>
          <a:p>
            <a:r>
              <a:rPr lang="en-US" dirty="0" err="1"/>
              <a:t>handleNumberBet</a:t>
            </a:r>
            <a:r>
              <a:rPr lang="en-US" dirty="0"/>
              <a:t>(</a:t>
            </a:r>
            <a:r>
              <a:rPr lang="en-US" dirty="0" err="1"/>
              <a:t>betAmount</a:t>
            </a:r>
            <a:r>
              <a:rPr lang="en-US" dirty="0"/>
              <a:t>, </a:t>
            </a:r>
            <a:r>
              <a:rPr lang="en-US" dirty="0" err="1"/>
              <a:t>numberBetOn</a:t>
            </a:r>
            <a:r>
              <a:rPr lang="en-US" dirty="0"/>
              <a:t>)</a:t>
            </a:r>
          </a:p>
          <a:p>
            <a:r>
              <a:rPr lang="en-US" dirty="0" err="1"/>
              <a:t>handleOddEvenBet</a:t>
            </a:r>
            <a:r>
              <a:rPr lang="en-US" dirty="0"/>
              <a:t>(</a:t>
            </a:r>
            <a:r>
              <a:rPr lang="en-US" dirty="0" err="1"/>
              <a:t>oddOrEven</a:t>
            </a:r>
            <a:r>
              <a:rPr lang="en-US" dirty="0"/>
              <a:t>, </a:t>
            </a:r>
            <a:r>
              <a:rPr lang="en-US" dirty="0" err="1"/>
              <a:t>betAmount</a:t>
            </a:r>
            <a:r>
              <a:rPr lang="en-US" dirty="0"/>
              <a:t>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NumberBet</a:t>
            </a:r>
            <a:r>
              <a:rPr lang="en-US" dirty="0"/>
              <a:t> {</a:t>
            </a:r>
          </a:p>
          <a:p>
            <a:r>
              <a:rPr lang="en-US" dirty="0" err="1"/>
              <a:t>numberBetOn</a:t>
            </a:r>
            <a:endParaRPr lang="en-US" dirty="0"/>
          </a:p>
          <a:p>
            <a:r>
              <a:rPr lang="en-US" dirty="0"/>
              <a:t>amount</a:t>
            </a:r>
          </a:p>
          <a:p>
            <a:r>
              <a:rPr lang="en-US" dirty="0" err="1"/>
              <a:t>isWinResult</a:t>
            </a:r>
            <a:r>
              <a:rPr lang="en-US" dirty="0"/>
              <a:t>(</a:t>
            </a:r>
            <a:r>
              <a:rPr lang="en-US" dirty="0" err="1"/>
              <a:t>rollResult</a:t>
            </a:r>
            <a:r>
              <a:rPr lang="en-US" dirty="0"/>
              <a:t>)</a:t>
            </a:r>
          </a:p>
          <a:p>
            <a:r>
              <a:rPr lang="en-US" dirty="0" err="1"/>
              <a:t>winAmount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OddEvenBet</a:t>
            </a:r>
            <a:r>
              <a:rPr lang="en-US" dirty="0"/>
              <a:t>{</a:t>
            </a:r>
          </a:p>
          <a:p>
            <a:r>
              <a:rPr lang="en-US" dirty="0" err="1"/>
              <a:t>isEvenBet</a:t>
            </a:r>
            <a:endParaRPr lang="en-US" dirty="0"/>
          </a:p>
          <a:p>
            <a:r>
              <a:rPr lang="en-US" dirty="0"/>
              <a:t>amount</a:t>
            </a:r>
          </a:p>
          <a:p>
            <a:r>
              <a:rPr lang="en-US" dirty="0" err="1"/>
              <a:t>isWinResult</a:t>
            </a:r>
            <a:r>
              <a:rPr lang="en-US" dirty="0"/>
              <a:t>(</a:t>
            </a:r>
            <a:r>
              <a:rPr lang="en-US" dirty="0" err="1"/>
              <a:t>rollResult</a:t>
            </a:r>
            <a:r>
              <a:rPr lang="en-US" dirty="0"/>
              <a:t>)</a:t>
            </a:r>
          </a:p>
          <a:p>
            <a:r>
              <a:rPr lang="en-US" dirty="0" err="1"/>
              <a:t>winAmount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BettingMain</a:t>
            </a:r>
            <a:r>
              <a:rPr lang="en-US" dirty="0"/>
              <a:t> -&gt; "*" </a:t>
            </a:r>
            <a:r>
              <a:rPr lang="en-US" dirty="0" err="1"/>
              <a:t>NumberBet</a:t>
            </a:r>
            <a:r>
              <a:rPr lang="en-US" dirty="0"/>
              <a:t> </a:t>
            </a:r>
          </a:p>
          <a:p>
            <a:r>
              <a:rPr lang="en-US" dirty="0" err="1"/>
              <a:t>BettingMain</a:t>
            </a:r>
            <a:r>
              <a:rPr lang="en-US" dirty="0"/>
              <a:t> -&gt; "*" </a:t>
            </a:r>
            <a:r>
              <a:rPr lang="en-US" dirty="0" err="1"/>
              <a:t>OddEvenBet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9DED7-56C8-B246-9138-4CD2601524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92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ask students</a:t>
            </a:r>
            <a:r>
              <a:rPr lang="en-US" baseline="0" dirty="0"/>
              <a:t> to draw this out themselves to make sure they can translate from code to UML and then show this to verify they understood what they needed to write.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startuml</a:t>
            </a: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BettingMain</a:t>
            </a:r>
            <a:r>
              <a:rPr lang="en-US" dirty="0"/>
              <a:t> {</a:t>
            </a:r>
          </a:p>
          <a:p>
            <a:r>
              <a:rPr lang="en-US" dirty="0" err="1"/>
              <a:t>currentMoney</a:t>
            </a:r>
            <a:endParaRPr lang="en-US" dirty="0"/>
          </a:p>
          <a:p>
            <a:r>
              <a:rPr lang="en-US" dirty="0" err="1"/>
              <a:t>handleCommand</a:t>
            </a:r>
            <a:r>
              <a:rPr lang="en-US" dirty="0"/>
              <a:t>(command)</a:t>
            </a:r>
          </a:p>
          <a:p>
            <a:r>
              <a:rPr lang="en-US" dirty="0" err="1"/>
              <a:t>handleRoll</a:t>
            </a:r>
            <a:r>
              <a:rPr lang="en-US" dirty="0"/>
              <a:t>()</a:t>
            </a:r>
          </a:p>
          <a:p>
            <a:r>
              <a:rPr lang="en-US" dirty="0" err="1"/>
              <a:t>handleNumberBet</a:t>
            </a:r>
            <a:r>
              <a:rPr lang="en-US" dirty="0"/>
              <a:t>(</a:t>
            </a:r>
            <a:r>
              <a:rPr lang="en-US" dirty="0" err="1"/>
              <a:t>betAmount</a:t>
            </a:r>
            <a:r>
              <a:rPr lang="en-US" dirty="0"/>
              <a:t>, </a:t>
            </a:r>
            <a:r>
              <a:rPr lang="en-US" dirty="0" err="1"/>
              <a:t>numberBetOn</a:t>
            </a:r>
            <a:r>
              <a:rPr lang="en-US" dirty="0"/>
              <a:t>)</a:t>
            </a:r>
          </a:p>
          <a:p>
            <a:r>
              <a:rPr lang="en-US" dirty="0" err="1"/>
              <a:t>handleOddEvenBet</a:t>
            </a:r>
            <a:r>
              <a:rPr lang="en-US" dirty="0"/>
              <a:t>(</a:t>
            </a:r>
            <a:r>
              <a:rPr lang="en-US" dirty="0" err="1"/>
              <a:t>oddOrEven</a:t>
            </a:r>
            <a:r>
              <a:rPr lang="en-US" dirty="0"/>
              <a:t>, </a:t>
            </a:r>
            <a:r>
              <a:rPr lang="en-US" dirty="0" err="1"/>
              <a:t>betAmount</a:t>
            </a:r>
            <a:r>
              <a:rPr lang="en-US" dirty="0"/>
              <a:t>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NumberBet</a:t>
            </a:r>
            <a:r>
              <a:rPr lang="en-US" dirty="0"/>
              <a:t> {</a:t>
            </a:r>
          </a:p>
          <a:p>
            <a:r>
              <a:rPr lang="en-US" dirty="0" err="1"/>
              <a:t>numberBetOn</a:t>
            </a:r>
            <a:endParaRPr lang="en-US" dirty="0"/>
          </a:p>
          <a:p>
            <a:r>
              <a:rPr lang="en-US" dirty="0"/>
              <a:t>amount</a:t>
            </a:r>
          </a:p>
          <a:p>
            <a:r>
              <a:rPr lang="en-US" dirty="0" err="1"/>
              <a:t>isWinResult</a:t>
            </a:r>
            <a:r>
              <a:rPr lang="en-US" dirty="0"/>
              <a:t>(</a:t>
            </a:r>
            <a:r>
              <a:rPr lang="en-US" dirty="0" err="1"/>
              <a:t>rollResult</a:t>
            </a:r>
            <a:r>
              <a:rPr lang="en-US" dirty="0"/>
              <a:t>)</a:t>
            </a:r>
          </a:p>
          <a:p>
            <a:r>
              <a:rPr lang="en-US" dirty="0" err="1"/>
              <a:t>winAmount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OddEvenBet</a:t>
            </a:r>
            <a:r>
              <a:rPr lang="en-US" dirty="0"/>
              <a:t>{</a:t>
            </a:r>
          </a:p>
          <a:p>
            <a:r>
              <a:rPr lang="en-US" dirty="0" err="1"/>
              <a:t>isEvenBet</a:t>
            </a:r>
            <a:endParaRPr lang="en-US" dirty="0"/>
          </a:p>
          <a:p>
            <a:r>
              <a:rPr lang="en-US" dirty="0"/>
              <a:t>amount</a:t>
            </a:r>
          </a:p>
          <a:p>
            <a:r>
              <a:rPr lang="en-US" dirty="0" err="1"/>
              <a:t>isWinResult</a:t>
            </a:r>
            <a:r>
              <a:rPr lang="en-US" dirty="0"/>
              <a:t>(</a:t>
            </a:r>
            <a:r>
              <a:rPr lang="en-US" dirty="0" err="1"/>
              <a:t>rollResult</a:t>
            </a:r>
            <a:r>
              <a:rPr lang="en-US" dirty="0"/>
              <a:t>)</a:t>
            </a:r>
          </a:p>
          <a:p>
            <a:r>
              <a:rPr lang="en-US" dirty="0" err="1"/>
              <a:t>winAmount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BettingMain</a:t>
            </a:r>
            <a:r>
              <a:rPr lang="en-US" dirty="0"/>
              <a:t> -&gt; "*" </a:t>
            </a:r>
            <a:r>
              <a:rPr lang="en-US" dirty="0" err="1"/>
              <a:t>NumberBet</a:t>
            </a:r>
            <a:r>
              <a:rPr lang="en-US" dirty="0"/>
              <a:t> </a:t>
            </a:r>
          </a:p>
          <a:p>
            <a:r>
              <a:rPr lang="en-US" dirty="0" err="1"/>
              <a:t>BettingMain</a:t>
            </a:r>
            <a:r>
              <a:rPr lang="en-US" dirty="0"/>
              <a:t> -&gt; "*" </a:t>
            </a:r>
            <a:r>
              <a:rPr lang="en-US" dirty="0" err="1"/>
              <a:t>OddEvenBet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9DED7-56C8-B246-9138-4CD2601524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92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startuml</a:t>
            </a:r>
            <a:endParaRPr lang="en-US" dirty="0" smtClean="0"/>
          </a:p>
          <a:p>
            <a:r>
              <a:rPr lang="en-US" dirty="0" err="1" smtClean="0"/>
              <a:t>skinparam</a:t>
            </a:r>
            <a:r>
              <a:rPr lang="en-US" dirty="0" smtClean="0"/>
              <a:t> style </a:t>
            </a:r>
            <a:r>
              <a:rPr lang="en-US" dirty="0" err="1" smtClean="0"/>
              <a:t>strictuml</a:t>
            </a:r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 smtClean="0"/>
              <a:t>BettingMain</a:t>
            </a:r>
            <a:r>
              <a:rPr lang="en-US" dirty="0" smtClean="0"/>
              <a:t> {</a:t>
            </a:r>
          </a:p>
          <a:p>
            <a:r>
              <a:rPr lang="en-US" dirty="0" err="1" smtClean="0"/>
              <a:t>currentMoney</a:t>
            </a:r>
            <a:endParaRPr lang="en-US" dirty="0" smtClean="0"/>
          </a:p>
          <a:p>
            <a:r>
              <a:rPr lang="en-US" dirty="0" err="1" smtClean="0"/>
              <a:t>handleCommand</a:t>
            </a:r>
            <a:r>
              <a:rPr lang="en-US" dirty="0" smtClean="0"/>
              <a:t>(command)</a:t>
            </a:r>
          </a:p>
          <a:p>
            <a:r>
              <a:rPr lang="en-US" dirty="0" err="1" smtClean="0"/>
              <a:t>handleRoll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handleNumberBet</a:t>
            </a:r>
            <a:r>
              <a:rPr lang="en-US" dirty="0" smtClean="0"/>
              <a:t>(</a:t>
            </a:r>
            <a:r>
              <a:rPr lang="en-US" dirty="0" err="1" smtClean="0"/>
              <a:t>betAmount</a:t>
            </a:r>
            <a:r>
              <a:rPr lang="en-US" dirty="0" smtClean="0"/>
              <a:t>, </a:t>
            </a:r>
            <a:r>
              <a:rPr lang="en-US" dirty="0" err="1" smtClean="0"/>
              <a:t>numberBetOn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handleOddEvenBet</a:t>
            </a:r>
            <a:r>
              <a:rPr lang="en-US" dirty="0" smtClean="0"/>
              <a:t>(</a:t>
            </a:r>
            <a:r>
              <a:rPr lang="en-US" dirty="0" err="1" smtClean="0"/>
              <a:t>oddOrEven</a:t>
            </a:r>
            <a:r>
              <a:rPr lang="en-US" dirty="0" smtClean="0"/>
              <a:t>, </a:t>
            </a:r>
            <a:r>
              <a:rPr lang="en-US" dirty="0" err="1" smtClean="0"/>
              <a:t>betAmount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interface Bet {</a:t>
            </a:r>
          </a:p>
          <a:p>
            <a:r>
              <a:rPr lang="en-US" dirty="0" err="1" smtClean="0"/>
              <a:t>isWinResult</a:t>
            </a:r>
            <a:r>
              <a:rPr lang="en-US" dirty="0" smtClean="0"/>
              <a:t>(</a:t>
            </a:r>
            <a:r>
              <a:rPr lang="en-US" dirty="0" err="1" smtClean="0"/>
              <a:t>rollResult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winAmount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NumberBet</a:t>
            </a:r>
            <a:r>
              <a:rPr lang="en-US" dirty="0" smtClean="0"/>
              <a:t> {</a:t>
            </a:r>
          </a:p>
          <a:p>
            <a:r>
              <a:rPr lang="en-US" dirty="0" err="1" smtClean="0"/>
              <a:t>numberBetOn</a:t>
            </a:r>
            <a:endParaRPr lang="en-US" dirty="0" smtClean="0"/>
          </a:p>
          <a:p>
            <a:r>
              <a:rPr lang="en-US" dirty="0" smtClean="0"/>
              <a:t>amount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 smtClean="0"/>
              <a:t>OddEvenBet</a:t>
            </a:r>
            <a:r>
              <a:rPr lang="en-US" dirty="0" smtClean="0"/>
              <a:t>{</a:t>
            </a:r>
          </a:p>
          <a:p>
            <a:r>
              <a:rPr lang="en-US" dirty="0" err="1" smtClean="0"/>
              <a:t>isEvenBet</a:t>
            </a:r>
            <a:endParaRPr lang="en-US" dirty="0" smtClean="0"/>
          </a:p>
          <a:p>
            <a:r>
              <a:rPr lang="en-US" dirty="0" smtClean="0"/>
              <a:t>amount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 smtClean="0"/>
              <a:t>HighBet</a:t>
            </a:r>
            <a:r>
              <a:rPr lang="en-US" dirty="0" smtClean="0"/>
              <a:t>{</a:t>
            </a:r>
          </a:p>
          <a:p>
            <a:r>
              <a:rPr lang="en-US" dirty="0" smtClean="0"/>
              <a:t>amount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BettingMain</a:t>
            </a:r>
            <a:r>
              <a:rPr lang="en-US" dirty="0" smtClean="0"/>
              <a:t> -&gt;"*" Bet </a:t>
            </a:r>
          </a:p>
          <a:p>
            <a:r>
              <a:rPr lang="en-US" dirty="0" err="1" smtClean="0"/>
              <a:t>BettingMain</a:t>
            </a:r>
            <a:r>
              <a:rPr lang="en-US" dirty="0" smtClean="0"/>
              <a:t> .-&gt; </a:t>
            </a:r>
            <a:r>
              <a:rPr lang="en-US" dirty="0" err="1" smtClean="0"/>
              <a:t>HighBet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BettingMain</a:t>
            </a:r>
            <a:r>
              <a:rPr lang="en-US" dirty="0" smtClean="0"/>
              <a:t> .-&gt; </a:t>
            </a:r>
            <a:r>
              <a:rPr lang="en-US" dirty="0" err="1" smtClean="0"/>
              <a:t>NumberBet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BettingMain</a:t>
            </a:r>
            <a:r>
              <a:rPr lang="en-US" dirty="0" smtClean="0"/>
              <a:t> .-&gt; </a:t>
            </a:r>
            <a:r>
              <a:rPr lang="en-US" dirty="0" err="1" smtClean="0"/>
              <a:t>OddEvenBet</a:t>
            </a:r>
            <a:endParaRPr lang="en-US" dirty="0" smtClean="0"/>
          </a:p>
          <a:p>
            <a:r>
              <a:rPr lang="en-US" dirty="0" err="1" smtClean="0"/>
              <a:t>HighBet</a:t>
            </a:r>
            <a:r>
              <a:rPr lang="en-US" dirty="0" smtClean="0"/>
              <a:t> .-|&gt; Bet </a:t>
            </a:r>
          </a:p>
          <a:p>
            <a:r>
              <a:rPr lang="en-US" dirty="0" err="1" smtClean="0"/>
              <a:t>NumberBet</a:t>
            </a:r>
            <a:r>
              <a:rPr lang="en-US" dirty="0" smtClean="0"/>
              <a:t> .-|&gt; Bet </a:t>
            </a:r>
          </a:p>
          <a:p>
            <a:r>
              <a:rPr lang="en-US" dirty="0" err="1" smtClean="0"/>
              <a:t>OddEvenBet</a:t>
            </a:r>
            <a:r>
              <a:rPr lang="en-US" dirty="0" smtClean="0"/>
              <a:t> .-|&gt; Bet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9DED7-56C8-B246-9138-4CD2601524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5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2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2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1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0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4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8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7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4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1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1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52604-4630-4861-9364-F52CA104A3D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2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tuml.com/plantuml/img/bP0n3i8m34Ltdo9YIX5S0HKG8rHYOGwD1H69Wn87X2hkJafRwC324dyxzlENuyNGLGNbHEI7nVm6KtDo5g2ChC9RrbR5A5R8REYqLOP40tKA0Octdl01PqNQujexbuMikrZqvRstLWx9BhaZXeoIH-Ibyubu9cWeLZJqLLflRaXjezUw2cqo4v-P0fxGs_eGiwaH2DIx4Kmy6DfZJ9Pbo4uwMS3TK8UI8zPtQvC7U_aVQNob-K9CffEHmr-_tvrG8kdstYy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CSSE 220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More interfaces</a:t>
            </a:r>
            <a:br>
              <a:rPr lang="en-US" dirty="0"/>
            </a:br>
            <a:r>
              <a:rPr lang="en-US" dirty="0"/>
              <a:t>More recursion</a:t>
            </a:r>
          </a:p>
          <a:p>
            <a:r>
              <a:rPr lang="en-US" dirty="0"/>
              <a:t>More fun?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6019800"/>
            <a:ext cx="8839200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/>
              <a:t>Import </a:t>
            </a:r>
            <a:r>
              <a:rPr lang="en-US" sz="2400" i="1" dirty="0" err="1"/>
              <a:t>RecursiveHelperFunctions</a:t>
            </a:r>
            <a:r>
              <a:rPr lang="en-US" sz="2400" dirty="0"/>
              <a:t> and </a:t>
            </a:r>
            <a:r>
              <a:rPr lang="en-US" sz="2400" i="1" dirty="0" err="1"/>
              <a:t>BettingInterfaces</a:t>
            </a:r>
            <a:r>
              <a:rPr lang="en-US" sz="2400" dirty="0"/>
              <a:t> from the repo</a:t>
            </a:r>
          </a:p>
        </p:txBody>
      </p:sp>
    </p:spTree>
    <p:extLst>
      <p:ext uri="{BB962C8B-B14F-4D97-AF65-F5344CB8AC3E}">
        <p14:creationId xmlns:p14="http://schemas.microsoft.com/office/powerpoint/2010/main" val="2111508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as it currently stands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need to add?</a:t>
            </a:r>
          </a:p>
          <a:p>
            <a:r>
              <a:rPr lang="en-US" dirty="0"/>
              <a:t>What do the Bet classes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3193839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as it currently stands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need to add?</a:t>
            </a:r>
          </a:p>
          <a:p>
            <a:r>
              <a:rPr lang="en-US" dirty="0"/>
              <a:t>What do the Bet classes have in common?</a:t>
            </a:r>
          </a:p>
        </p:txBody>
      </p:sp>
      <p:pic>
        <p:nvPicPr>
          <p:cNvPr id="1026" name="Picture 2" descr="https://lh3.googleusercontent.com/avS3EF-xyZGG04tJF5XnFmcrDml7Lb7x93siJ11I91_VxpmeCrCGHBCtOZQHemjxpdp3PdAuMK3p9ly5XgMI3BcJzC2IEUJrxDemIbX9LgCQnNbajkySS-8K8usrJN9MRmYvqLwB">
            <a:hlinkClick r:id="rId3"/>
            <a:extLst>
              <a:ext uri="{FF2B5EF4-FFF2-40B4-BE49-F238E27FC236}">
                <a16:creationId xmlns:a16="http://schemas.microsoft.com/office/drawing/2014/main" id="{7FCD9B38-4D19-4FD3-8002-610FDB560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17" y="3429000"/>
            <a:ext cx="7786365" cy="200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302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Your interface will likely be called Bet</a:t>
            </a:r>
          </a:p>
          <a:p>
            <a:pPr marL="514350" indent="-514350">
              <a:buAutoNum type="arabicParenR"/>
            </a:pPr>
            <a:r>
              <a:rPr lang="en-US" dirty="0"/>
              <a:t>You should have 3 classes implementing Bet, one for each of the current types of bets in the code, one for the new one you’re being asked to implement</a:t>
            </a:r>
          </a:p>
          <a:p>
            <a:pPr marL="514350" indent="-514350">
              <a:buAutoNum type="arabicParenR"/>
            </a:pPr>
            <a:r>
              <a:rPr lang="en-US" dirty="0"/>
              <a:t>You’ll need to update the lists in main to a single </a:t>
            </a:r>
            <a:r>
              <a:rPr lang="en-US" dirty="0" err="1"/>
              <a:t>ArrayList</a:t>
            </a:r>
            <a:r>
              <a:rPr lang="en-US" dirty="0"/>
              <a:t>&lt;Bet&gt; (or some other storage method to main)</a:t>
            </a:r>
          </a:p>
        </p:txBody>
      </p:sp>
    </p:spTree>
    <p:extLst>
      <p:ext uri="{BB962C8B-B14F-4D97-AF65-F5344CB8AC3E}">
        <p14:creationId xmlns:p14="http://schemas.microsoft.com/office/powerpoint/2010/main" val="1216131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58603"/>
            <a:ext cx="4495800" cy="439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lantUML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236" y="1676400"/>
            <a:ext cx="4191000" cy="455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57800" y="459672"/>
            <a:ext cx="28956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Using:</a:t>
            </a:r>
          </a:p>
          <a:p>
            <a:r>
              <a:rPr lang="en-US" dirty="0" err="1" smtClean="0"/>
              <a:t>skinparam</a:t>
            </a:r>
            <a:r>
              <a:rPr lang="en-US" dirty="0" smtClean="0"/>
              <a:t> </a:t>
            </a:r>
            <a:r>
              <a:rPr lang="en-US" dirty="0"/>
              <a:t>style </a:t>
            </a:r>
            <a:r>
              <a:rPr lang="en-US" dirty="0" err="1"/>
              <a:t>strictuml</a:t>
            </a:r>
            <a:endParaRPr lang="en-US" dirty="0"/>
          </a:p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95800" cy="1143000"/>
          </a:xfrm>
        </p:spPr>
        <p:txBody>
          <a:bodyPr/>
          <a:lstStyle/>
          <a:p>
            <a:r>
              <a:rPr lang="en-US" dirty="0" smtClean="0"/>
              <a:t>UML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1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the </a:t>
            </a:r>
            <a:r>
              <a:rPr lang="en-US" dirty="0" err="1">
                <a:solidFill>
                  <a:srgbClr val="F79646"/>
                </a:solidFill>
              </a:rPr>
              <a:t>sumArray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function recursively </a:t>
            </a:r>
          </a:p>
          <a:p>
            <a:pPr lvl="1"/>
            <a:r>
              <a:rPr lang="en-US" dirty="0"/>
              <a:t>It’s in the </a:t>
            </a:r>
            <a:r>
              <a:rPr lang="en-US" i="1" dirty="0" err="1">
                <a:solidFill>
                  <a:srgbClr val="F79646"/>
                </a:solidFill>
              </a:rPr>
              <a:t>RecursiveHelperFunctions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project</a:t>
            </a:r>
          </a:p>
          <a:p>
            <a:r>
              <a:rPr lang="en-US" dirty="0"/>
              <a:t>You can work with friends, but each of you should get the code working on your own computer</a:t>
            </a:r>
          </a:p>
        </p:txBody>
      </p:sp>
    </p:spTree>
    <p:extLst>
      <p:ext uri="{BB962C8B-B14F-4D97-AF65-F5344CB8AC3E}">
        <p14:creationId xmlns:p14="http://schemas.microsoft.com/office/powerpoint/2010/main" val="107479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Recursive Helper Functions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What:</a:t>
            </a:r>
          </a:p>
          <a:p>
            <a:pPr lvl="1"/>
            <a:r>
              <a:rPr lang="en-US" dirty="0"/>
              <a:t>A recursive function that is called by another (non-recursive) function</a:t>
            </a:r>
          </a:p>
          <a:p>
            <a:pPr lvl="1"/>
            <a:r>
              <a:rPr lang="en-US" dirty="0"/>
              <a:t>The non-recursive function (the caller) doesn’t do much</a:t>
            </a:r>
          </a:p>
          <a:p>
            <a:r>
              <a:rPr lang="en-US" dirty="0"/>
              <a:t>When:</a:t>
            </a:r>
          </a:p>
          <a:p>
            <a:pPr lvl="1"/>
            <a:r>
              <a:rPr lang="en-US" dirty="0"/>
              <a:t>Additional parameters are needed </a:t>
            </a:r>
          </a:p>
          <a:p>
            <a:pPr lvl="2"/>
            <a:r>
              <a:rPr lang="en-US" dirty="0"/>
              <a:t>Often the initial function you’re given is not in the ideal form for a recursive solution</a:t>
            </a:r>
          </a:p>
          <a:p>
            <a:pPr lvl="1"/>
            <a:r>
              <a:rPr lang="en-US" dirty="0"/>
              <a:t>Return values need to be updated</a:t>
            </a:r>
          </a:p>
        </p:txBody>
      </p:sp>
    </p:spTree>
    <p:extLst>
      <p:ext uri="{BB962C8B-B14F-4D97-AF65-F5344CB8AC3E}">
        <p14:creationId xmlns:p14="http://schemas.microsoft.com/office/powerpoint/2010/main" val="49819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Recursive Helper Functions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Why:</a:t>
            </a:r>
          </a:p>
          <a:p>
            <a:pPr lvl="1"/>
            <a:r>
              <a:rPr lang="en-US" dirty="0"/>
              <a:t>Makes function called by external code cleaner/easier to use </a:t>
            </a:r>
          </a:p>
          <a:p>
            <a:pPr lvl="2"/>
            <a:r>
              <a:rPr lang="en-US" dirty="0"/>
              <a:t>Does not rely on caller to understand how to initialize the information for the helper</a:t>
            </a:r>
          </a:p>
          <a:p>
            <a:pPr lvl="1"/>
            <a:r>
              <a:rPr lang="en-US" dirty="0"/>
              <a:t>Easier to understand by breaking problem down to smaller pieces</a:t>
            </a:r>
          </a:p>
          <a:p>
            <a:r>
              <a:rPr lang="en-US" dirty="0"/>
              <a:t>How:</a:t>
            </a:r>
          </a:p>
          <a:p>
            <a:pPr lvl="1"/>
            <a:r>
              <a:rPr lang="en-US" dirty="0"/>
              <a:t>Methods named </a:t>
            </a:r>
            <a:r>
              <a:rPr lang="en-US" dirty="0" err="1">
                <a:solidFill>
                  <a:srgbClr val="F79646"/>
                </a:solidFill>
              </a:rPr>
              <a:t>coolFunction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&amp; </a:t>
            </a:r>
            <a:r>
              <a:rPr lang="en-US" dirty="0" err="1">
                <a:solidFill>
                  <a:srgbClr val="F79646"/>
                </a:solidFill>
              </a:rPr>
              <a:t>coolFunctionHelper</a:t>
            </a:r>
            <a:endParaRPr lang="en-US" dirty="0">
              <a:solidFill>
                <a:srgbClr val="F79646"/>
              </a:solidFill>
            </a:endParaRPr>
          </a:p>
          <a:p>
            <a:pPr lvl="2"/>
            <a:r>
              <a:rPr lang="en-US" dirty="0"/>
              <a:t>90% of the code is in </a:t>
            </a:r>
            <a:r>
              <a:rPr lang="en-US" dirty="0" err="1">
                <a:solidFill>
                  <a:srgbClr val="F79646"/>
                </a:solidFill>
              </a:rPr>
              <a:t>coolFunctionHelper</a:t>
            </a:r>
            <a:endParaRPr lang="en-US" dirty="0">
              <a:solidFill>
                <a:srgbClr val="F79646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RecursiveHelperFunctions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Solve the remaining problems</a:t>
            </a:r>
          </a:p>
          <a:p>
            <a:pPr lvl="1"/>
            <a:r>
              <a:rPr lang="en-US" b="1" dirty="0"/>
              <a:t>all the problems will require you to create a recursive helper function</a:t>
            </a:r>
          </a:p>
          <a:p>
            <a:r>
              <a:rPr lang="en-US" dirty="0"/>
              <a:t>You can work with a friend but make sure both of you write the code</a:t>
            </a:r>
          </a:p>
        </p:txBody>
      </p:sp>
    </p:spTree>
    <p:extLst>
      <p:ext uri="{BB962C8B-B14F-4D97-AF65-F5344CB8AC3E}">
        <p14:creationId xmlns:p14="http://schemas.microsoft.com/office/powerpoint/2010/main" val="166429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the recursive call isn’t in the return?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start the quiz problem together, then you can finish it on your own.</a:t>
            </a:r>
          </a:p>
        </p:txBody>
      </p:sp>
    </p:spTree>
    <p:extLst>
      <p:ext uri="{BB962C8B-B14F-4D97-AF65-F5344CB8AC3E}">
        <p14:creationId xmlns:p14="http://schemas.microsoft.com/office/powerpoint/2010/main" val="1428894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Frames for Tracing Recursive Code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0" y="5791200"/>
            <a:ext cx="2057400" cy="925513"/>
          </a:xfrm>
          <a:prstGeom prst="rect">
            <a:avLst/>
          </a:prstGeom>
          <a:gradFill rotWithShape="1">
            <a:gsLst>
              <a:gs pos="0">
                <a:srgbClr val="002252"/>
              </a:gs>
              <a:gs pos="50000">
                <a:srgbClr val="0C3F86"/>
              </a:gs>
              <a:gs pos="70000">
                <a:srgbClr val="1D4F98"/>
              </a:gs>
              <a:gs pos="100000">
                <a:srgbClr val="3C6BBA"/>
              </a:gs>
            </a:gsLst>
            <a:lin ang="16200000"/>
          </a:gradFill>
          <a:ln w="9525" algn="ctr">
            <a:solidFill>
              <a:srgbClr val="39639D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cs typeface="+mn-cs"/>
              </a:rPr>
              <a:t>Thanks to David </a:t>
            </a:r>
            <a:r>
              <a:rPr lang="en-US" dirty="0" err="1">
                <a:solidFill>
                  <a:schemeClr val="lt1"/>
                </a:solidFill>
                <a:latin typeface="+mn-lt"/>
                <a:cs typeface="+mn-cs"/>
              </a:rPr>
              <a:t>Gries</a:t>
            </a:r>
            <a:r>
              <a:rPr lang="en-US" dirty="0">
                <a:solidFill>
                  <a:schemeClr val="lt1"/>
                </a:solidFill>
                <a:latin typeface="+mn-lt"/>
                <a:cs typeface="+mn-cs"/>
              </a:rPr>
              <a:t> for this technique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905000" y="2667000"/>
            <a:ext cx="5486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parameters and local variables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1905000" y="2667000"/>
            <a:ext cx="233082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method name (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sp>
        <p:nvSpPr>
          <p:cNvPr id="9" name="Line Callout 2 8"/>
          <p:cNvSpPr>
            <a:spLocks/>
          </p:cNvSpPr>
          <p:nvPr/>
        </p:nvSpPr>
        <p:spPr bwMode="auto">
          <a:xfrm flipH="1">
            <a:off x="273424" y="1417638"/>
            <a:ext cx="3962400" cy="487362"/>
          </a:xfrm>
          <a:prstGeom prst="borderCallout2">
            <a:avLst>
              <a:gd name="adj1" fmla="val 101525"/>
              <a:gd name="adj2" fmla="val 20174"/>
              <a:gd name="adj3" fmla="val 187058"/>
              <a:gd name="adj4" fmla="val 8446"/>
              <a:gd name="adj5" fmla="val 249356"/>
              <a:gd name="adj6" fmla="val -18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1. Draw box when method starts</a:t>
            </a:r>
          </a:p>
        </p:txBody>
      </p:sp>
      <p:sp>
        <p:nvSpPr>
          <p:cNvPr id="10" name="Line Callout 2 9"/>
          <p:cNvSpPr>
            <a:spLocks/>
          </p:cNvSpPr>
          <p:nvPr/>
        </p:nvSpPr>
        <p:spPr bwMode="auto">
          <a:xfrm flipH="1">
            <a:off x="304800" y="2057400"/>
            <a:ext cx="1617702" cy="4873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0644"/>
              <a:gd name="adj6" fmla="val -12472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2. Fill in name</a:t>
            </a:r>
          </a:p>
        </p:txBody>
      </p:sp>
      <p:sp>
        <p:nvSpPr>
          <p:cNvPr id="12" name="Line Callout 2 11"/>
          <p:cNvSpPr>
            <a:spLocks/>
          </p:cNvSpPr>
          <p:nvPr/>
        </p:nvSpPr>
        <p:spPr bwMode="auto">
          <a:xfrm>
            <a:off x="972806" y="4745968"/>
            <a:ext cx="2971800" cy="762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7991"/>
              <a:gd name="adj6" fmla="val 29669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3. List every parameter and its argument value.</a:t>
            </a:r>
          </a:p>
        </p:txBody>
      </p:sp>
      <p:sp>
        <p:nvSpPr>
          <p:cNvPr id="13" name="Line Callout 2 12"/>
          <p:cNvSpPr>
            <a:spLocks/>
          </p:cNvSpPr>
          <p:nvPr/>
        </p:nvSpPr>
        <p:spPr bwMode="auto">
          <a:xfrm>
            <a:off x="4267200" y="4500790"/>
            <a:ext cx="4114800" cy="685800"/>
          </a:xfrm>
          <a:prstGeom prst="borderCallout2">
            <a:avLst>
              <a:gd name="adj1" fmla="val 24632"/>
              <a:gd name="adj2" fmla="val -163"/>
              <a:gd name="adj3" fmla="val -36152"/>
              <a:gd name="adj4" fmla="val -9804"/>
              <a:gd name="adj5" fmla="val -168474"/>
              <a:gd name="adj6" fmla="val -14312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4. List every local variable declared in the method, </a:t>
            </a:r>
            <a:r>
              <a:rPr lang="en-US" b="1" dirty="0">
                <a:solidFill>
                  <a:schemeClr val="dk1"/>
                </a:solidFill>
                <a:latin typeface="+mn-lt"/>
                <a:cs typeface="+mn-cs"/>
              </a:rPr>
              <a:t>but no values yet</a:t>
            </a:r>
            <a:endParaRPr lang="en-US" dirty="0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590800" y="5551012"/>
            <a:ext cx="6096000" cy="650875"/>
          </a:xfrm>
          <a:prstGeom prst="rect">
            <a:avLst/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8. Step through the method, update variable values, draw new frame for new calls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0" y="3516868"/>
            <a:ext cx="225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base case condition(s)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22502" y="3924340"/>
            <a:ext cx="184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statement </a:t>
            </a:r>
          </a:p>
        </p:txBody>
      </p:sp>
      <p:sp>
        <p:nvSpPr>
          <p:cNvPr id="19" name="Line Callout 2 18"/>
          <p:cNvSpPr>
            <a:spLocks/>
          </p:cNvSpPr>
          <p:nvPr/>
        </p:nvSpPr>
        <p:spPr bwMode="auto">
          <a:xfrm flipH="1">
            <a:off x="2684702" y="2033725"/>
            <a:ext cx="2214282" cy="487362"/>
          </a:xfrm>
          <a:prstGeom prst="borderCallout2">
            <a:avLst>
              <a:gd name="adj1" fmla="val 96006"/>
              <a:gd name="adj2" fmla="val 77866"/>
              <a:gd name="adj3" fmla="val 281004"/>
              <a:gd name="adj4" fmla="val 16931"/>
              <a:gd name="adj5" fmla="val 350099"/>
              <a:gd name="adj6" fmla="val 3856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5. Check Condition(s)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5572" y="3876329"/>
            <a:ext cx="403412" cy="375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Callout 2 20"/>
          <p:cNvSpPr>
            <a:spLocks/>
          </p:cNvSpPr>
          <p:nvPr/>
        </p:nvSpPr>
        <p:spPr bwMode="auto">
          <a:xfrm flipH="1">
            <a:off x="4657493" y="1467668"/>
            <a:ext cx="3733800" cy="487362"/>
          </a:xfrm>
          <a:prstGeom prst="borderCallout2">
            <a:avLst>
              <a:gd name="adj1" fmla="val 107043"/>
              <a:gd name="adj2" fmla="val 78092"/>
              <a:gd name="adj3" fmla="val 349848"/>
              <a:gd name="adj4" fmla="val 74396"/>
              <a:gd name="adj5" fmla="val 495796"/>
              <a:gd name="adj6" fmla="val 9618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6. Add box for next recursive call frame. Add blank for unknown value</a:t>
            </a:r>
          </a:p>
        </p:txBody>
      </p:sp>
      <p:sp>
        <p:nvSpPr>
          <p:cNvPr id="20" name="Line Callout 2 19"/>
          <p:cNvSpPr>
            <a:spLocks/>
          </p:cNvSpPr>
          <p:nvPr/>
        </p:nvSpPr>
        <p:spPr bwMode="auto">
          <a:xfrm flipH="1">
            <a:off x="5105400" y="2076768"/>
            <a:ext cx="3733800" cy="548481"/>
          </a:xfrm>
          <a:prstGeom prst="borderCallout2">
            <a:avLst>
              <a:gd name="adj1" fmla="val 107043"/>
              <a:gd name="adj2" fmla="val 78092"/>
              <a:gd name="adj3" fmla="val 349848"/>
              <a:gd name="adj4" fmla="val 74396"/>
              <a:gd name="adj5" fmla="val 392832"/>
              <a:gd name="adj6" fmla="val 114406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7. Add blank for unknown value, if needed (may be box from #6)</a:t>
            </a:r>
          </a:p>
        </p:txBody>
      </p:sp>
    </p:spTree>
    <p:extLst>
      <p:ext uri="{BB962C8B-B14F-4D97-AF65-F5344CB8AC3E}">
        <p14:creationId xmlns:p14="http://schemas.microsoft.com/office/powerpoint/2010/main" val="32039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9" grpId="0" animBg="1"/>
      <p:bldP spid="21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Save every solution we find to sub-problems</a:t>
            </a:r>
          </a:p>
          <a:p>
            <a:endParaRPr lang="en-US" dirty="0"/>
          </a:p>
          <a:p>
            <a:r>
              <a:rPr lang="en-US" dirty="0"/>
              <a:t>Before recursively computing a solution:</a:t>
            </a:r>
          </a:p>
          <a:p>
            <a:pPr lvl="1"/>
            <a:r>
              <a:rPr lang="en-US" dirty="0"/>
              <a:t>Look it up</a:t>
            </a:r>
          </a:p>
          <a:p>
            <a:pPr lvl="1"/>
            <a:r>
              <a:rPr lang="en-US" dirty="0"/>
              <a:t>If found, use it</a:t>
            </a:r>
          </a:p>
          <a:p>
            <a:pPr lvl="1"/>
            <a:r>
              <a:rPr lang="en-US" dirty="0"/>
              <a:t>Otherwise do the recursive computation</a:t>
            </a:r>
          </a:p>
          <a:p>
            <a:pPr lvl="1"/>
            <a:endParaRPr lang="en-US" dirty="0"/>
          </a:p>
          <a:p>
            <a:r>
              <a:rPr lang="en-US" dirty="0"/>
              <a:t>Study the </a:t>
            </a:r>
            <a:r>
              <a:rPr lang="en-US" dirty="0" err="1"/>
              <a:t>memoization</a:t>
            </a:r>
            <a:r>
              <a:rPr lang="en-US" dirty="0"/>
              <a:t> code in the </a:t>
            </a:r>
            <a:r>
              <a:rPr lang="en-US" dirty="0" err="1">
                <a:solidFill>
                  <a:srgbClr val="F79646"/>
                </a:solidFill>
              </a:rPr>
              <a:t>RecursiveHelperFunctions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project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563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BettingInterfaces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Get in groups of 2-3…no one working alone</a:t>
            </a:r>
          </a:p>
          <a:p>
            <a:r>
              <a:rPr lang="en-US" dirty="0"/>
              <a:t>Understand the given code, the duplication, plus the additional features you will be adding.  Look at 3 TODOs in </a:t>
            </a:r>
            <a:r>
              <a:rPr lang="en-US" dirty="0" err="1"/>
              <a:t>BettingMain</a:t>
            </a:r>
            <a:r>
              <a:rPr lang="en-US" dirty="0"/>
              <a:t>.</a:t>
            </a:r>
          </a:p>
          <a:p>
            <a:r>
              <a:rPr lang="en-US" dirty="0"/>
              <a:t>Design a solution for all 3 TODOs using interfaces and make a UML diagram describing it</a:t>
            </a:r>
          </a:p>
          <a:p>
            <a:r>
              <a:rPr lang="en-US" dirty="0"/>
              <a:t>Get myself or a TA to check out your UML</a:t>
            </a:r>
          </a:p>
          <a:p>
            <a:r>
              <a:rPr lang="en-US" dirty="0"/>
              <a:t>Once we sign off – start coding </a:t>
            </a:r>
          </a:p>
          <a:p>
            <a:pPr lvl="1"/>
            <a:r>
              <a:rPr lang="en-US" dirty="0"/>
              <a:t>You only need 1 computer for this one.  </a:t>
            </a:r>
          </a:p>
          <a:p>
            <a:pPr lvl="1"/>
            <a:r>
              <a:rPr lang="en-US" dirty="0"/>
              <a:t>I recommend you do each TODO one by one rather than </a:t>
            </a:r>
            <a:r>
              <a:rPr lang="en-US"/>
              <a:t>doing everything in one go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860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4914</TotalTime>
  <Words>983</Words>
  <Application>Microsoft Office PowerPoint</Application>
  <PresentationFormat>On-screen Show (4:3)</PresentationFormat>
  <Paragraphs>179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CSSE 220</vt:lpstr>
      <vt:lpstr>Exercise time</vt:lpstr>
      <vt:lpstr>Recursive Helper Functions – What, When, Why, How?</vt:lpstr>
      <vt:lpstr>Recursive Helper Functions – What, When, Why, How?</vt:lpstr>
      <vt:lpstr>RecursiveHelperFunctions</vt:lpstr>
      <vt:lpstr>What if the recursive call isn’t in the return?</vt:lpstr>
      <vt:lpstr>Frames for Tracing Recursive Code</vt:lpstr>
      <vt:lpstr>Memoization</vt:lpstr>
      <vt:lpstr>BettingInterfaces</vt:lpstr>
      <vt:lpstr>UML as it currently stands</vt:lpstr>
      <vt:lpstr>UML as it currently stands</vt:lpstr>
      <vt:lpstr>Hints</vt:lpstr>
      <vt:lpstr>UML Solution</vt:lpstr>
    </vt:vector>
  </TitlesOfParts>
  <Manager/>
  <Company>Rose-Hulman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interfaces More recursion</dc:title>
  <dc:subject/>
  <dc:creator>Mike Hewner</dc:creator>
  <cp:keywords/>
  <dc:description/>
  <cp:lastModifiedBy>Yoder, Jason</cp:lastModifiedBy>
  <cp:revision>51</cp:revision>
  <dcterms:created xsi:type="dcterms:W3CDTF">2014-10-07T17:13:01Z</dcterms:created>
  <dcterms:modified xsi:type="dcterms:W3CDTF">2020-04-09T01:05:54Z</dcterms:modified>
  <cp:category/>
</cp:coreProperties>
</file>