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431" r:id="rId1"/>
  </p:sldMasterIdLst>
  <p:notesMasterIdLst>
    <p:notesMasterId r:id="rId10"/>
  </p:notesMasterIdLst>
  <p:handoutMasterIdLst>
    <p:handoutMasterId r:id="rId11"/>
  </p:handoutMasterIdLst>
  <p:sldIdLst>
    <p:sldId id="256" r:id="rId2"/>
    <p:sldId id="388" r:id="rId3"/>
    <p:sldId id="400" r:id="rId4"/>
    <p:sldId id="379" r:id="rId5"/>
    <p:sldId id="378" r:id="rId6"/>
    <p:sldId id="372" r:id="rId7"/>
    <p:sldId id="385" r:id="rId8"/>
    <p:sldId id="389" r:id="rId9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7D3E"/>
    <a:srgbClr val="DA1F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013" autoAdjust="0"/>
    <p:restoredTop sz="55912" autoAdjust="0"/>
  </p:normalViewPr>
  <p:slideViewPr>
    <p:cSldViewPr snapToObjects="1">
      <p:cViewPr varScale="1">
        <p:scale>
          <a:sx n="68" d="100"/>
          <a:sy n="68" d="100"/>
        </p:scale>
        <p:origin x="2477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1" y="0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924" tIns="46964" rIns="93924" bIns="46964" numCol="1" anchor="t" anchorCtr="0" compatLnSpc="1">
            <a:prstTxWarp prst="textNoShape">
              <a:avLst/>
            </a:prstTxWarp>
          </a:bodyPr>
          <a:lstStyle>
            <a:lvl1pPr defTabSz="921052">
              <a:defRPr sz="13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972257" y="0"/>
            <a:ext cx="3036623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924" tIns="46964" rIns="93924" bIns="46964" numCol="1" anchor="t" anchorCtr="0" compatLnSpc="1">
            <a:prstTxWarp prst="textNoShape">
              <a:avLst/>
            </a:prstTxWarp>
          </a:bodyPr>
          <a:lstStyle>
            <a:lvl1pPr algn="r" defTabSz="921052">
              <a:defRPr sz="1300">
                <a:latin typeface="Calibri" pitchFamily="34" charset="0"/>
              </a:defRPr>
            </a:lvl1pPr>
          </a:lstStyle>
          <a:p>
            <a:pPr>
              <a:defRPr/>
            </a:pPr>
            <a:fld id="{C4196161-4F84-4A9B-B21A-FB96CD0A7D3E}" type="datetimeFigureOut">
              <a:rPr lang="en-US"/>
              <a:pPr>
                <a:defRPr/>
              </a:pPr>
              <a:t>4/3/2020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1" y="8829122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924" tIns="46964" rIns="93924" bIns="46964" numCol="1" anchor="b" anchorCtr="0" compatLnSpc="1">
            <a:prstTxWarp prst="textNoShape">
              <a:avLst/>
            </a:prstTxWarp>
          </a:bodyPr>
          <a:lstStyle>
            <a:lvl1pPr defTabSz="921052">
              <a:defRPr sz="13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972257" y="8829122"/>
            <a:ext cx="3036623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924" tIns="46964" rIns="93924" bIns="46964" numCol="1" anchor="b" anchorCtr="0" compatLnSpc="1">
            <a:prstTxWarp prst="textNoShape">
              <a:avLst/>
            </a:prstTxWarp>
          </a:bodyPr>
          <a:lstStyle>
            <a:lvl1pPr algn="r" defTabSz="921052">
              <a:defRPr sz="1300">
                <a:latin typeface="Calibri" pitchFamily="34" charset="0"/>
              </a:defRPr>
            </a:lvl1pPr>
          </a:lstStyle>
          <a:p>
            <a:pPr>
              <a:defRPr/>
            </a:pPr>
            <a:fld id="{69B0297E-687E-4F41-8F57-2564CCE0C0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9827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1" y="0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924" tIns="46964" rIns="93924" bIns="46964" numCol="1" anchor="t" anchorCtr="0" compatLnSpc="1">
            <a:prstTxWarp prst="textNoShape">
              <a:avLst/>
            </a:prstTxWarp>
          </a:bodyPr>
          <a:lstStyle>
            <a:lvl1pPr defTabSz="921052">
              <a:defRPr sz="13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970734" y="0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924" tIns="46964" rIns="93924" bIns="46964" numCol="1" anchor="t" anchorCtr="0" compatLnSpc="1">
            <a:prstTxWarp prst="textNoShape">
              <a:avLst/>
            </a:prstTxWarp>
          </a:bodyPr>
          <a:lstStyle>
            <a:lvl1pPr algn="r" defTabSz="921052">
              <a:defRPr sz="1300">
                <a:latin typeface="Calibri" pitchFamily="34" charset="0"/>
              </a:defRPr>
            </a:lvl1pPr>
          </a:lstStyle>
          <a:p>
            <a:pPr>
              <a:defRPr/>
            </a:pPr>
            <a:fld id="{6093AF9F-41A9-4814-A773-3B5872C25489}" type="datetimeFigureOut">
              <a:rPr lang="en-US"/>
              <a:pPr>
                <a:defRPr/>
              </a:pPr>
              <a:t>4/3/2020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2688" y="700088"/>
            <a:ext cx="4645025" cy="34845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548" tIns="45274" rIns="90548" bIns="45274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701345" y="4416099"/>
            <a:ext cx="5607711" cy="4183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924" tIns="46964" rIns="93924" bIns="4696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1" y="8829122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924" tIns="46964" rIns="93924" bIns="46964" numCol="1" anchor="b" anchorCtr="0" compatLnSpc="1">
            <a:prstTxWarp prst="textNoShape">
              <a:avLst/>
            </a:prstTxWarp>
          </a:bodyPr>
          <a:lstStyle>
            <a:lvl1pPr defTabSz="921052">
              <a:defRPr sz="13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970734" y="8829122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924" tIns="46964" rIns="93924" bIns="46964" numCol="1" anchor="b" anchorCtr="0" compatLnSpc="1">
            <a:prstTxWarp prst="textNoShape">
              <a:avLst/>
            </a:prstTxWarp>
          </a:bodyPr>
          <a:lstStyle>
            <a:lvl1pPr algn="r" defTabSz="921052">
              <a:defRPr sz="1300">
                <a:latin typeface="Calibri" pitchFamily="34" charset="0"/>
              </a:defRPr>
            </a:lvl1pPr>
          </a:lstStyle>
          <a:p>
            <a:pPr>
              <a:defRPr/>
            </a:pPr>
            <a:fld id="{78B0F458-182C-45E0-AF1D-4A0C5BC1CA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75075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dirty="0"/>
              <a:t>Bring hardcopy of code from </a:t>
            </a:r>
            <a:r>
              <a:rPr lang="en-US" smtClean="0"/>
              <a:t>RecursionInClassPracticeSolution</a:t>
            </a:r>
            <a:r>
              <a:rPr lang="en-US" dirty="0"/>
              <a:t>:</a:t>
            </a:r>
          </a:p>
          <a:p>
            <a:pPr eaLnBrk="1" hangingPunct="1">
              <a:spcBef>
                <a:spcPct val="0"/>
              </a:spcBef>
            </a:pPr>
            <a:r>
              <a:rPr lang="en-US" dirty="0"/>
              <a:t>Sentence.java</a:t>
            </a:r>
          </a:p>
          <a:p>
            <a:pPr eaLnBrk="1" hangingPunct="1">
              <a:spcBef>
                <a:spcPct val="0"/>
              </a:spcBef>
            </a:pPr>
            <a:r>
              <a:rPr lang="en-US" dirty="0" err="1"/>
              <a:t>Triangle.java</a:t>
            </a:r>
            <a:endParaRPr lang="en-US" dirty="0"/>
          </a:p>
          <a:p>
            <a:pPr eaLnBrk="1" hangingPunct="1">
              <a:spcBef>
                <a:spcPct val="0"/>
              </a:spcBef>
            </a:pPr>
            <a:r>
              <a:rPr lang="en-US" dirty="0"/>
              <a:t>FactorialCalculator.java</a:t>
            </a:r>
          </a:p>
          <a:p>
            <a:pPr eaLnBrk="1" hangingPunct="1">
              <a:spcBef>
                <a:spcPct val="0"/>
              </a:spcBef>
            </a:pPr>
            <a:endParaRPr lang="en-US" dirty="0"/>
          </a:p>
          <a:p>
            <a:pPr defTabSz="888652" eaLnBrk="1" hangingPunct="1">
              <a:spcBef>
                <a:spcPct val="0"/>
              </a:spcBef>
            </a:pPr>
            <a:r>
              <a:rPr lang="en-US" dirty="0"/>
              <a:t>It would</a:t>
            </a:r>
            <a:r>
              <a:rPr lang="en-US" baseline="0" dirty="0"/>
              <a:t> be helpful to add line numbers to your printout for Triangle.java and </a:t>
            </a:r>
            <a:r>
              <a:rPr lang="en-US" dirty="0"/>
              <a:t>FactorialCalculator.java</a:t>
            </a:r>
          </a:p>
          <a:p>
            <a:pPr eaLnBrk="1" hangingPunct="1">
              <a:spcBef>
                <a:spcPct val="0"/>
              </a:spcBef>
            </a:pPr>
            <a:endParaRPr lang="en-US" dirty="0"/>
          </a:p>
          <a:p>
            <a:pPr eaLnBrk="1" hangingPunct="1">
              <a:spcBef>
                <a:spcPct val="0"/>
              </a:spcBef>
            </a:pPr>
            <a:endParaRPr lang="en-US" dirty="0"/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982407D-9730-49CC-A031-0D8B73D9345E}" type="slidenum">
              <a:rPr lang="en-US" smtClean="0">
                <a:latin typeface="Calibri" pitchFamily="-106" charset="0"/>
              </a:rPr>
              <a:pPr/>
              <a:t>1</a:t>
            </a:fld>
            <a:endParaRPr lang="en-US">
              <a:latin typeface="Calibri" pitchFamily="-10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78605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1052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22031" indent="-277703" defTabSz="921052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10816" indent="-222164" defTabSz="921052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555142" indent="-222164" defTabSz="921052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999468" indent="-222164" defTabSz="921052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443794" indent="-222164" defTabSz="9210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888120" indent="-222164" defTabSz="9210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332446" indent="-222164" defTabSz="9210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776772" indent="-222164" defTabSz="9210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0F6ED0E-2BF4-4777-8914-BC8A825952BD}" type="slidenum">
              <a:rPr lang="en-US" smtClean="0">
                <a:latin typeface="Calibri" pitchFamily="34" charset="0"/>
              </a:rPr>
              <a:pPr eaLnBrk="1" hangingPunct="1"/>
              <a:t>2</a:t>
            </a:fld>
            <a:endParaRPr lang="en-US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03888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/>
              <a:t>I used this slide instead of the Shapes one.</a:t>
            </a:r>
          </a:p>
          <a:p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www.cs.cmu.edu</a:t>
            </a:r>
            <a:r>
              <a:rPr lang="en-US" dirty="0"/>
              <a:t>/~</a:t>
            </a:r>
            <a:r>
              <a:rPr lang="en-US" dirty="0" err="1"/>
              <a:t>cburch</a:t>
            </a:r>
            <a:r>
              <a:rPr lang="en-US" dirty="0"/>
              <a:t>/survey/</a:t>
            </a:r>
            <a:r>
              <a:rPr lang="en-US" dirty="0" err="1"/>
              <a:t>recurse</a:t>
            </a:r>
            <a:r>
              <a:rPr lang="en-US" dirty="0"/>
              <a:t>/</a:t>
            </a:r>
            <a:r>
              <a:rPr lang="en-US" dirty="0" err="1"/>
              <a:t>hanoiex.html</a:t>
            </a:r>
            <a:r>
              <a:rPr lang="en-US" dirty="0"/>
              <a:t> – nice recursive simulation and </a:t>
            </a:r>
            <a:r>
              <a:rPr lang="en-US" dirty="0" err="1"/>
              <a:t>pseudocode</a:t>
            </a:r>
            <a:r>
              <a:rPr lang="en-US" dirty="0"/>
              <a:t>.  </a:t>
            </a:r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1052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22031" indent="-277703" defTabSz="921052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10816" indent="-222164" defTabSz="921052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555142" indent="-222164" defTabSz="921052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999468" indent="-222164" defTabSz="921052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443794" indent="-222164" defTabSz="9210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888120" indent="-222164" defTabSz="9210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332446" indent="-222164" defTabSz="9210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776772" indent="-222164" defTabSz="9210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0F6ED0E-2BF4-4777-8914-BC8A825952BD}" type="slidenum">
              <a:rPr lang="en-US" smtClean="0">
                <a:latin typeface="Calibri" pitchFamily="34" charset="0"/>
              </a:rPr>
              <a:pPr eaLnBrk="1" hangingPunct="1"/>
              <a:t>3</a:t>
            </a:fld>
            <a:endParaRPr lang="en-US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45961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8B0F458-182C-45E0-AF1D-4A0C5BC1CAA8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2920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7" name="Rectangle 3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2500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Have them look at Triangle</a:t>
            </a:r>
            <a:r>
              <a:rPr lang="en-US" baseline="0" dirty="0"/>
              <a:t> in Eclipse (in examples package) while you project this and draw on board.</a:t>
            </a:r>
          </a:p>
          <a:p>
            <a:endParaRPr lang="en-US" baseline="0" dirty="0"/>
          </a:p>
          <a:p>
            <a:r>
              <a:rPr lang="en-US" baseline="0" dirty="0"/>
              <a:t>*Buffalo says* I personally had a lot of trouble with scope boxes so I just left it out.</a:t>
            </a:r>
          </a:p>
          <a:p>
            <a:endParaRPr lang="en-US" baseline="0" dirty="0"/>
          </a:p>
          <a:p>
            <a:r>
              <a:rPr lang="en-US" baseline="0" dirty="0"/>
              <a:t>When looking at the code, discuss “base case”, “recursive case”, and “trusting the recursion”.</a:t>
            </a:r>
          </a:p>
          <a:p>
            <a:endParaRPr lang="en-US" dirty="0"/>
          </a:p>
          <a:p>
            <a:r>
              <a:rPr lang="en-US" dirty="0"/>
              <a:t>Trace the Triangle Numbers example from text on board and quiz, be sure to show "return" arrows from </a:t>
            </a:r>
            <a:r>
              <a:rPr lang="en-US" dirty="0" err="1"/>
              <a:t>callee</a:t>
            </a:r>
            <a:r>
              <a:rPr lang="en-US" dirty="0"/>
              <a:t> to caller, labeled with return value.</a:t>
            </a:r>
          </a:p>
          <a:p>
            <a:endParaRPr lang="en-US" dirty="0"/>
          </a:p>
          <a:p>
            <a:r>
              <a:rPr lang="en-US" dirty="0"/>
              <a:t>Set them lose on tracing recursive factorial on quiz, comparing answers.</a:t>
            </a:r>
          </a:p>
          <a:p>
            <a:endParaRPr lang="en-US" dirty="0"/>
          </a:p>
          <a:p>
            <a:r>
              <a:rPr lang="en-US" dirty="0"/>
              <a:t>Show one or more of these examples in the debugger. (factorial?)</a:t>
            </a:r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D0FC924-557D-4B90-ADC7-3FC4A5595839}" type="slidenum">
              <a:rPr lang="en-US" smtClean="0">
                <a:latin typeface="Calibri" pitchFamily="-106" charset="0"/>
              </a:rPr>
              <a:pPr/>
              <a:t>6</a:t>
            </a:fld>
            <a:endParaRPr lang="en-US">
              <a:latin typeface="Calibri" pitchFamily="-10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94584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/>
              <a:t>Live code the solution.</a:t>
            </a:r>
          </a:p>
          <a:p>
            <a:endParaRPr lang="en-US" dirty="0"/>
          </a:p>
          <a:p>
            <a:r>
              <a:rPr lang="en-US" dirty="0"/>
              <a:t>*Buffalo</a:t>
            </a:r>
            <a:r>
              <a:rPr lang="en-US" baseline="0" dirty="0"/>
              <a:t> says* I prefer simple palindrome</a:t>
            </a:r>
          </a:p>
          <a:p>
            <a:endParaRPr lang="en-US" dirty="0"/>
          </a:p>
          <a:p>
            <a:r>
              <a:rPr lang="en-US" dirty="0"/>
              <a:t>- What are the simplest cases? These are the base cases.</a:t>
            </a:r>
          </a:p>
          <a:p>
            <a:pPr>
              <a:buFontTx/>
              <a:buChar char="-"/>
            </a:pPr>
            <a:r>
              <a:rPr lang="en-US" dirty="0"/>
              <a:t>If we aren’t in a simplest case, how can we make progress to a smaller problem?</a:t>
            </a:r>
          </a:p>
          <a:p>
            <a:pPr>
              <a:buFontTx/>
              <a:buChar char="-"/>
            </a:pPr>
            <a:endParaRPr lang="en-US" dirty="0"/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1052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22031" indent="-277703" defTabSz="921052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10816" indent="-222164" defTabSz="921052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555142" indent="-222164" defTabSz="921052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999468" indent="-222164" defTabSz="921052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443794" indent="-222164" defTabSz="9210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888120" indent="-222164" defTabSz="9210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332446" indent="-222164" defTabSz="9210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776772" indent="-222164" defTabSz="9210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47E67CA-0912-48C1-8CF5-C86F64D6F0FD}" type="slidenum">
              <a:rPr lang="en-US" smtClean="0">
                <a:latin typeface="Calibri" pitchFamily="34" charset="0"/>
              </a:rPr>
              <a:pPr eaLnBrk="1" hangingPunct="1"/>
              <a:t>7</a:t>
            </a:fld>
            <a:endParaRPr lang="en-US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60357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bunnyEars</a:t>
            </a:r>
            <a:r>
              <a:rPr lang="en-US" dirty="0"/>
              <a:t>:</a:t>
            </a:r>
          </a:p>
          <a:p>
            <a:endParaRPr lang="en-US" dirty="0"/>
          </a:p>
          <a:p>
            <a:r>
              <a:rPr lang="en-US" dirty="0"/>
              <a:t>public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bunnyEars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bunnies) {</a:t>
            </a:r>
          </a:p>
          <a:p>
            <a:r>
              <a:rPr lang="en-US" dirty="0"/>
              <a:t>  if (bunnies == 0) {</a:t>
            </a:r>
          </a:p>
          <a:p>
            <a:r>
              <a:rPr lang="en-US" dirty="0"/>
              <a:t>    return 0;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  return 2 + </a:t>
            </a:r>
            <a:r>
              <a:rPr lang="en-US" dirty="0" err="1"/>
              <a:t>bunnyEars</a:t>
            </a:r>
            <a:r>
              <a:rPr lang="en-US" dirty="0"/>
              <a:t>(bunnies-1);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bunnyEars2:</a:t>
            </a:r>
          </a:p>
          <a:p>
            <a:endParaRPr lang="en-US" dirty="0"/>
          </a:p>
          <a:p>
            <a:r>
              <a:rPr lang="en-US" dirty="0"/>
              <a:t>public </a:t>
            </a:r>
            <a:r>
              <a:rPr lang="en-US" dirty="0" err="1"/>
              <a:t>int</a:t>
            </a:r>
            <a:r>
              <a:rPr lang="en-US" dirty="0"/>
              <a:t> bunnyEars2(</a:t>
            </a:r>
            <a:r>
              <a:rPr lang="en-US" dirty="0" err="1"/>
              <a:t>int</a:t>
            </a:r>
            <a:r>
              <a:rPr lang="en-US" dirty="0"/>
              <a:t> bunnies) {</a:t>
            </a:r>
          </a:p>
          <a:p>
            <a:r>
              <a:rPr lang="en-US" dirty="0"/>
              <a:t>  if (bunnies==0) {</a:t>
            </a:r>
          </a:p>
          <a:p>
            <a:r>
              <a:rPr lang="en-US" dirty="0"/>
              <a:t>    return 0;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  if (bunnies%2==0){</a:t>
            </a:r>
          </a:p>
          <a:p>
            <a:r>
              <a:rPr lang="en-US" dirty="0"/>
              <a:t>    return 3 + bunnyEars2(bunnies-1);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  return 2 + bunnyEars2(bunnies-1);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Count7</a:t>
            </a:r>
          </a:p>
          <a:p>
            <a:endParaRPr lang="en-US" dirty="0"/>
          </a:p>
          <a:p>
            <a:r>
              <a:rPr lang="en-US" dirty="0"/>
              <a:t>public </a:t>
            </a:r>
            <a:r>
              <a:rPr lang="en-US" dirty="0" err="1"/>
              <a:t>int</a:t>
            </a:r>
            <a:r>
              <a:rPr lang="en-US" dirty="0"/>
              <a:t> count7(</a:t>
            </a:r>
            <a:r>
              <a:rPr lang="en-US" dirty="0" err="1"/>
              <a:t>int</a:t>
            </a:r>
            <a:r>
              <a:rPr lang="en-US" dirty="0"/>
              <a:t> n) {</a:t>
            </a:r>
          </a:p>
          <a:p>
            <a:r>
              <a:rPr lang="en-US" dirty="0"/>
              <a:t>  if (n==0) {</a:t>
            </a:r>
          </a:p>
          <a:p>
            <a:r>
              <a:rPr lang="en-US" dirty="0"/>
              <a:t>    return 0;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  if (n%10 == 7) {</a:t>
            </a:r>
          </a:p>
          <a:p>
            <a:r>
              <a:rPr lang="en-US" dirty="0"/>
              <a:t>    return 1 + count7(n/10);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  return count7(n/10);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Fibonacci</a:t>
            </a:r>
          </a:p>
          <a:p>
            <a:endParaRPr lang="en-US" dirty="0"/>
          </a:p>
          <a:p>
            <a:r>
              <a:rPr lang="en-US" dirty="0"/>
              <a:t>public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fibonacci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n) {</a:t>
            </a:r>
          </a:p>
          <a:p>
            <a:r>
              <a:rPr lang="en-US" dirty="0"/>
              <a:t>  if (n==0) {</a:t>
            </a:r>
          </a:p>
          <a:p>
            <a:r>
              <a:rPr lang="en-US" dirty="0"/>
              <a:t>    return 0;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  if (n==1 || n==2) {</a:t>
            </a:r>
          </a:p>
          <a:p>
            <a:r>
              <a:rPr lang="en-US" dirty="0"/>
              <a:t>    return 1;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  return </a:t>
            </a:r>
            <a:r>
              <a:rPr lang="en-US" dirty="0" err="1"/>
              <a:t>fibonacci</a:t>
            </a:r>
            <a:r>
              <a:rPr lang="en-US" dirty="0"/>
              <a:t>(n-1) + </a:t>
            </a:r>
            <a:r>
              <a:rPr lang="en-US" dirty="0" err="1"/>
              <a:t>fibonacci</a:t>
            </a:r>
            <a:r>
              <a:rPr lang="en-US" dirty="0"/>
              <a:t>(n-2);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 err="1"/>
              <a:t>noX</a:t>
            </a:r>
            <a:endParaRPr lang="en-US" dirty="0"/>
          </a:p>
          <a:p>
            <a:endParaRPr lang="en-US" dirty="0"/>
          </a:p>
          <a:p>
            <a:r>
              <a:rPr lang="en-US" dirty="0"/>
              <a:t>public String </a:t>
            </a:r>
            <a:r>
              <a:rPr lang="en-US" dirty="0" err="1"/>
              <a:t>noX</a:t>
            </a:r>
            <a:r>
              <a:rPr lang="en-US" dirty="0"/>
              <a:t>(String </a:t>
            </a:r>
            <a:r>
              <a:rPr lang="en-US" dirty="0" err="1"/>
              <a:t>str</a:t>
            </a:r>
            <a:r>
              <a:rPr lang="en-US" dirty="0"/>
              <a:t>) {</a:t>
            </a:r>
          </a:p>
          <a:p>
            <a:r>
              <a:rPr lang="en-US" dirty="0"/>
              <a:t>  if (</a:t>
            </a:r>
            <a:r>
              <a:rPr lang="en-US" dirty="0" err="1"/>
              <a:t>str.length</a:t>
            </a:r>
            <a:r>
              <a:rPr lang="en-US" dirty="0"/>
              <a:t>() == 0) {</a:t>
            </a:r>
          </a:p>
          <a:p>
            <a:r>
              <a:rPr lang="en-US" dirty="0"/>
              <a:t>    return "";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  char c = </a:t>
            </a:r>
            <a:r>
              <a:rPr lang="en-US" dirty="0" err="1"/>
              <a:t>str.charAt</a:t>
            </a:r>
            <a:r>
              <a:rPr lang="en-US" dirty="0"/>
              <a:t>(0);</a:t>
            </a:r>
          </a:p>
          <a:p>
            <a:r>
              <a:rPr lang="en-US" dirty="0"/>
              <a:t>  if (c=='x') {</a:t>
            </a:r>
          </a:p>
          <a:p>
            <a:r>
              <a:rPr lang="en-US" dirty="0"/>
              <a:t>    return </a:t>
            </a:r>
            <a:r>
              <a:rPr lang="en-US" dirty="0" err="1"/>
              <a:t>noX</a:t>
            </a:r>
            <a:r>
              <a:rPr lang="en-US" dirty="0"/>
              <a:t>(</a:t>
            </a:r>
            <a:r>
              <a:rPr lang="en-US" dirty="0" err="1"/>
              <a:t>str.substring</a:t>
            </a:r>
            <a:r>
              <a:rPr lang="en-US" dirty="0"/>
              <a:t>(1));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  return c + </a:t>
            </a:r>
            <a:r>
              <a:rPr lang="en-US" dirty="0" err="1"/>
              <a:t>noX</a:t>
            </a:r>
            <a:r>
              <a:rPr lang="en-US" dirty="0"/>
              <a:t>(</a:t>
            </a:r>
            <a:r>
              <a:rPr lang="en-US" dirty="0" err="1"/>
              <a:t>str.substring</a:t>
            </a:r>
            <a:r>
              <a:rPr lang="en-US" dirty="0"/>
              <a:t>(1));</a:t>
            </a:r>
          </a:p>
          <a:p>
            <a:r>
              <a:rPr lang="en-US" dirty="0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8B0F458-182C-45E0-AF1D-4A0C5BC1CAA8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620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7AC47EB-3C80-4EA7-873E-BF0D375910F9}" type="datetime2">
              <a:rPr lang="en-US" smtClean="0"/>
              <a:pPr>
                <a:defRPr/>
              </a:pPr>
              <a:t>Friday, April 3,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D4C336-C881-4056-AD38-E7955892F9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597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53389E1-4AC8-4A17-A767-31E32DFCEC59}" type="datetime2">
              <a:rPr lang="en-US" smtClean="0"/>
              <a:pPr>
                <a:defRPr/>
              </a:pPr>
              <a:t>Friday, April 3,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905B91-E00F-4D5D-AE3E-CBDFA2CA23E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579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FCB25A6-1DAF-47D0-91C0-38C2D3098E15}" type="datetime2">
              <a:rPr lang="en-US" smtClean="0"/>
              <a:pPr>
                <a:defRPr/>
              </a:pPr>
              <a:t>Friday, April 3,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E2FB39-5B65-4A02-BD3E-6CC25D013A5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84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936D7E2-B812-4093-8BB3-A62FCC51CD14}" type="datetime2">
              <a:rPr lang="en-US" smtClean="0"/>
              <a:pPr>
                <a:defRPr/>
              </a:pPr>
              <a:t>Friday, April 3,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659EBF-6DF4-4E2D-9699-AEA60D4F33C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291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38DB0DF-00C0-43B9-8F86-34033D139104}" type="datetime2">
              <a:rPr lang="en-US" smtClean="0"/>
              <a:pPr>
                <a:defRPr/>
              </a:pPr>
              <a:t>Friday, April 3,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792531-5FC0-4D3D-86ED-07F805B0E1C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6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90D7A26-1E6B-4B27-ACA4-C544523C9A6C}" type="datetime2">
              <a:rPr lang="en-US" smtClean="0"/>
              <a:pPr>
                <a:defRPr/>
              </a:pPr>
              <a:t>Friday, April 3, 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8BAB09-5730-4337-8713-2B67165EF68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442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865A28E-DF50-44CB-B144-E3380A3366DF}" type="datetime2">
              <a:rPr lang="en-US" smtClean="0"/>
              <a:pPr>
                <a:defRPr/>
              </a:pPr>
              <a:t>Friday, April 3, 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6A0986-DF58-4027-9CA2-9F8F8A43D57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03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BBDFE7-DC9A-4D0E-85D7-E409C9205977}" type="datetime2">
              <a:rPr lang="en-US" smtClean="0"/>
              <a:pPr>
                <a:defRPr/>
              </a:pPr>
              <a:t>Friday, April 3, 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92BE8C-FD3E-400F-9091-D9735CD627A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006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1089647-544F-4A85-93B6-5CD15F007B5A}" type="datetime2">
              <a:rPr lang="en-US" smtClean="0"/>
              <a:pPr>
                <a:defRPr/>
              </a:pPr>
              <a:t>Friday, April 3, 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BB4DAD-09C1-43D6-B38D-E7ADFD77E37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00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B1C52BF-E865-4153-AC03-399AEC641B2C}" type="datetime2">
              <a:rPr lang="en-US" smtClean="0"/>
              <a:pPr>
                <a:defRPr/>
              </a:pPr>
              <a:t>Friday, April 3, 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3133C5-AE10-4121-B6CC-8C8A8705131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712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48FE097-ADB0-4ED8-BD72-A0842D8607F8}" type="datetime2">
              <a:rPr lang="en-US" smtClean="0"/>
              <a:pPr>
                <a:defRPr/>
              </a:pPr>
              <a:t>Friday, April 3, 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D2E8B6-D8A9-43FC-84A9-F5F5AEC0A7A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628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EE4A5D8A-176D-4C02-A1A0-FB09B433130F}" type="datetime2">
              <a:rPr lang="en-US" smtClean="0"/>
              <a:pPr>
                <a:defRPr/>
              </a:pPr>
              <a:t>Friday, April 3,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7775AA3-E56F-4082-BD36-EF335EF51B2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632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32" r:id="rId1"/>
    <p:sldLayoutId id="2147484433" r:id="rId2"/>
    <p:sldLayoutId id="2147484434" r:id="rId3"/>
    <p:sldLayoutId id="2147484435" r:id="rId4"/>
    <p:sldLayoutId id="2147484436" r:id="rId5"/>
    <p:sldLayoutId id="2147484437" r:id="rId6"/>
    <p:sldLayoutId id="2147484438" r:id="rId7"/>
    <p:sldLayoutId id="2147484439" r:id="rId8"/>
    <p:sldLayoutId id="2147484440" r:id="rId9"/>
    <p:sldLayoutId id="2147484441" r:id="rId10"/>
    <p:sldLayoutId id="214748444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ierpinski_triangle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mathsisfun.com/games/towerofhanoi.html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codingbat.com/java/Recursion-1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5" descr="C:\DOCUME~1\ADMINI~1\LOCALS~1\Temp\VMwareDnD\000065f2\180px-Droste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5750" y="457200"/>
            <a:ext cx="3676650" cy="5637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1"/>
          <p:cNvSpPr>
            <a:spLocks noGrp="1"/>
          </p:cNvSpPr>
          <p:nvPr>
            <p:ph type="ctrTitle"/>
          </p:nvPr>
        </p:nvSpPr>
        <p:spPr>
          <a:xfrm>
            <a:off x="1524000" y="2114550"/>
            <a:ext cx="7772400" cy="1470025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CSSE 220</a:t>
            </a:r>
          </a:p>
        </p:txBody>
      </p:sp>
      <p:sp>
        <p:nvSpPr>
          <p:cNvPr id="9220" name="Rectangle 2"/>
          <p:cNvSpPr>
            <a:spLocks noGrp="1"/>
          </p:cNvSpPr>
          <p:nvPr>
            <p:ph type="subTitle" idx="1"/>
          </p:nvPr>
        </p:nvSpPr>
        <p:spPr>
          <a:xfrm>
            <a:off x="2124075" y="3909848"/>
            <a:ext cx="6400800" cy="1752600"/>
          </a:xfrm>
        </p:spPr>
        <p:txBody>
          <a:bodyPr/>
          <a:lstStyle/>
          <a:p>
            <a:pPr marR="0" eaLnBrk="1" hangingPunct="1">
              <a:lnSpc>
                <a:spcPct val="90000"/>
              </a:lnSpc>
            </a:pPr>
            <a:r>
              <a:rPr lang="en-US" sz="2500" dirty="0"/>
              <a:t>Recursion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5750" y="6242050"/>
            <a:ext cx="8401050" cy="52322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2800" dirty="0"/>
              <a:t>Import </a:t>
            </a:r>
            <a:r>
              <a:rPr lang="en-US" sz="2800" i="1" dirty="0" err="1" smtClean="0"/>
              <a:t>RecursionInClassPractice</a:t>
            </a:r>
            <a:r>
              <a:rPr lang="en-US" sz="2800" dirty="0" smtClean="0"/>
              <a:t> </a:t>
            </a:r>
            <a:r>
              <a:rPr lang="en-US" sz="2800" dirty="0"/>
              <a:t>project from the repo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Announcements</a:t>
            </a:r>
          </a:p>
        </p:txBody>
      </p:sp>
      <p:sp>
        <p:nvSpPr>
          <p:cNvPr id="12290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next 4 class days:</a:t>
            </a:r>
          </a:p>
          <a:p>
            <a:pPr lvl="1"/>
            <a:r>
              <a:rPr lang="en-US" dirty="0"/>
              <a:t>A new way to think: </a:t>
            </a:r>
            <a:r>
              <a:rPr lang="en-US" b="1" dirty="0"/>
              <a:t>Recursion</a:t>
            </a:r>
          </a:p>
          <a:p>
            <a:pPr lvl="1"/>
            <a:r>
              <a:rPr lang="en-US" dirty="0"/>
              <a:t>A new way to break up and re-use code: </a:t>
            </a:r>
            <a:r>
              <a:rPr lang="en-US" b="1" dirty="0"/>
              <a:t>Interfaces</a:t>
            </a:r>
          </a:p>
          <a:p>
            <a:pPr lvl="2"/>
            <a:r>
              <a:rPr lang="en-US" dirty="0"/>
              <a:t>Making interactive apps requires this</a:t>
            </a:r>
          </a:p>
        </p:txBody>
      </p:sp>
    </p:spTree>
    <p:extLst>
      <p:ext uri="{BB962C8B-B14F-4D97-AF65-F5344CB8AC3E}">
        <p14:creationId xmlns:p14="http://schemas.microsoft.com/office/powerpoint/2010/main" val="2318796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Recursion</a:t>
            </a:r>
          </a:p>
        </p:txBody>
      </p:sp>
      <p:sp>
        <p:nvSpPr>
          <p:cNvPr id="12290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solution technique where the same computation </a:t>
            </a:r>
            <a:r>
              <a:rPr lang="en-US" b="1" dirty="0"/>
              <a:t>occurs repeatedly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as the problem is solved</a:t>
            </a:r>
          </a:p>
          <a:p>
            <a:endParaRPr lang="en-US" dirty="0"/>
          </a:p>
          <a:p>
            <a:r>
              <a:rPr lang="en-US" dirty="0"/>
              <a:t>Examples:</a:t>
            </a:r>
          </a:p>
          <a:p>
            <a:pPr lvl="1"/>
            <a:r>
              <a:rPr lang="en-US" dirty="0" err="1"/>
              <a:t>Sierpinski</a:t>
            </a:r>
            <a:r>
              <a:rPr lang="en-US" dirty="0"/>
              <a:t> Triangle:</a:t>
            </a:r>
            <a:br>
              <a:rPr lang="en-US" dirty="0"/>
            </a:br>
            <a:r>
              <a:rPr lang="en-US" sz="2100" dirty="0">
                <a:hlinkClick r:id="rId3"/>
              </a:rPr>
              <a:t>https://en.wikipedia.org/wiki/Sierpinski_triangle</a:t>
            </a:r>
            <a:r>
              <a:rPr lang="en-US" sz="2100" dirty="0"/>
              <a:t> </a:t>
            </a:r>
          </a:p>
          <a:p>
            <a:pPr lvl="1"/>
            <a:r>
              <a:rPr lang="en-US" dirty="0"/>
              <a:t>Towers of Hanoi: </a:t>
            </a:r>
            <a:r>
              <a:rPr lang="en-US" sz="2000" dirty="0">
                <a:hlinkClick r:id="rId4"/>
              </a:rPr>
              <a:t>http://www.mathsisfun.com/games/towerofhanoi.html</a:t>
            </a:r>
            <a:r>
              <a:rPr lang="en-US" sz="2000" dirty="0"/>
              <a:t> </a:t>
            </a:r>
            <a:br>
              <a:rPr lang="en-US" sz="2000" dirty="0"/>
            </a:br>
            <a:r>
              <a:rPr lang="en-US" dirty="0"/>
              <a:t>or search for Towers of Hanoi</a:t>
            </a:r>
          </a:p>
        </p:txBody>
      </p:sp>
      <p:sp>
        <p:nvSpPr>
          <p:cNvPr id="4" name="Line Callout 2 3"/>
          <p:cNvSpPr/>
          <p:nvPr/>
        </p:nvSpPr>
        <p:spPr>
          <a:xfrm>
            <a:off x="6934200" y="2743200"/>
            <a:ext cx="1752600" cy="45720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68145"/>
              <a:gd name="adj6" fmla="val -4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 b="1" dirty="0"/>
              <a:t>recurs</a:t>
            </a:r>
          </a:p>
        </p:txBody>
      </p:sp>
    </p:spTree>
    <p:extLst>
      <p:ext uri="{BB962C8B-B14F-4D97-AF65-F5344CB8AC3E}">
        <p14:creationId xmlns:p14="http://schemas.microsoft.com/office/powerpoint/2010/main" val="1327112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 example – Triangle Numbers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17638"/>
            <a:ext cx="4114800" cy="4983162"/>
          </a:xfrm>
        </p:spPr>
        <p:txBody>
          <a:bodyPr/>
          <a:lstStyle/>
          <a:p>
            <a:r>
              <a:rPr lang="en-US" sz="2400" dirty="0"/>
              <a:t>If each red block has area 1, what is the </a:t>
            </a:r>
            <a:r>
              <a:rPr lang="en-US" sz="2400" b="1" i="1" dirty="0"/>
              <a:t>area</a:t>
            </a:r>
            <a:r>
              <a:rPr lang="en-US" sz="2400" b="1" dirty="0"/>
              <a:t>  A(n) </a:t>
            </a:r>
            <a:r>
              <a:rPr lang="en-US" sz="2400" dirty="0"/>
              <a:t>of the Triangle whose </a:t>
            </a:r>
            <a:r>
              <a:rPr lang="en-US" sz="2400" i="1" dirty="0"/>
              <a:t>width</a:t>
            </a:r>
            <a:r>
              <a:rPr lang="en-US" sz="2400" dirty="0"/>
              <a:t> is n?</a:t>
            </a:r>
          </a:p>
          <a:p>
            <a:pPr lvl="1"/>
            <a:r>
              <a:rPr lang="en-US" sz="2000" dirty="0"/>
              <a:t>Answer:</a:t>
            </a:r>
          </a:p>
          <a:p>
            <a:pPr lvl="1">
              <a:buNone/>
            </a:pPr>
            <a:r>
              <a:rPr lang="en-US" sz="2000" dirty="0"/>
              <a:t>		</a:t>
            </a:r>
            <a:r>
              <a:rPr lang="en-US" sz="2000" dirty="0">
                <a:solidFill>
                  <a:srgbClr val="FF0000"/>
                </a:solidFill>
              </a:rPr>
              <a:t>A(n) = n + A(n-1)</a:t>
            </a:r>
          </a:p>
          <a:p>
            <a:r>
              <a:rPr lang="en-US" sz="2400" dirty="0"/>
              <a:t>The above holds for which </a:t>
            </a:r>
            <a:r>
              <a:rPr lang="en-US" sz="2400" i="1" dirty="0"/>
              <a:t>n </a:t>
            </a:r>
            <a:r>
              <a:rPr lang="en-US" sz="2400" dirty="0"/>
              <a:t>?  What is the answer for other </a:t>
            </a:r>
            <a:r>
              <a:rPr lang="en-US" sz="2400" i="1" dirty="0"/>
              <a:t>n </a:t>
            </a:r>
            <a:r>
              <a:rPr lang="en-US" sz="2400" dirty="0"/>
              <a:t>?</a:t>
            </a:r>
          </a:p>
          <a:p>
            <a:pPr lvl="1"/>
            <a:r>
              <a:rPr lang="en-US" sz="2200" dirty="0"/>
              <a:t>Answer:  The recursive equation holds for</a:t>
            </a:r>
            <a:br>
              <a:rPr lang="en-US" sz="2200" dirty="0"/>
            </a:br>
            <a:r>
              <a:rPr lang="en-US" sz="2200" dirty="0">
                <a:solidFill>
                  <a:srgbClr val="FF0000"/>
                </a:solidFill>
              </a:rPr>
              <a:t>n &gt;= 1</a:t>
            </a:r>
            <a:r>
              <a:rPr lang="en-US" sz="2200" dirty="0"/>
              <a:t>.</a:t>
            </a:r>
            <a:br>
              <a:rPr lang="en-US" sz="2200" dirty="0"/>
            </a:br>
            <a:r>
              <a:rPr lang="en-US" sz="2200" dirty="0">
                <a:solidFill>
                  <a:srgbClr val="FF0000"/>
                </a:solidFill>
              </a:rPr>
              <a:t>For n = 0, the area is 0</a:t>
            </a:r>
            <a:r>
              <a:rPr lang="en-US" sz="2200" dirty="0"/>
              <a:t>.</a:t>
            </a:r>
          </a:p>
        </p:txBody>
      </p:sp>
      <p:sp>
        <p:nvSpPr>
          <p:cNvPr id="4" name="Rectangle 3"/>
          <p:cNvSpPr/>
          <p:nvPr/>
        </p:nvSpPr>
        <p:spPr>
          <a:xfrm>
            <a:off x="7086600" y="1600200"/>
            <a:ext cx="304800" cy="3048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4572000" y="1535668"/>
            <a:ext cx="2279214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Triangle with width 1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Triangle with width 2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Triangle with width 3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Triangle with width 4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7086600" y="2209800"/>
            <a:ext cx="762000" cy="762000"/>
            <a:chOff x="7010400" y="2438400"/>
            <a:chExt cx="762000" cy="762000"/>
          </a:xfrm>
        </p:grpSpPr>
        <p:grpSp>
          <p:nvGrpSpPr>
            <p:cNvPr id="9" name="Group 8"/>
            <p:cNvGrpSpPr/>
            <p:nvPr/>
          </p:nvGrpSpPr>
          <p:grpSpPr>
            <a:xfrm>
              <a:off x="7010400" y="2895600"/>
              <a:ext cx="762000" cy="304800"/>
              <a:chOff x="7086600" y="2057400"/>
              <a:chExt cx="762000" cy="304800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7086600" y="2057400"/>
                <a:ext cx="304800" cy="30480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7543800" y="2057400"/>
                <a:ext cx="304800" cy="30480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9" name="Rectangle 28"/>
            <p:cNvSpPr/>
            <p:nvPr/>
          </p:nvSpPr>
          <p:spPr>
            <a:xfrm>
              <a:off x="7010400" y="2438400"/>
              <a:ext cx="304800" cy="3048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7086600" y="3352800"/>
            <a:ext cx="1219200" cy="1219200"/>
            <a:chOff x="7086600" y="3581400"/>
            <a:chExt cx="1219200" cy="1219200"/>
          </a:xfrm>
        </p:grpSpPr>
        <p:grpSp>
          <p:nvGrpSpPr>
            <p:cNvPr id="25" name="Group 24"/>
            <p:cNvGrpSpPr/>
            <p:nvPr/>
          </p:nvGrpSpPr>
          <p:grpSpPr>
            <a:xfrm>
              <a:off x="7086600" y="4495800"/>
              <a:ext cx="1219200" cy="304800"/>
              <a:chOff x="7086600" y="2451100"/>
              <a:chExt cx="1219200" cy="304800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7086600" y="2451100"/>
                <a:ext cx="304800" cy="30480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7543800" y="2451100"/>
                <a:ext cx="304800" cy="30480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8001000" y="2451100"/>
                <a:ext cx="304800" cy="30480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7" name="Group 8"/>
            <p:cNvGrpSpPr/>
            <p:nvPr/>
          </p:nvGrpSpPr>
          <p:grpSpPr>
            <a:xfrm>
              <a:off x="7086600" y="4038600"/>
              <a:ext cx="762000" cy="304800"/>
              <a:chOff x="7086600" y="2057400"/>
              <a:chExt cx="762000" cy="304800"/>
            </a:xfrm>
          </p:grpSpPr>
          <p:sp>
            <p:nvSpPr>
              <p:cNvPr id="39" name="Rectangle 38"/>
              <p:cNvSpPr/>
              <p:nvPr/>
            </p:nvSpPr>
            <p:spPr>
              <a:xfrm>
                <a:off x="7086600" y="2057400"/>
                <a:ext cx="304800" cy="30480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7543800" y="2057400"/>
                <a:ext cx="304800" cy="30480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8" name="Rectangle 37"/>
            <p:cNvSpPr/>
            <p:nvPr/>
          </p:nvSpPr>
          <p:spPr>
            <a:xfrm>
              <a:off x="7086600" y="3581400"/>
              <a:ext cx="304800" cy="3048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7162800" y="5029200"/>
            <a:ext cx="1676400" cy="1676400"/>
            <a:chOff x="7162800" y="5029200"/>
            <a:chExt cx="1676400" cy="1676400"/>
          </a:xfrm>
        </p:grpSpPr>
        <p:sp>
          <p:nvSpPr>
            <p:cNvPr id="18" name="Rectangle 17"/>
            <p:cNvSpPr/>
            <p:nvPr/>
          </p:nvSpPr>
          <p:spPr>
            <a:xfrm>
              <a:off x="8077200" y="6400800"/>
              <a:ext cx="304800" cy="3048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162800" y="6400800"/>
              <a:ext cx="304800" cy="3048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620000" y="6400800"/>
              <a:ext cx="304800" cy="3048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8534400" y="6400800"/>
              <a:ext cx="304800" cy="3048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7162800" y="5943600"/>
              <a:ext cx="304800" cy="3048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7620000" y="5943600"/>
              <a:ext cx="304800" cy="3048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8077200" y="5943600"/>
              <a:ext cx="304800" cy="3048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3" name="Group 8"/>
            <p:cNvGrpSpPr/>
            <p:nvPr/>
          </p:nvGrpSpPr>
          <p:grpSpPr>
            <a:xfrm>
              <a:off x="7162800" y="5486400"/>
              <a:ext cx="762000" cy="304800"/>
              <a:chOff x="7086600" y="2057400"/>
              <a:chExt cx="762000" cy="304800"/>
            </a:xfrm>
          </p:grpSpPr>
          <p:sp>
            <p:nvSpPr>
              <p:cNvPr id="55" name="Rectangle 54"/>
              <p:cNvSpPr/>
              <p:nvPr/>
            </p:nvSpPr>
            <p:spPr>
              <a:xfrm>
                <a:off x="7086600" y="2057400"/>
                <a:ext cx="304800" cy="30480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7543800" y="2057400"/>
                <a:ext cx="304800" cy="30480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4" name="Rectangle 53"/>
            <p:cNvSpPr/>
            <p:nvPr/>
          </p:nvSpPr>
          <p:spPr>
            <a:xfrm>
              <a:off x="7162800" y="5029200"/>
              <a:ext cx="304800" cy="3048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0" name="Double Brace 59"/>
          <p:cNvSpPr/>
          <p:nvPr/>
        </p:nvSpPr>
        <p:spPr>
          <a:xfrm>
            <a:off x="6851214" y="1535668"/>
            <a:ext cx="768786" cy="521732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Double Brace 60"/>
          <p:cNvSpPr/>
          <p:nvPr/>
        </p:nvSpPr>
        <p:spPr>
          <a:xfrm>
            <a:off x="6781800" y="2177534"/>
            <a:ext cx="1295400" cy="870466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Double Brace 61"/>
          <p:cNvSpPr/>
          <p:nvPr/>
        </p:nvSpPr>
        <p:spPr>
          <a:xfrm>
            <a:off x="6781800" y="3200400"/>
            <a:ext cx="1905000" cy="1524000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Double Brace 63"/>
          <p:cNvSpPr/>
          <p:nvPr/>
        </p:nvSpPr>
        <p:spPr>
          <a:xfrm>
            <a:off x="6781800" y="4876800"/>
            <a:ext cx="2362200" cy="1981200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Key Rules to Using Recursion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 3" charset="2"/>
              <a:buChar char=""/>
              <a:defRPr/>
            </a:pPr>
            <a:r>
              <a:rPr lang="en-US" dirty="0"/>
              <a:t>Always have a </a:t>
            </a:r>
            <a:r>
              <a:rPr lang="en-US" b="1" dirty="0">
                <a:solidFill>
                  <a:schemeClr val="accent3"/>
                </a:solidFill>
              </a:rPr>
              <a:t>base case </a:t>
            </a:r>
            <a:r>
              <a:rPr lang="en-US" dirty="0"/>
              <a:t>that </a:t>
            </a:r>
            <a:r>
              <a:rPr lang="en-US" b="1" dirty="0">
                <a:solidFill>
                  <a:schemeClr val="accent3"/>
                </a:solidFill>
              </a:rPr>
              <a:t>doesn’t </a:t>
            </a:r>
            <a:r>
              <a:rPr lang="en-US" b="1" dirty="0" err="1">
                <a:solidFill>
                  <a:schemeClr val="accent3"/>
                </a:solidFill>
              </a:rPr>
              <a:t>recurse</a:t>
            </a:r>
            <a:endParaRPr lang="en-US" b="1" dirty="0">
              <a:solidFill>
                <a:schemeClr val="accent3"/>
              </a:solidFill>
            </a:endParaRPr>
          </a:p>
          <a:p>
            <a:pPr>
              <a:buFont typeface="Wingdings 3" charset="2"/>
              <a:buChar char=""/>
              <a:defRPr/>
            </a:pPr>
            <a:endParaRPr lang="en-US" dirty="0"/>
          </a:p>
          <a:p>
            <a:pPr>
              <a:buFont typeface="Wingdings 3" charset="2"/>
              <a:buChar char=""/>
              <a:defRPr/>
            </a:pPr>
            <a:r>
              <a:rPr lang="en-US" dirty="0"/>
              <a:t>Make sure recursive case always </a:t>
            </a:r>
            <a:r>
              <a:rPr lang="en-US" b="1" dirty="0">
                <a:solidFill>
                  <a:schemeClr val="accent3"/>
                </a:solidFill>
              </a:rPr>
              <a:t>makes</a:t>
            </a:r>
            <a:r>
              <a:rPr lang="en-US" dirty="0"/>
              <a:t> </a:t>
            </a:r>
            <a:r>
              <a:rPr lang="en-US" b="1" dirty="0">
                <a:solidFill>
                  <a:schemeClr val="accent3"/>
                </a:solidFill>
              </a:rPr>
              <a:t>progress</a:t>
            </a:r>
            <a:r>
              <a:rPr lang="en-US" dirty="0"/>
              <a:t>, by </a:t>
            </a:r>
            <a:r>
              <a:rPr lang="en-US" b="1" dirty="0">
                <a:solidFill>
                  <a:schemeClr val="accent3"/>
                </a:solidFill>
              </a:rPr>
              <a:t>solving a smaller problem</a:t>
            </a:r>
          </a:p>
          <a:p>
            <a:pPr>
              <a:buFont typeface="Wingdings 3" charset="2"/>
              <a:buChar char=""/>
              <a:defRPr/>
            </a:pPr>
            <a:endParaRPr lang="en-US" dirty="0"/>
          </a:p>
          <a:p>
            <a:pPr>
              <a:buFont typeface="Wingdings 3" charset="2"/>
              <a:buChar char=""/>
              <a:defRPr/>
            </a:pPr>
            <a:r>
              <a:rPr lang="en-US" b="1" dirty="0">
                <a:solidFill>
                  <a:schemeClr val="accent3"/>
                </a:solidFill>
              </a:rPr>
              <a:t>You </a:t>
            </a:r>
            <a:r>
              <a:rPr lang="en-US" b="1" dirty="0" err="1">
                <a:solidFill>
                  <a:schemeClr val="accent3"/>
                </a:solidFill>
              </a:rPr>
              <a:t>gotta</a:t>
            </a:r>
            <a:r>
              <a:rPr lang="en-US" b="1" dirty="0">
                <a:solidFill>
                  <a:schemeClr val="accent3"/>
                </a:solidFill>
              </a:rPr>
              <a:t> believe</a:t>
            </a:r>
          </a:p>
          <a:p>
            <a:pPr lvl="1">
              <a:buFont typeface="Verdana" charset="0"/>
              <a:buChar char="◦"/>
              <a:defRPr/>
            </a:pPr>
            <a:r>
              <a:rPr lang="en-US" dirty="0"/>
              <a:t>Trust in the recursive solution</a:t>
            </a:r>
          </a:p>
          <a:p>
            <a:pPr lvl="1">
              <a:buFont typeface="Verdana" charset="0"/>
              <a:buChar char="◦"/>
              <a:defRPr/>
            </a:pPr>
            <a:r>
              <a:rPr lang="en-US" dirty="0"/>
              <a:t>Just consider one step at a time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Frames for Tracing Recursive Code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52400" y="5791200"/>
            <a:ext cx="2057400" cy="925513"/>
          </a:xfrm>
          <a:prstGeom prst="rect">
            <a:avLst/>
          </a:prstGeom>
          <a:gradFill rotWithShape="1">
            <a:gsLst>
              <a:gs pos="0">
                <a:srgbClr val="002252"/>
              </a:gs>
              <a:gs pos="50000">
                <a:srgbClr val="0C3F86"/>
              </a:gs>
              <a:gs pos="70000">
                <a:srgbClr val="1D4F98"/>
              </a:gs>
              <a:gs pos="100000">
                <a:srgbClr val="3C6BBA"/>
              </a:gs>
            </a:gsLst>
            <a:lin ang="16200000"/>
          </a:gradFill>
          <a:ln w="9525" algn="ctr">
            <a:solidFill>
              <a:srgbClr val="39639D"/>
            </a:solidFill>
            <a:miter lim="800000"/>
            <a:headEnd/>
            <a:tailEnd/>
          </a:ln>
          <a:effectLst>
            <a:outerShdw dist="38100" dir="5400000" rotWithShape="0">
              <a:srgbClr val="808080">
                <a:alpha val="34999"/>
              </a:srgb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solidFill>
                  <a:schemeClr val="lt1"/>
                </a:solidFill>
                <a:latin typeface="+mn-lt"/>
                <a:cs typeface="+mn-cs"/>
              </a:rPr>
              <a:t>Thanks to David </a:t>
            </a:r>
            <a:r>
              <a:rPr lang="en-US" dirty="0" err="1">
                <a:solidFill>
                  <a:schemeClr val="lt1"/>
                </a:solidFill>
                <a:latin typeface="+mn-lt"/>
                <a:cs typeface="+mn-cs"/>
              </a:rPr>
              <a:t>Gries</a:t>
            </a:r>
            <a:r>
              <a:rPr lang="en-US" dirty="0">
                <a:solidFill>
                  <a:schemeClr val="lt1"/>
                </a:solidFill>
                <a:latin typeface="+mn-lt"/>
                <a:cs typeface="+mn-cs"/>
              </a:rPr>
              <a:t> for this technique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1905000" y="2667000"/>
            <a:ext cx="5486400" cy="167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dirty="0"/>
              <a:t>parameters and local variables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 bwMode="auto">
          <a:xfrm>
            <a:off x="1905000" y="2667000"/>
            <a:ext cx="2330824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dirty="0"/>
              <a:t>method name (</a:t>
            </a:r>
            <a:r>
              <a:rPr lang="en-US" dirty="0" err="1"/>
              <a:t>args</a:t>
            </a:r>
            <a:r>
              <a:rPr lang="en-US" dirty="0"/>
              <a:t>)</a:t>
            </a:r>
          </a:p>
        </p:txBody>
      </p:sp>
      <p:sp>
        <p:nvSpPr>
          <p:cNvPr id="9" name="Line Callout 2 8"/>
          <p:cNvSpPr>
            <a:spLocks/>
          </p:cNvSpPr>
          <p:nvPr/>
        </p:nvSpPr>
        <p:spPr bwMode="auto">
          <a:xfrm flipH="1">
            <a:off x="273424" y="1417638"/>
            <a:ext cx="3962400" cy="487362"/>
          </a:xfrm>
          <a:prstGeom prst="borderCallout2">
            <a:avLst>
              <a:gd name="adj1" fmla="val 101525"/>
              <a:gd name="adj2" fmla="val 20174"/>
              <a:gd name="adj3" fmla="val 187058"/>
              <a:gd name="adj4" fmla="val 8446"/>
              <a:gd name="adj5" fmla="val 249356"/>
              <a:gd name="adj6" fmla="val -188"/>
            </a:avLst>
          </a:prstGeom>
          <a:gradFill rotWithShape="1">
            <a:gsLst>
              <a:gs pos="0">
                <a:srgbClr val="A6A6A6"/>
              </a:gs>
              <a:gs pos="64999">
                <a:srgbClr val="D7D7D7"/>
              </a:gs>
              <a:gs pos="100000">
                <a:srgbClr val="E3E3E3"/>
              </a:gs>
            </a:gsLst>
            <a:lin ang="16200000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381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dirty="0">
                <a:solidFill>
                  <a:schemeClr val="dk1"/>
                </a:solidFill>
                <a:latin typeface="+mn-lt"/>
                <a:cs typeface="+mn-cs"/>
              </a:rPr>
              <a:t>1. Draw box when method starts</a:t>
            </a:r>
          </a:p>
        </p:txBody>
      </p:sp>
      <p:sp>
        <p:nvSpPr>
          <p:cNvPr id="10" name="Line Callout 2 9"/>
          <p:cNvSpPr>
            <a:spLocks/>
          </p:cNvSpPr>
          <p:nvPr/>
        </p:nvSpPr>
        <p:spPr bwMode="auto">
          <a:xfrm flipH="1">
            <a:off x="304800" y="2057400"/>
            <a:ext cx="1617702" cy="487363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40644"/>
              <a:gd name="adj6" fmla="val -12472"/>
            </a:avLst>
          </a:prstGeom>
          <a:gradFill rotWithShape="1">
            <a:gsLst>
              <a:gs pos="0">
                <a:srgbClr val="A6A6A6"/>
              </a:gs>
              <a:gs pos="64999">
                <a:srgbClr val="D7D7D7"/>
              </a:gs>
              <a:gs pos="100000">
                <a:srgbClr val="E3E3E3"/>
              </a:gs>
            </a:gsLst>
            <a:lin ang="16200000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381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dirty="0">
                <a:solidFill>
                  <a:schemeClr val="dk1"/>
                </a:solidFill>
                <a:latin typeface="+mn-lt"/>
                <a:cs typeface="+mn-cs"/>
              </a:rPr>
              <a:t>2. Fill in name</a:t>
            </a:r>
          </a:p>
        </p:txBody>
      </p:sp>
      <p:sp>
        <p:nvSpPr>
          <p:cNvPr id="12" name="Line Callout 2 11"/>
          <p:cNvSpPr>
            <a:spLocks/>
          </p:cNvSpPr>
          <p:nvPr/>
        </p:nvSpPr>
        <p:spPr bwMode="auto">
          <a:xfrm>
            <a:off x="972806" y="4745968"/>
            <a:ext cx="2971800" cy="76200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97991"/>
              <a:gd name="adj6" fmla="val 29669"/>
            </a:avLst>
          </a:prstGeom>
          <a:gradFill rotWithShape="1">
            <a:gsLst>
              <a:gs pos="0">
                <a:srgbClr val="A6A6A6"/>
              </a:gs>
              <a:gs pos="64999">
                <a:srgbClr val="D7D7D7"/>
              </a:gs>
              <a:gs pos="100000">
                <a:srgbClr val="E3E3E3"/>
              </a:gs>
            </a:gsLst>
            <a:lin ang="16200000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381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dirty="0">
                <a:solidFill>
                  <a:schemeClr val="dk1"/>
                </a:solidFill>
                <a:latin typeface="+mn-lt"/>
                <a:cs typeface="+mn-cs"/>
              </a:rPr>
              <a:t>3. List every parameter and its argument value.</a:t>
            </a:r>
          </a:p>
        </p:txBody>
      </p:sp>
      <p:sp>
        <p:nvSpPr>
          <p:cNvPr id="13" name="Line Callout 2 12"/>
          <p:cNvSpPr>
            <a:spLocks/>
          </p:cNvSpPr>
          <p:nvPr/>
        </p:nvSpPr>
        <p:spPr bwMode="auto">
          <a:xfrm>
            <a:off x="4267200" y="4500790"/>
            <a:ext cx="4114800" cy="685800"/>
          </a:xfrm>
          <a:prstGeom prst="borderCallout2">
            <a:avLst>
              <a:gd name="adj1" fmla="val 24632"/>
              <a:gd name="adj2" fmla="val -163"/>
              <a:gd name="adj3" fmla="val -36152"/>
              <a:gd name="adj4" fmla="val -9804"/>
              <a:gd name="adj5" fmla="val -168474"/>
              <a:gd name="adj6" fmla="val -14312"/>
            </a:avLst>
          </a:prstGeom>
          <a:gradFill rotWithShape="1">
            <a:gsLst>
              <a:gs pos="0">
                <a:srgbClr val="A6A6A6"/>
              </a:gs>
              <a:gs pos="64999">
                <a:srgbClr val="D7D7D7"/>
              </a:gs>
              <a:gs pos="100000">
                <a:srgbClr val="E3E3E3"/>
              </a:gs>
            </a:gsLst>
            <a:lin ang="16200000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381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dirty="0">
                <a:solidFill>
                  <a:schemeClr val="dk1"/>
                </a:solidFill>
                <a:latin typeface="+mn-lt"/>
                <a:cs typeface="+mn-cs"/>
              </a:rPr>
              <a:t>4. List every local variable declared in the method, </a:t>
            </a:r>
            <a:r>
              <a:rPr lang="en-US" b="1" dirty="0">
                <a:solidFill>
                  <a:schemeClr val="dk1"/>
                </a:solidFill>
                <a:latin typeface="+mn-lt"/>
                <a:cs typeface="+mn-cs"/>
              </a:rPr>
              <a:t>but no values yet</a:t>
            </a:r>
            <a:endParaRPr lang="en-US" dirty="0">
              <a:solidFill>
                <a:schemeClr val="dk1"/>
              </a:solidFill>
              <a:latin typeface="+mn-lt"/>
              <a:cs typeface="+mn-cs"/>
            </a:endParaRP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2590800" y="5551012"/>
            <a:ext cx="6096000" cy="650875"/>
          </a:xfrm>
          <a:prstGeom prst="rect">
            <a:avLst/>
          </a:prstGeom>
          <a:gradFill rotWithShape="1">
            <a:gsLst>
              <a:gs pos="0">
                <a:srgbClr val="A6A6A6"/>
              </a:gs>
              <a:gs pos="64999">
                <a:srgbClr val="D7D7D7"/>
              </a:gs>
              <a:gs pos="100000">
                <a:srgbClr val="E3E3E3"/>
              </a:gs>
            </a:gsLst>
            <a:lin ang="16200000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38100" dir="5400000" rotWithShape="0">
              <a:srgbClr val="808080">
                <a:alpha val="34999"/>
              </a:srgb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solidFill>
                  <a:schemeClr val="dk1"/>
                </a:solidFill>
                <a:latin typeface="+mn-lt"/>
                <a:cs typeface="+mn-cs"/>
              </a:rPr>
              <a:t>8. Step through the method, update variable values, draw new frame for new calls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099265" y="6336268"/>
            <a:ext cx="968535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Q1-Q2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905000" y="3516868"/>
            <a:ext cx="2258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+mj-lt"/>
              </a:rPr>
              <a:t>base case condition(s)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922502" y="3924340"/>
            <a:ext cx="1849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+mj-lt"/>
              </a:rPr>
              <a:t>return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statement </a:t>
            </a:r>
          </a:p>
        </p:txBody>
      </p:sp>
      <p:sp>
        <p:nvSpPr>
          <p:cNvPr id="19" name="Line Callout 2 18"/>
          <p:cNvSpPr>
            <a:spLocks/>
          </p:cNvSpPr>
          <p:nvPr/>
        </p:nvSpPr>
        <p:spPr bwMode="auto">
          <a:xfrm flipH="1">
            <a:off x="2684702" y="2033725"/>
            <a:ext cx="2214282" cy="487362"/>
          </a:xfrm>
          <a:prstGeom prst="borderCallout2">
            <a:avLst>
              <a:gd name="adj1" fmla="val 96006"/>
              <a:gd name="adj2" fmla="val 77866"/>
              <a:gd name="adj3" fmla="val 281004"/>
              <a:gd name="adj4" fmla="val 16931"/>
              <a:gd name="adj5" fmla="val 350099"/>
              <a:gd name="adj6" fmla="val 38568"/>
            </a:avLst>
          </a:prstGeom>
          <a:gradFill rotWithShape="1">
            <a:gsLst>
              <a:gs pos="0">
                <a:srgbClr val="A6A6A6"/>
              </a:gs>
              <a:gs pos="64999">
                <a:srgbClr val="D7D7D7"/>
              </a:gs>
              <a:gs pos="100000">
                <a:srgbClr val="E3E3E3"/>
              </a:gs>
            </a:gsLst>
            <a:lin ang="16200000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381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dirty="0">
                <a:solidFill>
                  <a:schemeClr val="dk1"/>
                </a:solidFill>
                <a:latin typeface="+mn-lt"/>
                <a:cs typeface="+mn-cs"/>
              </a:rPr>
              <a:t>5. Check Condition(s)</a:t>
            </a:r>
          </a:p>
        </p:txBody>
      </p:sp>
      <p:sp>
        <p:nvSpPr>
          <p:cNvPr id="8" name="Rectangle 7"/>
          <p:cNvSpPr/>
          <p:nvPr/>
        </p:nvSpPr>
        <p:spPr>
          <a:xfrm>
            <a:off x="4495572" y="3876329"/>
            <a:ext cx="403412" cy="3754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Line Callout 2 20"/>
          <p:cNvSpPr>
            <a:spLocks/>
          </p:cNvSpPr>
          <p:nvPr/>
        </p:nvSpPr>
        <p:spPr bwMode="auto">
          <a:xfrm flipH="1">
            <a:off x="4657493" y="1467668"/>
            <a:ext cx="3733800" cy="487362"/>
          </a:xfrm>
          <a:prstGeom prst="borderCallout2">
            <a:avLst>
              <a:gd name="adj1" fmla="val 107043"/>
              <a:gd name="adj2" fmla="val 78092"/>
              <a:gd name="adj3" fmla="val 349848"/>
              <a:gd name="adj4" fmla="val 74396"/>
              <a:gd name="adj5" fmla="val 495796"/>
              <a:gd name="adj6" fmla="val 96188"/>
            </a:avLst>
          </a:prstGeom>
          <a:gradFill rotWithShape="1">
            <a:gsLst>
              <a:gs pos="0">
                <a:srgbClr val="A6A6A6"/>
              </a:gs>
              <a:gs pos="64999">
                <a:srgbClr val="D7D7D7"/>
              </a:gs>
              <a:gs pos="100000">
                <a:srgbClr val="E3E3E3"/>
              </a:gs>
            </a:gsLst>
            <a:lin ang="16200000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381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dirty="0">
                <a:solidFill>
                  <a:schemeClr val="dk1"/>
                </a:solidFill>
                <a:latin typeface="+mn-lt"/>
                <a:cs typeface="+mn-cs"/>
              </a:rPr>
              <a:t>6. Add box for next recursive call frame. Add blank for unknown value</a:t>
            </a:r>
          </a:p>
        </p:txBody>
      </p:sp>
      <p:sp>
        <p:nvSpPr>
          <p:cNvPr id="20" name="Line Callout 2 19"/>
          <p:cNvSpPr>
            <a:spLocks/>
          </p:cNvSpPr>
          <p:nvPr/>
        </p:nvSpPr>
        <p:spPr bwMode="auto">
          <a:xfrm flipH="1">
            <a:off x="5105400" y="2076768"/>
            <a:ext cx="3733800" cy="548481"/>
          </a:xfrm>
          <a:prstGeom prst="borderCallout2">
            <a:avLst>
              <a:gd name="adj1" fmla="val 107043"/>
              <a:gd name="adj2" fmla="val 78092"/>
              <a:gd name="adj3" fmla="val 349848"/>
              <a:gd name="adj4" fmla="val 74396"/>
              <a:gd name="adj5" fmla="val 392832"/>
              <a:gd name="adj6" fmla="val 114406"/>
            </a:avLst>
          </a:prstGeom>
          <a:gradFill rotWithShape="1">
            <a:gsLst>
              <a:gs pos="0">
                <a:srgbClr val="A6A6A6"/>
              </a:gs>
              <a:gs pos="64999">
                <a:srgbClr val="D7D7D7"/>
              </a:gs>
              <a:gs pos="100000">
                <a:srgbClr val="E3E3E3"/>
              </a:gs>
            </a:gsLst>
            <a:lin ang="16200000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381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dirty="0">
                <a:solidFill>
                  <a:schemeClr val="dk1"/>
                </a:solidFill>
                <a:latin typeface="+mn-lt"/>
                <a:cs typeface="+mn-cs"/>
              </a:rPr>
              <a:t>7. Add blank for unknown value, if needed (may be box from #6)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2" grpId="0" animBg="1"/>
      <p:bldP spid="13" grpId="0" animBg="1"/>
      <p:bldP spid="14" grpId="0" animBg="1"/>
      <p:bldP spid="19" grpId="0" animBg="1"/>
      <p:bldP spid="21" grpId="0" animBg="1"/>
      <p:bldP spid="2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Programming Problem</a:t>
            </a:r>
          </a:p>
        </p:txBody>
      </p:sp>
      <p:sp>
        <p:nvSpPr>
          <p:cNvPr id="15362" name="Content Placeholder 1"/>
          <p:cNvSpPr>
            <a:spLocks noGrp="1"/>
          </p:cNvSpPr>
          <p:nvPr>
            <p:ph idx="1"/>
          </p:nvPr>
        </p:nvSpPr>
        <p:spPr>
          <a:xfrm>
            <a:off x="457200" y="1481138"/>
            <a:ext cx="4038600" cy="4525962"/>
          </a:xfrm>
        </p:spPr>
        <p:txBody>
          <a:bodyPr/>
          <a:lstStyle/>
          <a:p>
            <a:r>
              <a:rPr lang="en-US"/>
              <a:t>Add a recursive method to Sentence for computing whether Sentence is a palindrome</a:t>
            </a:r>
          </a:p>
        </p:txBody>
      </p:sp>
      <p:grpSp>
        <p:nvGrpSpPr>
          <p:cNvPr id="15364" name="Group 6"/>
          <p:cNvGrpSpPr>
            <a:grpSpLocks/>
          </p:cNvGrpSpPr>
          <p:nvPr/>
        </p:nvGrpSpPr>
        <p:grpSpPr bwMode="auto">
          <a:xfrm>
            <a:off x="5105400" y="2366962"/>
            <a:ext cx="3581400" cy="1754921"/>
            <a:chOff x="5334000" y="2505670"/>
            <a:chExt cx="3581400" cy="1754578"/>
          </a:xfrm>
        </p:grpSpPr>
        <p:sp>
          <p:nvSpPr>
            <p:cNvPr id="4" name="TextBox 3"/>
            <p:cNvSpPr txBox="1"/>
            <p:nvPr/>
          </p:nvSpPr>
          <p:spPr>
            <a:xfrm>
              <a:off x="5334000" y="2505670"/>
              <a:ext cx="3581400" cy="5126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2400" dirty="0">
                  <a:cs typeface="Lucida Sans Unicode" pitchFamily="34" charset="0"/>
                </a:rPr>
                <a:t>Sentence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334000" y="2967542"/>
              <a:ext cx="3581400" cy="5126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>
              <a:spAutoFit/>
            </a:bodyPr>
            <a:lstStyle/>
            <a:p>
              <a:pPr>
                <a:defRPr/>
              </a:pPr>
              <a:r>
                <a:rPr lang="en-US" sz="2400" dirty="0">
                  <a:cs typeface="Lucida Sans Unicode" pitchFamily="34" charset="0"/>
                </a:rPr>
                <a:t>String text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334000" y="3429414"/>
              <a:ext cx="3581400" cy="83083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>
              <a:spAutoFit/>
            </a:bodyPr>
            <a:lstStyle/>
            <a:p>
              <a:pPr>
                <a:defRPr/>
              </a:pPr>
              <a:r>
                <a:rPr lang="en-US" sz="2400" dirty="0">
                  <a:cs typeface="Lucida Sans Unicode" pitchFamily="34" charset="0"/>
                </a:rPr>
                <a:t>String </a:t>
              </a:r>
              <a:r>
                <a:rPr lang="en-US" sz="2400" dirty="0" err="1">
                  <a:cs typeface="Lucida Sans Unicode" pitchFamily="34" charset="0"/>
                </a:rPr>
                <a:t>toString</a:t>
              </a:r>
              <a:r>
                <a:rPr lang="en-US" sz="2400" dirty="0">
                  <a:cs typeface="Lucida Sans Unicode" pitchFamily="34" charset="0"/>
                </a:rPr>
                <a:t>()</a:t>
              </a:r>
            </a:p>
            <a:p>
              <a:pPr>
                <a:defRPr/>
              </a:pPr>
              <a:r>
                <a:rPr lang="en-US" sz="2400" dirty="0" err="1">
                  <a:cs typeface="Lucida Sans Unicode" pitchFamily="34" charset="0"/>
                </a:rPr>
                <a:t>boolean</a:t>
              </a:r>
              <a:r>
                <a:rPr lang="en-US" sz="2400" dirty="0">
                  <a:cs typeface="Lucida Sans Unicode" pitchFamily="34" charset="0"/>
                </a:rPr>
                <a:t> </a:t>
              </a:r>
              <a:r>
                <a:rPr lang="en-US" sz="2400" dirty="0" err="1">
                  <a:cs typeface="Lucida Sans Unicode" pitchFamily="34" charset="0"/>
                </a:rPr>
                <a:t>isPalindrome</a:t>
              </a:r>
              <a:r>
                <a:rPr lang="en-US" sz="2400" dirty="0">
                  <a:cs typeface="Lucida Sans Unicode" pitchFamily="34" charset="0"/>
                </a:rPr>
                <a:t>()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156210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</a:t>
            </a:r>
            <a:r>
              <a:rPr lang="en-US" dirty="0" err="1"/>
              <a:t>Practice</a:t>
            </a:r>
            <a:r>
              <a:rPr lang="en-US" dirty="0"/>
              <a:t> </a:t>
            </a:r>
            <a:r>
              <a:rPr lang="en-US" dirty="0" err="1"/>
              <a:t>Practice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Head to </a:t>
            </a:r>
            <a:r>
              <a:rPr lang="en-US" dirty="0">
                <a:hlinkClick r:id="rId3"/>
              </a:rPr>
              <a:t>http://codingbat.com/java/Recursion-1</a:t>
            </a:r>
            <a:r>
              <a:rPr lang="en-US" dirty="0"/>
              <a:t> and solve 5 problems.  I personally like </a:t>
            </a:r>
            <a:r>
              <a:rPr lang="en-US" dirty="0" err="1"/>
              <a:t>bunnyEars</a:t>
            </a:r>
            <a:r>
              <a:rPr lang="en-US" dirty="0"/>
              <a:t>, bunnyEars2, count7, </a:t>
            </a:r>
            <a:r>
              <a:rPr lang="en-US" dirty="0" err="1"/>
              <a:t>fibonacci</a:t>
            </a:r>
            <a:r>
              <a:rPr lang="en-US" dirty="0"/>
              <a:t>, and </a:t>
            </a:r>
            <a:r>
              <a:rPr lang="en-US" dirty="0" err="1"/>
              <a:t>noX</a:t>
            </a:r>
            <a:endParaRPr lang="en-US" dirty="0"/>
          </a:p>
          <a:p>
            <a:r>
              <a:rPr lang="en-US" dirty="0"/>
              <a:t>Get help from me if you get stuck</a:t>
            </a:r>
          </a:p>
          <a:p>
            <a:r>
              <a:rPr lang="en-US" dirty="0"/>
              <a:t>Then take a look at the recursion homework</a:t>
            </a:r>
          </a:p>
        </p:txBody>
      </p:sp>
    </p:spTree>
    <p:extLst>
      <p:ext uri="{BB962C8B-B14F-4D97-AF65-F5344CB8AC3E}">
        <p14:creationId xmlns:p14="http://schemas.microsoft.com/office/powerpoint/2010/main" val="3750928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15882</TotalTime>
  <Words>826</Words>
  <Application>Microsoft Office PowerPoint</Application>
  <PresentationFormat>On-screen Show (4:3)</PresentationFormat>
  <Paragraphs>160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Lucida Sans Unicode</vt:lpstr>
      <vt:lpstr>Verdana</vt:lpstr>
      <vt:lpstr>Wingdings 3</vt:lpstr>
      <vt:lpstr>Office Theme</vt:lpstr>
      <vt:lpstr>CSSE 220</vt:lpstr>
      <vt:lpstr>Announcements</vt:lpstr>
      <vt:lpstr>Recursion</vt:lpstr>
      <vt:lpstr>An example – Triangle Numbers</vt:lpstr>
      <vt:lpstr>Key Rules to Using Recursion</vt:lpstr>
      <vt:lpstr>Frames for Tracing Recursive Code</vt:lpstr>
      <vt:lpstr>Programming Problem</vt:lpstr>
      <vt:lpstr>Practice Practice Practice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Matt Boutell</dc:creator>
  <cp:lastModifiedBy>Yoder, Jason</cp:lastModifiedBy>
  <cp:revision>795</cp:revision>
  <cp:lastPrinted>2015-10-01T22:49:38Z</cp:lastPrinted>
  <dcterms:created xsi:type="dcterms:W3CDTF">2011-03-30T18:18:34Z</dcterms:created>
  <dcterms:modified xsi:type="dcterms:W3CDTF">2020-04-03T16:53:09Z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TC101671231033</vt:lpwstr>
  </property>
</Properties>
</file>