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6" r:id="rId3"/>
    <p:sldId id="304" r:id="rId4"/>
    <p:sldId id="298" r:id="rId5"/>
    <p:sldId id="307" r:id="rId6"/>
    <p:sldId id="297" r:id="rId7"/>
    <p:sldId id="299" r:id="rId8"/>
    <p:sldId id="308" r:id="rId9"/>
    <p:sldId id="300" r:id="rId10"/>
    <p:sldId id="306" r:id="rId11"/>
    <p:sldId id="305" r:id="rId12"/>
    <p:sldId id="301" r:id="rId13"/>
    <p:sldId id="302" r:id="rId14"/>
    <p:sldId id="303" r:id="rId15"/>
    <p:sldId id="309" r:id="rId16"/>
    <p:sldId id="310" r:id="rId17"/>
    <p:sldId id="311" r:id="rId18"/>
    <p:sldId id="294" r:id="rId1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78125" autoAdjust="0"/>
  </p:normalViewPr>
  <p:slideViewPr>
    <p:cSldViewPr snapToObjects="1">
      <p:cViewPr varScale="1">
        <p:scale>
          <a:sx n="53" d="100"/>
          <a:sy n="53" d="100"/>
        </p:scale>
        <p:origin x="72" y="5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6" y="2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68AFFCC9-E980-4A2E-8F84-91052C1F2C22}" type="datetime1">
              <a:rPr lang="en-US"/>
              <a:pPr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6" y="8829123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F41AE4A4-4012-4846-B3D6-5232032A8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C4411CED-79EF-4046-B79B-F8927B54B6B0}" type="datetime1">
              <a:rPr lang="en-US"/>
              <a:pPr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5" tIns="44898" rIns="89795" bIns="4489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2" y="4416100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  <a:endParaRPr lang="en-US" noProof="0"/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36B4252A-5ADE-4726-AF7E-E9EADC640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03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80923-F7EC-45E2-B35F-158817089866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5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 drawing a single diagram on the board showing separate thread of execution</a:t>
            </a:r>
            <a:r>
              <a:rPr lang="en-US" baseline="0" dirty="0" smtClean="0"/>
              <a:t> as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Ask students: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Imagine a list gets changed while you try to move through it,</a:t>
            </a:r>
            <a:r>
              <a:rPr lang="en-US" baseline="0" dirty="0" smtClean="0"/>
              <a:t> what could go wrong?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Read from bad location in memory, get into infinite loop, double visit, skip,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5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In this exercise, we develop each of these ideas.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TODO: Replace the loop with button input to advance one tick.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TODO: Replace the button with a timer.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TODO: Make the button change the direction of motion.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TODO: Add falling raindrops.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TODO: Make the box "catch" drops that hit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9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819B2D56-A067-4F75-8E24-C71378F0A1C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8216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 baseline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 baseline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D56FA17-A64E-4E1E-B65D-B09535FC0EA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089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Can live-code a </a:t>
            </a:r>
            <a:r>
              <a:rPr lang="en-US" sz="12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quick example to save a list of numbers or a simple game Level to a file, then read them/it back in again. There is an example in the solution code.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630EBB8-CEB5-4E8D-9A06-06438377CF6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9935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 to read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from file when the file does not exist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9A3B7B5C-4FE7-427D-BDD2-2865C7667CB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4989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E02099-3122-448C-8379-2F83E5A8613A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8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E5DC-7A70-4CAB-B8CA-FD7CFBA6DDCF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79A9-3DEE-405E-A3ED-1337E6526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A64-F6CF-4D4F-A14E-4E9A6689521C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06D9-6568-4CC7-A897-8E442FE2D5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61FD-7946-4EF3-8B09-2E96C5099CE1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5F2C-5211-44E5-BB1B-6C1BB3133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307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03A8-3A50-4824-93B1-5AB2817A85E6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FD1A-4189-457E-B97C-F61512EFD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8C3-2E3E-4EDD-A8FC-A11FEA9CDF04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0310-F82F-4A8F-9F78-25E7EF643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738-AE48-490E-BA60-16B31C3E5798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2F2D-BD7E-4068-B307-13356AE7A8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7309-80BC-4890-B91A-AB9885E172E5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143-3083-4165-877B-73F388BB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A63-0F78-4E9D-81E4-A84E1F25A0A3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5B1-AB7B-41C8-8F02-97E53B401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F9E9-979C-4422-A1BB-1DC64426F0DA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4611-C3B2-4DA2-BEBE-7E1D4A958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020D-910B-4676-A902-AD52382F28B6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0B1-62D7-446A-A93A-BF045FB72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FF79-924D-47D6-A727-6A03000C0C91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42E-C3EC-459D-A3C4-71A098A98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304D-C692-4D58-A925-D35D66927263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AF9C-A98B-4538-9C1F-470DAC7B2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0" r:id="rId1"/>
    <p:sldLayoutId id="2147484631" r:id="rId2"/>
    <p:sldLayoutId id="2147484632" r:id="rId3"/>
    <p:sldLayoutId id="2147484633" r:id="rId4"/>
    <p:sldLayoutId id="2147484634" r:id="rId5"/>
    <p:sldLayoutId id="2147484635" r:id="rId6"/>
    <p:sldLayoutId id="2147484636" r:id="rId7"/>
    <p:sldLayoutId id="2147484637" r:id="rId8"/>
    <p:sldLayoutId id="2147484638" r:id="rId9"/>
    <p:sldLayoutId id="2147484639" r:id="rId10"/>
    <p:sldLayoutId id="2147484640" r:id="rId11"/>
    <p:sldLayoutId id="214748464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CSSE 220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 smtClean="0"/>
              <a:t>Main Game Loop with </a:t>
            </a:r>
            <a:r>
              <a:rPr lang="en-US" sz="2500" dirty="0" smtClean="0"/>
              <a:t>Timers </a:t>
            </a:r>
          </a:p>
          <a:p>
            <a:pPr>
              <a:lnSpc>
                <a:spcPct val="90000"/>
              </a:lnSpc>
            </a:pPr>
            <a:r>
              <a:rPr lang="en-US" sz="2500" dirty="0" smtClean="0"/>
              <a:t>File IO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Exception Introduction</a:t>
            </a:r>
          </a:p>
          <a:p>
            <a:pPr>
              <a:lnSpc>
                <a:spcPct val="90000"/>
              </a:lnSpc>
            </a:pPr>
            <a:endParaRPr lang="en-US" sz="25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5750" y="5946422"/>
            <a:ext cx="8324850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/>
              <a:t>Checkout </a:t>
            </a:r>
            <a:r>
              <a:rPr lang="en-US" sz="2400" b="1" i="1" dirty="0" err="1" smtClean="0"/>
              <a:t>EventBasedGameLoop</a:t>
            </a:r>
            <a:r>
              <a:rPr lang="en-US" sz="2400" b="1" i="1" dirty="0" smtClean="0"/>
              <a:t> </a:t>
            </a:r>
            <a:r>
              <a:rPr lang="en-US" sz="2400" b="1" dirty="0"/>
              <a:t>project from </a:t>
            </a:r>
            <a:r>
              <a:rPr lang="en-US" sz="2400" b="1" dirty="0" err="1" smtClean="0"/>
              <a:t>Git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54" y="685800"/>
            <a:ext cx="845273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61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4363"/>
          </a:xfrm>
        </p:spPr>
        <p:txBody>
          <a:bodyPr/>
          <a:lstStyle/>
          <a:p>
            <a:r>
              <a:rPr lang="en-US" dirty="0" smtClean="0"/>
              <a:t>Next, we will show you how to read/write with files so you can get started on this early if you want.</a:t>
            </a:r>
          </a:p>
          <a:p>
            <a:r>
              <a:rPr lang="en-US" dirty="0" smtClean="0"/>
              <a:t>We will talk more about Exceptions after Exam2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1000"/>
            <a:ext cx="8077200" cy="214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9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22160" y="4406760"/>
            <a:ext cx="7771320" cy="13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Files and 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922560" y="2932200"/>
            <a:ext cx="4570920" cy="145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Reading &amp; writing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the unexpected happens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8186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File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Scanner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PrintWriter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println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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Be kind to your OS: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close()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all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Letting users choose: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JFileChooser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Expect the unexpected: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Exception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handling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 to examples when you need to…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 I/O: Key Pieces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63592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code a level loader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22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– What, When, Why,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Used to signal that something in the code has gone wrong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 error has occurred that cannot be handled in the current code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Why: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Breaks the execution flow and passes exception up the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25295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– How?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600200"/>
            <a:ext cx="8228520" cy="49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Handling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(catching) an exception: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try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//code that could throw an exception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catch (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ExceptionType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ex)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//code to handle exception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caught you can: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Recover from the error OR exit gracefully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90278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has two sorts of </a:t>
            </a:r>
            <a:r>
              <a:rPr lang="en-US" sz="32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3880" indent="-513360">
              <a:lnSpc>
                <a:spcPct val="100000"/>
              </a:lnSpc>
              <a:buClr>
                <a:srgbClr val="800000"/>
              </a:buClr>
              <a:buFont typeface="Calibri"/>
              <a:buAutoNum type="arabicPeriod"/>
            </a:pPr>
            <a:r>
              <a:rPr lang="en-US" sz="3200" b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Checked exceptions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compiler </a:t>
            </a:r>
            <a:r>
              <a:rPr lang="en-US" sz="32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that calling code isn’t ignoring the problem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for </a:t>
            </a:r>
            <a:r>
              <a:rPr lang="en-US" sz="2800" b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expected</a:t>
            </a:r>
            <a:r>
              <a:rPr lang="en-US" sz="28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problems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4870" indent="-514350">
              <a:lnSpc>
                <a:spcPct val="100000"/>
              </a:lnSpc>
              <a:buClr>
                <a:srgbClr val="800000"/>
              </a:buClr>
              <a:buFont typeface="+mj-lt"/>
              <a:buAutoNum type="arabicPeriod" startAt="2"/>
            </a:pPr>
            <a:r>
              <a:rPr lang="en-US" sz="3200" b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Unchecked exceptions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compiler lets us ignore these if we want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for fatal or avoidable problems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Are subclasses of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RunTimeException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or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Error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Checkered Past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01544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Team Project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969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time</a:t>
            </a:r>
          </a:p>
          <a:p>
            <a:r>
              <a:rPr lang="en-US" i="1" dirty="0" smtClean="0"/>
              <a:t>Be sure everyone is getting a chance to drive.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Project Preparation/Kickoff</a:t>
            </a:r>
          </a:p>
          <a:p>
            <a:pPr lvl="1"/>
            <a:r>
              <a:rPr lang="en-US" dirty="0" smtClean="0"/>
              <a:t>Learn </a:t>
            </a:r>
            <a:r>
              <a:rPr lang="en-US" dirty="0" smtClean="0"/>
              <a:t>how to avoid common project </a:t>
            </a:r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Learn </a:t>
            </a:r>
            <a:r>
              <a:rPr lang="en-US" dirty="0" smtClean="0"/>
              <a:t>how to setup a timer to create events</a:t>
            </a:r>
          </a:p>
          <a:p>
            <a:pPr lvl="2"/>
            <a:r>
              <a:rPr lang="en-US" dirty="0"/>
              <a:t>Practice with </a:t>
            </a:r>
            <a:r>
              <a:rPr lang="en-US" dirty="0" smtClean="0"/>
              <a:t>live-coding</a:t>
            </a:r>
            <a:endParaRPr lang="en-US" dirty="0" smtClean="0"/>
          </a:p>
          <a:p>
            <a:pPr lvl="1"/>
            <a:r>
              <a:rPr lang="en-US" dirty="0" smtClean="0"/>
              <a:t>Practice interaction between game elements</a:t>
            </a:r>
          </a:p>
          <a:p>
            <a:pPr lvl="1"/>
            <a:r>
              <a:rPr lang="en-US" dirty="0"/>
              <a:t>Learn how to read and write from files</a:t>
            </a:r>
          </a:p>
          <a:p>
            <a:pPr lvl="2"/>
            <a:r>
              <a:rPr lang="en-US" dirty="0"/>
              <a:t>Practice with live-coding</a:t>
            </a:r>
          </a:p>
          <a:p>
            <a:pPr lvl="2"/>
            <a:r>
              <a:rPr lang="en-US" dirty="0" smtClean="0"/>
              <a:t>Required for Milestone 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267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6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156" y="1392238"/>
            <a:ext cx="8413044" cy="47799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Computers can run more than one thread of execution at the same time</a:t>
            </a:r>
          </a:p>
          <a:p>
            <a:pPr lvl="1"/>
            <a:r>
              <a:rPr lang="en-US" dirty="0" smtClean="0"/>
              <a:t>Even single core processor can simulate this by timesharing (more about this in future courses)</a:t>
            </a:r>
          </a:p>
          <a:p>
            <a:r>
              <a:rPr lang="en-US" dirty="0" smtClean="0"/>
              <a:t>Main starts every Java program</a:t>
            </a:r>
          </a:p>
          <a:p>
            <a:r>
              <a:rPr lang="en-US" dirty="0" smtClean="0"/>
              <a:t>Graphics start a </a:t>
            </a:r>
            <a:r>
              <a:rPr lang="en-US" i="1" dirty="0" smtClean="0"/>
              <a:t>separate</a:t>
            </a:r>
            <a:r>
              <a:rPr lang="en-US" dirty="0" smtClean="0"/>
              <a:t> thread</a:t>
            </a:r>
          </a:p>
          <a:p>
            <a:r>
              <a:rPr lang="en-US" dirty="0" smtClean="0"/>
              <a:t>Multiple threads can create very painful problems </a:t>
            </a:r>
          </a:p>
          <a:p>
            <a:pPr lvl="1"/>
            <a:r>
              <a:rPr lang="en-US" dirty="0" smtClean="0"/>
              <a:t>Can be hard to debug (race conditions)</a:t>
            </a:r>
          </a:p>
          <a:p>
            <a:pPr lvl="1"/>
            <a:r>
              <a:rPr lang="en-US" dirty="0" smtClean="0"/>
              <a:t>Example include </a:t>
            </a:r>
            <a:r>
              <a:rPr lang="en-US" dirty="0" err="1" smtClean="0"/>
              <a:t>ConcurrentModificationExceptions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3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and Graphics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Every program starts in main and begins executing one statement at a time</a:t>
            </a:r>
          </a:p>
          <a:p>
            <a:r>
              <a:rPr lang="en-US" sz="1800" dirty="0" smtClean="0"/>
              <a:t>When we create a JFrame there is a second thread that runs at the same time (in parallel) and it will continue to run even if our main thread completes.</a:t>
            </a:r>
          </a:p>
          <a:p>
            <a:r>
              <a:rPr lang="en-US" sz="1800" dirty="0" smtClean="0"/>
              <a:t>The setting for JFrame </a:t>
            </a:r>
            <a:r>
              <a:rPr lang="en-US" sz="1800" dirty="0" err="1" smtClean="0"/>
              <a:t>setDefaultCloseOperation</a:t>
            </a:r>
            <a:r>
              <a:rPr lang="en-US" sz="1800" dirty="0" smtClean="0"/>
              <a:t>() determines if the thread continues to run after closing the window.</a:t>
            </a:r>
            <a:endParaRPr lang="en-US" sz="18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10200" y="2286000"/>
            <a:ext cx="0" cy="2514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315200" y="3200400"/>
            <a:ext cx="0" cy="251460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410200" y="3200400"/>
            <a:ext cx="1905000" cy="21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95800" y="1915795"/>
            <a:ext cx="1981200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Main Thread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62700" y="2705009"/>
            <a:ext cx="253302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Java Graphics Thread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91264" y="5941497"/>
            <a:ext cx="325692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JFrame.EXIT_ON_CLOSE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197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Concurrent Modification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Happens when you try to change something that is being used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Removing something from a list while the list is itself being iterated through (drawing/updating)</a:t>
            </a:r>
          </a:p>
          <a:p>
            <a:r>
              <a:rPr lang="en-US" dirty="0" smtClean="0"/>
              <a:t>Why?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43300" y="4583759"/>
            <a:ext cx="0" cy="2033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460442" y="4765403"/>
            <a:ext cx="0" cy="185137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543300" y="4765403"/>
            <a:ext cx="1905000" cy="21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28900" y="4213554"/>
            <a:ext cx="1981200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Main Thread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60442" y="4396071"/>
            <a:ext cx="253302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Java Graphics Thread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33854" y="5572602"/>
            <a:ext cx="2222361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myList.remove</a:t>
            </a:r>
            <a:r>
              <a:rPr lang="en-US" dirty="0" smtClean="0"/>
              <a:t>(0);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72585" y="5290141"/>
            <a:ext cx="2533023" cy="92333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(Item </a:t>
            </a:r>
            <a:r>
              <a:rPr lang="en-US" dirty="0" err="1" smtClean="0"/>
              <a:t>item</a:t>
            </a:r>
            <a:r>
              <a:rPr lang="en-US" dirty="0" smtClean="0"/>
              <a:t>: </a:t>
            </a:r>
            <a:r>
              <a:rPr lang="en-US" dirty="0" err="1" smtClean="0"/>
              <a:t>myList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item.draw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368332" y="5657175"/>
            <a:ext cx="184220" cy="189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56215" y="5674546"/>
            <a:ext cx="184220" cy="18926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8" idx="6"/>
            <a:endCxn id="16" idx="2"/>
          </p:cNvCxnSpPr>
          <p:nvPr/>
        </p:nvCxnSpPr>
        <p:spPr>
          <a:xfrm flipV="1">
            <a:off x="3640435" y="5751806"/>
            <a:ext cx="1727897" cy="1737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7-Point Star 20"/>
          <p:cNvSpPr/>
          <p:nvPr/>
        </p:nvSpPr>
        <p:spPr>
          <a:xfrm>
            <a:off x="4211935" y="5446638"/>
            <a:ext cx="685800" cy="627705"/>
          </a:xfrm>
          <a:prstGeom prst="star7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9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alternative to a thread that waits/sleeps</a:t>
            </a:r>
          </a:p>
          <a:p>
            <a:r>
              <a:rPr lang="en-US" dirty="0" smtClean="0"/>
              <a:t>Creates events periodically</a:t>
            </a:r>
          </a:p>
          <a:p>
            <a:r>
              <a:rPr lang="en-US" dirty="0" smtClean="0"/>
              <a:t>Allows main thread to finish</a:t>
            </a:r>
          </a:p>
          <a:p>
            <a:r>
              <a:rPr lang="en-US" dirty="0" smtClean="0"/>
              <a:t>Designed to work in same thread as graphics</a:t>
            </a:r>
          </a:p>
          <a:p>
            <a:r>
              <a:rPr lang="en-US" dirty="0" smtClean="0"/>
              <a:t>Superior approach for </a:t>
            </a:r>
            <a:r>
              <a:rPr lang="en-US" dirty="0" err="1" smtClean="0"/>
              <a:t>ArcadeGame</a:t>
            </a:r>
            <a:r>
              <a:rPr lang="en-US" dirty="0" smtClean="0"/>
              <a:t>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2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95400" y="1619834"/>
            <a:ext cx="0" cy="1548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200400" y="2534234"/>
            <a:ext cx="0" cy="432376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295400" y="2534234"/>
            <a:ext cx="1905000" cy="21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000" y="1249629"/>
            <a:ext cx="1981200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Main Thread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47900" y="2038843"/>
            <a:ext cx="253302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Java Graphics Thread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143000" y="3015734"/>
            <a:ext cx="304800" cy="2286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00400" y="2895600"/>
            <a:ext cx="932823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67200" y="2884268"/>
            <a:ext cx="3810000" cy="120032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 void </a:t>
            </a:r>
            <a:r>
              <a:rPr lang="en-US" dirty="0" err="1"/>
              <a:t>advanceOneTick</a:t>
            </a:r>
            <a:r>
              <a:rPr lang="en-US" dirty="0"/>
              <a:t>() {  </a:t>
            </a:r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myComponent.updateState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myComponent.drawScreen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00400" y="4236997"/>
            <a:ext cx="932823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67200" y="4225665"/>
            <a:ext cx="3810000" cy="120032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 void </a:t>
            </a:r>
            <a:r>
              <a:rPr lang="en-US" dirty="0" err="1"/>
              <a:t>advanceOneTick</a:t>
            </a:r>
            <a:r>
              <a:rPr lang="en-US" dirty="0"/>
              <a:t>() {  </a:t>
            </a:r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myComponent.updateState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myComponent.drawScreen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00400" y="5567062"/>
            <a:ext cx="932823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67200" y="5555730"/>
            <a:ext cx="3810000" cy="120032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 void </a:t>
            </a:r>
            <a:r>
              <a:rPr lang="en-US" dirty="0" err="1"/>
              <a:t>advanceOneTick</a:t>
            </a:r>
            <a:r>
              <a:rPr lang="en-US" dirty="0"/>
              <a:t>() {  </a:t>
            </a:r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myComponent.updateState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myComponent.drawScreen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41679" y="3706988"/>
            <a:ext cx="1447800" cy="64633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Each tick of the game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565679" y="3015735"/>
            <a:ext cx="406121" cy="1009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65679" y="4024741"/>
            <a:ext cx="558521" cy="200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65679" y="3979285"/>
            <a:ext cx="558521" cy="158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182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Live-coding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6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12927</TotalTime>
  <Words>763</Words>
  <Application>Microsoft Office PowerPoint</Application>
  <PresentationFormat>On-screen Show (4:3)</PresentationFormat>
  <Paragraphs>128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Arial</vt:lpstr>
      <vt:lpstr>Calibri</vt:lpstr>
      <vt:lpstr>DejaVu Sans</vt:lpstr>
      <vt:lpstr>Lucida Sans Typewriter</vt:lpstr>
      <vt:lpstr>Times New Roman</vt:lpstr>
      <vt:lpstr>Wingdings</vt:lpstr>
      <vt:lpstr>Office Theme</vt:lpstr>
      <vt:lpstr>CSSE 220</vt:lpstr>
      <vt:lpstr>Objectives</vt:lpstr>
      <vt:lpstr>Final Project Introduction</vt:lpstr>
      <vt:lpstr>Threads</vt:lpstr>
      <vt:lpstr>Main and Graphics Threads</vt:lpstr>
      <vt:lpstr>Concurrent Modification Exceptions</vt:lpstr>
      <vt:lpstr>Timer</vt:lpstr>
      <vt:lpstr>Timer</vt:lpstr>
      <vt:lpstr>Live-coding</vt:lpstr>
      <vt:lpstr>PowerPoint Presentation</vt:lpstr>
      <vt:lpstr>PowerPoint Presentation</vt:lpstr>
      <vt:lpstr>PowerPoint Presentation</vt:lpstr>
      <vt:lpstr>PowerPoint Presentation</vt:lpstr>
      <vt:lpstr>Live code a level loader</vt:lpstr>
      <vt:lpstr>PowerPoint Presentation</vt:lpstr>
      <vt:lpstr>PowerPoint Presentation</vt:lpstr>
      <vt:lpstr>PowerPoint Presentation</vt:lpstr>
      <vt:lpstr>Team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1071</cp:revision>
  <cp:lastPrinted>2015-10-26T14:31:05Z</cp:lastPrinted>
  <dcterms:created xsi:type="dcterms:W3CDTF">2011-02-07T04:01:01Z</dcterms:created>
  <dcterms:modified xsi:type="dcterms:W3CDTF">2020-04-23T18:53:12Z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