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45"/>
  </p:notesMasterIdLst>
  <p:handoutMasterIdLst>
    <p:handoutMasterId r:id="rId46"/>
  </p:handoutMasterIdLst>
  <p:sldIdLst>
    <p:sldId id="300" r:id="rId2"/>
    <p:sldId id="301" r:id="rId3"/>
    <p:sldId id="302" r:id="rId4"/>
    <p:sldId id="269" r:id="rId5"/>
    <p:sldId id="265" r:id="rId6"/>
    <p:sldId id="266" r:id="rId7"/>
    <p:sldId id="268" r:id="rId8"/>
    <p:sldId id="303" r:id="rId9"/>
    <p:sldId id="270" r:id="rId10"/>
    <p:sldId id="271" r:id="rId11"/>
    <p:sldId id="272" r:id="rId12"/>
    <p:sldId id="273" r:id="rId13"/>
    <p:sldId id="259" r:id="rId14"/>
    <p:sldId id="261" r:id="rId15"/>
    <p:sldId id="25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9" r:id="rId38"/>
    <p:sldId id="260" r:id="rId39"/>
    <p:sldId id="263" r:id="rId40"/>
    <p:sldId id="264" r:id="rId41"/>
    <p:sldId id="258" r:id="rId42"/>
    <p:sldId id="304" r:id="rId43"/>
    <p:sldId id="309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68435" autoAdjust="0"/>
  </p:normalViewPr>
  <p:slideViewPr>
    <p:cSldViewPr snapToObjects="1">
      <p:cViewPr varScale="1">
        <p:scale>
          <a:sx n="80" d="100"/>
          <a:sy n="80" d="100"/>
        </p:scale>
        <p:origin x="211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Note: You will want to use clicker for slides</a:t>
            </a:r>
            <a:r>
              <a:rPr lang="en-US" baseline="0" dirty="0" smtClean="0"/>
              <a:t> today!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Bring </a:t>
            </a:r>
            <a:r>
              <a:rPr lang="en-US" dirty="0" smtClean="0"/>
              <a:t>hard copy of code from 2DArraysAndMapsS</a:t>
            </a:r>
            <a:r>
              <a:rPr lang="en-US" baseline="0" dirty="0" smtClean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does</a:t>
            </a:r>
            <a:r>
              <a:rPr lang="en-US" baseline="0" dirty="0" smtClean="0"/>
              <a:t> it mean when I write down?</a:t>
            </a:r>
          </a:p>
          <a:p>
            <a:r>
              <a:rPr lang="en-US" baseline="0" dirty="0" err="1" smtClean="0"/>
              <a:t>int</a:t>
            </a:r>
            <a:r>
              <a:rPr lang="en-US" baseline="0" dirty="0" smtClean="0"/>
              <a:t>[]      (an array of type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Is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int</a:t>
            </a:r>
            <a:r>
              <a:rPr lang="en-US" baseline="0" dirty="0" smtClean="0"/>
              <a:t>[][]    (an array of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arrays!)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500" dirty="0"/>
              <a:t>Today’s quiz is in the last two pages of “03 Array Examples Handout.docx”</a:t>
            </a:r>
            <a:endParaRPr lang="en-US" sz="2500" dirty="0"/>
          </a:p>
          <a:p>
            <a:pPr lvl="0">
              <a:defRPr sz="1800"/>
            </a:pPr>
            <a:endParaRPr lang="en-US" sz="2500" dirty="0"/>
          </a:p>
          <a:p>
            <a:pPr lvl="0">
              <a:defRPr sz="1800"/>
            </a:pPr>
            <a:r>
              <a:rPr lang="en-US" sz="2500" dirty="0"/>
              <a:t>Attendance:</a:t>
            </a:r>
            <a:r>
              <a:rPr lang="en-US" sz="2500" baseline="0" dirty="0"/>
              <a:t> roll call with First, Last name</a:t>
            </a:r>
          </a:p>
          <a:p>
            <a:pPr lvl="0">
              <a:defRPr sz="1800"/>
            </a:pPr>
            <a:endParaRPr lang="en-US" sz="2500" baseline="0" dirty="0"/>
          </a:p>
          <a:p>
            <a:pPr lvl="0">
              <a:defRPr sz="1800"/>
            </a:pPr>
            <a:r>
              <a:rPr lang="en-US" sz="2500" baseline="0" dirty="0"/>
              <a:t>Take picture of room</a:t>
            </a: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53741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to the students that if they feel overwhelmed they are not alone!</a:t>
            </a:r>
          </a:p>
          <a:p>
            <a:endParaRPr lang="en-US" dirty="0" smtClean="0"/>
          </a:p>
          <a:p>
            <a:r>
              <a:rPr lang="en-US" dirty="0" smtClean="0"/>
              <a:t>Remind them to ask questions and that as a class we can go slower if we need to.</a:t>
            </a:r>
          </a:p>
          <a:p>
            <a:r>
              <a:rPr lang="en-US" dirty="0" smtClean="0"/>
              <a:t>As a rule: students really struggle with the enhanced for loop, if there are no questions, people may be scared to ask.</a:t>
            </a:r>
          </a:p>
          <a:p>
            <a:endParaRPr lang="en-US" dirty="0" smtClean="0"/>
          </a:p>
          <a:p>
            <a:r>
              <a:rPr lang="en-US" dirty="0" smtClean="0"/>
              <a:t>Other topics student</a:t>
            </a:r>
            <a:r>
              <a:rPr lang="en-US" baseline="0" dirty="0" smtClean="0"/>
              <a:t> are likely to be confused at this point: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different between primitives and classes/objects</a:t>
            </a:r>
          </a:p>
          <a:p>
            <a:r>
              <a:rPr lang="en-US" dirty="0" smtClean="0"/>
              <a:t>the idea that memory stores information somewhere and it effectively is an address (null) for objects</a:t>
            </a:r>
          </a:p>
          <a:p>
            <a:r>
              <a:rPr lang="en-US" dirty="0" smtClean="0"/>
              <a:t>public vs. private:   could create a little demo class (Person) to show getter and setters with private/public variables (name)   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</a:t>
            </a:r>
            <a:r>
              <a:rPr lang="en-US" baseline="0" dirty="0"/>
              <a:t>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them ask questions (at least one) about academic honesty policy before moving on</a:t>
            </a:r>
          </a:p>
          <a:p>
            <a:endParaRPr lang="en-US" dirty="0" smtClean="0"/>
          </a:p>
          <a:p>
            <a:r>
              <a:rPr lang="en-US" dirty="0" smtClean="0"/>
              <a:t>Explain the reasoning behind the academic honesty policy:</a:t>
            </a:r>
          </a:p>
          <a:p>
            <a:r>
              <a:rPr lang="en-US" dirty="0" smtClean="0"/>
              <a:t>Students need to learn competency, too much help does not prepare them for future courses or career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February 28,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February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smtClean="0"/>
              <a:t>2DArraysAndMapsInClass from </a:t>
            </a:r>
            <a:r>
              <a:rPr lang="en-US" sz="2400" dirty="0" err="1" smtClean="0"/>
              <a:t>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scores[]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 smtClean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</a:rPr>
              <a:t>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</a:t>
            </a:r>
            <a:r>
              <a:rPr sz="4400" dirty="0" smtClean="0"/>
              <a:t>220</a:t>
            </a:r>
            <a:r>
              <a:rPr lang="en-US" sz="4400" dirty="0" smtClean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 smtClean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 smtClean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 smtClean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 smtClean="0">
                <a:solidFill>
                  <a:schemeClr val="tx1"/>
                </a:solidFill>
              </a:rPr>
              <a:t>Check projects for the day -&gt; Finish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691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 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 dirty="0"/>
              <a:t>} // end for</a:t>
            </a: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7244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/>
              <a:t> </a:t>
            </a:r>
            <a:r>
              <a:rPr lang="en-US" dirty="0" err="1"/>
              <a:t>numArray</a:t>
            </a:r>
            <a:r>
              <a:rPr lang="en-US" dirty="0"/>
              <a:t>[r</a:t>
            </a:r>
            <a:r>
              <a:rPr lang="en-US" dirty="0"/>
              <a:t>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 The definition of a word in a dictionary, a Student object for an ID, the value associated with an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 smtClean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 smtClean="0"/>
              <a:t>How could we store that information?</a:t>
            </a:r>
          </a:p>
          <a:p>
            <a:endParaRPr lang="en-US" dirty="0" smtClean="0"/>
          </a:p>
          <a:p>
            <a:r>
              <a:rPr lang="en-US" dirty="0" err="1" smtClean="0"/>
              <a:t>HashMap</a:t>
            </a:r>
            <a:r>
              <a:rPr lang="en-US" dirty="0" smtClean="0"/>
              <a:t>?</a:t>
            </a:r>
          </a:p>
          <a:p>
            <a:r>
              <a:rPr lang="en-US" dirty="0" smtClean="0"/>
              <a:t>Type of key?</a:t>
            </a:r>
          </a:p>
          <a:p>
            <a:r>
              <a:rPr lang="en-US" dirty="0" smtClean="0"/>
              <a:t>Type of value?</a:t>
            </a:r>
            <a:endParaRPr lang="en-US" dirty="0"/>
          </a:p>
          <a:p>
            <a:r>
              <a:rPr lang="en-US" dirty="0" smtClean="0"/>
              <a:t>Code?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HashMap</a:t>
            </a:r>
            <a:r>
              <a:rPr lang="en-US" dirty="0" smtClean="0"/>
              <a:t> with collections  as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 smtClean="0">
                <a:latin typeface="Consolas" panose="020B0609020204030204" pitchFamily="49" charset="0"/>
              </a:rPr>
              <a:t>friendMap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ArrayList</a:t>
            </a:r>
            <a:r>
              <a:rPr lang="en-US" sz="2400" dirty="0" smtClean="0">
                <a:latin typeface="Consolas" panose="020B0609020204030204" pitchFamily="49" charset="0"/>
              </a:rPr>
              <a:t>&lt;String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  <a:r>
              <a:rPr lang="en-US" sz="2400" dirty="0" err="1" smtClean="0">
                <a:latin typeface="Consolas" panose="020B0609020204030204" pitchFamily="49" charset="0"/>
              </a:rPr>
              <a:t>jasonsFriends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 smtClean="0"/>
              <a:t>friendMap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 smtClean="0"/>
              <a:t> is null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Keys  (String)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  (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</a:t>
                      </a:r>
                      <a:r>
                        <a:rPr lang="en-US" baseline="0" dirty="0" smtClean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[Aaron, JP]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minute 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about Academic Integrity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numbersCount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words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words.add</a:t>
            </a:r>
            <a:r>
              <a:rPr lang="en-US" dirty="0"/>
              <a:t>( “Hello!”);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wordsCount</a:t>
            </a:r>
            <a:r>
              <a:rPr lang="en-US" dirty="0"/>
              <a:t> = </a:t>
            </a:r>
            <a:r>
              <a:rPr lang="en-US" dirty="0" err="1"/>
              <a:t>words.size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characterCount</a:t>
            </a:r>
            <a:r>
              <a:rPr lang="en-US" dirty="0"/>
              <a:t> 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12136</TotalTime>
  <Words>2235</Words>
  <Application>Microsoft Office PowerPoint</Application>
  <PresentationFormat>On-screen Show (4:3)</PresentationFormat>
  <Paragraphs>354</Paragraphs>
  <Slides>43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CSSE 220 – every class do this:</vt:lpstr>
      <vt:lpstr>Questions?</vt:lpstr>
      <vt:lpstr>Today’s Agenda</vt:lpstr>
      <vt:lpstr>An aside: academic honesty in CS</vt:lpstr>
      <vt:lpstr>How much help is too much help?</vt:lpstr>
      <vt:lpstr>Penalties – they are severe</vt:lpstr>
      <vt:lpstr>5 minute Q &amp; A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2D Arrays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Maps – What, When, Why, How?</vt:lpstr>
      <vt:lpstr>Maps – What, When, Why, How?</vt:lpstr>
      <vt:lpstr>Maps</vt:lpstr>
      <vt:lpstr>Maps</vt:lpstr>
      <vt:lpstr>HashMap with collections  as values</vt:lpstr>
      <vt:lpstr>HashMap with collections  as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253</cp:revision>
  <cp:lastPrinted>2012-11-29T20:56:52Z</cp:lastPrinted>
  <dcterms:created xsi:type="dcterms:W3CDTF">2007-11-19T15:20:41Z</dcterms:created>
  <dcterms:modified xsi:type="dcterms:W3CDTF">2020-02-29T03:43:36Z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