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02" r:id="rId3"/>
    <p:sldId id="303" r:id="rId4"/>
    <p:sldId id="304" r:id="rId5"/>
    <p:sldId id="257" r:id="rId6"/>
    <p:sldId id="258" r:id="rId7"/>
    <p:sldId id="259" r:id="rId8"/>
    <p:sldId id="260" r:id="rId9"/>
    <p:sldId id="261" r:id="rId10"/>
    <p:sldId id="306" r:id="rId11"/>
    <p:sldId id="305" r:id="rId12"/>
    <p:sldId id="307" r:id="rId13"/>
    <p:sldId id="277" r:id="rId14"/>
    <p:sldId id="278" r:id="rId15"/>
    <p:sldId id="308" r:id="rId16"/>
    <p:sldId id="279" r:id="rId17"/>
    <p:sldId id="280" r:id="rId18"/>
    <p:sldId id="297" r:id="rId19"/>
    <p:sldId id="295" r:id="rId20"/>
    <p:sldId id="296" r:id="rId21"/>
    <p:sldId id="309" r:id="rId22"/>
    <p:sldId id="29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83673"/>
  </p:normalViewPr>
  <p:slideViewPr>
    <p:cSldViewPr snapToGrid="0" snapToObjects="1">
      <p:cViewPr varScale="1">
        <p:scale>
          <a:sx n="106" d="100"/>
          <a:sy n="106" d="100"/>
        </p:scale>
        <p:origin x="29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9/13/19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3</a:t>
            </a:fld>
            <a:endParaRPr lang="en-US">
              <a:cs typeface="Arial" pitchFamily="34" charset="0"/>
            </a:endParaRPr>
          </a:p>
        </p:txBody>
      </p:sp>
    </p:spTree>
    <p:extLst>
      <p:ext uri="{BB962C8B-B14F-4D97-AF65-F5344CB8AC3E}">
        <p14:creationId xmlns:p14="http://schemas.microsoft.com/office/powerpoint/2010/main" val="303389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15</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16</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22</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407232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pPr lvl="0"/>
            <a:endParaRPr/>
          </a:p>
        </p:txBody>
      </p:sp>
      <p:sp>
        <p:nvSpPr>
          <p:cNvPr id="165" name="Shape 165"/>
          <p:cNvSpPr>
            <a:spLocks noGrp="1"/>
          </p:cNvSpPr>
          <p:nvPr>
            <p:ph type="body" sz="quarter" idx="1"/>
          </p:nvPr>
        </p:nvSpPr>
        <p:spPr>
          <a:prstGeom prst="rect">
            <a:avLst/>
          </a:prstGeom>
        </p:spPr>
        <p:txBody>
          <a:bodyPr/>
          <a:lstStyle/>
          <a:p>
            <a:pPr lvl="0">
              <a:defRPr sz="1800"/>
            </a:pPr>
            <a:r>
              <a:rPr sz="2200" dirty="0"/>
              <a:t>We require Javadoc comments for classes and any “significant” method.  If Javadoc comments are already provided for methods (e.g., instructions…) they do not need to add any further.</a:t>
            </a:r>
          </a:p>
          <a:p>
            <a:pPr lvl="0">
              <a:defRPr sz="1800"/>
            </a:pPr>
            <a:r>
              <a:rPr sz="2200" dirty="0"/>
              <a:t>Most “conventions” mention that you should have Javadoc comments </a:t>
            </a:r>
            <a:r>
              <a:rPr lang="en-US" sz="2200" dirty="0"/>
              <a:t>for </a:t>
            </a:r>
            <a:r>
              <a:rPr sz="2200" dirty="0"/>
              <a:t>each class member variable, but we DON’T require that.</a:t>
            </a:r>
          </a:p>
          <a:p>
            <a:pPr lvl="0">
              <a:defRPr sz="1800"/>
            </a:pPr>
            <a:r>
              <a:rPr sz="2200" dirty="0"/>
              <a:t>Students often have trouble distinguishing between these and regular comments, it is good to take a bit and explain that there are different types of comments, and they each are used for different reasons.</a:t>
            </a:r>
          </a:p>
        </p:txBody>
      </p:sp>
    </p:spTree>
    <p:extLst>
      <p:ext uri="{BB962C8B-B14F-4D97-AF65-F5344CB8AC3E}">
        <p14:creationId xmlns:p14="http://schemas.microsoft.com/office/powerpoint/2010/main" val="339859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pPr lvl="0"/>
            <a:endParaRPr/>
          </a:p>
        </p:txBody>
      </p:sp>
      <p:sp>
        <p:nvSpPr>
          <p:cNvPr id="170" name="Shape 170"/>
          <p:cNvSpPr>
            <a:spLocks noGrp="1"/>
          </p:cNvSpPr>
          <p:nvPr>
            <p:ph type="body" sz="quarter" idx="1"/>
          </p:nvPr>
        </p:nvSpPr>
        <p:spPr>
          <a:prstGeom prst="rect">
            <a:avLst/>
          </a:prstGeom>
        </p:spPr>
        <p:txBody>
          <a:bodyPr/>
          <a:lstStyle/>
          <a:p>
            <a:pPr lvl="0" defTabSz="914400">
              <a:lnSpc>
                <a:spcPct val="100000"/>
              </a:lnSpc>
              <a:defRPr sz="1800"/>
            </a:pPr>
            <a:r>
              <a:rPr sz="1200">
                <a:latin typeface="Gill Sans"/>
                <a:ea typeface="Gill Sans"/>
                <a:cs typeface="Gill Sans"/>
                <a:sym typeface="Gill Sans"/>
              </a:rPr>
              <a:t>We can continue to repeat this by modeling the idea whenever we write code.  </a:t>
            </a:r>
          </a:p>
          <a:p>
            <a:pPr lvl="0" defTabSz="914400">
              <a:lnSpc>
                <a:spcPct val="100000"/>
              </a:lnSpc>
              <a:defRPr sz="1800"/>
            </a:pPr>
            <a:endParaRPr sz="1200">
              <a:latin typeface="Gill Sans"/>
              <a:ea typeface="Gill Sans"/>
              <a:cs typeface="Gill Sans"/>
              <a:sym typeface="Gill Sans"/>
            </a:endParaRPr>
          </a:p>
          <a:p>
            <a:pPr lvl="0" defTabSz="914400">
              <a:lnSpc>
                <a:spcPct val="100000"/>
              </a:lnSpc>
              <a:defRPr sz="1800"/>
            </a:pPr>
            <a:r>
              <a:rPr sz="1200">
                <a:latin typeface="Gill Sans"/>
                <a:ea typeface="Gill Sans"/>
                <a:cs typeface="Gill Sans"/>
                <a:sym typeface="Gill Sans"/>
              </a:rPr>
              <a:t>That requires discipline on our part.  It’s easy to blow off writing the docs in class in the interest of time, but this may be modeling bad behavior. </a:t>
            </a:r>
          </a:p>
        </p:txBody>
      </p:sp>
    </p:spTree>
    <p:extLst>
      <p:ext uri="{BB962C8B-B14F-4D97-AF65-F5344CB8AC3E}">
        <p14:creationId xmlns:p14="http://schemas.microsoft.com/office/powerpoint/2010/main" val="21954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pPr lvl="0"/>
            <a:endParaRPr/>
          </a:p>
        </p:txBody>
      </p:sp>
      <p:sp>
        <p:nvSpPr>
          <p:cNvPr id="177" name="Shape 17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Breakpoint: tells debugger where to pause the program</a:t>
            </a:r>
          </a:p>
          <a:p>
            <a:pPr lvl="0" defTabSz="914400">
              <a:lnSpc>
                <a:spcPct val="100000"/>
              </a:lnSpc>
              <a:spcBef>
                <a:spcPts val="400"/>
              </a:spcBef>
              <a:defRPr sz="1800"/>
            </a:pPr>
            <a:r>
              <a:rPr sz="1200">
                <a:latin typeface="Calibri"/>
                <a:ea typeface="Calibri"/>
                <a:cs typeface="Calibri"/>
                <a:sym typeface="Calibri"/>
              </a:rPr>
              <a:t>Single stepping: moving through a program one line at a time</a:t>
            </a:r>
          </a:p>
          <a:p>
            <a:pPr lvl="0" defTabSz="914400">
              <a:lnSpc>
                <a:spcPct val="100000"/>
              </a:lnSpc>
              <a:spcBef>
                <a:spcPts val="400"/>
              </a:spcBef>
              <a:defRPr sz="1800"/>
            </a:pPr>
            <a:r>
              <a:rPr sz="1200">
                <a:latin typeface="Calibri"/>
                <a:ea typeface="Calibri"/>
                <a:cs typeface="Calibri"/>
                <a:sym typeface="Calibri"/>
              </a:rPr>
              <a:t>Inspecting variables: using debugger to examine values of variables at a particular point in the execution</a:t>
            </a:r>
          </a:p>
        </p:txBody>
      </p:sp>
    </p:spTree>
    <p:extLst>
      <p:ext uri="{BB962C8B-B14F-4D97-AF65-F5344CB8AC3E}">
        <p14:creationId xmlns:p14="http://schemas.microsoft.com/office/powerpoint/2010/main" val="241472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dirty="0">
                <a:latin typeface="Calibri"/>
                <a:ea typeface="Calibri"/>
                <a:cs typeface="Calibri"/>
                <a:sym typeface="Calibri"/>
              </a:rPr>
              <a:t>[Demonstrate the techniques in Eclipse by solving a problem or two from </a:t>
            </a:r>
            <a:r>
              <a:rPr lang="en-US" sz="1200" dirty="0" err="1">
                <a:latin typeface="+mn-lt"/>
                <a:ea typeface="Calibri"/>
                <a:cs typeface="Calibri"/>
                <a:sym typeface="Calibri"/>
              </a:rPr>
              <a:t>DebugMeTest</a:t>
            </a:r>
            <a:r>
              <a:rPr sz="1200" dirty="0">
                <a:latin typeface="Calibri"/>
                <a:ea typeface="Calibri"/>
                <a:cs typeface="Calibri"/>
                <a:sym typeface="Calibri"/>
              </a:rPr>
              <a:t> together, give them time to answer the quiz question, then have them complete </a:t>
            </a:r>
            <a:r>
              <a:rPr lang="en-US" sz="1200" dirty="0" err="1">
                <a:latin typeface="+mn-lt"/>
                <a:ea typeface="Calibri"/>
                <a:cs typeface="Calibri"/>
                <a:sym typeface="Calibri"/>
              </a:rPr>
              <a:t>DebugMeTest</a:t>
            </a:r>
            <a:r>
              <a:rPr sz="1200" dirty="0">
                <a:latin typeface="Calibri"/>
                <a:ea typeface="Calibri"/>
                <a:cs typeface="Calibri"/>
                <a:sym typeface="Calibri"/>
              </a:rPr>
              <a: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a:latin typeface="Calibri"/>
                <a:ea typeface="Calibri"/>
                <a:cs typeface="Calibri"/>
                <a:sym typeface="Calibri"/>
              </a:rPr>
              <a:t>[You can also point them to </a:t>
            </a:r>
            <a:r>
              <a:rPr lang="en-US" sz="1200" dirty="0" err="1">
                <a:latin typeface="Calibri"/>
                <a:ea typeface="Calibri"/>
                <a:cs typeface="Calibri"/>
                <a:sym typeface="Calibri"/>
              </a:rPr>
              <a:t>WhackABug</a:t>
            </a:r>
            <a:r>
              <a:rPr lang="en-US" sz="1200" baseline="0" dirty="0">
                <a:latin typeface="Calibri"/>
                <a:ea typeface="Calibri"/>
                <a:cs typeface="Calibri"/>
                <a:sym typeface="Calibri"/>
              </a:rPr>
              <a:t> to get more practice when running a Java Application instead of JUnit)]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err="1">
                <a:latin typeface="Calibri"/>
                <a:ea typeface="Calibri"/>
                <a:cs typeface="Calibri"/>
                <a:sym typeface="Calibri"/>
              </a:rPr>
              <a:t>DebugMeTest</a:t>
            </a:r>
            <a:r>
              <a:rPr lang="en-US" sz="1200" dirty="0">
                <a:latin typeface="Calibri"/>
                <a:ea typeface="Calibri"/>
                <a:cs typeface="Calibri"/>
                <a:sym typeface="Calibri"/>
              </a:rPr>
              <a:t> make sure to demo:</a:t>
            </a:r>
          </a:p>
          <a:p>
            <a:pPr lvl="0" defTabSz="914400">
              <a:lnSpc>
                <a:spcPct val="100000"/>
              </a:lnSpc>
              <a:spcBef>
                <a:spcPts val="400"/>
              </a:spcBef>
              <a:defRPr sz="1800"/>
            </a:pPr>
            <a:r>
              <a:rPr lang="en-US" sz="1800" kern="1200" dirty="0" err="1">
                <a:solidFill>
                  <a:schemeClr val="tx1"/>
                </a:solidFill>
                <a:latin typeface="+mn-lt"/>
                <a:ea typeface="+mn-ea"/>
                <a:cs typeface="+mn-cs"/>
              </a:rPr>
              <a:t>uppercaseIfExclaimation</a:t>
            </a:r>
            <a:r>
              <a:rPr lang="en-US" sz="1800" kern="1200" dirty="0">
                <a:solidFill>
                  <a:schemeClr val="tx1"/>
                </a:solidFill>
                <a:latin typeface="+mn-lt"/>
                <a:ea typeface="+mn-ea"/>
                <a:cs typeface="+mn-cs"/>
              </a:rPr>
              <a:t> which ends up showing</a:t>
            </a:r>
            <a:r>
              <a:rPr lang="en-US" sz="1800" kern="1200" baseline="0" dirty="0">
                <a:solidFill>
                  <a:schemeClr val="tx1"/>
                </a:solidFill>
                <a:latin typeface="+mn-lt"/>
                <a:ea typeface="+mn-ea"/>
                <a:cs typeface="+mn-cs"/>
              </a:rPr>
              <a:t> the </a:t>
            </a:r>
            <a:r>
              <a:rPr lang="en-US" sz="1800" kern="1200" baseline="0" dirty="0" err="1">
                <a:solidFill>
                  <a:schemeClr val="tx1"/>
                </a:solidFill>
                <a:latin typeface="+mn-lt"/>
                <a:ea typeface="+mn-ea"/>
                <a:cs typeface="+mn-cs"/>
              </a:rPr>
              <a:t>gotcha</a:t>
            </a:r>
            <a:r>
              <a:rPr lang="en-US" sz="1800" kern="1200" baseline="0" dirty="0">
                <a:solidFill>
                  <a:schemeClr val="tx1"/>
                </a:solidFill>
                <a:latin typeface="+mn-lt"/>
                <a:ea typeface="+mn-ea"/>
                <a:cs typeface="+mn-cs"/>
              </a:rPr>
              <a:t> “string are immutable” in two slides</a:t>
            </a:r>
            <a:endParaRPr sz="1200" dirty="0">
              <a:latin typeface="Calibri"/>
              <a:ea typeface="Calibri"/>
              <a:cs typeface="Calibri"/>
              <a:sym typeface="Calibri"/>
            </a:endParaRPr>
          </a:p>
        </p:txBody>
      </p:sp>
    </p:spTree>
    <p:extLst>
      <p:ext uri="{BB962C8B-B14F-4D97-AF65-F5344CB8AC3E}">
        <p14:creationId xmlns:p14="http://schemas.microsoft.com/office/powerpoint/2010/main" val="116855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spend time on this if you want to show the </a:t>
            </a:r>
            <a:r>
              <a:rPr lang="en-US" dirty="0" err="1"/>
              <a:t>DebugMeTest</a:t>
            </a:r>
            <a:r>
              <a:rPr lang="en-US" dirty="0"/>
              <a:t> examples,</a:t>
            </a:r>
            <a:r>
              <a:rPr lang="en-US" baseline="0" dirty="0"/>
              <a:t> in particular the final test which you can use to demonstrate this approach.</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10</a:t>
            </a:fld>
            <a:endParaRPr lang="en-US"/>
          </a:p>
        </p:txBody>
      </p:sp>
    </p:spTree>
    <p:extLst>
      <p:ext uri="{BB962C8B-B14F-4D97-AF65-F5344CB8AC3E}">
        <p14:creationId xmlns:p14="http://schemas.microsoft.com/office/powerpoint/2010/main" val="326330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uppercaseIfExclaimation</a:t>
            </a:r>
            <a:r>
              <a:rPr lang="en-US" sz="1200" kern="1200" dirty="0">
                <a:solidFill>
                  <a:schemeClr val="tx1"/>
                </a:solidFill>
                <a:latin typeface="+mn-lt"/>
                <a:ea typeface="+mn-ea"/>
                <a:cs typeface="+mn-cs"/>
              </a:rPr>
              <a:t> ends up showing</a:t>
            </a:r>
            <a:r>
              <a:rPr lang="en-US" sz="1200" kern="1200" baseline="0" dirty="0">
                <a:solidFill>
                  <a:schemeClr val="tx1"/>
                </a:solidFill>
                <a:latin typeface="+mn-lt"/>
                <a:ea typeface="+mn-ea"/>
                <a:cs typeface="+mn-cs"/>
              </a:rPr>
              <a:t> this</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11</a:t>
            </a:fld>
            <a:endParaRPr lang="en-US"/>
          </a:p>
        </p:txBody>
      </p:sp>
    </p:spTree>
    <p:extLst>
      <p:ext uri="{BB962C8B-B14F-4D97-AF65-F5344CB8AC3E}">
        <p14:creationId xmlns:p14="http://schemas.microsoft.com/office/powerpoint/2010/main" val="221432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13</a:t>
            </a:fld>
            <a:endParaRPr lang="en-US"/>
          </a:p>
        </p:txBody>
      </p:sp>
    </p:spTree>
    <p:extLst>
      <p:ext uri="{BB962C8B-B14F-4D97-AF65-F5344CB8AC3E}">
        <p14:creationId xmlns:p14="http://schemas.microsoft.com/office/powerpoint/2010/main" val="14012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9/13/19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9/13/19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9/13/19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9/13/19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HIT-CSSE/csse220/blob/master/Docs/grading_guide.m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 </a:t>
            </a:r>
            <a:r>
              <a:rPr lang="en-US"/>
              <a:t>and Miscellaneous</a:t>
            </a:r>
            <a:endParaRPr lang="en-US" dirty="0"/>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285750" y="6242050"/>
            <a:ext cx="778580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defRPr/>
            </a:pPr>
            <a:r>
              <a:rPr lang="en-US" dirty="0"/>
              <a:t>Import </a:t>
            </a:r>
            <a:r>
              <a:rPr lang="en-US" i="1" dirty="0" err="1"/>
              <a:t>ObjectIntroAndMiscPractice</a:t>
            </a:r>
            <a:r>
              <a:rPr lang="en-US" i="1" dirty="0"/>
              <a:t> </a:t>
            </a:r>
            <a:r>
              <a:rPr lang="en-US" dirty="0"/>
              <a:t>project from git repo</a:t>
            </a:r>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Breakpoint</a:t>
            </a:r>
          </a:p>
        </p:txBody>
      </p:sp>
      <p:sp>
        <p:nvSpPr>
          <p:cNvPr id="3" name="Content Placeholder 2"/>
          <p:cNvSpPr>
            <a:spLocks noGrp="1"/>
          </p:cNvSpPr>
          <p:nvPr>
            <p:ph idx="1"/>
          </p:nvPr>
        </p:nvSpPr>
        <p:spPr>
          <a:xfrm>
            <a:off x="457200" y="1179786"/>
            <a:ext cx="8229600" cy="4525963"/>
          </a:xfrm>
        </p:spPr>
        <p:txBody>
          <a:bodyPr/>
          <a:lstStyle/>
          <a:p>
            <a:pPr marL="0" indent="0">
              <a:buNone/>
            </a:pPr>
            <a:r>
              <a:rPr lang="en-US" dirty="0"/>
              <a:t>Very useful when an exception is happening but you don’t know where or why</a:t>
            </a:r>
          </a:p>
          <a:p>
            <a:r>
              <a:rPr lang="en-US" dirty="0"/>
              <a:t>Exception Tab</a:t>
            </a:r>
          </a:p>
          <a:p>
            <a:r>
              <a:rPr lang="en-US" dirty="0"/>
              <a:t>Exclamation point button</a:t>
            </a:r>
          </a:p>
          <a:p>
            <a:r>
              <a:rPr lang="en-US" dirty="0"/>
              <a:t>Find the exception type you want</a:t>
            </a:r>
          </a:p>
          <a:p>
            <a:r>
              <a:rPr lang="en-US" dirty="0"/>
              <a:t>Add a breakpoint</a:t>
            </a:r>
          </a:p>
        </p:txBody>
      </p:sp>
      <p:pic>
        <p:nvPicPr>
          <p:cNvPr id="4" name="Picture 3"/>
          <p:cNvPicPr>
            <a:picLocks noChangeAspect="1"/>
          </p:cNvPicPr>
          <p:nvPr/>
        </p:nvPicPr>
        <p:blipFill rotWithShape="1">
          <a:blip r:embed="rId3"/>
          <a:srcRect b="39740"/>
          <a:stretch/>
        </p:blipFill>
        <p:spPr>
          <a:xfrm>
            <a:off x="176869" y="4599549"/>
            <a:ext cx="8509931" cy="2212400"/>
          </a:xfrm>
          <a:prstGeom prst="rect">
            <a:avLst/>
          </a:prstGeom>
        </p:spPr>
      </p:pic>
    </p:spTree>
    <p:extLst>
      <p:ext uri="{BB962C8B-B14F-4D97-AF65-F5344CB8AC3E}">
        <p14:creationId xmlns:p14="http://schemas.microsoft.com/office/powerpoint/2010/main" val="27526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a:t>
            </a:r>
            <a:r>
              <a:rPr lang="en-US" dirty="0" err="1"/>
              <a:t>gotcha</a:t>
            </a:r>
            <a:r>
              <a:rPr lang="en-US" dirty="0"/>
              <a:t>: Strings in java are immutable</a:t>
            </a:r>
          </a:p>
        </p:txBody>
      </p:sp>
      <p:sp>
        <p:nvSpPr>
          <p:cNvPr id="3" name="Content Placeholder 2"/>
          <p:cNvSpPr>
            <a:spLocks noGrp="1"/>
          </p:cNvSpPr>
          <p:nvPr>
            <p:ph idx="1"/>
          </p:nvPr>
        </p:nvSpPr>
        <p:spPr/>
        <p:txBody>
          <a:bodyPr/>
          <a:lstStyle/>
          <a:p>
            <a:r>
              <a:rPr lang="en-US" dirty="0"/>
              <a:t>No method on the string class will modify the content of a string</a:t>
            </a:r>
          </a:p>
          <a:p>
            <a:r>
              <a:rPr lang="en-US" dirty="0"/>
              <a:t>All methods instead return a new string</a:t>
            </a:r>
          </a:p>
        </p:txBody>
      </p:sp>
    </p:spTree>
    <p:extLst>
      <p:ext uri="{BB962C8B-B14F-4D97-AF65-F5344CB8AC3E}">
        <p14:creationId xmlns:p14="http://schemas.microsoft.com/office/powerpoint/2010/main" val="98296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Object Basics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090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t>	public class </a:t>
            </a:r>
            <a:r>
              <a:rPr lang="en-US" dirty="0" err="1"/>
              <a:t>ClassName</a:t>
            </a:r>
            <a:r>
              <a:rPr lang="en-US" dirty="0"/>
              <a:t> {</a:t>
            </a:r>
          </a:p>
          <a:p>
            <a:pPr marL="0" indent="0">
              <a:buNone/>
            </a:pPr>
            <a:r>
              <a:rPr lang="en-US" dirty="0"/>
              <a:t>		//fields</a:t>
            </a:r>
          </a:p>
          <a:p>
            <a:pPr marL="0" indent="0">
              <a:buNone/>
            </a:pPr>
            <a:r>
              <a:rPr lang="en-US" dirty="0"/>
              <a:t>		//methods</a:t>
            </a:r>
          </a:p>
          <a:p>
            <a:pPr marL="0" indent="0">
              <a:buNone/>
            </a:pPr>
            <a:r>
              <a:rPr lang="en-US" dirty="0"/>
              <a:t>	}</a:t>
            </a:r>
          </a:p>
        </p:txBody>
      </p:sp>
    </p:spTree>
    <p:extLst>
      <p:ext uri="{BB962C8B-B14F-4D97-AF65-F5344CB8AC3E}">
        <p14:creationId xmlns:p14="http://schemas.microsoft.com/office/powerpoint/2010/main" val="35821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You’ve been using this in Java:</a:t>
            </a:r>
          </a:p>
        </p:txBody>
      </p:sp>
      <p:cxnSp>
        <p:nvCxnSpPr>
          <p:cNvPr id="4" name="Straight Arrow Connector 3"/>
          <p:cNvCxnSpPr>
            <a:endCxn id="5" idx="0"/>
          </p:cNvCxnSpPr>
          <p:nvPr/>
        </p:nvCxnSpPr>
        <p:spPr>
          <a:xfrm rot="5400000">
            <a:off x="1344103" y="2913572"/>
            <a:ext cx="628650" cy="22860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86903" y="3342197"/>
            <a:ext cx="13144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Implicit</a:t>
            </a:r>
            <a:r>
              <a:rPr lang="en-US" dirty="0"/>
              <a:t> argument</a:t>
            </a:r>
          </a:p>
        </p:txBody>
      </p:sp>
      <p:cxnSp>
        <p:nvCxnSpPr>
          <p:cNvPr id="10" name="Straight Arrow Connector 9"/>
          <p:cNvCxnSpPr>
            <a:endCxn id="11" idx="0"/>
          </p:cNvCxnSpPr>
          <p:nvPr/>
        </p:nvCxnSpPr>
        <p:spPr>
          <a:xfrm rot="16200000" flipH="1">
            <a:off x="4386264" y="2899284"/>
            <a:ext cx="628650" cy="257175"/>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57651" y="3342197"/>
            <a:ext cx="15430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Explicit </a:t>
            </a:r>
            <a:r>
              <a:rPr lang="en-US" dirty="0"/>
              <a:t>arguments</a:t>
            </a:r>
          </a:p>
        </p:txBody>
      </p:sp>
      <p:sp>
        <p:nvSpPr>
          <p:cNvPr id="20488" name="TextBox 14"/>
          <p:cNvSpPr txBox="1">
            <a:spLocks noChangeArrowheads="1"/>
          </p:cNvSpPr>
          <p:nvPr/>
        </p:nvSpPr>
        <p:spPr bwMode="auto">
          <a:xfrm>
            <a:off x="557212" y="4913312"/>
            <a:ext cx="8029575" cy="1754326"/>
          </a:xfrm>
          <a:prstGeom prst="rect">
            <a:avLst/>
          </a:prstGeom>
          <a:noFill/>
          <a:ln w="9525">
            <a:noFill/>
            <a:miter lim="800000"/>
            <a:headEnd/>
            <a:tailEnd/>
          </a:ln>
        </p:spPr>
        <p:txBody>
          <a:bodyPr>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err="1">
                <a:solidFill>
                  <a:srgbClr val="0070C0"/>
                </a:solidFill>
                <a:latin typeface="Courier New" pitchFamily="49" charset="0"/>
                <a:cs typeface="Courier New" pitchFamily="49" charset="0"/>
              </a:rPr>
              <a:t>int</a:t>
            </a: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343650" y="141763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00841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a:t>
            </a:r>
          </a:p>
          <a:p>
            <a:r>
              <a:rPr lang="en-US" dirty="0"/>
              <a:t>Special method called when a new instance of a class is created</a:t>
            </a:r>
          </a:p>
          <a:p>
            <a:r>
              <a:rPr lang="en-US" dirty="0"/>
              <a:t>Initializes the new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 is required</a:t>
            </a:r>
          </a:p>
          <a:p>
            <a:r>
              <a:rPr lang="en-US" dirty="0"/>
              <a:t>Otherwise, Java implicitly creates a no-argument constructor if you don’t add one</a:t>
            </a:r>
          </a:p>
        </p:txBody>
      </p:sp>
    </p:spTree>
    <p:extLst>
      <p:ext uri="{BB962C8B-B14F-4D97-AF65-F5344CB8AC3E}">
        <p14:creationId xmlns:p14="http://schemas.microsoft.com/office/powerpoint/2010/main" val="416425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Why:</a:t>
            </a:r>
          </a:p>
          <a:p>
            <a:r>
              <a:rPr lang="en-US" dirty="0"/>
              <a:t>Allows you to ensure that a new instance of a class is a setup exactly how it needs to be before use of other methods/fields</a:t>
            </a:r>
          </a:p>
          <a:p>
            <a:r>
              <a:rPr lang="en-US" dirty="0"/>
              <a:t>Puts it in a good state</a:t>
            </a:r>
          </a:p>
          <a:p>
            <a:pPr marL="0" indent="0">
              <a:buNone/>
            </a:pPr>
            <a:r>
              <a:rPr lang="en-US" dirty="0"/>
              <a:t>How: </a:t>
            </a:r>
            <a:r>
              <a:rPr lang="en-US" b="1" dirty="0"/>
              <a:t>always has the same name as the class</a:t>
            </a:r>
            <a:r>
              <a:rPr lang="en-US" dirty="0"/>
              <a:t>.</a:t>
            </a:r>
          </a:p>
          <a:p>
            <a:pPr marL="0" indent="0">
              <a:buNone/>
            </a:pPr>
            <a:r>
              <a:rPr lang="en-US" dirty="0"/>
              <a:t>	public class </a:t>
            </a:r>
            <a:r>
              <a:rPr lang="en-US" dirty="0" err="1"/>
              <a:t>MyClass</a:t>
            </a:r>
            <a:r>
              <a:rPr lang="en-US" dirty="0"/>
              <a:t> {</a:t>
            </a:r>
          </a:p>
          <a:p>
            <a:pPr marL="0" indent="0">
              <a:buNone/>
            </a:pPr>
            <a:r>
              <a:rPr lang="en-US" dirty="0"/>
              <a:t>		public </a:t>
            </a:r>
            <a:r>
              <a:rPr lang="en-US" dirty="0" err="1"/>
              <a:t>MyClass</a:t>
            </a:r>
            <a:r>
              <a:rPr lang="en-US" dirty="0"/>
              <a:t>() {</a:t>
            </a:r>
          </a:p>
          <a:p>
            <a:pPr marL="0" indent="0">
              <a:buNone/>
            </a:pPr>
            <a:r>
              <a:rPr lang="en-US" dirty="0"/>
              <a:t>			//initialization code</a:t>
            </a:r>
          </a:p>
          <a:p>
            <a:pPr marL="0" indent="0">
              <a:buNone/>
            </a:pPr>
            <a:r>
              <a:rPr lang="en-US" dirty="0"/>
              <a:t>		}</a:t>
            </a:r>
          </a:p>
          <a:p>
            <a:pPr marL="0" indent="0">
              <a:buNone/>
            </a:pPr>
            <a:r>
              <a:rPr lang="en-US" dirty="0"/>
              <a:t>		public </a:t>
            </a:r>
            <a:r>
              <a:rPr lang="en-US" dirty="0" err="1"/>
              <a:t>MyClass</a:t>
            </a:r>
            <a:r>
              <a:rPr lang="en-US" dirty="0"/>
              <a:t>(</a:t>
            </a:r>
            <a:r>
              <a:rPr lang="en-US" dirty="0" err="1"/>
              <a:t>ParamType</a:t>
            </a:r>
            <a:r>
              <a:rPr lang="en-US" dirty="0"/>
              <a:t> </a:t>
            </a:r>
            <a:r>
              <a:rPr lang="en-US" dirty="0" err="1"/>
              <a:t>paramName</a:t>
            </a:r>
            <a:r>
              <a:rPr lang="en-US" dirty="0"/>
              <a:t>) {</a:t>
            </a:r>
          </a:p>
          <a:p>
            <a:pPr marL="0" indent="0">
              <a:buNone/>
            </a:pPr>
            <a:r>
              <a:rPr lang="en-US" dirty="0"/>
              <a:t>			//initialization code</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70934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err="1"/>
              <a:t>int</a:t>
            </a:r>
            <a:r>
              <a:rPr lang="en-US" dirty="0"/>
              <a:t> </a:t>
            </a:r>
            <a:r>
              <a:rPr lang="en-US" dirty="0" err="1"/>
              <a:t>num</a:t>
            </a:r>
            <a:r>
              <a:rPr lang="en-US" dirty="0"/>
              <a:t> = 5;</a:t>
            </a:r>
          </a:p>
          <a:p>
            <a:pPr lvl="1"/>
            <a:r>
              <a:rPr lang="en-US" dirty="0"/>
              <a:t>This works for primitive typed data</a:t>
            </a:r>
          </a:p>
          <a:p>
            <a:pPr lvl="1"/>
            <a:endParaRPr lang="en-US" dirty="0"/>
          </a:p>
          <a:p>
            <a:r>
              <a:rPr lang="en-US" dirty="0"/>
              <a:t>What about “objects” (made from classes)?</a:t>
            </a:r>
          </a:p>
        </p:txBody>
      </p:sp>
    </p:spTree>
    <p:extLst>
      <p:ext uri="{BB962C8B-B14F-4D97-AF65-F5344CB8AC3E}">
        <p14:creationId xmlns:p14="http://schemas.microsoft.com/office/powerpoint/2010/main" val="364952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new operator is what actually makes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301042"/>
            <a:ext cx="6017155" cy="4551759"/>
            <a:chOff x="939800" y="-3168373"/>
            <a:chExt cx="6017153" cy="4551756"/>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168373"/>
              <a:ext cx="6017153" cy="4551756"/>
              <a:chOff x="0" y="-4120869"/>
              <a:chExt cx="6017153" cy="4551753"/>
            </a:xfrm>
          </p:grpSpPr>
          <p:sp>
            <p:nvSpPr>
              <p:cNvPr id="31" name="Shape 120"/>
              <p:cNvSpPr/>
              <p:nvPr/>
            </p:nvSpPr>
            <p:spPr>
              <a:xfrm>
                <a:off x="2677053" y="-4120869"/>
                <a:ext cx="3340100"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5676894" y="1296101"/>
            <a:ext cx="3340101" cy="1477328"/>
          </a:xfrm>
          <a:prstGeom prst="rect">
            <a:avLst/>
          </a:prstGeom>
        </p:spPr>
        <p:txBody>
          <a:bodyPr wrap="square">
            <a:spAutoFit/>
          </a:bodyPr>
          <a:lstStyle/>
          <a:p>
            <a:pPr lvl="0">
              <a:defRPr sz="1800"/>
            </a:pPr>
            <a:r>
              <a:rPr lang="en-US" b="1" dirty="0">
                <a:latin typeface="Arial"/>
                <a:ea typeface="Arial"/>
                <a:cs typeface="Arial"/>
                <a:sym typeface="Arial"/>
              </a:rPr>
              <a:t>The constructor arguments specifies that the new rectangle called box should be at the origin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Writing clean code</a:t>
            </a:r>
          </a:p>
        </p:txBody>
      </p:sp>
      <p:sp>
        <p:nvSpPr>
          <p:cNvPr id="5" name="Subtitle 4"/>
          <p:cNvSpPr>
            <a:spLocks noGrp="1"/>
          </p:cNvSpPr>
          <p:nvPr>
            <p:ph type="subTitle" idx="1"/>
          </p:nvPr>
        </p:nvSpPr>
        <p:spPr/>
        <p:txBody>
          <a:bodyPr/>
          <a:lstStyle/>
          <a:p>
            <a:r>
              <a:rPr lang="en-US" dirty="0"/>
              <a:t>Comments are only the last resort</a:t>
            </a:r>
          </a:p>
        </p:txBody>
      </p:sp>
    </p:spTree>
    <p:extLst>
      <p:ext uri="{BB962C8B-B14F-4D97-AF65-F5344CB8AC3E}">
        <p14:creationId xmlns:p14="http://schemas.microsoft.com/office/powerpoint/2010/main" val="1031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t>Open BankAccount.java</a:t>
            </a:r>
          </a:p>
          <a:p>
            <a:pPr lvl="1"/>
            <a:r>
              <a:rPr lang="en-US" dirty="0"/>
              <a:t>Let’s do the first few, then work on your own</a:t>
            </a:r>
          </a:p>
          <a:p>
            <a:pPr lvl="1"/>
            <a:r>
              <a:rPr lang="en-US" dirty="0"/>
              <a:t>When you’re done and it works, solve the last quiz question</a:t>
            </a:r>
          </a:p>
          <a:p>
            <a:pPr lvl="1"/>
            <a:endParaRPr lang="en-US" dirty="0"/>
          </a:p>
        </p:txBody>
      </p:sp>
    </p:spTree>
    <p:extLst>
      <p:ext uri="{BB962C8B-B14F-4D97-AF65-F5344CB8AC3E}">
        <p14:creationId xmlns:p14="http://schemas.microsoft.com/office/powerpoint/2010/main" val="309306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D9F8-A62E-474D-9D52-0DCBBAD50BE2}"/>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EFC74334-F80F-434C-B7F7-D161AEE72BAE}"/>
              </a:ext>
            </a:extLst>
          </p:cNvPr>
          <p:cNvSpPr>
            <a:spLocks noGrp="1"/>
          </p:cNvSpPr>
          <p:nvPr>
            <p:ph idx="1"/>
          </p:nvPr>
        </p:nvSpPr>
        <p:spPr/>
        <p:txBody>
          <a:bodyPr/>
          <a:lstStyle/>
          <a:p>
            <a:r>
              <a:rPr lang="en-US" dirty="0"/>
              <a:t>Work in </a:t>
            </a:r>
            <a:r>
              <a:rPr lang="en-US" dirty="0" err="1"/>
              <a:t>SmallClassProbs</a:t>
            </a:r>
            <a:r>
              <a:rPr lang="en-US" dirty="0"/>
              <a:t> filling out </a:t>
            </a:r>
            <a:r>
              <a:rPr lang="en-US" dirty="0" err="1"/>
              <a:t>ClassA.java</a:t>
            </a:r>
            <a:r>
              <a:rPr lang="en-US" dirty="0"/>
              <a:t>, </a:t>
            </a:r>
            <a:r>
              <a:rPr lang="en-US" dirty="0" err="1"/>
              <a:t>ClassB.java</a:t>
            </a:r>
            <a:r>
              <a:rPr lang="en-US" dirty="0"/>
              <a:t> and </a:t>
            </a:r>
            <a:r>
              <a:rPr lang="en-US" dirty="0" err="1"/>
              <a:t>ClassC.java</a:t>
            </a:r>
            <a:r>
              <a:rPr lang="en-US" dirty="0"/>
              <a:t> </a:t>
            </a:r>
          </a:p>
          <a:p>
            <a:pPr lvl="1"/>
            <a:r>
              <a:rPr lang="en-US" dirty="0"/>
              <a:t>should work with the tests provided in </a:t>
            </a:r>
            <a:r>
              <a:rPr lang="en-US" dirty="0" err="1"/>
              <a:t>ClassTests</a:t>
            </a:r>
            <a:r>
              <a:rPr lang="en-US" err="1"/>
              <a:t>.</a:t>
            </a:r>
            <a:r>
              <a:rPr lang="en-US"/>
              <a:t>java</a:t>
            </a:r>
          </a:p>
        </p:txBody>
      </p:sp>
    </p:spTree>
    <p:extLst>
      <p:ext uri="{BB962C8B-B14F-4D97-AF65-F5344CB8AC3E}">
        <p14:creationId xmlns:p14="http://schemas.microsoft.com/office/powerpoint/2010/main" val="287503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code the </a:t>
            </a:r>
            <a:r>
              <a:rPr lang="en-US" dirty="0" err="1"/>
              <a:t>StudentAssignments</a:t>
            </a:r>
            <a:r>
              <a:rPr lang="en-US" dirty="0"/>
              <a:t> class yourself</a:t>
            </a:r>
          </a:p>
        </p:txBody>
      </p:sp>
      <p:sp>
        <p:nvSpPr>
          <p:cNvPr id="3" name="Content Placeholder 2"/>
          <p:cNvSpPr>
            <a:spLocks noGrp="1"/>
          </p:cNvSpPr>
          <p:nvPr>
            <p:ph idx="1"/>
          </p:nvPr>
        </p:nvSpPr>
        <p:spPr/>
        <p:txBody>
          <a:bodyPr/>
          <a:lstStyle/>
          <a:p>
            <a:r>
              <a:rPr lang="en-US" dirty="0"/>
              <a:t>Uncomment the stuff in </a:t>
            </a:r>
            <a:r>
              <a:rPr lang="en-US" dirty="0" err="1"/>
              <a:t>StudentAssignmentsMain</a:t>
            </a:r>
            <a:r>
              <a:rPr lang="en-US" dirty="0"/>
              <a:t> to see what the class ought to do</a:t>
            </a:r>
          </a:p>
          <a:p>
            <a:r>
              <a:rPr lang="en-US" dirty="0"/>
              <a:t>Then create the class and add the constructors and methods you need</a:t>
            </a:r>
          </a:p>
          <a:p>
            <a:r>
              <a:rPr lang="en-US" dirty="0"/>
              <a:t>If you finish early, add a function to compute the student’s average grade</a:t>
            </a:r>
          </a:p>
        </p:txBody>
      </p:sp>
    </p:spTree>
    <p:extLst>
      <p:ext uri="{BB962C8B-B14F-4D97-AF65-F5344CB8AC3E}">
        <p14:creationId xmlns:p14="http://schemas.microsoft.com/office/powerpoint/2010/main" val="421519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Functions</a:t>
            </a:r>
          </a:p>
        </p:txBody>
      </p:sp>
      <p:sp>
        <p:nvSpPr>
          <p:cNvPr id="18434" name="Content Placeholder 1"/>
          <p:cNvSpPr>
            <a:spLocks noGrp="1"/>
          </p:cNvSpPr>
          <p:nvPr>
            <p:ph idx="1"/>
          </p:nvPr>
        </p:nvSpPr>
        <p:spPr/>
        <p:txBody>
          <a:bodyPr>
            <a:normAutofit/>
          </a:bodyPr>
          <a:lstStyle/>
          <a:p>
            <a:pPr eaLnBrk="1" hangingPunct="1"/>
            <a:r>
              <a:rPr lang="en-US" dirty="0"/>
              <a:t>Give functions descriptive names</a:t>
            </a:r>
          </a:p>
          <a:p>
            <a:pPr eaLnBrk="1" hangingPunct="1"/>
            <a:r>
              <a:rPr lang="en-US" dirty="0"/>
              <a:t>Don’t make functions too long</a:t>
            </a:r>
          </a:p>
          <a:p>
            <a:pPr eaLnBrk="1" hangingPunct="1"/>
            <a:r>
              <a:rPr lang="en-US" dirty="0"/>
              <a:t>Rather than commenting an unclear function, modify the code so it is clear</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43911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Naming in Java</a:t>
            </a:r>
          </a:p>
        </p:txBody>
      </p:sp>
      <p:sp>
        <p:nvSpPr>
          <p:cNvPr id="18434" name="Content Placeholder 1"/>
          <p:cNvSpPr>
            <a:spLocks noGrp="1"/>
          </p:cNvSpPr>
          <p:nvPr>
            <p:ph idx="1"/>
          </p:nvPr>
        </p:nvSpPr>
        <p:spPr/>
        <p:txBody>
          <a:bodyPr>
            <a:normAutofit/>
          </a:bodyPr>
          <a:lstStyle/>
          <a:p>
            <a:pPr eaLnBrk="1" hangingPunct="1"/>
            <a:r>
              <a:rPr lang="en-US" dirty="0"/>
              <a:t>Having good names for functions and variables is one of the best things you can do to make your program understandable</a:t>
            </a:r>
          </a:p>
          <a:p>
            <a:pPr eaLnBrk="1" hangingPunct="1"/>
            <a:r>
              <a:rPr lang="en-US" dirty="0"/>
              <a:t>The conventions:</a:t>
            </a:r>
          </a:p>
          <a:p>
            <a:pPr lvl="1" eaLnBrk="1" hangingPunct="1"/>
            <a:r>
              <a:rPr lang="en-US" b="1" dirty="0" err="1">
                <a:solidFill>
                  <a:srgbClr val="0070C0"/>
                </a:solidFill>
                <a:latin typeface="Courier New" pitchFamily="49" charset="0"/>
                <a:cs typeface="Courier New" pitchFamily="49" charset="0"/>
              </a:rPr>
              <a:t>variableNamesLikeThis</a:t>
            </a:r>
            <a:endParaRPr lang="en-US" b="1" dirty="0">
              <a:solidFill>
                <a:srgbClr val="0070C0"/>
              </a:solidFill>
              <a:latin typeface="Courier New" pitchFamily="49" charset="0"/>
              <a:cs typeface="Courier New" pitchFamily="49" charset="0"/>
            </a:endParaRPr>
          </a:p>
          <a:p>
            <a:pPr lvl="1" eaLnBrk="1" hangingPunct="1"/>
            <a:r>
              <a:rPr lang="en-US" b="1" dirty="0" err="1">
                <a:solidFill>
                  <a:srgbClr val="0070C0"/>
                </a:solidFill>
                <a:latin typeface="Courier New" pitchFamily="49" charset="0"/>
                <a:cs typeface="Courier New" pitchFamily="49" charset="0"/>
              </a:rPr>
              <a:t>methodNamesLikeThis</a:t>
            </a:r>
            <a:r>
              <a:rPr lang="en-US" b="1" dirty="0">
                <a:solidFill>
                  <a:srgbClr val="0070C0"/>
                </a:solidFill>
                <a:latin typeface="Courier New" pitchFamily="49" charset="0"/>
                <a:cs typeface="Courier New" pitchFamily="49" charset="0"/>
              </a:rPr>
              <a:t>(…)</a:t>
            </a:r>
          </a:p>
          <a:p>
            <a:pPr lvl="1" eaLnBrk="1" hangingPunct="1"/>
            <a:r>
              <a:rPr lang="en-US" b="1" dirty="0" err="1">
                <a:solidFill>
                  <a:srgbClr val="0070C0"/>
                </a:solidFill>
                <a:latin typeface="Courier New" pitchFamily="49" charset="0"/>
                <a:cs typeface="Courier New" pitchFamily="49" charset="0"/>
              </a:rPr>
              <a:t>ClassNamesLikeThis</a:t>
            </a:r>
            <a:endParaRPr lang="en-US" b="1" dirty="0">
              <a:solidFill>
                <a:srgbClr val="0070C0"/>
              </a:solidFill>
              <a:latin typeface="Courier New" pitchFamily="49" charset="0"/>
              <a:cs typeface="Courier New" pitchFamily="49" charset="0"/>
            </a:endParaRPr>
          </a:p>
          <a:p>
            <a:pPr eaLnBrk="1" hangingPunct="1"/>
            <a:r>
              <a:rPr lang="en-US" dirty="0"/>
              <a:t>You should follow the conventions!</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20356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5943600" y="228600"/>
            <a:ext cx="2895600" cy="1143000"/>
          </a:xfrm>
          <a:prstGeom prst="rect">
            <a:avLst/>
          </a:prstGeom>
        </p:spPr>
        <p:txBody>
          <a:bodyPr>
            <a:normAutofit fontScale="90000"/>
          </a:bodyPr>
          <a:lstStyle>
            <a:lvl1pPr defTabSz="832104">
              <a:defRPr sz="3549"/>
            </a:lvl1pPr>
          </a:lstStyle>
          <a:p>
            <a:pPr lvl="0">
              <a:defRPr sz="1800"/>
            </a:pPr>
            <a:r>
              <a:rPr sz="3549"/>
              <a:t>Javadoc comments</a:t>
            </a:r>
          </a:p>
        </p:txBody>
      </p:sp>
      <p:grpSp>
        <p:nvGrpSpPr>
          <p:cNvPr id="161" name="Group 161"/>
          <p:cNvGrpSpPr/>
          <p:nvPr/>
        </p:nvGrpSpPr>
        <p:grpSpPr>
          <a:xfrm>
            <a:off x="152400" y="121577"/>
            <a:ext cx="5334000" cy="6553201"/>
            <a:chOff x="0" y="0"/>
            <a:chExt cx="5334000" cy="6553200"/>
          </a:xfrm>
        </p:grpSpPr>
        <p:sp>
          <p:nvSpPr>
            <p:cNvPr id="159" name="Shape 159"/>
            <p:cNvSpPr/>
            <p:nvPr/>
          </p:nvSpPr>
          <p:spPr>
            <a:xfrm>
              <a:off x="0" y="0"/>
              <a:ext cx="5334000" cy="6553200"/>
            </a:xfrm>
            <a:prstGeom prst="rect">
              <a:avLst/>
            </a:prstGeom>
            <a:noFill/>
            <a:ln w="9525" cap="flat">
              <a:solidFill>
                <a:srgbClr val="000000"/>
              </a:solidFill>
              <a:prstDash val="solid"/>
              <a:miter lim="800000"/>
            </a:ln>
            <a:effectLst/>
          </p:spPr>
          <p:txBody>
            <a:bodyPr wrap="square" lIns="0" tIns="0" rIns="0" bIns="0" numCol="1" anchor="t">
              <a:noAutofit/>
            </a:bodyPr>
            <a:lstStyle/>
            <a:p>
              <a:pPr lvl="0" algn="l">
                <a:defRPr sz="1600" b="1">
                  <a:latin typeface="Courier New"/>
                  <a:ea typeface="Courier New"/>
                  <a:cs typeface="Courier New"/>
                  <a:sym typeface="Courier New"/>
                </a:defRPr>
              </a:pPr>
              <a:endParaRPr/>
            </a:p>
          </p:txBody>
        </p:sp>
        <p:sp>
          <p:nvSpPr>
            <p:cNvPr id="160" name="Shape 160"/>
            <p:cNvSpPr/>
            <p:nvPr/>
          </p:nvSpPr>
          <p:spPr>
            <a:xfrm>
              <a:off x="0" y="0"/>
              <a:ext cx="5334000" cy="612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Has a static method for computing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(n factorial) and a main method that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n up to Factorial.MAX.</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@author Mike Hewner &amp; Delvin Defoe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class</a:t>
              </a:r>
              <a:r>
                <a:rPr sz="1600" b="1">
                  <a:latin typeface="Courier New"/>
                  <a:ea typeface="Courier New"/>
                  <a:cs typeface="Courier New"/>
                  <a:sym typeface="Courier New"/>
                </a:rPr>
                <a:t> Factorial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Biggest factorial to compute.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final</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a:t>
              </a:r>
              <a:r>
                <a:rPr sz="1600" b="1">
                  <a:solidFill>
                    <a:srgbClr val="0000C0"/>
                  </a:solidFill>
                  <a:latin typeface="Courier New"/>
                  <a:ea typeface="Courier New"/>
                  <a:cs typeface="Courier New"/>
                  <a:sym typeface="Courier New"/>
                </a:rPr>
                <a:t>MAX</a:t>
              </a:r>
              <a:r>
                <a:rPr sz="1600" b="1">
                  <a:latin typeface="Courier New"/>
                  <a:ea typeface="Courier New"/>
                  <a:cs typeface="Courier New"/>
                  <a:sym typeface="Courier New"/>
                </a:rPr>
                <a:t> = 17;</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@param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@return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factorial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n) {</a:t>
              </a:r>
            </a:p>
            <a:p>
              <a:pPr lvl="0" algn="l">
                <a:defRPr sz="1800"/>
              </a:pPr>
              <a:r>
                <a:rPr sz="1600" b="1">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a:t>
              </a:r>
            </a:p>
          </p:txBody>
        </p:sp>
      </p:grpSp>
      <p:sp>
        <p:nvSpPr>
          <p:cNvPr id="162" name="Shape 162"/>
          <p:cNvSpPr/>
          <p:nvPr/>
        </p:nvSpPr>
        <p:spPr>
          <a:xfrm>
            <a:off x="5562600" y="1371599"/>
            <a:ext cx="3352800" cy="2769989"/>
          </a:xfrm>
          <a:prstGeom prst="rect">
            <a:avLst/>
          </a:prstGeom>
          <a:solidFill>
            <a:srgbClr val="FFFF00"/>
          </a:solidFill>
          <a:ln>
            <a:solidFill/>
          </a:ln>
          <a:extLst>
            <a:ext uri="{C572A759-6A51-4108-AA02-DFA0A04FC94B}">
              <ma14:wrappingTextBoxFlag xmlns:ma14="http://schemas.microsoft.com/office/mac/drawingml/2011/main" xmlns="" val="1"/>
            </a:ext>
          </a:extLst>
        </p:spPr>
        <p:txBody>
          <a:bodyPr lIns="0" tIns="0" rIns="0" bIns="0">
            <a:spAutoFit/>
          </a:bodyPr>
          <a:lstStyle/>
          <a:p>
            <a:pPr lvl="0" algn="l">
              <a:defRPr sz="1800"/>
            </a:pPr>
            <a:r>
              <a:rPr sz="2000" dirty="0">
                <a:latin typeface="Gill Sans"/>
                <a:ea typeface="Gill Sans"/>
                <a:cs typeface="Gill Sans"/>
                <a:sym typeface="Gill Sans"/>
              </a:rPr>
              <a:t>Java provides Javadoc comments (they begin with </a:t>
            </a:r>
            <a:r>
              <a:rPr sz="2000" dirty="0">
                <a:solidFill>
                  <a:srgbClr val="00B050"/>
                </a:solidFill>
                <a:latin typeface="Gill Sans"/>
                <a:ea typeface="Gill Sans"/>
                <a:cs typeface="Gill Sans"/>
                <a:sym typeface="Gill Sans"/>
              </a:rPr>
              <a:t>/**</a:t>
            </a:r>
            <a:r>
              <a:rPr sz="2000" dirty="0">
                <a:latin typeface="Gill Sans"/>
                <a:ea typeface="Gill Sans"/>
                <a:cs typeface="Gill Sans"/>
                <a:sym typeface="Gill Sans"/>
              </a:rPr>
              <a:t>) for both:</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Internal documentation for when someone reads the code itself</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External documentation for when someone re-uses the code</a:t>
            </a:r>
          </a:p>
        </p:txBody>
      </p:sp>
    </p:spTree>
    <p:extLst>
      <p:ext uri="{BB962C8B-B14F-4D97-AF65-F5344CB8AC3E}">
        <p14:creationId xmlns:p14="http://schemas.microsoft.com/office/powerpoint/2010/main" val="332708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xfrm>
            <a:off x="457200" y="274638"/>
            <a:ext cx="8229600" cy="1143001"/>
          </a:xfrm>
          <a:prstGeom prst="rect">
            <a:avLst/>
          </a:prstGeom>
        </p:spPr>
        <p:txBody>
          <a:bodyPr/>
          <a:lstStyle/>
          <a:p>
            <a:pPr lvl="0">
              <a:defRPr sz="1800"/>
            </a:pPr>
            <a:r>
              <a:rPr sz="4400"/>
              <a:t>Writing Javadocs</a:t>
            </a:r>
          </a:p>
        </p:txBody>
      </p:sp>
      <p:sp>
        <p:nvSpPr>
          <p:cNvPr id="168" name="Shape 16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a:t>Written in special comments: /** … */</a:t>
            </a:r>
          </a:p>
          <a:p>
            <a:pPr lvl="0">
              <a:lnSpc>
                <a:spcPct val="90000"/>
              </a:lnSpc>
              <a:spcBef>
                <a:spcPts val="600"/>
              </a:spcBef>
              <a:defRPr sz="1800"/>
            </a:pPr>
            <a:r>
              <a:rPr sz="2900"/>
              <a:t>Can come before:</a:t>
            </a:r>
          </a:p>
          <a:p>
            <a:pPr marL="742950" lvl="1" indent="-285750">
              <a:lnSpc>
                <a:spcPct val="90000"/>
              </a:lnSpc>
              <a:spcBef>
                <a:spcPts val="600"/>
              </a:spcBef>
              <a:defRPr sz="1800"/>
            </a:pPr>
            <a:r>
              <a:rPr sz="2500"/>
              <a:t>Class declarations</a:t>
            </a:r>
          </a:p>
          <a:p>
            <a:pPr marL="742950" lvl="1" indent="-285750">
              <a:lnSpc>
                <a:spcPct val="90000"/>
              </a:lnSpc>
              <a:spcBef>
                <a:spcPts val="600"/>
              </a:spcBef>
              <a:defRPr sz="1800"/>
            </a:pPr>
            <a:r>
              <a:rPr sz="2500"/>
              <a:t>Field declarations</a:t>
            </a:r>
          </a:p>
          <a:p>
            <a:pPr marL="742950" lvl="1" indent="-285750">
              <a:lnSpc>
                <a:spcPct val="90000"/>
              </a:lnSpc>
              <a:spcBef>
                <a:spcPts val="600"/>
              </a:spcBef>
              <a:defRPr sz="1800"/>
            </a:pPr>
            <a:r>
              <a:rPr sz="2500"/>
              <a:t>Constructor declarations</a:t>
            </a:r>
          </a:p>
          <a:p>
            <a:pPr marL="742950" lvl="1" indent="-285750">
              <a:lnSpc>
                <a:spcPct val="90000"/>
              </a:lnSpc>
              <a:spcBef>
                <a:spcPts val="600"/>
              </a:spcBef>
              <a:defRPr sz="1800"/>
            </a:pPr>
            <a:r>
              <a:rPr sz="2500"/>
              <a:t>Method declarations</a:t>
            </a:r>
          </a:p>
          <a:p>
            <a:pPr lvl="0">
              <a:lnSpc>
                <a:spcPct val="90000"/>
              </a:lnSpc>
              <a:spcBef>
                <a:spcPts val="600"/>
              </a:spcBef>
              <a:defRPr sz="1800"/>
            </a:pPr>
            <a:r>
              <a:rPr sz="2900"/>
              <a:t>Eclipse is your friend!</a:t>
            </a:r>
          </a:p>
          <a:p>
            <a:pPr marL="742950" lvl="1" indent="-285750">
              <a:lnSpc>
                <a:spcPct val="90000"/>
              </a:lnSpc>
              <a:spcBef>
                <a:spcPts val="600"/>
              </a:spcBef>
              <a:defRPr sz="1800"/>
            </a:pPr>
            <a:r>
              <a:rPr sz="2500"/>
              <a:t>It will generate Javadoc comments automatically</a:t>
            </a:r>
          </a:p>
          <a:p>
            <a:pPr marL="742950" lvl="1" indent="-285750">
              <a:lnSpc>
                <a:spcPct val="90000"/>
              </a:lnSpc>
              <a:spcBef>
                <a:spcPts val="600"/>
              </a:spcBef>
              <a:defRPr sz="1800"/>
            </a:pPr>
            <a:r>
              <a:rPr sz="2500"/>
              <a:t>It will notice when you start typing a Javadoc comment</a:t>
            </a:r>
          </a:p>
        </p:txBody>
      </p:sp>
    </p:spTree>
    <p:extLst>
      <p:ext uri="{BB962C8B-B14F-4D97-AF65-F5344CB8AC3E}">
        <p14:creationId xmlns:p14="http://schemas.microsoft.com/office/powerpoint/2010/main" val="263730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lstStyle/>
          <a:p>
            <a:pPr lvl="0">
              <a:defRPr sz="1800"/>
            </a:pPr>
            <a:r>
              <a:rPr sz="4400"/>
              <a:t>In all your code:</a:t>
            </a:r>
          </a:p>
        </p:txBody>
      </p:sp>
      <p:sp>
        <p:nvSpPr>
          <p:cNvPr id="173" name="Shape 173"/>
          <p:cNvSpPr>
            <a:spLocks noGrp="1"/>
          </p:cNvSpPr>
          <p:nvPr>
            <p:ph type="body" idx="1"/>
          </p:nvPr>
        </p:nvSpPr>
        <p:spPr>
          <a:xfrm>
            <a:off x="457200" y="1600200"/>
            <a:ext cx="8229600" cy="4525963"/>
          </a:xfrm>
          <a:prstGeom prst="rect">
            <a:avLst/>
          </a:prstGeom>
        </p:spPr>
        <p:txBody>
          <a:bodyPr>
            <a:normAutofit/>
          </a:bodyPr>
          <a:lstStyle/>
          <a:p>
            <a:pPr marL="257175" lvl="0" indent="-257175">
              <a:spcBef>
                <a:spcPts val="500"/>
              </a:spcBef>
              <a:defRPr sz="1800"/>
            </a:pPr>
            <a:r>
              <a:rPr lang="en-US" sz="2400" dirty="0"/>
              <a:t>See: </a:t>
            </a:r>
            <a:r>
              <a:rPr lang="en-US" sz="2400" dirty="0">
                <a:hlinkClick r:id="rId2"/>
              </a:rPr>
              <a:t>https://github.com/RHIT-CSSE/csse220/blob/master/Docs/grading_guide</a:t>
            </a:r>
            <a:r>
              <a:rPr lang="en-US" sz="2400">
                <a:hlinkClick r:id="rId2"/>
              </a:rPr>
              <a:t>.md</a:t>
            </a:r>
            <a:endParaRPr lang="en-US" sz="2400" dirty="0"/>
          </a:p>
          <a:p>
            <a:pPr marL="257175" lvl="0" indent="-257175">
              <a:spcBef>
                <a:spcPts val="500"/>
              </a:spcBef>
              <a:defRPr sz="1800"/>
            </a:pPr>
            <a:endParaRPr lang="en-US" sz="2400" dirty="0"/>
          </a:p>
          <a:p>
            <a:pPr marL="257175" lvl="0" indent="-257175">
              <a:spcBef>
                <a:spcPts val="500"/>
              </a:spcBef>
              <a:defRPr sz="1800"/>
            </a:pPr>
            <a:r>
              <a:rPr sz="2400" dirty="0"/>
              <a:t>Write appropriate comments:</a:t>
            </a:r>
          </a:p>
          <a:p>
            <a:pPr marL="661307" lvl="1" indent="-204107">
              <a:spcBef>
                <a:spcPts val="400"/>
              </a:spcBef>
              <a:defRPr sz="1800"/>
            </a:pPr>
            <a:r>
              <a:rPr sz="2000" dirty="0"/>
              <a:t>Javadoc comments</a:t>
            </a:r>
            <a:r>
              <a:rPr lang="en-US" sz="2000" dirty="0"/>
              <a:t> primarily</a:t>
            </a:r>
            <a:r>
              <a:rPr sz="2000" dirty="0"/>
              <a:t> for</a:t>
            </a:r>
            <a:r>
              <a:rPr lang="en-US" sz="2000" dirty="0"/>
              <a:t> classes</a:t>
            </a:r>
            <a:r>
              <a:rPr sz="2000" dirty="0"/>
              <a:t>.</a:t>
            </a:r>
            <a:endParaRPr sz="2800" dirty="0"/>
          </a:p>
          <a:p>
            <a:pPr marL="661307" lvl="1" indent="-204107">
              <a:spcBef>
                <a:spcPts val="400"/>
              </a:spcBef>
              <a:defRPr sz="1800"/>
            </a:pPr>
            <a:r>
              <a:rPr sz="2000" dirty="0"/>
              <a:t>Explanations of anything else that is not obvious</a:t>
            </a:r>
            <a:r>
              <a:rPr lang="en-US" sz="2000" dirty="0"/>
              <a:t> in any spot</a:t>
            </a:r>
            <a:r>
              <a:rPr sz="2000" dirty="0"/>
              <a:t>.</a:t>
            </a:r>
            <a:endParaRPr sz="2800" dirty="0"/>
          </a:p>
          <a:p>
            <a:pPr marL="257175" lvl="0" indent="-257175">
              <a:spcBef>
                <a:spcPts val="500"/>
              </a:spcBef>
              <a:defRPr sz="1800"/>
            </a:pPr>
            <a:r>
              <a:rPr sz="2400" dirty="0"/>
              <a:t>Give self-documenting variable and method names:</a:t>
            </a:r>
          </a:p>
          <a:p>
            <a:pPr marL="661307" lvl="1" indent="-204107">
              <a:spcBef>
                <a:spcPts val="400"/>
              </a:spcBef>
              <a:defRPr sz="1800"/>
            </a:pPr>
            <a:r>
              <a:rPr sz="2000" dirty="0"/>
              <a:t>Use name completion in Eclipse, Ctrl-Space, to keep typing cost low and readability high</a:t>
            </a:r>
            <a:endParaRPr sz="2800" dirty="0"/>
          </a:p>
          <a:p>
            <a:pPr marL="257175" lvl="0" indent="-257175">
              <a:spcBef>
                <a:spcPts val="500"/>
              </a:spcBef>
              <a:defRPr sz="1800"/>
            </a:pPr>
            <a:r>
              <a:rPr sz="2400" dirty="0"/>
              <a:t>Use Ctrl-Shift-F in Eclipse to format your code.</a:t>
            </a:r>
          </a:p>
        </p:txBody>
      </p:sp>
      <p:pic>
        <p:nvPicPr>
          <p:cNvPr id="174" name="image1.png"/>
          <p:cNvPicPr/>
          <p:nvPr/>
        </p:nvPicPr>
        <p:blipFill>
          <a:blip r:embed="rId3"/>
          <a:stretch>
            <a:fillRect/>
          </a:stretch>
        </p:blipFill>
        <p:spPr>
          <a:xfrm>
            <a:off x="2358287" y="5946274"/>
            <a:ext cx="922021" cy="838200"/>
          </a:xfrm>
          <a:prstGeom prst="rect">
            <a:avLst/>
          </a:prstGeom>
          <a:ln w="12700">
            <a:miter lim="400000"/>
          </a:ln>
        </p:spPr>
      </p:pic>
      <p:pic>
        <p:nvPicPr>
          <p:cNvPr id="175" name="image2.png"/>
          <p:cNvPicPr/>
          <p:nvPr/>
        </p:nvPicPr>
        <p:blipFill>
          <a:blip r:embed="rId4"/>
          <a:stretch>
            <a:fillRect/>
          </a:stretch>
        </p:blipFill>
        <p:spPr>
          <a:xfrm>
            <a:off x="4876800" y="5943450"/>
            <a:ext cx="1333500" cy="711201"/>
          </a:xfrm>
          <a:prstGeom prst="rect">
            <a:avLst/>
          </a:prstGeom>
          <a:ln w="12700">
            <a:miter lim="400000"/>
          </a:ln>
        </p:spPr>
      </p:pic>
      <p:grpSp>
        <p:nvGrpSpPr>
          <p:cNvPr id="6" name="Group 66"/>
          <p:cNvGrpSpPr/>
          <p:nvPr/>
        </p:nvGrpSpPr>
        <p:grpSpPr>
          <a:xfrm>
            <a:off x="8001000" y="6248400"/>
            <a:ext cx="939800" cy="419100"/>
            <a:chOff x="0" y="0"/>
            <a:chExt cx="939800" cy="419100"/>
          </a:xfrm>
        </p:grpSpPr>
        <p:sp>
          <p:nvSpPr>
            <p:cNvPr id="7"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8" name="Shape 65"/>
            <p:cNvSpPr/>
            <p:nvPr/>
          </p:nvSpPr>
          <p:spPr>
            <a:xfrm>
              <a:off x="0"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1</a:t>
              </a:r>
              <a:endParaRPr sz="2000" dirty="0">
                <a:solidFill>
                  <a:srgbClr val="FFFFFF"/>
                </a:solidFill>
              </a:endParaRPr>
            </a:p>
          </p:txBody>
        </p:sp>
      </p:grpSp>
    </p:spTree>
    <p:extLst>
      <p:ext uri="{BB962C8B-B14F-4D97-AF65-F5344CB8AC3E}">
        <p14:creationId xmlns:p14="http://schemas.microsoft.com/office/powerpoint/2010/main" val="326135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ctrTitle"/>
          </p:nvPr>
        </p:nvSpPr>
        <p:spPr>
          <a:prstGeom prst="rect">
            <a:avLst/>
          </a:prstGeom>
        </p:spPr>
        <p:txBody>
          <a:bodyPr/>
          <a:lstStyle/>
          <a:p>
            <a:pPr lvl="0">
              <a:defRPr sz="1800"/>
            </a:pPr>
            <a:r>
              <a:rPr sz="4400" dirty="0"/>
              <a:t>Debugging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581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457200" y="1600200"/>
            <a:ext cx="8229600" cy="4525963"/>
          </a:xfrm>
          <a:prstGeom prst="rect">
            <a:avLst/>
          </a:prstGeom>
        </p:spPr>
        <p:txBody>
          <a:bodyPr/>
          <a:lstStyle/>
          <a:p>
            <a:pPr lvl="0">
              <a:lnSpc>
                <a:spcPct val="80000"/>
              </a:lnSpc>
              <a:spcBef>
                <a:spcPts val="600"/>
              </a:spcBef>
              <a:buFont typeface="Wingdings 3"/>
              <a:buChar char=""/>
              <a:defRPr sz="1800"/>
            </a:pPr>
            <a:r>
              <a:rPr sz="2900" dirty="0"/>
              <a:t>Debugging Java programs in Eclipse:</a:t>
            </a:r>
          </a:p>
          <a:p>
            <a:pPr lvl="1">
              <a:lnSpc>
                <a:spcPct val="80000"/>
              </a:lnSpc>
              <a:spcBef>
                <a:spcPts val="600"/>
              </a:spcBef>
              <a:buFont typeface="Verdana"/>
              <a:buChar char="◦"/>
              <a:defRPr sz="1800"/>
            </a:pPr>
            <a:r>
              <a:rPr lang="en-US" sz="2500" dirty="0"/>
              <a:t>Set a breakpoint where you want to start</a:t>
            </a:r>
          </a:p>
          <a:p>
            <a:pPr marL="742950" lvl="1" indent="-285750">
              <a:lnSpc>
                <a:spcPct val="80000"/>
              </a:lnSpc>
              <a:spcBef>
                <a:spcPts val="600"/>
              </a:spcBef>
              <a:buFont typeface="Verdana"/>
              <a:buChar char="◦"/>
              <a:defRPr sz="1800"/>
            </a:pPr>
            <a:endParaRPr lang="en-US" sz="2500" dirty="0"/>
          </a:p>
          <a:p>
            <a:pPr marL="742950" lvl="1" indent="-285750">
              <a:lnSpc>
                <a:spcPct val="80000"/>
              </a:lnSpc>
              <a:spcBef>
                <a:spcPts val="600"/>
              </a:spcBef>
              <a:buFont typeface="Verdana"/>
              <a:buChar char="◦"/>
              <a:defRPr sz="1800"/>
            </a:pPr>
            <a:r>
              <a:rPr sz="2500" dirty="0"/>
              <a:t>Launch using the </a:t>
            </a:r>
            <a:r>
              <a:rPr lang="en-US" sz="2500" dirty="0"/>
              <a:t>bug icon</a:t>
            </a:r>
            <a:endParaRPr sz="2500" dirty="0"/>
          </a:p>
          <a:p>
            <a:pPr marL="457200" lvl="1" indent="0">
              <a:lnSpc>
                <a:spcPct val="80000"/>
              </a:lnSpc>
              <a:spcBef>
                <a:spcPts val="600"/>
              </a:spcBef>
              <a:buNone/>
              <a:defRPr sz="1800"/>
            </a:pPr>
            <a:endParaRPr sz="2500" dirty="0"/>
          </a:p>
          <a:p>
            <a:pPr marL="742950" lvl="1" indent="-285750">
              <a:lnSpc>
                <a:spcPct val="80000"/>
              </a:lnSpc>
              <a:spcBef>
                <a:spcPts val="600"/>
              </a:spcBef>
              <a:buFont typeface="Verdana"/>
              <a:buChar char="◦"/>
              <a:defRPr sz="1800"/>
            </a:pPr>
            <a:r>
              <a:rPr sz="2500" dirty="0"/>
              <a:t>Single stepping: </a:t>
            </a:r>
            <a:r>
              <a:rPr sz="2500" i="1" dirty="0"/>
              <a:t>step over </a:t>
            </a:r>
            <a:r>
              <a:rPr sz="2500" dirty="0"/>
              <a:t>and </a:t>
            </a:r>
            <a:r>
              <a:rPr sz="2500" i="1" dirty="0"/>
              <a:t>step into</a:t>
            </a:r>
            <a:endParaRPr sz="2500" dirty="0"/>
          </a:p>
          <a:p>
            <a:pPr marL="742950" lvl="1" indent="-285750">
              <a:lnSpc>
                <a:spcPct val="80000"/>
              </a:lnSpc>
              <a:spcBef>
                <a:spcPts val="600"/>
              </a:spcBef>
              <a:buFont typeface="Verdana"/>
              <a:buChar char="◦"/>
              <a:defRPr sz="1800"/>
            </a:pPr>
            <a:endParaRPr sz="2500" i="1" dirty="0"/>
          </a:p>
          <a:p>
            <a:pPr marL="742950" lvl="1" indent="-285750">
              <a:lnSpc>
                <a:spcPct val="80000"/>
              </a:lnSpc>
              <a:spcBef>
                <a:spcPts val="600"/>
              </a:spcBef>
              <a:buFont typeface="Verdana"/>
              <a:buChar char="◦"/>
              <a:defRPr sz="1800"/>
            </a:pPr>
            <a:r>
              <a:rPr sz="2500" dirty="0"/>
              <a:t>Inspecting variables</a:t>
            </a:r>
          </a:p>
          <a:p>
            <a:pPr marL="0" lvl="0" indent="0">
              <a:lnSpc>
                <a:spcPct val="80000"/>
              </a:lnSpc>
              <a:spcBef>
                <a:spcPts val="600"/>
              </a:spcBef>
              <a:buNone/>
              <a:defRPr sz="1800"/>
            </a:pPr>
            <a:endParaRPr sz="2900" dirty="0"/>
          </a:p>
        </p:txBody>
      </p:sp>
      <p:sp>
        <p:nvSpPr>
          <p:cNvPr id="180" name="Shape 180"/>
          <p:cNvSpPr>
            <a:spLocks noGrp="1"/>
          </p:cNvSpPr>
          <p:nvPr>
            <p:ph type="title"/>
          </p:nvPr>
        </p:nvSpPr>
        <p:spPr>
          <a:xfrm>
            <a:off x="457200" y="188141"/>
            <a:ext cx="8229600" cy="1143001"/>
          </a:xfrm>
          <a:prstGeom prst="rect">
            <a:avLst/>
          </a:prstGeom>
        </p:spPr>
        <p:txBody>
          <a:bodyPr/>
          <a:lstStyle/>
          <a:p>
            <a:pPr lvl="0">
              <a:defRPr sz="1800"/>
            </a:pPr>
            <a:r>
              <a:rPr sz="4400" dirty="0"/>
              <a:t>Debugging—Demo</a:t>
            </a:r>
          </a:p>
        </p:txBody>
      </p:sp>
      <p:pic>
        <p:nvPicPr>
          <p:cNvPr id="1026" name="Picture 2" descr="Image result for step over de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609" y="4088262"/>
            <a:ext cx="4948191" cy="23646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66"/>
          <p:cNvGrpSpPr/>
          <p:nvPr/>
        </p:nvGrpSpPr>
        <p:grpSpPr>
          <a:xfrm>
            <a:off x="228600" y="6243336"/>
            <a:ext cx="939800" cy="419100"/>
            <a:chOff x="0" y="0"/>
            <a:chExt cx="939800" cy="419100"/>
          </a:xfrm>
        </p:grpSpPr>
        <p:sp>
          <p:nvSpPr>
            <p:cNvPr id="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7" name="Shape 65"/>
            <p:cNvSpPr/>
            <p:nvPr/>
          </p:nvSpPr>
          <p:spPr>
            <a:xfrm>
              <a:off x="0"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2-4</a:t>
              </a:r>
              <a:endParaRPr sz="2000" dirty="0">
                <a:solidFill>
                  <a:srgbClr val="FFFFFF"/>
                </a:solidFill>
              </a:endParaRPr>
            </a:p>
          </p:txBody>
        </p:sp>
      </p:grpSp>
    </p:spTree>
    <p:extLst>
      <p:ext uri="{BB962C8B-B14F-4D97-AF65-F5344CB8AC3E}">
        <p14:creationId xmlns:p14="http://schemas.microsoft.com/office/powerpoint/2010/main" val="831071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9221</TotalTime>
  <Words>1253</Words>
  <Application>Microsoft Macintosh PowerPoint</Application>
  <PresentationFormat>On-screen Show (4:3)</PresentationFormat>
  <Paragraphs>185</Paragraphs>
  <Slides>22</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Consolas</vt:lpstr>
      <vt:lpstr>Courier New</vt:lpstr>
      <vt:lpstr>Gill Sans</vt:lpstr>
      <vt:lpstr>Lucida Sans</vt:lpstr>
      <vt:lpstr>Verdana</vt:lpstr>
      <vt:lpstr>Wingdings 3</vt:lpstr>
      <vt:lpstr>Office Theme</vt:lpstr>
      <vt:lpstr>Object Intro and Miscellaneous</vt:lpstr>
      <vt:lpstr>Writing clean code</vt:lpstr>
      <vt:lpstr>Functions</vt:lpstr>
      <vt:lpstr>Naming in Java</vt:lpstr>
      <vt:lpstr>Javadoc comments</vt:lpstr>
      <vt:lpstr>Writing Javadocs</vt:lpstr>
      <vt:lpstr>In all your code:</vt:lpstr>
      <vt:lpstr>Debugging</vt:lpstr>
      <vt:lpstr>Debugging—Demo</vt:lpstr>
      <vt:lpstr>Exception Breakpoint</vt:lpstr>
      <vt:lpstr>Important gotcha: Strings in java are immutable</vt:lpstr>
      <vt:lpstr>Object Basics</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Practice</vt:lpstr>
      <vt:lpstr>Now code the StudentAssignments class yourself</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Wilkin, Aaron</cp:lastModifiedBy>
  <cp:revision>62</cp:revision>
  <dcterms:created xsi:type="dcterms:W3CDTF">2016-08-30T15:29:41Z</dcterms:created>
  <dcterms:modified xsi:type="dcterms:W3CDTF">2019-09-13T13:43:42Z</dcterms:modified>
  <cp:category/>
</cp:coreProperties>
</file>