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45"/>
  </p:notesMasterIdLst>
  <p:handoutMasterIdLst>
    <p:handoutMasterId r:id="rId46"/>
  </p:handoutMasterIdLst>
  <p:sldIdLst>
    <p:sldId id="300" r:id="rId2"/>
    <p:sldId id="301" r:id="rId3"/>
    <p:sldId id="302" r:id="rId4"/>
    <p:sldId id="269" r:id="rId5"/>
    <p:sldId id="265" r:id="rId6"/>
    <p:sldId id="266" r:id="rId7"/>
    <p:sldId id="268" r:id="rId8"/>
    <p:sldId id="303" r:id="rId9"/>
    <p:sldId id="270" r:id="rId10"/>
    <p:sldId id="271" r:id="rId11"/>
    <p:sldId id="272" r:id="rId12"/>
    <p:sldId id="273" r:id="rId13"/>
    <p:sldId id="259" r:id="rId14"/>
    <p:sldId id="26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9" r:id="rId37"/>
    <p:sldId id="257" r:id="rId38"/>
    <p:sldId id="260" r:id="rId39"/>
    <p:sldId id="263" r:id="rId40"/>
    <p:sldId id="264" r:id="rId41"/>
    <p:sldId id="258" r:id="rId42"/>
    <p:sldId id="304" r:id="rId43"/>
    <p:sldId id="309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7" autoAdjust="0"/>
    <p:restoredTop sz="68435" autoAdjust="0"/>
  </p:normalViewPr>
  <p:slideViewPr>
    <p:cSldViewPr snapToObjects="1">
      <p:cViewPr varScale="1">
        <p:scale>
          <a:sx n="60" d="100"/>
          <a:sy n="60" d="100"/>
        </p:scale>
        <p:origin x="169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Note: You will want to use clicker for slides</a:t>
            </a:r>
            <a:r>
              <a:rPr lang="en-US" baseline="0" dirty="0" smtClean="0"/>
              <a:t> today!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Bring hard copy of code from 2DArraysAndMapsS</a:t>
            </a:r>
            <a:r>
              <a:rPr lang="en-US" baseline="0" dirty="0" smtClean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</a:t>
            </a:r>
            <a:r>
              <a:rPr lang="en-US" baseline="0" dirty="0" smtClean="0"/>
              <a:t> it mean when I write down?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[]      (an array of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int</a:t>
            </a:r>
            <a:r>
              <a:rPr lang="en-US" baseline="0" dirty="0" smtClean="0"/>
              <a:t>[][]    (an array of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arrays!)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 counting the words in constitution,</a:t>
            </a:r>
            <a:r>
              <a:rPr lang="en-US" baseline="0" dirty="0"/>
              <a:t> keep track of the occurrences of each word in the document</a:t>
            </a:r>
          </a:p>
          <a:p>
            <a:endParaRPr lang="en-US" baseline="0" dirty="0"/>
          </a:p>
          <a:p>
            <a:r>
              <a:rPr lang="en-US" baseline="0" dirty="0"/>
              <a:t>Each String should map to some integer!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table on the board showing username to students and attempt to look a student up by their username… if we had an</a:t>
            </a:r>
            <a:r>
              <a:rPr lang="en-US" baseline="0" dirty="0"/>
              <a:t> </a:t>
            </a:r>
            <a:r>
              <a:rPr lang="en-US" baseline="0" dirty="0" err="1"/>
              <a:t>ArrayList</a:t>
            </a:r>
            <a:r>
              <a:rPr lang="en-US" baseline="0" dirty="0"/>
              <a:t> of students we’d have to loop through each and compare the username to find the student we wanted, but if we have them in a </a:t>
            </a:r>
            <a:r>
              <a:rPr lang="en-US" baseline="0" dirty="0" err="1"/>
              <a:t>HashMap</a:t>
            </a:r>
            <a:r>
              <a:rPr lang="en-US" baseline="0" dirty="0"/>
              <a:t>, we just have to look them up by their username. Makes the code simpler and faster</a:t>
            </a:r>
          </a:p>
          <a:p>
            <a:endParaRPr lang="en-US" baseline="0" dirty="0"/>
          </a:p>
          <a:p>
            <a:r>
              <a:rPr lang="en-US" baseline="0" dirty="0"/>
              <a:t>Angle brackets similar to?? </a:t>
            </a:r>
            <a:r>
              <a:rPr lang="en-US" baseline="0" dirty="0" err="1"/>
              <a:t>ArrayList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HashMap</a:t>
            </a:r>
            <a:r>
              <a:rPr lang="en-US" baseline="0" dirty="0"/>
              <a:t> very common.  Has TWO TYPES?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</a:t>
            </a:r>
            <a:r>
              <a:rPr lang="en-US" baseline="0"/>
              <a:t>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 dirty="0"/>
              <a:t>Today’s quiz is in the last two pages of “03 Array Examples Handout.docx”</a:t>
            </a:r>
            <a:endParaRPr lang="en-US" sz="2500" dirty="0"/>
          </a:p>
          <a:p>
            <a:pPr lvl="0">
              <a:defRPr sz="1800"/>
            </a:pPr>
            <a:endParaRPr lang="en-US" sz="2500" dirty="0"/>
          </a:p>
          <a:p>
            <a:pPr lvl="0">
              <a:defRPr sz="1800"/>
            </a:pPr>
            <a:r>
              <a:rPr lang="en-US" sz="2500" dirty="0"/>
              <a:t>Attendance:</a:t>
            </a:r>
            <a:r>
              <a:rPr lang="en-US" sz="2500" baseline="0" dirty="0"/>
              <a:t> roll call with First, Last name</a:t>
            </a:r>
          </a:p>
          <a:p>
            <a:pPr lvl="0">
              <a:defRPr sz="1800"/>
            </a:pPr>
            <a:endParaRPr lang="en-US" sz="2500" baseline="0" dirty="0"/>
          </a:p>
          <a:p>
            <a:pPr lvl="0">
              <a:defRPr sz="1800"/>
            </a:pPr>
            <a:r>
              <a:rPr lang="en-US" sz="2500" baseline="0" dirty="0"/>
              <a:t>Take picture of room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53741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to the students that if they feel overwhelmed they are not alone!</a:t>
            </a:r>
          </a:p>
          <a:p>
            <a:endParaRPr lang="en-US" dirty="0" smtClean="0"/>
          </a:p>
          <a:p>
            <a:r>
              <a:rPr lang="en-US" dirty="0" smtClean="0"/>
              <a:t>Remind them to ask questions and that as a class we can go slower if we need to.</a:t>
            </a:r>
          </a:p>
          <a:p>
            <a:r>
              <a:rPr lang="en-US" dirty="0" smtClean="0"/>
              <a:t>As a rule: students really struggle with the enhanced for loop, if there are no questions, people may be scared to ask.</a:t>
            </a:r>
          </a:p>
          <a:p>
            <a:endParaRPr lang="en-US" dirty="0" smtClean="0"/>
          </a:p>
          <a:p>
            <a:r>
              <a:rPr lang="en-US" dirty="0" smtClean="0"/>
              <a:t>Other topics student</a:t>
            </a:r>
            <a:r>
              <a:rPr lang="en-US" baseline="0" dirty="0" smtClean="0"/>
              <a:t> are likely to be confused at this point: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 between primitives and classes/objects</a:t>
            </a:r>
          </a:p>
          <a:p>
            <a:r>
              <a:rPr lang="en-US" dirty="0" smtClean="0"/>
              <a:t>the idea that memory stores information somewhere and it effectively is an address (null) for objects</a:t>
            </a:r>
          </a:p>
          <a:p>
            <a:r>
              <a:rPr lang="en-US" dirty="0" smtClean="0"/>
              <a:t>public vs. private:   could create a little demo class (Person) to show getter and setters with private/public variables (name)   Person p1 = new Person(“Jason”);     p1.name   p1.getName()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individual assignment, pair programming</a:t>
            </a:r>
            <a:r>
              <a:rPr lang="en-US" baseline="0" dirty="0"/>
              <a:t> is not allowed!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vague than top OK</a:t>
            </a:r>
          </a:p>
          <a:p>
            <a:endParaRPr lang="en-US" dirty="0"/>
          </a:p>
          <a:p>
            <a:r>
              <a:rPr lang="en-US" dirty="0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Exam, just immediately F</a:t>
            </a:r>
          </a:p>
          <a:p>
            <a:r>
              <a:rPr lang="en-US" dirty="0"/>
              <a:t>Worse</a:t>
            </a:r>
            <a:r>
              <a:rPr lang="en-US" baseline="0" dirty="0"/>
              <a:t> than a 0% actually negative 100%</a:t>
            </a:r>
          </a:p>
          <a:p>
            <a:r>
              <a:rPr lang="en-US" baseline="0" dirty="0"/>
              <a:t>1 or 2 lines from </a:t>
            </a:r>
            <a:r>
              <a:rPr lang="en-US" baseline="0" dirty="0" err="1"/>
              <a:t>stackoverflow</a:t>
            </a:r>
            <a:r>
              <a:rPr lang="en-US" baseline="0" dirty="0"/>
              <a:t> is ok, but not 8-10</a:t>
            </a:r>
          </a:p>
          <a:p>
            <a:r>
              <a:rPr lang="en-US" baseline="0" dirty="0"/>
              <a:t>Its ok to ask for help when you have one small thing.</a:t>
            </a:r>
          </a:p>
          <a:p>
            <a:r>
              <a:rPr lang="en-US" baseline="0" dirty="0"/>
              <a:t>Unlimited help with Eclipse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/>
              <a:t>tools </a:t>
            </a:r>
            <a:r>
              <a:rPr lang="en-US" baseline="0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them ask questions (at least one) about academic honesty policy before moving on</a:t>
            </a:r>
          </a:p>
          <a:p>
            <a:endParaRPr lang="en-US" dirty="0" smtClean="0"/>
          </a:p>
          <a:p>
            <a:r>
              <a:rPr lang="en-US" dirty="0" smtClean="0"/>
              <a:t>Explain the reasoning behind the academic honesty policy:</a:t>
            </a:r>
          </a:p>
          <a:p>
            <a:r>
              <a:rPr lang="en-US" dirty="0" smtClean="0"/>
              <a:t>Students need to learn competency, too much help does not prepare them for future courses or career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Wednesday, March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Wednesday, March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Wednesday, March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Wednesday, March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Wednesday, March 11,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Wednesday, March 11,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Wednesday, March 11,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Wednesday, March 11,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Wednesday, March 11,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Wednesday, March 11,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Wednesday, March 11,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Wednesday, March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Arrays and 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out </a:t>
            </a:r>
            <a:r>
              <a:rPr lang="en-US" sz="2400" dirty="0" smtClean="0"/>
              <a:t>2DArraysAndMapsInClass from </a:t>
            </a:r>
            <a:r>
              <a:rPr lang="en-US" sz="2400" dirty="0" err="1" smtClean="0"/>
              <a:t>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Convenient Syntax</a:t>
            </a:r>
          </a:p>
          <a:p>
            <a:r>
              <a:rPr lang="en-US" dirty="0"/>
              <a:t>for iterating through collections</a:t>
            </a:r>
          </a:p>
          <a:p>
            <a:r>
              <a:rPr lang="en-US" dirty="0"/>
              <a:t>More readable</a:t>
            </a:r>
          </a:p>
          <a:p>
            <a:r>
              <a:rPr lang="en-US" dirty="0"/>
              <a:t>Less Typing</a:t>
            </a:r>
          </a:p>
          <a:p>
            <a:r>
              <a:rPr lang="en-US" dirty="0"/>
              <a:t>Less Error Prone</a:t>
            </a:r>
          </a:p>
          <a:p>
            <a:r>
              <a:rPr lang="en-US" dirty="0"/>
              <a:t>Works for Arrays, </a:t>
            </a:r>
            <a:r>
              <a:rPr lang="en-US" dirty="0" err="1"/>
              <a:t>ArrayList</a:t>
            </a:r>
            <a:r>
              <a:rPr lang="en-US" dirty="0"/>
              <a:t>, Map (later)</a:t>
            </a:r>
          </a:p>
          <a:p>
            <a:r>
              <a:rPr lang="en-US" dirty="0"/>
              <a:t>Similar to Python: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scores[] 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Enhanced For and </a:t>
            </a:r>
            <a:r>
              <a:rPr sz="4400" dirty="0" err="1"/>
              <a:t>ArrayList’s</a:t>
            </a:r>
            <a:endParaRPr sz="4400"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Think of them as an array of arrays</a:t>
            </a:r>
          </a:p>
          <a:p>
            <a:r>
              <a:rPr lang="is-IS" dirty="0"/>
              <a:t>… or</a:t>
            </a:r>
            <a:r>
              <a:rPr lang="en-US" dirty="0"/>
              <a:t> as a grid with rows &amp; columns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Represent 2 dimensional data</a:t>
            </a:r>
          </a:p>
          <a:p>
            <a:pPr lvl="2"/>
            <a:r>
              <a:rPr lang="en-US" dirty="0"/>
              <a:t>Game Boards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Multiple lists of items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r>
              <a:rPr lang="en-US" dirty="0"/>
              <a:t>char[][] </a:t>
            </a:r>
            <a:r>
              <a:rPr lang="en-US" dirty="0" err="1"/>
              <a:t>ticTacToe</a:t>
            </a:r>
            <a:r>
              <a:rPr lang="en-US" dirty="0"/>
              <a:t> = new char[3][3];</a:t>
            </a: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[0]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Gets the first char[] 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[1][2] </a:t>
            </a:r>
            <a:r>
              <a:rPr lang="en-US" dirty="0">
                <a:sym typeface="Wingdings" panose="05000000000000000000" pitchFamily="2" charset="2"/>
              </a:rPr>
              <a:t>Gets the second array’s third item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ticTacToe</a:t>
            </a: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] [  </a:t>
            </a:r>
            <a:r>
              <a:rPr lang="en-US" dirty="0">
                <a:solidFill>
                  <a:srgbClr val="00B0F0"/>
                </a:solidFill>
              </a:rPr>
              <a:t>column</a:t>
            </a:r>
            <a:r>
              <a:rPr lang="en-US" dirty="0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2DArraysAndMapsInClass</a:t>
            </a:r>
            <a:r>
              <a:rPr sz="2400" i="1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59674" y="0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CSSE </a:t>
            </a:r>
            <a:r>
              <a:rPr sz="4400" dirty="0" smtClean="0"/>
              <a:t>220</a:t>
            </a:r>
            <a:r>
              <a:rPr lang="en-US" sz="4400" dirty="0" smtClean="0"/>
              <a:t> – every class do this:</a:t>
            </a:r>
            <a:endParaRPr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46" y="2095397"/>
            <a:ext cx="4474544" cy="4127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2946762"/>
            <a:ext cx="2629988" cy="3081488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612571" y="2559342"/>
            <a:ext cx="418011" cy="3727543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952635">
            <a:off x="2873091" y="2742907"/>
            <a:ext cx="5320556" cy="31479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32" y="654776"/>
            <a:ext cx="41452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File-&gt;Import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-&gt;Projects from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rgbClr val="000000"/>
                </a:solidFill>
              </a:rPr>
              <a:t>Existing local repository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csse220 [master</a:t>
            </a:r>
            <a:r>
              <a:rPr lang="en-US" dirty="0" smtClean="0">
                <a:solidFill>
                  <a:srgbClr val="000000"/>
                </a:solidFill>
              </a:rPr>
              <a:t>] 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Import Existing Eclipse Projects-&gt;Next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u="sng" dirty="0" smtClean="0">
                <a:solidFill>
                  <a:srgbClr val="FF0000"/>
                </a:solidFill>
              </a:rPr>
              <a:t>**DESELECT ALL**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 smtClean="0">
                <a:solidFill>
                  <a:schemeClr val="tx1"/>
                </a:solidFill>
              </a:rPr>
              <a:t>Search for repo name on slide: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tx1"/>
                </a:solidFill>
              </a:rPr>
              <a:t>Check projects for the day -&gt; Finish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31520" y="3683726"/>
            <a:ext cx="1324252" cy="277803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69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rows</a:t>
            </a:r>
          </a:p>
          <a:p>
            <a:r>
              <a:rPr lang="en-US" sz="2800" dirty="0"/>
              <a:t>4 columns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(int r = 0; r &lt; rows; r ++ ) {</a:t>
            </a:r>
          </a:p>
          <a:p>
            <a:pPr marL="0" indent="0">
              <a:buNone/>
            </a:pPr>
            <a:r>
              <a:rPr lang="en-US" dirty="0"/>
              <a:t>	for (int c = 0; c 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numArray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 // end for</a:t>
            </a:r>
          </a:p>
          <a:p>
            <a:pPr marL="0" indent="0">
              <a:buNone/>
            </a:pPr>
            <a:r>
              <a:rPr lang="en-US" dirty="0"/>
              <a:t>} // end for</a:t>
            </a:r>
          </a:p>
        </p:txBody>
      </p:sp>
    </p:spTree>
    <p:extLst>
      <p:ext uri="{BB962C8B-B14F-4D97-AF65-F5344CB8AC3E}">
        <p14:creationId xmlns:p14="http://schemas.microsoft.com/office/powerpoint/2010/main" val="24177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iteration?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7244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numArray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80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2D Array sample problems with your partner and make sure you both understand how they work</a:t>
            </a:r>
          </a:p>
          <a:p>
            <a:r>
              <a:rPr lang="en-US" dirty="0"/>
              <a:t>Then use the code as an example to answer the 2D Array quiz questions</a:t>
            </a:r>
          </a:p>
          <a:p>
            <a:r>
              <a:rPr lang="en-US" dirty="0"/>
              <a:t>Then do the 2d sample problems</a:t>
            </a:r>
          </a:p>
          <a:p>
            <a:r>
              <a:rPr lang="en-US" dirty="0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2522096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Collection of key-value pairs</a:t>
            </a:r>
          </a:p>
          <a:p>
            <a:pPr lvl="1"/>
            <a:r>
              <a:rPr lang="en-US" dirty="0"/>
              <a:t>Key is the identifier </a:t>
            </a:r>
          </a:p>
          <a:p>
            <a:pPr lvl="2"/>
            <a:r>
              <a:rPr lang="en-US" dirty="0"/>
              <a:t>i.e. A word in a dictionary, or a student ID number, something that uniquely identifies an item</a:t>
            </a:r>
          </a:p>
          <a:p>
            <a:pPr lvl="1"/>
            <a:r>
              <a:rPr lang="en-US" dirty="0"/>
              <a:t>Value is the data for that identifier</a:t>
            </a:r>
          </a:p>
          <a:p>
            <a:pPr lvl="2"/>
            <a:r>
              <a:rPr lang="en-US" dirty="0"/>
              <a:t>i.e. The definition of a word in a dictionary, a Student object for an ID, the value associated with an unique ID</a:t>
            </a:r>
          </a:p>
          <a:p>
            <a:r>
              <a:rPr lang="en-US" dirty="0"/>
              <a:t>Think of this like a dictionary (in some programming languages they’re even called dictionaries)</a:t>
            </a:r>
          </a:p>
          <a:p>
            <a:pPr lvl="1"/>
            <a:r>
              <a:rPr lang="en-US" dirty="0"/>
              <a:t>Key: word</a:t>
            </a:r>
          </a:p>
          <a:p>
            <a:pPr lvl="1"/>
            <a:r>
              <a:rPr lang="en-US" dirty="0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Fast access to information based on a unique key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</a:t>
            </a:r>
            <a:r>
              <a:rPr lang="en-US" dirty="0" err="1"/>
              <a:t>int</a:t>
            </a:r>
            <a:r>
              <a:rPr lang="en-US" dirty="0"/>
              <a:t> array using a map.</a:t>
            </a:r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Map sample problems with your partner and make sure you both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3686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with collections 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if we wanted to make a mini-social network…</a:t>
            </a:r>
          </a:p>
          <a:p>
            <a:pPr marL="0" indent="0">
              <a:buNone/>
            </a:pPr>
            <a:r>
              <a:rPr lang="en-US" dirty="0" smtClean="0"/>
              <a:t>Keep track of each student’s (username) friend list?</a:t>
            </a:r>
          </a:p>
          <a:p>
            <a:pPr marL="0" indent="0">
              <a:buNone/>
            </a:pPr>
            <a:r>
              <a:rPr lang="en-US" dirty="0" smtClean="0"/>
              <a:t>How could we store that information?</a:t>
            </a:r>
          </a:p>
          <a:p>
            <a:endParaRPr lang="en-US" dirty="0" smtClean="0"/>
          </a:p>
          <a:p>
            <a:r>
              <a:rPr lang="en-US" dirty="0" err="1" smtClean="0"/>
              <a:t>HashMap</a:t>
            </a:r>
            <a:r>
              <a:rPr lang="en-US" dirty="0" smtClean="0"/>
              <a:t>?</a:t>
            </a:r>
          </a:p>
          <a:p>
            <a:r>
              <a:rPr lang="en-US" dirty="0" smtClean="0"/>
              <a:t>Type of key?</a:t>
            </a:r>
          </a:p>
          <a:p>
            <a:r>
              <a:rPr lang="en-US" dirty="0" smtClean="0"/>
              <a:t>Type of value?</a:t>
            </a:r>
            <a:endParaRPr lang="en-US" dirty="0"/>
          </a:p>
          <a:p>
            <a:r>
              <a:rPr lang="en-US" dirty="0" smtClean="0"/>
              <a:t>Code?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with collections 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&lt;String,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&lt;String&gt;&gt; </a:t>
            </a:r>
            <a:r>
              <a:rPr lang="en-US" sz="2400" dirty="0" err="1" smtClean="0">
                <a:latin typeface="Consolas" panose="020B0609020204030204" pitchFamily="49" charset="0"/>
              </a:rPr>
              <a:t>friendMap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ArrayList</a:t>
            </a:r>
            <a:r>
              <a:rPr lang="en-US" sz="2400" dirty="0" smtClean="0">
                <a:latin typeface="Consolas" panose="020B0609020204030204" pitchFamily="49" charset="0"/>
              </a:rPr>
              <a:t>&lt;String</a:t>
            </a:r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latin typeface="Consolas" panose="020B0609020204030204" pitchFamily="49" charset="0"/>
              </a:rPr>
              <a:t>jasonsFriends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jasonsFriends.add</a:t>
            </a:r>
            <a:r>
              <a:rPr lang="en-US" sz="2400" dirty="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97970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NULL POINTER EXCEPTION: </a:t>
            </a:r>
            <a:r>
              <a:rPr lang="en-US" dirty="0" err="1" smtClean="0"/>
              <a:t>friendMap</a:t>
            </a:r>
            <a:r>
              <a:rPr lang="en-US" dirty="0" smtClean="0"/>
              <a:t> is null</a:t>
            </a:r>
            <a:endParaRPr lang="en-US" dirty="0"/>
          </a:p>
        </p:txBody>
      </p:sp>
      <p:sp>
        <p:nvSpPr>
          <p:cNvPr id="7" name="Lightning Bolt 6"/>
          <p:cNvSpPr/>
          <p:nvPr/>
        </p:nvSpPr>
        <p:spPr>
          <a:xfrm>
            <a:off x="2286000" y="3856515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6900" y="3463332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NULL POINTER EXCEPTION: </a:t>
            </a:r>
            <a:r>
              <a:rPr lang="en-US" dirty="0" err="1">
                <a:latin typeface="Consolas" panose="020B0609020204030204" pitchFamily="49" charset="0"/>
              </a:rPr>
              <a:t>friendMap.get</a:t>
            </a:r>
            <a:r>
              <a:rPr lang="en-US" dirty="0">
                <a:latin typeface="Consolas" panose="020B0609020204030204" pitchFamily="49" charset="0"/>
              </a:rPr>
              <a:t>("JP")</a:t>
            </a:r>
            <a:r>
              <a:rPr lang="en-US" dirty="0" smtClean="0"/>
              <a:t> is null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[Aaron]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[Aaron, JP]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academic honesty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Definitely not OK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Pair programming on an individual assignment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“So you loop across the array elements, getting each element and seeing if it’s in the </a:t>
            </a:r>
            <a:r>
              <a:rPr lang="en-US" dirty="0" err="1"/>
              <a:t>hashtable</a:t>
            </a:r>
            <a:r>
              <a:rPr lang="en-US" dirty="0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 dirty="0"/>
              <a:t>“So you write a for loop, 1 to array length.  Your key variable is </a:t>
            </a:r>
            <a:r>
              <a:rPr lang="en-US" dirty="0" err="1"/>
              <a:t>gonna</a:t>
            </a:r>
            <a:r>
              <a:rPr lang="en-US" dirty="0"/>
              <a:t> be array[</a:t>
            </a:r>
            <a:r>
              <a:rPr lang="en-US" dirty="0" err="1"/>
              <a:t>i</a:t>
            </a:r>
            <a:r>
              <a:rPr lang="en-US" dirty="0"/>
              <a:t>].  You check if </a:t>
            </a:r>
            <a:r>
              <a:rPr lang="en-US" dirty="0" err="1"/>
              <a:t>hashMap.get</a:t>
            </a:r>
            <a:r>
              <a:rPr lang="en-US" dirty="0"/>
              <a:t>(key) is null, if not,  you get the value with get, then </a:t>
            </a:r>
            <a:r>
              <a:rPr lang="en-US" dirty="0" err="1"/>
              <a:t>hashMap.put</a:t>
            </a:r>
            <a:r>
              <a:rPr lang="en-US" dirty="0"/>
              <a:t>(key, </a:t>
            </a:r>
            <a:r>
              <a:rPr lang="en-US" dirty="0" err="1"/>
              <a:t>oldValue</a:t>
            </a:r>
            <a:r>
              <a:rPr lang="en-US" dirty="0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472971"/>
            <a:ext cx="2743200" cy="156965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Giving away the answer.  Cheating.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 dirty="0"/>
              <a:t>Automatic F in the course</a:t>
            </a:r>
          </a:p>
          <a:p>
            <a:r>
              <a:rPr lang="en-US" dirty="0"/>
              <a:t>Drop 1 letter grade</a:t>
            </a:r>
          </a:p>
          <a:p>
            <a:r>
              <a:rPr lang="en-US" dirty="0"/>
              <a:t>-100% score on assignment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you can get an automatic F for cheating on one assignment one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always credit anyone you get help from on an assignment.  If you do, it lets me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minute 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about Academic Integrity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numbers = { 2, 4, 8, 16};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numbersCount</a:t>
            </a:r>
            <a:r>
              <a:rPr lang="en-US" dirty="0"/>
              <a:t> = </a:t>
            </a:r>
            <a:r>
              <a:rPr lang="en-US" dirty="0" err="1"/>
              <a:t>numbers.length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&lt;String&gt; words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0" indent="0">
              <a:buNone/>
            </a:pPr>
            <a:r>
              <a:rPr lang="en-US" dirty="0" err="1"/>
              <a:t>words.add</a:t>
            </a:r>
            <a:r>
              <a:rPr lang="en-US" dirty="0"/>
              <a:t>( “Hello!”);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wordsCount</a:t>
            </a:r>
            <a:r>
              <a:rPr lang="en-US" dirty="0"/>
              <a:t> = </a:t>
            </a:r>
            <a:r>
              <a:rPr lang="en-US" dirty="0" err="1"/>
              <a:t>words.size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word = “Hello”;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characterCount</a:t>
            </a:r>
            <a:r>
              <a:rPr lang="en-US" dirty="0"/>
              <a:t> = </a:t>
            </a:r>
            <a:r>
              <a:rPr lang="en-US" dirty="0" err="1"/>
              <a:t>word.length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12140</TotalTime>
  <Words>2235</Words>
  <Application>Microsoft Office PowerPoint</Application>
  <PresentationFormat>On-screen Show (4:3)</PresentationFormat>
  <Paragraphs>354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CSSE 220 – every class do this:</vt:lpstr>
      <vt:lpstr>Questions?</vt:lpstr>
      <vt:lpstr>Today’s Agenda</vt:lpstr>
      <vt:lpstr>An aside: academic honesty in CS</vt:lpstr>
      <vt:lpstr>How much help is too much help?</vt:lpstr>
      <vt:lpstr>Penalties – they are severe</vt:lpstr>
      <vt:lpstr>5 minute Q &amp; A</vt:lpstr>
      <vt:lpstr>Coding Gotchas</vt:lpstr>
      <vt:lpstr>Enhanced For Loops</vt:lpstr>
      <vt:lpstr>Enhanced For Loop and Arrays</vt:lpstr>
      <vt:lpstr>Enhanced For and ArrayList’s</vt:lpstr>
      <vt:lpstr>2D Arrays – What, When, Why, How?</vt:lpstr>
      <vt:lpstr>2D Arrays – What, When, Why, How?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through 2D array?</vt:lpstr>
      <vt:lpstr>Order of iteration?</vt:lpstr>
      <vt:lpstr>2D Arrays</vt:lpstr>
      <vt:lpstr>Maps – What, When, Why, How?</vt:lpstr>
      <vt:lpstr>Maps – What, When, Why, How?</vt:lpstr>
      <vt:lpstr>Maps</vt:lpstr>
      <vt:lpstr>Maps</vt:lpstr>
      <vt:lpstr>HashMap with collections  as values</vt:lpstr>
      <vt:lpstr>HashMap with collections  as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254</cp:revision>
  <cp:lastPrinted>2012-11-29T20:56:52Z</cp:lastPrinted>
  <dcterms:created xsi:type="dcterms:W3CDTF">2007-11-19T15:20:41Z</dcterms:created>
  <dcterms:modified xsi:type="dcterms:W3CDTF">2020-03-12T00:11:16Z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