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handoutMasterIdLst>
    <p:handoutMasterId r:id="rId31"/>
  </p:handoutMasterIdLst>
  <p:sldIdLst>
    <p:sldId id="301" r:id="rId2"/>
    <p:sldId id="258" r:id="rId3"/>
    <p:sldId id="302" r:id="rId4"/>
    <p:sldId id="259" r:id="rId5"/>
    <p:sldId id="303" r:id="rId6"/>
    <p:sldId id="304" r:id="rId7"/>
    <p:sldId id="276" r:id="rId8"/>
    <p:sldId id="331" r:id="rId9"/>
    <p:sldId id="313" r:id="rId10"/>
    <p:sldId id="314" r:id="rId11"/>
    <p:sldId id="316" r:id="rId12"/>
    <p:sldId id="330" r:id="rId13"/>
    <p:sldId id="317" r:id="rId14"/>
    <p:sldId id="318" r:id="rId15"/>
    <p:sldId id="319" r:id="rId16"/>
    <p:sldId id="320" r:id="rId17"/>
    <p:sldId id="321" r:id="rId18"/>
    <p:sldId id="322" r:id="rId19"/>
    <p:sldId id="323" r:id="rId20"/>
    <p:sldId id="327" r:id="rId21"/>
    <p:sldId id="324" r:id="rId22"/>
    <p:sldId id="328" r:id="rId23"/>
    <p:sldId id="325" r:id="rId24"/>
    <p:sldId id="326" r:id="rId25"/>
    <p:sldId id="329" r:id="rId26"/>
    <p:sldId id="309" r:id="rId27"/>
    <p:sldId id="310" r:id="rId28"/>
    <p:sldId id="31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5" autoAdjust="0"/>
    <p:restoredTop sz="81269" autoAdjust="0"/>
  </p:normalViewPr>
  <p:slideViewPr>
    <p:cSldViewPr snapToGrid="0" snapToObjects="1">
      <p:cViewPr varScale="1">
        <p:scale>
          <a:sx n="90" d="100"/>
          <a:sy n="90" d="100"/>
        </p:scale>
        <p:origin x="212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9/10/2018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9/10/2018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r>
              <a:rPr lang="en-US" dirty="0"/>
              <a:t>For a future class</a:t>
            </a:r>
          </a:p>
        </p:txBody>
      </p:sp>
      <p:sp>
        <p:nvSpPr>
          <p:cNvPr id="48132" name="Slide Number Placeholder 3"/>
          <p:cNvSpPr>
            <a:spLocks noGrp="1"/>
          </p:cNvSpPr>
          <p:nvPr>
            <p:ph type="sldNum" sz="quarter" idx="5"/>
          </p:nvPr>
        </p:nvSpPr>
        <p:spPr>
          <a:noFill/>
        </p:spPr>
        <p:txBody>
          <a:bodyPr/>
          <a:lstStyle/>
          <a:p>
            <a:fld id="{DC0E6170-2EC2-4F8B-9528-2FD61EC07430}" type="slidenum">
              <a:rPr lang="en-US"/>
              <a:pPr/>
              <a:t>7</a:t>
            </a:fld>
            <a:endParaRPr lang="en-US"/>
          </a:p>
        </p:txBody>
      </p:sp>
    </p:spTree>
    <p:extLst>
      <p:ext uri="{BB962C8B-B14F-4D97-AF65-F5344CB8AC3E}">
        <p14:creationId xmlns:p14="http://schemas.microsoft.com/office/powerpoint/2010/main" val="230416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25</a:t>
            </a:fld>
            <a:endParaRPr lang="en-US"/>
          </a:p>
        </p:txBody>
      </p:sp>
    </p:spTree>
    <p:extLst>
      <p:ext uri="{BB962C8B-B14F-4D97-AF65-F5344CB8AC3E}">
        <p14:creationId xmlns:p14="http://schemas.microsoft.com/office/powerpoint/2010/main" val="348511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am leaving this slide in in case there is time but I doubt there will be.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26</a:t>
            </a:fld>
            <a:endParaRPr lang="en-US"/>
          </a:p>
        </p:txBody>
      </p:sp>
    </p:spTree>
    <p:extLst>
      <p:ext uri="{BB962C8B-B14F-4D97-AF65-F5344CB8AC3E}">
        <p14:creationId xmlns:p14="http://schemas.microsoft.com/office/powerpoint/2010/main" val="2982674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class </a:t>
            </a:r>
            <a:r>
              <a:rPr lang="en-US" dirty="0" err="1"/>
              <a:t>FactoryMain</a:t>
            </a:r>
            <a:r>
              <a:rPr lang="en-US" dirty="0"/>
              <a:t> {</a:t>
            </a:r>
          </a:p>
          <a:p>
            <a:r>
              <a:rPr lang="en-US" dirty="0"/>
              <a:t>   </a:t>
            </a:r>
            <a:r>
              <a:rPr lang="en-US" dirty="0" err="1"/>
              <a:t>handleCreateOrder</a:t>
            </a:r>
            <a:r>
              <a:rPr lang="en-US" dirty="0"/>
              <a:t>(??)</a:t>
            </a:r>
          </a:p>
          <a:p>
            <a:r>
              <a:rPr lang="en-US" dirty="0"/>
              <a:t>   </a:t>
            </a:r>
            <a:r>
              <a:rPr lang="en-US" dirty="0" err="1"/>
              <a:t>handleCreateShipment</a:t>
            </a:r>
            <a:r>
              <a:rPr lang="en-US" dirty="0"/>
              <a:t>(??) </a:t>
            </a:r>
          </a:p>
          <a:p>
            <a:r>
              <a:rPr lang="en-US" dirty="0"/>
              <a:t>}</a:t>
            </a:r>
          </a:p>
          <a:p>
            <a:r>
              <a:rPr lang="en-US" dirty="0"/>
              <a:t>class Product {</a:t>
            </a:r>
          </a:p>
          <a:p>
            <a:r>
              <a:rPr lang="en-US" dirty="0"/>
              <a:t>id</a:t>
            </a:r>
          </a:p>
          <a:p>
            <a:r>
              <a:rPr lang="en-US" dirty="0"/>
              <a:t>description</a:t>
            </a:r>
          </a:p>
          <a:p>
            <a:r>
              <a:rPr lang="en-US" dirty="0"/>
              <a:t>price</a:t>
            </a:r>
          </a:p>
          <a:p>
            <a:r>
              <a:rPr lang="en-US" dirty="0" err="1"/>
              <a:t>factoryQuantity</a:t>
            </a:r>
            <a:endParaRPr lang="en-US" dirty="0"/>
          </a:p>
          <a:p>
            <a:r>
              <a:rPr lang="en-US" dirty="0"/>
              <a:t>}</a:t>
            </a:r>
          </a:p>
          <a:p>
            <a:endParaRPr lang="en-US" dirty="0"/>
          </a:p>
          <a:p>
            <a:r>
              <a:rPr lang="en-US" dirty="0"/>
              <a:t>class Order {</a:t>
            </a:r>
          </a:p>
          <a:p>
            <a:r>
              <a:rPr lang="en-US" dirty="0"/>
              <a:t>  name</a:t>
            </a:r>
          </a:p>
          <a:p>
            <a:r>
              <a:rPr lang="en-US" dirty="0"/>
              <a:t>  address</a:t>
            </a:r>
          </a:p>
          <a:p>
            <a:r>
              <a:rPr lang="en-US" dirty="0"/>
              <a:t>  phone</a:t>
            </a:r>
          </a:p>
          <a:p>
            <a:r>
              <a:rPr lang="en-US" dirty="0"/>
              <a:t>}</a:t>
            </a:r>
          </a:p>
          <a:p>
            <a:endParaRPr lang="en-US" dirty="0"/>
          </a:p>
          <a:p>
            <a:r>
              <a:rPr lang="en-US" dirty="0"/>
              <a:t>class </a:t>
            </a:r>
            <a:r>
              <a:rPr lang="en-US" dirty="0" err="1"/>
              <a:t>ProductOrder</a:t>
            </a:r>
            <a:r>
              <a:rPr lang="en-US" dirty="0"/>
              <a:t> {</a:t>
            </a:r>
          </a:p>
          <a:p>
            <a:r>
              <a:rPr lang="en-US" dirty="0"/>
              <a:t>quantity</a:t>
            </a:r>
          </a:p>
          <a:p>
            <a:r>
              <a:rPr lang="en-US" dirty="0"/>
              <a:t>}</a:t>
            </a:r>
          </a:p>
          <a:p>
            <a:endParaRPr lang="en-US" dirty="0"/>
          </a:p>
          <a:p>
            <a:r>
              <a:rPr lang="en-US" dirty="0"/>
              <a:t>class Shipment {</a:t>
            </a:r>
          </a:p>
          <a:p>
            <a:r>
              <a:rPr lang="en-US" dirty="0"/>
              <a:t>  date</a:t>
            </a:r>
          </a:p>
          <a:p>
            <a:endParaRPr lang="en-US" dirty="0"/>
          </a:p>
          <a:p>
            <a:r>
              <a:rPr lang="en-US" dirty="0"/>
              <a:t>}</a:t>
            </a:r>
          </a:p>
          <a:p>
            <a:endParaRPr lang="en-US" dirty="0"/>
          </a:p>
          <a:p>
            <a:r>
              <a:rPr lang="en-US" dirty="0" err="1"/>
              <a:t>FactoryMain</a:t>
            </a:r>
            <a:r>
              <a:rPr lang="en-US" dirty="0"/>
              <a:t> --&gt; "*" Product</a:t>
            </a:r>
          </a:p>
          <a:p>
            <a:r>
              <a:rPr lang="en-US" dirty="0" err="1"/>
              <a:t>FactoryMain</a:t>
            </a:r>
            <a:r>
              <a:rPr lang="en-US" dirty="0"/>
              <a:t> --&gt; "*" Order</a:t>
            </a:r>
          </a:p>
          <a:p>
            <a:r>
              <a:rPr lang="en-US" dirty="0"/>
              <a:t>Order -&gt; "*" </a:t>
            </a:r>
            <a:r>
              <a:rPr lang="en-US" dirty="0" err="1"/>
              <a:t>ProductOrder</a:t>
            </a:r>
            <a:endParaRPr lang="en-US" dirty="0"/>
          </a:p>
          <a:p>
            <a:r>
              <a:rPr lang="en-US" dirty="0"/>
              <a:t>Order --&gt; "*" Shipment</a:t>
            </a:r>
          </a:p>
          <a:p>
            <a:r>
              <a:rPr lang="en-US" dirty="0" err="1"/>
              <a:t>ProductOrder</a:t>
            </a:r>
            <a:r>
              <a:rPr lang="en-US" dirty="0"/>
              <a:t> -&gt; Product</a:t>
            </a:r>
          </a:p>
          <a:p>
            <a:r>
              <a:rPr lang="en-US" dirty="0"/>
              <a:t>Shipment -&gt; "*" </a:t>
            </a:r>
            <a:r>
              <a:rPr lang="en-US" dirty="0" err="1"/>
              <a:t>ProductOrder</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28</a:t>
            </a:fld>
            <a:endParaRPr lang="en-US"/>
          </a:p>
        </p:txBody>
      </p:sp>
    </p:spTree>
    <p:extLst>
      <p:ext uri="{BB962C8B-B14F-4D97-AF65-F5344CB8AC3E}">
        <p14:creationId xmlns:p14="http://schemas.microsoft.com/office/powerpoint/2010/main" val="287130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class Main {</a:t>
            </a:r>
          </a:p>
          <a:p>
            <a:r>
              <a:rPr lang="en-US" dirty="0"/>
              <a:t>Main()</a:t>
            </a:r>
          </a:p>
          <a:p>
            <a:r>
              <a:rPr lang="en-US" dirty="0"/>
              <a:t>setAllBValuesTo3()</a:t>
            </a:r>
          </a:p>
          <a:p>
            <a:r>
              <a:rPr lang="en-US" dirty="0"/>
              <a:t>}</a:t>
            </a:r>
          </a:p>
          <a:p>
            <a:r>
              <a:rPr lang="en-US" dirty="0"/>
              <a:t>class A{</a:t>
            </a:r>
          </a:p>
          <a:p>
            <a:r>
              <a:rPr lang="en-US" dirty="0"/>
              <a:t>name</a:t>
            </a:r>
          </a:p>
          <a:p>
            <a:r>
              <a:rPr lang="en-US" dirty="0"/>
              <a:t>A( name )</a:t>
            </a:r>
          </a:p>
          <a:p>
            <a:r>
              <a:rPr lang="en-US" dirty="0" err="1"/>
              <a:t>setBValue</a:t>
            </a:r>
            <a:r>
              <a:rPr lang="en-US" dirty="0"/>
              <a:t>( value)</a:t>
            </a:r>
          </a:p>
          <a:p>
            <a:r>
              <a:rPr lang="en-US" dirty="0"/>
              <a:t>}</a:t>
            </a:r>
          </a:p>
          <a:p>
            <a:r>
              <a:rPr lang="en-US" dirty="0"/>
              <a:t>class B{</a:t>
            </a:r>
          </a:p>
          <a:p>
            <a:r>
              <a:rPr lang="en-US" dirty="0"/>
              <a:t>count</a:t>
            </a:r>
          </a:p>
          <a:p>
            <a:r>
              <a:rPr lang="en-US" dirty="0"/>
              <a:t>B()</a:t>
            </a:r>
          </a:p>
          <a:p>
            <a:r>
              <a:rPr lang="en-US" dirty="0" err="1"/>
              <a:t>setValue</a:t>
            </a:r>
            <a:r>
              <a:rPr lang="en-US" dirty="0"/>
              <a:t>( value )</a:t>
            </a:r>
          </a:p>
          <a:p>
            <a:r>
              <a:rPr lang="en-US" dirty="0"/>
              <a:t>}</a:t>
            </a:r>
          </a:p>
          <a:p>
            <a:r>
              <a:rPr lang="en-US" dirty="0"/>
              <a:t>Main -&gt; "*" A</a:t>
            </a:r>
          </a:p>
          <a:p>
            <a:r>
              <a:rPr lang="en-US" dirty="0"/>
              <a:t>A-&gt;  B</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8</a:t>
            </a:fld>
            <a:endParaRPr lang="en-US"/>
          </a:p>
        </p:txBody>
      </p:sp>
    </p:spTree>
    <p:extLst>
      <p:ext uri="{BB962C8B-B14F-4D97-AF65-F5344CB8AC3E}">
        <p14:creationId xmlns:p14="http://schemas.microsoft.com/office/powerpoint/2010/main" val="283131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11</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12</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spend too long here</a:t>
            </a:r>
          </a:p>
        </p:txBody>
      </p:sp>
      <p:sp>
        <p:nvSpPr>
          <p:cNvPr id="4" name="Slide Number Placeholder 3"/>
          <p:cNvSpPr>
            <a:spLocks noGrp="1"/>
          </p:cNvSpPr>
          <p:nvPr>
            <p:ph type="sldNum" sz="quarter" idx="10"/>
          </p:nvPr>
        </p:nvSpPr>
        <p:spPr/>
        <p:txBody>
          <a:bodyPr/>
          <a:lstStyle/>
          <a:p>
            <a:fld id="{1EC41D83-A85E-494A-A425-5657A5A18AE9}" type="slidenum">
              <a:rPr lang="en-US" smtClean="0"/>
              <a:t>13</a:t>
            </a:fld>
            <a:endParaRPr lang="en-US"/>
          </a:p>
        </p:txBody>
      </p:sp>
    </p:spTree>
    <p:extLst>
      <p:ext uri="{BB962C8B-B14F-4D97-AF65-F5344CB8AC3E}">
        <p14:creationId xmlns:p14="http://schemas.microsoft.com/office/powerpoint/2010/main" val="327903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15</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Each</a:t>
            </a:r>
            <a:r>
              <a:rPr lang="en-US" baseline="0" dirty="0"/>
              <a:t> kid now only has 1 book</a:t>
            </a:r>
          </a:p>
          <a:p>
            <a:pPr marL="228600" indent="-228600">
              <a:buAutoNum type="alphaUcPeriod"/>
            </a:pPr>
            <a:r>
              <a:rPr lang="en-US" baseline="0" dirty="0"/>
              <a:t>There is no (sane) way to lookup a book to either lookup a book to add to a kid or print a report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17</a:t>
            </a:fld>
            <a:endParaRPr lang="en-US"/>
          </a:p>
        </p:txBody>
      </p:sp>
    </p:spTree>
    <p:extLst>
      <p:ext uri="{BB962C8B-B14F-4D97-AF65-F5344CB8AC3E}">
        <p14:creationId xmlns:p14="http://schemas.microsoft.com/office/powerpoint/2010/main" val="2724198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1a – obviously you try to use nouns</a:t>
            </a:r>
            <a:r>
              <a:rPr lang="en-US" baseline="0" dirty="0"/>
              <a:t> from the description.  But its not required</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20</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UML is meant to be a simple way to communicate, we often omit simple methods like getters and setters.</a:t>
            </a:r>
          </a:p>
          <a:p>
            <a:r>
              <a:rPr lang="en-US" baseline="0" dirty="0"/>
              <a:t>If we want you to show all methods, we will tell you to do so</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91822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Monday, September 10, 2018</a:t>
            </a:fld>
            <a:endParaRPr lang="en-US" dirty="0"/>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dirty="0"/>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Monday, September 10,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Monday, September 10,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Monday, September 10, 2018</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Monday, September 10, 2018</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Monday, September 10,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Monday, September 10, 2018</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Monday, September 10, 2018</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Monday, September 10, 2018</a:t>
            </a:fld>
            <a:endParaRPr lang="en-US" dirty="0">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Monday, September 10,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Monday, September 10, 2018</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Monday, September 10, 2018</a:t>
            </a:fld>
            <a:endParaRPr lang="en-US" dirty="0">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CSSE 220: </a:t>
            </a:r>
            <a:r>
              <a:rPr lang="en-US"/>
              <a:t>Object Design</a:t>
            </a:r>
            <a:endParaRPr lang="en-US" dirty="0"/>
          </a:p>
        </p:txBody>
      </p:sp>
      <p:sp>
        <p:nvSpPr>
          <p:cNvPr id="5" name="Text Placeholder 4"/>
          <p:cNvSpPr>
            <a:spLocks noGrp="1"/>
          </p:cNvSpPr>
          <p:nvPr>
            <p:ph type="subTitle" idx="1"/>
          </p:nvPr>
        </p:nvSpPr>
        <p:spPr/>
        <p:txBody>
          <a:bodyPr/>
          <a:lstStyle/>
          <a:p>
            <a:r>
              <a:rPr lang="en-US" dirty="0"/>
              <a:t>Part 1 of Many</a:t>
            </a:r>
          </a:p>
          <a:p>
            <a:r>
              <a:rPr lang="en-US" dirty="0"/>
              <a:t>Also Class Diagrams</a:t>
            </a:r>
          </a:p>
        </p:txBody>
      </p:sp>
    </p:spTree>
    <p:extLst>
      <p:ext uri="{BB962C8B-B14F-4D97-AF65-F5344CB8AC3E}">
        <p14:creationId xmlns:p14="http://schemas.microsoft.com/office/powerpoint/2010/main" val="3999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principles go from most important to least important. Today’s focus:</a:t>
            </a:r>
          </a:p>
        </p:txBody>
      </p:sp>
      <p:sp>
        <p:nvSpPr>
          <p:cNvPr id="3" name="Content Placeholder 2"/>
          <p:cNvSpPr>
            <a:spLocks noGrp="1"/>
          </p:cNvSpPr>
          <p:nvPr>
            <p:ph idx="1"/>
          </p:nvPr>
        </p:nvSpPr>
        <p:spPr/>
        <p:txBody>
          <a:bodyPr>
            <a:noAutofit/>
          </a:bodyPr>
          <a:lstStyle/>
          <a:p>
            <a:pPr marL="0" indent="0" fontAlgn="base">
              <a:buNone/>
            </a:pPr>
            <a:r>
              <a:rPr lang="en-US" sz="3200" dirty="0"/>
              <a:t>Make sure your design </a:t>
            </a:r>
            <a:r>
              <a:rPr lang="en-US" sz="3200" b="1" dirty="0"/>
              <a:t>allows proper functionality</a:t>
            </a:r>
            <a:endParaRPr lang="en-US" sz="3200" dirty="0"/>
          </a:p>
          <a:p>
            <a:pPr lvl="1" fontAlgn="base"/>
            <a:r>
              <a:rPr lang="en-US" sz="2400" dirty="0"/>
              <a:t>Must be able to </a:t>
            </a:r>
            <a:r>
              <a:rPr lang="en-US" sz="2400" b="1" dirty="0"/>
              <a:t>store required information</a:t>
            </a:r>
            <a:r>
              <a:rPr lang="en-US" sz="2400" dirty="0"/>
              <a:t> (one/many to one/many relationships)</a:t>
            </a:r>
          </a:p>
          <a:p>
            <a:pPr lvl="1" fontAlgn="base"/>
            <a:r>
              <a:rPr lang="en-US" sz="2400" dirty="0"/>
              <a:t>Must be able to </a:t>
            </a:r>
            <a:r>
              <a:rPr lang="en-US" sz="2400" b="1" dirty="0"/>
              <a:t>access the required information</a:t>
            </a:r>
            <a:r>
              <a:rPr lang="en-US" sz="2400" dirty="0"/>
              <a:t> to accomplish tasks</a:t>
            </a:r>
          </a:p>
          <a:p>
            <a:pPr lvl="1" fontAlgn="base"/>
            <a:r>
              <a:rPr lang="en-US" sz="2400" dirty="0"/>
              <a:t>Data should </a:t>
            </a:r>
            <a:r>
              <a:rPr lang="en-US" sz="2400" b="1" dirty="0"/>
              <a:t>not be duplicated</a:t>
            </a:r>
            <a:r>
              <a:rPr lang="en-US" sz="2400" dirty="0"/>
              <a:t> (id/identifiers are OK!)</a:t>
            </a:r>
            <a:endParaRPr lang="en-US" sz="3200" dirty="0"/>
          </a:p>
          <a:p>
            <a:pPr marL="0" indent="0">
              <a:buNone/>
            </a:pPr>
            <a:r>
              <a:rPr lang="en-US" sz="3200" dirty="0"/>
              <a:t>Structure design </a:t>
            </a:r>
            <a:r>
              <a:rPr lang="en-US" sz="3200" b="1" dirty="0"/>
              <a:t>around the data</a:t>
            </a:r>
            <a:r>
              <a:rPr lang="en-US" sz="3200" dirty="0"/>
              <a:t> to be stored</a:t>
            </a:r>
          </a:p>
          <a:p>
            <a:pPr lvl="1" fontAlgn="base"/>
            <a:r>
              <a:rPr lang="en-US" sz="2400" b="1" dirty="0"/>
              <a:t>Nouns should become classes</a:t>
            </a:r>
            <a:endParaRPr lang="en-US" sz="2400" dirty="0"/>
          </a:p>
          <a:p>
            <a:pPr lvl="1" fontAlgn="base"/>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And that you can access it from the classes that need it</a:t>
            </a:r>
          </a:p>
          <a:p>
            <a:pPr lvl="1" fontAlgn="base"/>
            <a:r>
              <a:rPr lang="en-US" sz="2900" dirty="0"/>
              <a:t>The solution is not to keep 2 copies of the same data.</a:t>
            </a:r>
          </a:p>
          <a:p>
            <a:endParaRPr lang="en-US" sz="3200" dirty="0"/>
          </a:p>
        </p:txBody>
      </p:sp>
    </p:spTree>
    <p:extLst>
      <p:ext uri="{BB962C8B-B14F-4D97-AF65-F5344CB8AC3E}">
        <p14:creationId xmlns:p14="http://schemas.microsoft.com/office/powerpoint/2010/main" val="324453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p:txBody>
          <a:bodyPr>
            <a:normAutofit/>
          </a:bodyPr>
          <a:lstStyle/>
          <a:p>
            <a:r>
              <a:rPr lang="en-US" sz="3200" dirty="0"/>
              <a:t>Look for the nouns in your problem, consider making them classes</a:t>
            </a:r>
          </a:p>
          <a:p>
            <a:pPr lvl="1"/>
            <a:r>
              <a:rPr lang="is-IS" sz="2900" dirty="0"/>
              <a:t>…i</a:t>
            </a:r>
            <a:r>
              <a:rPr lang="en-US" sz="2900" dirty="0"/>
              <a:t>f they are complex enough</a:t>
            </a:r>
          </a:p>
          <a:p>
            <a:r>
              <a:rPr lang="en-US" sz="3200" dirty="0"/>
              <a:t>Put the data you need to store as fields in your classes</a:t>
            </a:r>
          </a:p>
          <a:p>
            <a:r>
              <a:rPr lang="en-US" sz="3200" dirty="0"/>
              <a:t>Add operations to the classes to accomplish what your need</a:t>
            </a:r>
          </a:p>
          <a:p>
            <a:r>
              <a:rPr lang="en-US" sz="3200" dirty="0"/>
              <a:t>Avoid Plural Nouns</a:t>
            </a:r>
          </a:p>
        </p:txBody>
      </p:sp>
    </p:spTree>
    <p:extLst>
      <p:ext uri="{BB962C8B-B14F-4D97-AF65-F5344CB8AC3E}">
        <p14:creationId xmlns:p14="http://schemas.microsoft.com/office/powerpoint/2010/main" val="4418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Problem</a:t>
            </a:r>
          </a:p>
        </p:txBody>
      </p:sp>
      <p:sp>
        <p:nvSpPr>
          <p:cNvPr id="3" name="Content Placeholder 2"/>
          <p:cNvSpPr>
            <a:spLocks noGrp="1"/>
          </p:cNvSpPr>
          <p:nvPr>
            <p:ph idx="1"/>
          </p:nvPr>
        </p:nvSpPr>
        <p:spPr/>
        <p:txBody>
          <a:bodyPr>
            <a:normAutofit fontScale="92500"/>
          </a:bodyPr>
          <a:lstStyle/>
          <a:p>
            <a:pPr marL="0" indent="0">
              <a:buNone/>
            </a:pPr>
            <a:r>
              <a:rPr lang="en-US" sz="2800"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It should be possible to print a report on a kid that includes the books a particular kid has read.</a:t>
            </a:r>
          </a:p>
          <a:p>
            <a:pPr marL="0" indent="0">
              <a:buNone/>
            </a:pPr>
            <a:endParaRPr lang="en-US" sz="2800" dirty="0"/>
          </a:p>
          <a:p>
            <a:pPr marL="0" indent="0">
              <a:buNone/>
            </a:pPr>
            <a:r>
              <a:rPr lang="en-US" sz="2800" dirty="0"/>
              <a:t>Make a UML diagram of your proposed design for this system.  </a:t>
            </a:r>
          </a:p>
        </p:txBody>
      </p:sp>
    </p:spTree>
    <p:extLst>
      <p:ext uri="{BB962C8B-B14F-4D97-AF65-F5344CB8AC3E}">
        <p14:creationId xmlns:p14="http://schemas.microsoft.com/office/powerpoint/2010/main" val="340297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solution</a:t>
            </a:r>
          </a:p>
        </p:txBody>
      </p:sp>
      <p:pic>
        <p:nvPicPr>
          <p:cNvPr id="1028" name="Picture 4" descr="PlantUML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0421" y="1690689"/>
            <a:ext cx="5134786" cy="2433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94509" y="4793673"/>
            <a:ext cx="6622473" cy="1200329"/>
          </a:xfrm>
          <a:prstGeom prst="rect">
            <a:avLst/>
          </a:prstGeom>
          <a:noFill/>
        </p:spPr>
        <p:txBody>
          <a:bodyPr wrap="square" rtlCol="0">
            <a:spAutoFit/>
          </a:bodyPr>
          <a:lstStyle/>
          <a:p>
            <a:r>
              <a:rPr lang="en-US" dirty="0"/>
              <a:t>Note that List&lt;Book&gt; isn’t listed by name as an instance variable of Kid, but the line from Kid to Book with the * implies that. Ditto for List&lt;Kid&gt; in book, since the arrow is double-ended with * on each end</a:t>
            </a:r>
          </a:p>
        </p:txBody>
      </p:sp>
    </p:spTree>
    <p:extLst>
      <p:ext uri="{BB962C8B-B14F-4D97-AF65-F5344CB8AC3E}">
        <p14:creationId xmlns:p14="http://schemas.microsoft.com/office/powerpoint/2010/main" val="20662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22889"/>
          </a:xfrm>
        </p:spPr>
        <p:txBody>
          <a:bodyPr/>
          <a:lstStyle/>
          <a:p>
            <a:r>
              <a:rPr lang="en-US" dirty="0"/>
              <a:t>Main class</a:t>
            </a:r>
          </a:p>
        </p:txBody>
      </p:sp>
      <p:sp>
        <p:nvSpPr>
          <p:cNvPr id="2" name="Content Placeholder 1"/>
          <p:cNvSpPr>
            <a:spLocks noGrp="1"/>
          </p:cNvSpPr>
          <p:nvPr>
            <p:ph idx="1"/>
          </p:nvPr>
        </p:nvSpPr>
        <p:spPr>
          <a:xfrm>
            <a:off x="186612" y="1642188"/>
            <a:ext cx="3750906" cy="4825113"/>
          </a:xfrm>
        </p:spPr>
        <p:txBody>
          <a:bodyPr>
            <a:normAutofit/>
          </a:bodyPr>
          <a:lstStyle/>
          <a:p>
            <a:r>
              <a:rPr lang="en-US" sz="2000" dirty="0"/>
              <a:t>In really small programs, you could just have them as local variables in a static main</a:t>
            </a:r>
          </a:p>
          <a:p>
            <a:r>
              <a:rPr lang="en-US" sz="2000" dirty="0"/>
              <a:t>But for larger programs, it’s more usual for the class with main to be a real class with fields (also aids testing)</a:t>
            </a:r>
          </a:p>
          <a:p>
            <a:r>
              <a:rPr lang="en-US" sz="2000" dirty="0"/>
              <a:t>In our very simple designs, this class also deals with user input</a:t>
            </a:r>
          </a:p>
          <a:p>
            <a:r>
              <a:rPr lang="en-US" sz="2000" dirty="0"/>
              <a:t>Also be sure your design shows where things start and how user commands are handled</a:t>
            </a:r>
            <a:endParaRPr lang="en-US" dirty="0"/>
          </a:p>
          <a:p>
            <a:endParaRPr lang="en-US" dirty="0"/>
          </a:p>
        </p:txBody>
      </p:sp>
      <p:pic>
        <p:nvPicPr>
          <p:cNvPr id="2050"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546" y="255977"/>
            <a:ext cx="5218858" cy="507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06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Focus</a:t>
            </a:r>
          </a:p>
        </p:txBody>
      </p:sp>
      <p:sp>
        <p:nvSpPr>
          <p:cNvPr id="3" name="Content Placeholder 2"/>
          <p:cNvSpPr>
            <a:spLocks noGrp="1"/>
          </p:cNvSpPr>
          <p:nvPr>
            <p:ph idx="1"/>
          </p:nvPr>
        </p:nvSpPr>
        <p:spPr/>
        <p:txBody>
          <a:bodyPr>
            <a:normAutofit/>
          </a:bodyPr>
          <a:lstStyle/>
          <a:p>
            <a:pPr marL="457200" indent="-457200" fontAlgn="base">
              <a:buFont typeface="+mj-lt"/>
              <a:buAutoNum type="arabicPeriod"/>
            </a:pPr>
            <a:r>
              <a:rPr lang="en-US" sz="3200" dirty="0"/>
              <a:t>Structure your program around the data that needs storing</a:t>
            </a:r>
          </a:p>
          <a:p>
            <a:pPr lvl="1" fontAlgn="base"/>
            <a:r>
              <a:rPr lang="en-US" sz="2400" dirty="0"/>
              <a:t>Nouns become your classes, operations become their methods</a:t>
            </a:r>
          </a:p>
          <a:p>
            <a:pPr marL="457200" indent="-457200" fontAlgn="base">
              <a:buFont typeface="+mj-lt"/>
              <a:buAutoNum type="arabicPeriod"/>
            </a:pPr>
            <a:r>
              <a:rPr lang="en-US" sz="3200" dirty="0">
                <a:solidFill>
                  <a:srgbClr val="FF0000"/>
                </a:solidFill>
              </a:rPr>
              <a:t>Your structure needs to function correctly</a:t>
            </a:r>
          </a:p>
          <a:p>
            <a:pPr lvl="1" fontAlgn="base"/>
            <a:r>
              <a:rPr lang="en-US" sz="2400" dirty="0"/>
              <a:t>Every class must have access (directly or indirectly) to the data it needs to complete its operations</a:t>
            </a:r>
          </a:p>
          <a:p>
            <a:pPr lvl="1" fontAlgn="base"/>
            <a:r>
              <a:rPr lang="en-US" sz="2400" dirty="0"/>
              <a:t>Usually this means the problem must be modeled correctly</a:t>
            </a:r>
          </a:p>
          <a:p>
            <a:pPr lvl="1" fontAlgn="base"/>
            <a:r>
              <a:rPr lang="en-US" sz="2400" dirty="0"/>
              <a:t>Data should also not be duplicated</a:t>
            </a:r>
          </a:p>
        </p:txBody>
      </p:sp>
    </p:spTree>
    <p:extLst>
      <p:ext uri="{BB962C8B-B14F-4D97-AF65-F5344CB8AC3E}">
        <p14:creationId xmlns:p14="http://schemas.microsoft.com/office/powerpoint/2010/main" val="1337980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
            </a:r>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92" y="1690689"/>
            <a:ext cx="8749615" cy="25918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8347" y="1922585"/>
            <a:ext cx="2318263" cy="523220"/>
          </a:xfrm>
          <a:prstGeom prst="rect">
            <a:avLst/>
          </a:prstGeom>
          <a:noFill/>
        </p:spPr>
        <p:txBody>
          <a:bodyPr wrap="none" rtlCol="0">
            <a:spAutoFit/>
          </a:bodyPr>
          <a:lstStyle/>
          <a:p>
            <a:r>
              <a:rPr lang="en-US" sz="2800" dirty="0"/>
              <a:t>Bad Solution A</a:t>
            </a:r>
            <a:endParaRPr lang="en-US" dirty="0"/>
          </a:p>
        </p:txBody>
      </p:sp>
      <p:pic>
        <p:nvPicPr>
          <p:cNvPr id="3076" name="Picture 4" descr="PlantUM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70" y="4766928"/>
            <a:ext cx="9059330" cy="19631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7192" y="4243708"/>
            <a:ext cx="2318263" cy="523220"/>
          </a:xfrm>
          <a:prstGeom prst="rect">
            <a:avLst/>
          </a:prstGeom>
          <a:noFill/>
        </p:spPr>
        <p:txBody>
          <a:bodyPr wrap="none" rtlCol="0">
            <a:spAutoFit/>
          </a:bodyPr>
          <a:lstStyle/>
          <a:p>
            <a:r>
              <a:rPr lang="en-US" sz="2800" dirty="0"/>
              <a:t>Bad Solution B</a:t>
            </a:r>
            <a:endParaRPr lang="en-US" dirty="0"/>
          </a:p>
        </p:txBody>
      </p:sp>
      <p:cxnSp>
        <p:nvCxnSpPr>
          <p:cNvPr id="5" name="Straight Arrow Connector 4"/>
          <p:cNvCxnSpPr/>
          <p:nvPr/>
        </p:nvCxnSpPr>
        <p:spPr>
          <a:xfrm flipH="1">
            <a:off x="6857999" y="5721927"/>
            <a:ext cx="360218" cy="13855"/>
          </a:xfrm>
          <a:prstGeom prst="straightConnector1">
            <a:avLst/>
          </a:prstGeom>
          <a:ln w="34925">
            <a:solidFill>
              <a:srgbClr val="C00000"/>
            </a:solidFill>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81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most cases non-workable design is caused by…</a:t>
            </a:r>
          </a:p>
        </p:txBody>
      </p:sp>
      <p:sp>
        <p:nvSpPr>
          <p:cNvPr id="3" name="Content Placeholder 2"/>
          <p:cNvSpPr>
            <a:spLocks noGrp="1"/>
          </p:cNvSpPr>
          <p:nvPr>
            <p:ph idx="1"/>
          </p:nvPr>
        </p:nvSpPr>
        <p:spPr/>
        <p:txBody>
          <a:bodyPr>
            <a:normAutofit/>
          </a:bodyPr>
          <a:lstStyle/>
          <a:p>
            <a:r>
              <a:rPr lang="en-US" sz="2800" dirty="0"/>
              <a:t>Not reading the problem carefully or not mapping it to design carefully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28862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151756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a:xfrm>
            <a:off x="457200" y="1481138"/>
            <a:ext cx="8229600" cy="4969538"/>
          </a:xfrm>
        </p:spPr>
        <p:txBody>
          <a:bodyPr/>
          <a:lstStyle/>
          <a:p>
            <a:pPr>
              <a:buFont typeface="Arial" panose="020B0604020202020204" pitchFamily="34" charset="0"/>
              <a:buChar char="•"/>
            </a:pPr>
            <a:r>
              <a:rPr lang="en-US" dirty="0"/>
              <a:t>Programs typically begin as abstract ideas</a:t>
            </a:r>
          </a:p>
          <a:p>
            <a:pPr>
              <a:buFont typeface="Arial" panose="020B0604020202020204" pitchFamily="34" charset="0"/>
              <a:buChar char="•"/>
            </a:pPr>
            <a:r>
              <a:rPr lang="en-US" dirty="0"/>
              <a:t>These ideas form a set of requirements (i.e. what the user wants)</a:t>
            </a:r>
          </a:p>
          <a:p>
            <a:pPr>
              <a:buFont typeface="Arial" panose="020B0604020202020204" pitchFamily="34" charset="0"/>
              <a:buChar char="•"/>
            </a:pPr>
            <a:r>
              <a:rPr lang="en-US" dirty="0"/>
              <a:t>We must take these requirements, and figure out an approach for our coding</a:t>
            </a:r>
          </a:p>
          <a:p>
            <a:pPr>
              <a:buFont typeface="Arial" panose="020B0604020202020204" pitchFamily="34" charset="0"/>
              <a:buChar char="•"/>
            </a:pPr>
            <a:r>
              <a:rPr lang="en-US" dirty="0"/>
              <a:t>Usually the approach is not obvious</a:t>
            </a:r>
          </a:p>
          <a:p>
            <a:pPr>
              <a:buFont typeface="Arial" panose="020B0604020202020204" pitchFamily="34" charset="0"/>
              <a:buChar char="•"/>
            </a:pPr>
            <a:r>
              <a:rPr lang="en-US" dirty="0"/>
              <a:t>So we propose designs, then iteratively refine them into something that might work (continued…)</a:t>
            </a:r>
          </a:p>
        </p:txBody>
      </p:sp>
    </p:spTree>
    <p:extLst>
      <p:ext uri="{BB962C8B-B14F-4D97-AF65-F5344CB8AC3E}">
        <p14:creationId xmlns:p14="http://schemas.microsoft.com/office/powerpoint/2010/main" val="355504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The player’s color bonus cannot be preserved if he/she loses all their cards of a particular color</a:t>
            </a:r>
          </a:p>
          <a:p>
            <a:pPr marL="0" indent="0">
              <a:buNone/>
            </a:pPr>
            <a:r>
              <a:rPr lang="en-US" dirty="0"/>
              <a:t>It requires iterating over all objects to get the full set of cards in the players hands to move cards or compute final total</a:t>
            </a:r>
          </a:p>
          <a:p>
            <a:pPr marL="0" indent="0">
              <a:buNone/>
            </a:pPr>
            <a:r>
              <a:rPr lang="en-US" dirty="0"/>
              <a:t>1c. </a:t>
            </a:r>
            <a:r>
              <a:rPr lang="en-US" dirty="0" err="1"/>
              <a:t>Playername</a:t>
            </a:r>
            <a:r>
              <a:rPr lang="en-US" dirty="0"/>
              <a:t> &amp; player color bonus are duplicated across cards</a:t>
            </a:r>
          </a:p>
          <a:p>
            <a:pPr marL="0" indent="0">
              <a:buNone/>
            </a:pPr>
            <a:r>
              <a:rPr lang="en-US" dirty="0"/>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dirty="0"/>
          </a:p>
          <a:p>
            <a:pPr marL="0" indent="0">
              <a:buNone/>
            </a:pPr>
            <a:r>
              <a:rPr lang="en-US" sz="2000" dirty="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987207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Once a card is added to a players hand, its specific point value is lost so the card cannot be randomly moved to another players hand</a:t>
            </a:r>
          </a:p>
          <a:p>
            <a:pPr marL="0" indent="0">
              <a:buNone/>
            </a:pPr>
            <a:r>
              <a:rPr lang="en-US" dirty="0"/>
              <a:t>2a.  Card (common noun from problem)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2832512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dirty="0" err="1"/>
              <a:t>getPoints</a:t>
            </a:r>
            <a:r>
              <a:rPr lang="en-US" dirty="0"/>
              <a:t>(), </a:t>
            </a:r>
            <a:r>
              <a:rPr lang="en-US" dirty="0" err="1"/>
              <a:t>getColor</a:t>
            </a:r>
            <a:r>
              <a:rPr lang="en-US" dirty="0"/>
              <a:t>() too</a:t>
            </a:r>
          </a:p>
        </p:txBody>
      </p:sp>
    </p:spTree>
    <p:extLst>
      <p:ext uri="{BB962C8B-B14F-4D97-AF65-F5344CB8AC3E}">
        <p14:creationId xmlns:p14="http://schemas.microsoft.com/office/powerpoint/2010/main" val="2209419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Class</a:t>
            </a:r>
          </a:p>
        </p:txBody>
      </p:sp>
      <p:sp>
        <p:nvSpPr>
          <p:cNvPr id="3" name="Content Placeholder 2"/>
          <p:cNvSpPr>
            <a:spLocks noGrp="1"/>
          </p:cNvSpPr>
          <p:nvPr>
            <p:ph idx="1"/>
          </p:nvPr>
        </p:nvSpPr>
        <p:spPr/>
        <p:txBody>
          <a:bodyPr>
            <a:normAutofit/>
          </a:bodyPr>
          <a:lstStyle/>
          <a:p>
            <a:r>
              <a:rPr lang="en-US" dirty="0"/>
              <a:t>Solve the 2 Design Problems in the design problems homework (Part 1 only, not Parts 2 and 3)</a:t>
            </a:r>
          </a:p>
          <a:p>
            <a:pPr lvl="1"/>
            <a:r>
              <a:rPr lang="en-US" dirty="0"/>
              <a:t>Bring your solution to be collected </a:t>
            </a:r>
            <a:r>
              <a:rPr lang="en-US" b="1" dirty="0">
                <a:solidFill>
                  <a:srgbClr val="FF0000"/>
                </a:solidFill>
              </a:rPr>
              <a:t>at the start of </a:t>
            </a:r>
            <a:r>
              <a:rPr lang="en-US" dirty="0"/>
              <a:t>next class</a:t>
            </a:r>
          </a:p>
          <a:p>
            <a:pPr lvl="1"/>
            <a:r>
              <a:rPr lang="en-US" dirty="0"/>
              <a:t>We will go over the solution at the beginning of next class</a:t>
            </a:r>
          </a:p>
          <a:p>
            <a:pPr lvl="1"/>
            <a:r>
              <a:rPr lang="en-US" dirty="0"/>
              <a:t>Anything turned in late will be worth zero points</a:t>
            </a:r>
          </a:p>
          <a:p>
            <a:pPr lvl="1"/>
            <a:endParaRPr lang="en-US" dirty="0"/>
          </a:p>
          <a:p>
            <a:pPr marL="0" indent="0">
              <a:buNone/>
            </a:pPr>
            <a:endParaRPr lang="en-US" dirty="0"/>
          </a:p>
          <a:p>
            <a:r>
              <a:rPr lang="en-US" dirty="0"/>
              <a:t>We’ll discuss more design principles next class</a:t>
            </a:r>
          </a:p>
          <a:p>
            <a:endParaRPr lang="en-US" dirty="0"/>
          </a:p>
          <a:p>
            <a:endParaRPr lang="en-US" dirty="0"/>
          </a:p>
        </p:txBody>
      </p:sp>
    </p:spTree>
    <p:extLst>
      <p:ext uri="{BB962C8B-B14F-4D97-AF65-F5344CB8AC3E}">
        <p14:creationId xmlns:p14="http://schemas.microsoft.com/office/powerpoint/2010/main" val="189357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256"/>
            <a:ext cx="8229600" cy="1022148"/>
          </a:xfrm>
        </p:spPr>
        <p:txBody>
          <a:bodyPr/>
          <a:lstStyle/>
          <a:p>
            <a:r>
              <a:rPr lang="en-US" dirty="0"/>
              <a:t>A problem (if we have time)</a:t>
            </a:r>
          </a:p>
        </p:txBody>
      </p:sp>
      <p:sp>
        <p:nvSpPr>
          <p:cNvPr id="2" name="Content Placeholder 1"/>
          <p:cNvSpPr>
            <a:spLocks noGrp="1"/>
          </p:cNvSpPr>
          <p:nvPr>
            <p:ph idx="1"/>
          </p:nvPr>
        </p:nvSpPr>
        <p:spPr>
          <a:xfrm>
            <a:off x="457200" y="832745"/>
            <a:ext cx="8229600" cy="5085917"/>
          </a:xfrm>
        </p:spPr>
        <p:txBody>
          <a:bodyPr>
            <a:normAutofit lnSpcReduction="10000"/>
          </a:bodyPr>
          <a:lstStyle/>
          <a:p>
            <a:pPr marL="109537" indent="0">
              <a:buNone/>
            </a:pPr>
            <a:r>
              <a:rPr lang="en-US" sz="2400" dirty="0"/>
              <a:t>A factory sells a small number of unique products.  Each product has an id code, a description, price and quantity (the amount currently available at the factory).  When a customer places an order, they buy a specific number of each product.  The order needs to be stored in the system for future reference, with the customer’s name and address.</a:t>
            </a:r>
          </a:p>
          <a:p>
            <a:pPr marL="109537" indent="0">
              <a:buNone/>
            </a:pPr>
            <a:endParaRPr lang="en-US" sz="2400" dirty="0"/>
          </a:p>
          <a:p>
            <a:pPr marL="109537" indent="0">
              <a:buNone/>
            </a:pPr>
            <a:r>
              <a:rPr lang="en-US" sz="2400" dirty="0"/>
              <a:t>At some point, the order should ship to the customer, and that date should also be recorded.</a:t>
            </a:r>
          </a:p>
          <a:p>
            <a:pPr marL="109537" indent="0">
              <a:buNone/>
            </a:pPr>
            <a:endParaRPr lang="en-US" sz="2400" dirty="0"/>
          </a:p>
          <a:p>
            <a:pPr marL="109537" indent="0">
              <a:buNone/>
            </a:pPr>
            <a:r>
              <a:rPr lang="en-US" sz="2400" dirty="0"/>
              <a:t>The main operation of the system is to add a new order and mark an order as shipped.</a:t>
            </a:r>
          </a:p>
          <a:p>
            <a:pPr marL="109537" indent="0">
              <a:buNone/>
            </a:pPr>
            <a:r>
              <a:rPr lang="en-US" sz="2400" b="1" dirty="0"/>
              <a:t>In a group of 2-3, make with an object design for this system and document it in UML (on paper).</a:t>
            </a:r>
          </a:p>
          <a:p>
            <a:pPr marL="109537" indent="0">
              <a:buNone/>
            </a:pPr>
            <a:endParaRPr lang="en-US" sz="2400" dirty="0"/>
          </a:p>
        </p:txBody>
      </p:sp>
    </p:spTree>
    <p:extLst>
      <p:ext uri="{BB962C8B-B14F-4D97-AF65-F5344CB8AC3E}">
        <p14:creationId xmlns:p14="http://schemas.microsoft.com/office/powerpoint/2010/main" val="271842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256"/>
            <a:ext cx="8229600" cy="1022148"/>
          </a:xfrm>
        </p:spPr>
        <p:txBody>
          <a:bodyPr/>
          <a:lstStyle/>
          <a:p>
            <a:r>
              <a:rPr lang="en-US" dirty="0"/>
              <a:t>A problem –revised</a:t>
            </a:r>
          </a:p>
        </p:txBody>
      </p:sp>
      <p:sp>
        <p:nvSpPr>
          <p:cNvPr id="2" name="Content Placeholder 1"/>
          <p:cNvSpPr>
            <a:spLocks noGrp="1"/>
          </p:cNvSpPr>
          <p:nvPr>
            <p:ph idx="1"/>
          </p:nvPr>
        </p:nvSpPr>
        <p:spPr>
          <a:xfrm>
            <a:off x="457200" y="832745"/>
            <a:ext cx="8229600" cy="5085917"/>
          </a:xfrm>
        </p:spPr>
        <p:txBody>
          <a:bodyPr/>
          <a:lstStyle/>
          <a:p>
            <a:pPr marL="109537" indent="0">
              <a:buNone/>
            </a:pPr>
            <a:r>
              <a:rPr lang="en-US" sz="2400" dirty="0"/>
              <a:t>Now orders can be partially shipped – i.e. a single order might take several shipments to complete.</a:t>
            </a:r>
          </a:p>
          <a:p>
            <a:pPr marL="109537" indent="0">
              <a:buNone/>
            </a:pPr>
            <a:endParaRPr lang="en-US" sz="2400" dirty="0"/>
          </a:p>
          <a:p>
            <a:pPr marL="109537" indent="0">
              <a:buNone/>
            </a:pPr>
            <a:r>
              <a:rPr lang="en-US" sz="2400" dirty="0"/>
              <a:t>The main operation of the system is to add a new order and enter shipments for orders.</a:t>
            </a:r>
          </a:p>
          <a:p>
            <a:pPr marL="109537" indent="0">
              <a:buNone/>
            </a:pPr>
            <a:endParaRPr lang="en-US" sz="2000" b="1" dirty="0"/>
          </a:p>
          <a:p>
            <a:pPr marL="109537" indent="0">
              <a:buNone/>
            </a:pPr>
            <a:r>
              <a:rPr lang="en-US" sz="2800" b="1" dirty="0"/>
              <a:t>In a group of 2-3, revise your design to accommodate this new issue.</a:t>
            </a:r>
          </a:p>
          <a:p>
            <a:pPr marL="109537" indent="0">
              <a:buNone/>
            </a:pPr>
            <a:endParaRPr lang="en-US" sz="2400" dirty="0"/>
          </a:p>
        </p:txBody>
      </p:sp>
    </p:spTree>
    <p:extLst>
      <p:ext uri="{BB962C8B-B14F-4D97-AF65-F5344CB8AC3E}">
        <p14:creationId xmlns:p14="http://schemas.microsoft.com/office/powerpoint/2010/main" val="3286282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682" y="464282"/>
            <a:ext cx="5664933" cy="623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72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So we propose designs, then iteratively refine them into something that might work</a:t>
            </a:r>
          </a:p>
          <a:p>
            <a:pPr lvl="1">
              <a:buFont typeface="Arial" panose="020B0604020202020204" pitchFamily="34" charset="0"/>
              <a:buChar char="•"/>
            </a:pPr>
            <a:r>
              <a:rPr lang="en-US" dirty="0"/>
              <a:t>Many bad ideas in the process</a:t>
            </a:r>
          </a:p>
          <a:p>
            <a:pPr lvl="1">
              <a:buFont typeface="Arial" panose="020B0604020202020204" pitchFamily="34" charset="0"/>
              <a:buChar char="•"/>
            </a:pPr>
            <a:r>
              <a:rPr lang="en-US" dirty="0"/>
              <a:t>We don’t want to go through the effort of implementing bad ideas in code</a:t>
            </a:r>
          </a:p>
          <a:p>
            <a:pPr lvl="1">
              <a:buFont typeface="Arial" panose="020B0604020202020204" pitchFamily="34" charset="0"/>
              <a:buChar char="•"/>
            </a:pPr>
            <a:r>
              <a:rPr lang="en-US" dirty="0"/>
              <a:t>But we need a way to communicate/think concretely about these half-baked program approaches</a:t>
            </a:r>
          </a:p>
          <a:p>
            <a:pPr>
              <a:buFont typeface="Arial" panose="020B0604020202020204" pitchFamily="34" charset="0"/>
              <a:buChar char="•"/>
            </a:pPr>
            <a:r>
              <a:rPr lang="en-US" dirty="0"/>
              <a:t>We need a diagram language!</a:t>
            </a:r>
          </a:p>
          <a:p>
            <a:endParaRPr lang="en-US" dirty="0"/>
          </a:p>
        </p:txBody>
      </p:sp>
    </p:spTree>
    <p:extLst>
      <p:ext uri="{BB962C8B-B14F-4D97-AF65-F5344CB8AC3E}">
        <p14:creationId xmlns:p14="http://schemas.microsoft.com/office/powerpoint/2010/main" val="426398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of the Trade</a:t>
            </a:r>
          </a:p>
        </p:txBody>
      </p:sp>
      <p:sp>
        <p:nvSpPr>
          <p:cNvPr id="2" name="Content Placeholder 1"/>
          <p:cNvSpPr>
            <a:spLocks noGrp="1"/>
          </p:cNvSpPr>
          <p:nvPr>
            <p:ph idx="1"/>
          </p:nvPr>
        </p:nvSpPr>
        <p:spPr/>
        <p:txBody>
          <a:bodyPr/>
          <a:lstStyle/>
          <a:p>
            <a:r>
              <a:rPr lang="en-US" dirty="0"/>
              <a:t>Class Diagrams (UML)</a:t>
            </a:r>
          </a:p>
          <a:p>
            <a:r>
              <a:rPr lang="en-US" dirty="0"/>
              <a:t>UML – Unified Modeling Language</a:t>
            </a:r>
          </a:p>
          <a:p>
            <a:pPr lvl="1"/>
            <a:r>
              <a:rPr lang="en-US" sz="2100" dirty="0"/>
              <a:t>Language </a:t>
            </a:r>
            <a:r>
              <a:rPr lang="en-US" sz="2100" dirty="0">
                <a:solidFill>
                  <a:srgbClr val="FF0000"/>
                </a:solidFill>
              </a:rPr>
              <a:t>un</a:t>
            </a:r>
            <a:r>
              <a:rPr lang="en-US" sz="2100" dirty="0"/>
              <a:t>specific</a:t>
            </a:r>
          </a:p>
          <a:p>
            <a:pPr lvl="1"/>
            <a:r>
              <a:rPr lang="en-US" sz="2100" dirty="0"/>
              <a:t>Has a lot of different diagrams it provides specifications for – but the class diagram language is the most widely used</a:t>
            </a:r>
          </a:p>
        </p:txBody>
      </p:sp>
    </p:spTree>
    <p:extLst>
      <p:ext uri="{BB962C8B-B14F-4D97-AF65-F5344CB8AC3E}">
        <p14:creationId xmlns:p14="http://schemas.microsoft.com/office/powerpoint/2010/main" val="367157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 little class diagram will get you a long way</a:t>
            </a:r>
          </a:p>
        </p:txBody>
      </p:sp>
      <p:graphicFrame>
        <p:nvGraphicFramePr>
          <p:cNvPr id="4" name="Table 3"/>
          <p:cNvGraphicFramePr>
            <a:graphicFrameLocks noGrp="1"/>
          </p:cNvGraphicFramePr>
          <p:nvPr>
            <p:extLst>
              <p:ext uri="{D42A27DB-BD31-4B8C-83A1-F6EECF244321}">
                <p14:modId xmlns:p14="http://schemas.microsoft.com/office/powerpoint/2010/main" val="2498984322"/>
              </p:ext>
            </p:extLst>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20973961"/>
              </p:ext>
            </p:extLst>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670327"/>
              </p:ext>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3 sections</a:t>
            </a:r>
          </a:p>
          <a:p>
            <a:pPr marL="285750" indent="-285750">
              <a:buFont typeface="Arial" panose="020B0604020202020204" pitchFamily="34" charset="0"/>
              <a:buChar char="•"/>
            </a:pPr>
            <a:r>
              <a:rPr lang="en-US" dirty="0"/>
              <a:t>Not the final version of UML we will teach, but covers the main points</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spTree>
    <p:extLst>
      <p:ext uri="{BB962C8B-B14F-4D97-AF65-F5344CB8AC3E}">
        <p14:creationId xmlns:p14="http://schemas.microsoft.com/office/powerpoint/2010/main" val="25273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Arrows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2139143" y="1086084"/>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ext uri="{D42A27DB-BD31-4B8C-83A1-F6EECF244321}">
                <p14:modId xmlns:p14="http://schemas.microsoft.com/office/powerpoint/2010/main" val="2403846332"/>
              </p:ext>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6" name="TextBox 15"/>
          <p:cNvSpPr txBox="1"/>
          <p:nvPr/>
        </p:nvSpPr>
        <p:spPr>
          <a:xfrm>
            <a:off x="4865717" y="3421004"/>
            <a:ext cx="2959331" cy="923330"/>
          </a:xfrm>
          <a:prstGeom prst="rect">
            <a:avLst/>
          </a:prstGeom>
          <a:noFill/>
        </p:spPr>
        <p:txBody>
          <a:bodyPr wrap="square" rtlCol="0">
            <a:spAutoFit/>
          </a:bodyPr>
          <a:lstStyle/>
          <a:p>
            <a:r>
              <a:rPr lang="en-US" dirty="0"/>
              <a:t>Note the star means several… usually a list or collection.</a:t>
            </a: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Tree>
    <p:extLst>
      <p:ext uri="{BB962C8B-B14F-4D97-AF65-F5344CB8AC3E}">
        <p14:creationId xmlns:p14="http://schemas.microsoft.com/office/powerpoint/2010/main" val="156725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a:ea typeface="+mj-ea"/>
              </a:rPr>
              <a:t>Summary of </a:t>
            </a:r>
            <a:br>
              <a:rPr lang="en-US" dirty="0">
                <a:ea typeface="+mj-ea"/>
              </a:rPr>
            </a:br>
            <a:r>
              <a:rPr lang="en-US" dirty="0">
                <a:ea typeface="+mj-ea"/>
              </a:rPr>
              <a:t>UML Class Diagram Arrows</a:t>
            </a:r>
          </a:p>
        </p:txBody>
      </p:sp>
      <p:pic>
        <p:nvPicPr>
          <p:cNvPr id="7" name="Picture 6"/>
          <p:cNvPicPr/>
          <p:nvPr/>
        </p:nvPicPr>
        <p:blipFill rotWithShape="1">
          <a:blip r:embed="rId3"/>
          <a:srcRect l="9000" t="7500" r="9000" b="9000"/>
          <a:stretch/>
        </p:blipFill>
        <p:spPr bwMode="auto">
          <a:xfrm>
            <a:off x="714595" y="2263694"/>
            <a:ext cx="1741525" cy="1797944"/>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870258" y="1651763"/>
            <a:ext cx="1430200" cy="646331"/>
          </a:xfrm>
          <a:prstGeom prst="rect">
            <a:avLst/>
          </a:prstGeom>
          <a:noFill/>
        </p:spPr>
        <p:txBody>
          <a:bodyPr wrap="none" rtlCol="0">
            <a:spAutoFit/>
          </a:bodyPr>
          <a:lstStyle/>
          <a:p>
            <a:pPr algn="ctr"/>
            <a:r>
              <a:rPr lang="en-US" dirty="0"/>
              <a:t>Inheritance</a:t>
            </a:r>
          </a:p>
          <a:p>
            <a:pPr algn="ctr"/>
            <a:r>
              <a:rPr lang="en-US" dirty="0"/>
              <a:t>(is-a)</a:t>
            </a:r>
          </a:p>
        </p:txBody>
      </p:sp>
      <p:sp>
        <p:nvSpPr>
          <p:cNvPr id="12" name="TextBox 11"/>
          <p:cNvSpPr txBox="1"/>
          <p:nvPr/>
        </p:nvSpPr>
        <p:spPr>
          <a:xfrm>
            <a:off x="2902520" y="1513264"/>
            <a:ext cx="1944763" cy="923330"/>
          </a:xfrm>
          <a:prstGeom prst="rect">
            <a:avLst/>
          </a:prstGeom>
          <a:noFill/>
        </p:spPr>
        <p:txBody>
          <a:bodyPr wrap="none" rtlCol="0">
            <a:spAutoFit/>
          </a:bodyPr>
          <a:lstStyle/>
          <a:p>
            <a:pPr algn="ctr"/>
            <a:r>
              <a:rPr lang="en-US" dirty="0"/>
              <a:t>Interface </a:t>
            </a:r>
          </a:p>
          <a:p>
            <a:pPr algn="ctr"/>
            <a:r>
              <a:rPr lang="en-US" dirty="0"/>
              <a:t>Implementation</a:t>
            </a:r>
          </a:p>
          <a:p>
            <a:pPr algn="ctr"/>
            <a:r>
              <a:rPr lang="en-US" dirty="0"/>
              <a:t>(is-a)</a:t>
            </a:r>
          </a:p>
        </p:txBody>
      </p:sp>
      <p:pic>
        <p:nvPicPr>
          <p:cNvPr id="13" name="Picture 12"/>
          <p:cNvPicPr/>
          <p:nvPr/>
        </p:nvPicPr>
        <p:blipFill rotWithShape="1">
          <a:blip r:embed="rId4"/>
          <a:srcRect l="8152" t="9783" r="8696" b="8695"/>
          <a:stretch/>
        </p:blipFill>
        <p:spPr bwMode="auto">
          <a:xfrm>
            <a:off x="3147886" y="2397957"/>
            <a:ext cx="1454030" cy="1529418"/>
          </a:xfrm>
          <a:prstGeom prst="rect">
            <a:avLst/>
          </a:prstGeom>
          <a:ln>
            <a:noFill/>
          </a:ln>
          <a:extLst>
            <a:ext uri="{53640926-AAD7-44D8-BBD7-CCE9431645EC}">
              <a14:shadowObscured xmlns:a14="http://schemas.microsoft.com/office/drawing/2010/main"/>
            </a:ext>
          </a:extLst>
        </p:spPr>
      </p:pic>
      <p:sp>
        <p:nvSpPr>
          <p:cNvPr id="14" name="TextBox 13"/>
          <p:cNvSpPr txBox="1"/>
          <p:nvPr/>
        </p:nvSpPr>
        <p:spPr>
          <a:xfrm>
            <a:off x="5341560" y="1648115"/>
            <a:ext cx="1611339" cy="646331"/>
          </a:xfrm>
          <a:prstGeom prst="rect">
            <a:avLst/>
          </a:prstGeom>
          <a:noFill/>
        </p:spPr>
        <p:txBody>
          <a:bodyPr wrap="none" rtlCol="0">
            <a:spAutoFit/>
          </a:bodyPr>
          <a:lstStyle/>
          <a:p>
            <a:pPr algn="ctr"/>
            <a:r>
              <a:rPr lang="en-US" dirty="0"/>
              <a:t>Association</a:t>
            </a:r>
          </a:p>
          <a:p>
            <a:pPr algn="ctr"/>
            <a:r>
              <a:rPr lang="en-US" dirty="0"/>
              <a:t>(has-a-field)</a:t>
            </a:r>
          </a:p>
        </p:txBody>
      </p:sp>
      <p:pic>
        <p:nvPicPr>
          <p:cNvPr id="15" name="Picture 14"/>
          <p:cNvPicPr/>
          <p:nvPr/>
        </p:nvPicPr>
        <p:blipFill rotWithShape="1">
          <a:blip r:embed="rId5"/>
          <a:srcRect l="9000" t="10500" r="9000" b="8000"/>
          <a:stretch/>
        </p:blipFill>
        <p:spPr bwMode="auto">
          <a:xfrm>
            <a:off x="5412092" y="2417275"/>
            <a:ext cx="1470274" cy="1490781"/>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6"/>
          <a:srcRect l="10000" t="7468" r="8499" b="9333"/>
          <a:stretch/>
        </p:blipFill>
        <p:spPr bwMode="auto">
          <a:xfrm>
            <a:off x="7447175" y="2298094"/>
            <a:ext cx="1409746" cy="1629281"/>
          </a:xfrm>
          <a:prstGeom prst="rect">
            <a:avLst/>
          </a:prstGeom>
          <a:ln>
            <a:noFill/>
          </a:ln>
          <a:extLst>
            <a:ext uri="{53640926-AAD7-44D8-BBD7-CCE9431645EC}">
              <a14:shadowObscured xmlns:a14="http://schemas.microsoft.com/office/drawing/2010/main"/>
            </a:ext>
          </a:extLst>
        </p:spPr>
      </p:pic>
      <p:sp>
        <p:nvSpPr>
          <p:cNvPr id="17" name="TextBox 16"/>
          <p:cNvSpPr txBox="1"/>
          <p:nvPr/>
        </p:nvSpPr>
        <p:spPr>
          <a:xfrm>
            <a:off x="7299090" y="1655376"/>
            <a:ext cx="1705916" cy="646331"/>
          </a:xfrm>
          <a:prstGeom prst="rect">
            <a:avLst/>
          </a:prstGeom>
          <a:noFill/>
        </p:spPr>
        <p:txBody>
          <a:bodyPr wrap="none" rtlCol="0">
            <a:spAutoFit/>
          </a:bodyPr>
          <a:lstStyle/>
          <a:p>
            <a:pPr algn="ctr"/>
            <a:r>
              <a:rPr lang="en-US" dirty="0"/>
              <a:t>Dependency</a:t>
            </a:r>
          </a:p>
          <a:p>
            <a:pPr algn="ctr"/>
            <a:r>
              <a:rPr lang="en-US" dirty="0"/>
              <a:t>(depends-on)</a:t>
            </a:r>
          </a:p>
        </p:txBody>
      </p:sp>
      <p:pic>
        <p:nvPicPr>
          <p:cNvPr id="18" name="Picture 17"/>
          <p:cNvPicPr/>
          <p:nvPr/>
        </p:nvPicPr>
        <p:blipFill rotWithShape="1">
          <a:blip r:embed="rId7"/>
          <a:srcRect l="4800" t="27000" r="4800" b="16000"/>
          <a:stretch/>
        </p:blipFill>
        <p:spPr bwMode="auto">
          <a:xfrm>
            <a:off x="870257" y="4400119"/>
            <a:ext cx="3233909" cy="629119"/>
          </a:xfrm>
          <a:prstGeom prst="rect">
            <a:avLst/>
          </a:prstGeom>
          <a:ln>
            <a:noFill/>
          </a:ln>
          <a:extLst>
            <a:ext uri="{53640926-AAD7-44D8-BBD7-CCE9431645EC}">
              <a14:shadowObscured xmlns:a14="http://schemas.microsoft.com/office/drawing/2010/main"/>
            </a:ext>
          </a:extLst>
        </p:spPr>
      </p:pic>
      <p:pic>
        <p:nvPicPr>
          <p:cNvPr id="19" name="Picture 18"/>
          <p:cNvPicPr/>
          <p:nvPr/>
        </p:nvPicPr>
        <p:blipFill rotWithShape="1">
          <a:blip r:embed="rId8"/>
          <a:srcRect l="4533" t="31000" r="4267" b="19000"/>
          <a:stretch/>
        </p:blipFill>
        <p:spPr bwMode="auto">
          <a:xfrm>
            <a:off x="870258" y="5188688"/>
            <a:ext cx="3233908" cy="489098"/>
          </a:xfrm>
          <a:prstGeom prst="rect">
            <a:avLst/>
          </a:prstGeom>
          <a:ln>
            <a:noFill/>
          </a:ln>
          <a:extLst>
            <a:ext uri="{53640926-AAD7-44D8-BBD7-CCE9431645EC}">
              <a14:shadowObscured xmlns:a14="http://schemas.microsoft.com/office/drawing/2010/main"/>
            </a:ext>
          </a:extLst>
        </p:spPr>
      </p:pic>
      <p:pic>
        <p:nvPicPr>
          <p:cNvPr id="20" name="Picture 19"/>
          <p:cNvPicPr/>
          <p:nvPr/>
        </p:nvPicPr>
        <p:blipFill rotWithShape="1">
          <a:blip r:embed="rId9"/>
          <a:srcRect l="4393" t="27907" r="4133" b="18346"/>
          <a:stretch/>
        </p:blipFill>
        <p:spPr bwMode="auto">
          <a:xfrm>
            <a:off x="893624" y="5837236"/>
            <a:ext cx="3210542" cy="606094"/>
          </a:xfrm>
          <a:prstGeom prst="rect">
            <a:avLst/>
          </a:prstGeom>
          <a:ln>
            <a:noFill/>
          </a:ln>
          <a:extLst>
            <a:ext uri="{53640926-AAD7-44D8-BBD7-CCE9431645EC}">
              <a14:shadowObscured xmlns:a14="http://schemas.microsoft.com/office/drawing/2010/main"/>
            </a:ext>
          </a:extLst>
        </p:spPr>
      </p:pic>
      <p:sp>
        <p:nvSpPr>
          <p:cNvPr id="21" name="TextBox 20"/>
          <p:cNvSpPr txBox="1"/>
          <p:nvPr/>
        </p:nvSpPr>
        <p:spPr>
          <a:xfrm>
            <a:off x="5299828" y="4400119"/>
            <a:ext cx="2568332" cy="369332"/>
          </a:xfrm>
          <a:prstGeom prst="rect">
            <a:avLst/>
          </a:prstGeom>
          <a:noFill/>
        </p:spPr>
        <p:txBody>
          <a:bodyPr wrap="none" rtlCol="0">
            <a:spAutoFit/>
          </a:bodyPr>
          <a:lstStyle/>
          <a:p>
            <a:pPr algn="ctr"/>
            <a:r>
              <a:rPr lang="en-US" dirty="0"/>
              <a:t>Two-way Association</a:t>
            </a:r>
          </a:p>
        </p:txBody>
      </p:sp>
      <p:sp>
        <p:nvSpPr>
          <p:cNvPr id="22" name="TextBox 21"/>
          <p:cNvSpPr txBox="1"/>
          <p:nvPr/>
        </p:nvSpPr>
        <p:spPr>
          <a:xfrm>
            <a:off x="5251282" y="5110071"/>
            <a:ext cx="2675732" cy="369332"/>
          </a:xfrm>
          <a:prstGeom prst="rect">
            <a:avLst/>
          </a:prstGeom>
          <a:noFill/>
        </p:spPr>
        <p:txBody>
          <a:bodyPr wrap="none" rtlCol="0">
            <a:spAutoFit/>
          </a:bodyPr>
          <a:lstStyle/>
          <a:p>
            <a:pPr algn="ctr"/>
            <a:r>
              <a:rPr lang="en-US" dirty="0"/>
              <a:t>Two-Way Dependency</a:t>
            </a:r>
          </a:p>
        </p:txBody>
      </p:sp>
      <p:sp>
        <p:nvSpPr>
          <p:cNvPr id="23" name="TextBox 22"/>
          <p:cNvSpPr txBox="1"/>
          <p:nvPr/>
        </p:nvSpPr>
        <p:spPr>
          <a:xfrm>
            <a:off x="4790878" y="5837236"/>
            <a:ext cx="3586238" cy="923330"/>
          </a:xfrm>
          <a:prstGeom prst="rect">
            <a:avLst/>
          </a:prstGeom>
          <a:noFill/>
        </p:spPr>
        <p:txBody>
          <a:bodyPr wrap="none" rtlCol="0">
            <a:spAutoFit/>
          </a:bodyPr>
          <a:lstStyle/>
          <a:p>
            <a:pPr algn="ctr"/>
            <a:r>
              <a:rPr lang="en-US" dirty="0"/>
              <a:t>Cardinality</a:t>
            </a:r>
          </a:p>
          <a:p>
            <a:pPr algn="ctr"/>
            <a:r>
              <a:rPr lang="en-US" dirty="0"/>
              <a:t>(one-to-one, one-to-many)</a:t>
            </a:r>
          </a:p>
          <a:p>
            <a:pPr algn="ctr"/>
            <a:r>
              <a:rPr lang="en-US" dirty="0"/>
              <a:t>One-to-many is shown on left</a:t>
            </a:r>
          </a:p>
        </p:txBody>
      </p:sp>
    </p:spTree>
    <p:extLst>
      <p:ext uri="{BB962C8B-B14F-4D97-AF65-F5344CB8AC3E}">
        <p14:creationId xmlns:p14="http://schemas.microsoft.com/office/powerpoint/2010/main" val="379068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code a simple UML diagram!</a:t>
            </a:r>
          </a:p>
        </p:txBody>
      </p:sp>
      <p:sp>
        <p:nvSpPr>
          <p:cNvPr id="3" name="Content Placeholder 2"/>
          <p:cNvSpPr>
            <a:spLocks noGrp="1"/>
          </p:cNvSpPr>
          <p:nvPr>
            <p:ph idx="1"/>
          </p:nvPr>
        </p:nvSpPr>
        <p:spPr>
          <a:xfrm>
            <a:off x="628650" y="1825625"/>
            <a:ext cx="7886700" cy="1412427"/>
          </a:xfrm>
        </p:spPr>
        <p:txBody>
          <a:bodyPr>
            <a:normAutofit/>
          </a:bodyPr>
          <a:lstStyle/>
          <a:p>
            <a:r>
              <a:rPr lang="en-US" dirty="0"/>
              <a:t>First do the class name and its fields</a:t>
            </a:r>
          </a:p>
          <a:p>
            <a:r>
              <a:rPr lang="en-US" dirty="0"/>
              <a:t>You can create empty methods and leave TODOs</a:t>
            </a:r>
          </a:p>
          <a:p>
            <a:r>
              <a:rPr lang="en-US" dirty="0"/>
              <a:t>Implement the methods as the </a:t>
            </a:r>
            <a:r>
              <a:rPr lang="en-US" b="1" dirty="0"/>
              <a:t>last</a:t>
            </a:r>
            <a:r>
              <a:rPr lang="en-US" dirty="0"/>
              <a:t> thing you do.</a:t>
            </a:r>
          </a:p>
        </p:txBody>
      </p:sp>
      <p:pic>
        <p:nvPicPr>
          <p:cNvPr id="1032" name="Picture 8"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5" y="3858912"/>
            <a:ext cx="9045705" cy="205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5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fontAlgn="base"/>
            <a:r>
              <a:rPr lang="en-US" sz="2400" dirty="0"/>
              <a:t>Make sure your design </a:t>
            </a:r>
            <a:r>
              <a:rPr lang="en-US" sz="2400" b="1" dirty="0"/>
              <a:t>allows proper functionality</a:t>
            </a:r>
            <a:endParaRPr lang="en-US" sz="2400" dirty="0"/>
          </a:p>
          <a:p>
            <a:pPr lvl="1" fontAlgn="base"/>
            <a:r>
              <a:rPr lang="en-US" dirty="0"/>
              <a:t>Must be able to </a:t>
            </a:r>
            <a:r>
              <a:rPr lang="en-US" b="1" dirty="0"/>
              <a:t>store required information</a:t>
            </a:r>
            <a:r>
              <a:rPr lang="en-US" dirty="0"/>
              <a:t> (one/many to one/many relationships)</a:t>
            </a:r>
          </a:p>
          <a:p>
            <a:pPr lvl="1" fontAlgn="base"/>
            <a:r>
              <a:rPr lang="en-US" dirty="0"/>
              <a:t>Must be able to </a:t>
            </a:r>
            <a:r>
              <a:rPr lang="en-US" b="1" dirty="0"/>
              <a:t>access the required information</a:t>
            </a:r>
            <a:r>
              <a:rPr lang="en-US" dirty="0"/>
              <a:t> to accomplish tasks</a:t>
            </a:r>
          </a:p>
          <a:p>
            <a:pPr lvl="1" fontAlgn="base"/>
            <a:r>
              <a:rPr lang="en-US" dirty="0"/>
              <a:t>Data should </a:t>
            </a:r>
            <a:r>
              <a:rPr lang="en-US" b="1" dirty="0"/>
              <a:t>not be duplicated</a:t>
            </a:r>
            <a:r>
              <a:rPr lang="en-US" dirty="0"/>
              <a:t> (id/identifiers are OK!)</a:t>
            </a:r>
            <a:endParaRPr lang="en-US" sz="2400" dirty="0"/>
          </a:p>
          <a:p>
            <a:r>
              <a:rPr lang="en-US" sz="2400" dirty="0"/>
              <a:t>Structure design </a:t>
            </a:r>
            <a:r>
              <a:rPr lang="en-US" sz="2400" b="1" dirty="0"/>
              <a:t>around the data</a:t>
            </a:r>
            <a:r>
              <a:rPr lang="en-US" sz="2400" dirty="0"/>
              <a:t> to be stored</a:t>
            </a:r>
          </a:p>
          <a:p>
            <a:pPr lvl="1" fontAlgn="base"/>
            <a:r>
              <a:rPr lang="en-US" b="1" dirty="0"/>
              <a:t>Nouns should become classes</a:t>
            </a:r>
            <a:endParaRPr lang="en-US" dirty="0"/>
          </a:p>
          <a:p>
            <a:pPr lvl="1" fontAlgn="base"/>
            <a:r>
              <a:rPr lang="en-US" b="1" dirty="0"/>
              <a:t>Classes should have intelligent behaviors</a:t>
            </a:r>
            <a:r>
              <a:rPr lang="en-US" dirty="0"/>
              <a:t> (methods) </a:t>
            </a:r>
            <a:r>
              <a:rPr lang="en-US" b="1" dirty="0"/>
              <a:t>that may operate on their data</a:t>
            </a:r>
            <a:endParaRPr lang="en-US" dirty="0"/>
          </a:p>
          <a:p>
            <a:pPr fontAlgn="base"/>
            <a:r>
              <a:rPr lang="en-US" sz="2400" dirty="0"/>
              <a:t>Functionality should be </a:t>
            </a:r>
            <a:r>
              <a:rPr lang="en-US" sz="2400" b="1" dirty="0"/>
              <a:t>distributed efficiently</a:t>
            </a:r>
            <a:endParaRPr lang="en-US" sz="2400" dirty="0"/>
          </a:p>
          <a:p>
            <a:pPr lvl="1" fontAlgn="base"/>
            <a:r>
              <a:rPr lang="en-US" b="1" dirty="0"/>
              <a:t>No class/part should get too large</a:t>
            </a:r>
          </a:p>
          <a:p>
            <a:pPr lvl="1" fontAlgn="base"/>
            <a:r>
              <a:rPr lang="en-US" b="1" dirty="0"/>
              <a:t>Each class should have a single responsibility</a:t>
            </a:r>
            <a:r>
              <a:rPr lang="en-US" dirty="0"/>
              <a:t> it accomplishes</a:t>
            </a:r>
          </a:p>
          <a:p>
            <a:pPr fontAlgn="base"/>
            <a:r>
              <a:rPr lang="en-US" sz="2400" b="1" dirty="0"/>
              <a:t>Minimize dependencies</a:t>
            </a:r>
            <a:r>
              <a:rPr lang="en-US" sz="2400" dirty="0"/>
              <a:t> between objects when it does not disrupt usability or </a:t>
            </a:r>
            <a:r>
              <a:rPr lang="en-US" sz="2400" dirty="0" err="1"/>
              <a:t>extendability</a:t>
            </a:r>
            <a:endParaRPr lang="en-US" sz="2400" dirty="0"/>
          </a:p>
          <a:p>
            <a:pPr lvl="1" fontAlgn="base"/>
            <a:r>
              <a:rPr lang="en-US" dirty="0"/>
              <a:t>Tell don't ask</a:t>
            </a:r>
          </a:p>
          <a:p>
            <a:pPr lvl="1" fontAlgn="base"/>
            <a:r>
              <a:rPr lang="en-US" dirty="0"/>
              <a:t>Don't have message chains</a:t>
            </a:r>
          </a:p>
          <a:p>
            <a:pPr fontAlgn="base"/>
            <a:r>
              <a:rPr lang="en-US" sz="2400" b="1" dirty="0"/>
              <a:t>Don't duplicate</a:t>
            </a:r>
            <a:r>
              <a:rPr lang="en-US" sz="2400" dirty="0"/>
              <a:t> code</a:t>
            </a:r>
          </a:p>
          <a:p>
            <a:pPr lvl="1" fontAlgn="base"/>
            <a:r>
              <a:rPr lang="en-US" dirty="0"/>
              <a:t>Similar "chunks" of code should be </a:t>
            </a:r>
            <a:r>
              <a:rPr lang="en-US" b="1" dirty="0"/>
              <a:t>unified into functions</a:t>
            </a:r>
            <a:endParaRPr lang="en-US" dirty="0"/>
          </a:p>
          <a:p>
            <a:pPr lvl="1" fontAlgn="base"/>
            <a:r>
              <a:rPr lang="en-US" dirty="0"/>
              <a:t>Classes with similar features should be given </a:t>
            </a:r>
            <a:r>
              <a:rPr lang="en-US" b="1" dirty="0"/>
              <a:t>common interfaces</a:t>
            </a:r>
            <a:endParaRPr lang="en-US" dirty="0"/>
          </a:p>
          <a:p>
            <a:pPr lvl="1"/>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3813012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6697</TotalTime>
  <Words>1887</Words>
  <Application>Microsoft Office PowerPoint</Application>
  <PresentationFormat>On-screen Show (4:3)</PresentationFormat>
  <Paragraphs>285</Paragraphs>
  <Slides>28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Calibri Light</vt:lpstr>
      <vt:lpstr>Office Theme</vt:lpstr>
      <vt:lpstr>CSSE 220: Object Design</vt:lpstr>
      <vt:lpstr>Designing Classes</vt:lpstr>
      <vt:lpstr>PowerPoint Presentation</vt:lpstr>
      <vt:lpstr>Tools of the Trade</vt:lpstr>
      <vt:lpstr>A little class diagram will get you a long way</vt:lpstr>
      <vt:lpstr>Arrows</vt:lpstr>
      <vt:lpstr>Summary of  UML Class Diagram Arrows</vt:lpstr>
      <vt:lpstr>Let’s try to code a simple UML diagram!</vt:lpstr>
      <vt:lpstr>Principles of Design (for CSSE220)</vt:lpstr>
      <vt:lpstr>The principles go from most important to least important. Today’s focus:</vt:lpstr>
      <vt:lpstr>An object oriented design must work!</vt:lpstr>
      <vt:lpstr>A good object oriented design is structured around the data</vt:lpstr>
      <vt:lpstr>An Example Problem</vt:lpstr>
      <vt:lpstr>Basic solution</vt:lpstr>
      <vt:lpstr>Main class</vt:lpstr>
      <vt:lpstr>Today’s Focus</vt:lpstr>
      <vt:lpstr>Consider</vt:lpstr>
      <vt:lpstr>In most cases non-workable design is caused by…</vt:lpstr>
      <vt:lpstr>PowerPoint Presentation</vt:lpstr>
      <vt:lpstr>PowerPoint Presentation</vt:lpstr>
      <vt:lpstr>PowerPoint Presentation</vt:lpstr>
      <vt:lpstr>PowerPoint Presentation</vt:lpstr>
      <vt:lpstr>PowerPoint Presentation</vt:lpstr>
      <vt:lpstr>My Solution</vt:lpstr>
      <vt:lpstr>For Next Class</vt:lpstr>
      <vt:lpstr>A problem (if we have time)</vt:lpstr>
      <vt:lpstr>A problem –revised</vt:lpstr>
      <vt:lpstr>PowerPoint Presentation</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Hollingsworth, Joseph E.</cp:lastModifiedBy>
  <cp:revision>123</cp:revision>
  <cp:lastPrinted>2017-12-19T13:04:52Z</cp:lastPrinted>
  <dcterms:created xsi:type="dcterms:W3CDTF">2014-09-24T21:55:27Z</dcterms:created>
  <dcterms:modified xsi:type="dcterms:W3CDTF">2018-09-11T03:14:22Z</dcterms:modified>
</cp:coreProperties>
</file>