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99" r:id="rId3"/>
    <p:sldId id="345" r:id="rId4"/>
    <p:sldId id="300" r:id="rId5"/>
    <p:sldId id="301" r:id="rId6"/>
    <p:sldId id="302" r:id="rId7"/>
    <p:sldId id="303" r:id="rId8"/>
    <p:sldId id="304" r:id="rId9"/>
    <p:sldId id="305" r:id="rId10"/>
    <p:sldId id="307" r:id="rId11"/>
    <p:sldId id="309" r:id="rId12"/>
    <p:sldId id="349" r:id="rId13"/>
    <p:sldId id="362" r:id="rId14"/>
    <p:sldId id="363" r:id="rId15"/>
    <p:sldId id="350" r:id="rId16"/>
    <p:sldId id="351" r:id="rId17"/>
    <p:sldId id="352" r:id="rId18"/>
    <p:sldId id="353" r:id="rId19"/>
    <p:sldId id="354" r:id="rId20"/>
    <p:sldId id="330" r:id="rId21"/>
    <p:sldId id="364" r:id="rId22"/>
    <p:sldId id="332" r:id="rId23"/>
    <p:sldId id="333" r:id="rId24"/>
    <p:sldId id="311" r:id="rId25"/>
    <p:sldId id="312" r:id="rId26"/>
    <p:sldId id="310" r:id="rId27"/>
    <p:sldId id="313" r:id="rId28"/>
    <p:sldId id="366" r:id="rId29"/>
    <p:sldId id="314" r:id="rId30"/>
    <p:sldId id="320" r:id="rId31"/>
    <p:sldId id="322" r:id="rId32"/>
    <p:sldId id="344" r:id="rId33"/>
    <p:sldId id="323" r:id="rId34"/>
    <p:sldId id="324" r:id="rId35"/>
    <p:sldId id="315" r:id="rId36"/>
    <p:sldId id="285" r:id="rId37"/>
    <p:sldId id="267" r:id="rId38"/>
    <p:sldId id="269" r:id="rId39"/>
    <p:sldId id="367" r:id="rId40"/>
    <p:sldId id="271" r:id="rId41"/>
    <p:sldId id="270" r:id="rId42"/>
    <p:sldId id="272" r:id="rId43"/>
    <p:sldId id="282" r:id="rId44"/>
    <p:sldId id="368" r:id="rId45"/>
    <p:sldId id="273" r:id="rId46"/>
    <p:sldId id="371" r:id="rId47"/>
    <p:sldId id="274" r:id="rId48"/>
    <p:sldId id="357" r:id="rId49"/>
    <p:sldId id="361" r:id="rId50"/>
    <p:sldId id="356" r:id="rId51"/>
    <p:sldId id="360" r:id="rId52"/>
    <p:sldId id="358" r:id="rId53"/>
    <p:sldId id="359" r:id="rId54"/>
    <p:sldId id="275" r:id="rId55"/>
    <p:sldId id="37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7" autoAdjust="0"/>
    <p:restoredTop sz="69501" autoAdjust="0"/>
  </p:normalViewPr>
  <p:slideViewPr>
    <p:cSldViewPr>
      <p:cViewPr varScale="1">
        <p:scale>
          <a:sx n="64" d="100"/>
          <a:sy n="64" d="100"/>
        </p:scale>
        <p:origin x="2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421171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25</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27</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37</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41</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43</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47</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a:t>
            </a:r>
            <a:r>
              <a:rPr lang="en-US" dirty="0" smtClean="0"/>
              <a:t>   (good!)</a:t>
            </a:r>
          </a:p>
          <a:p>
            <a:r>
              <a:rPr lang="en-US" dirty="0" smtClean="0"/>
              <a:t>Cohesion low                 (VERY BAD!)</a:t>
            </a:r>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48</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a:t>
            </a:r>
            <a:r>
              <a:rPr lang="en-US" baseline="0" dirty="0" smtClean="0"/>
              <a:t>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Cohesion </a:t>
            </a:r>
            <a:r>
              <a:rPr lang="en-US" dirty="0" smtClean="0"/>
              <a:t>somewhat LOW  </a:t>
            </a:r>
            <a:r>
              <a:rPr lang="en-US" dirty="0"/>
              <a:t>(better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a:t>
            </a:r>
            <a:r>
              <a:rPr lang="en-US" dirty="0" smtClean="0"/>
              <a:t>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Cohesion </a:t>
            </a:r>
            <a:r>
              <a:rPr lang="en-US" dirty="0"/>
              <a:t>HIGH (GOOD</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 is data holder now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 now has useful</a:t>
            </a:r>
            <a:r>
              <a:rPr lang="en-US" baseline="0" dirty="0" smtClean="0"/>
              <a:t> behavior</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a:t>
            </a:r>
            <a:r>
              <a:rPr lang="en-US" dirty="0" smtClean="0"/>
              <a:t>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Cohesion </a:t>
            </a:r>
            <a:r>
              <a:rPr lang="en-US" dirty="0"/>
              <a:t>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r>
              <a:rPr lang="en-US" dirty="0"/>
              <a:t/>
            </a:r>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18797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RHIT-CSSE/csse220/blob/master/Docs/ExampleDesignProblems" TargetMode="External"/><Relationship Id="rId2" Type="http://schemas.openxmlformats.org/officeDocument/2006/relationships/hyperlink" Target="https://github.com/RHIT-CSSE/csse220/tree/master/Homework/DesignProbl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62500" lnSpcReduction="20000"/>
          </a:bodyPr>
          <a:lstStyle/>
          <a:p>
            <a:pPr marR="0" eaLnBrk="1" hangingPunct="1">
              <a:lnSpc>
                <a:spcPct val="90000"/>
              </a:lnSpc>
            </a:pPr>
            <a:endParaRPr lang="en-US" sz="6000" dirty="0"/>
          </a:p>
          <a:p>
            <a:pPr marR="0" eaLnBrk="1" hangingPunct="1">
              <a:lnSpc>
                <a:spcPct val="90000"/>
              </a:lnSpc>
            </a:pPr>
            <a:r>
              <a:rPr lang="en-US" sz="6000" dirty="0" smtClean="0"/>
              <a:t>Minimizing Dependencies</a:t>
            </a:r>
            <a:endParaRPr lang="en-US" sz="6000" dirty="0" smtClean="0"/>
          </a:p>
          <a:p>
            <a:pPr marR="0" eaLnBrk="1" hangingPunct="1">
              <a:lnSpc>
                <a:spcPct val="90000"/>
              </a:lnSpc>
            </a:pPr>
            <a:r>
              <a:rPr lang="en-US" sz="6000" dirty="0" smtClean="0"/>
              <a:t>Coupling </a:t>
            </a:r>
            <a:r>
              <a:rPr lang="en-US" sz="6000" dirty="0"/>
              <a:t>and </a:t>
            </a:r>
            <a:r>
              <a:rPr lang="en-US" sz="6000" dirty="0" smtClean="0"/>
              <a:t>Cohesion</a:t>
            </a:r>
            <a:r>
              <a:rPr lang="en-US" sz="2500" dirty="0"/>
              <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tell?</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31242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lnSpcReduction="10000"/>
          </a:bodyPr>
          <a:lstStyle/>
          <a:p>
            <a:pPr marL="0" indent="0">
              <a:buNone/>
            </a:pPr>
            <a:r>
              <a:rPr lang="en-US" dirty="0"/>
              <a:t>In your </a:t>
            </a:r>
            <a:r>
              <a:rPr lang="en-US" dirty="0" err="1"/>
              <a:t>TeamGradebook</a:t>
            </a:r>
            <a:r>
              <a:rPr lang="en-US" dirty="0"/>
              <a:t> classes, you need to calculate a student’s average grade.  This could be accomplished by:</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04800" y="44577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t>
            </a:r>
            <a:r>
              <a:rPr lang="en-US" dirty="0" smtClean="0"/>
              <a:t>topics</a:t>
            </a:r>
            <a:endParaRPr lang="en-US" dirty="0"/>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0" indent="0">
              <a:buNone/>
            </a:pPr>
            <a:endParaRPr lang="en-US" dirty="0"/>
          </a:p>
        </p:txBody>
      </p:sp>
      <p:sp>
        <p:nvSpPr>
          <p:cNvPr id="4" name="Rectangle 3"/>
          <p:cNvSpPr/>
          <p:nvPr/>
        </p:nvSpPr>
        <p:spPr>
          <a:xfrm>
            <a:off x="609600" y="4114800"/>
            <a:ext cx="7010400" cy="1384995"/>
          </a:xfrm>
          <a:prstGeom prst="rect">
            <a:avLst/>
          </a:prstGeom>
        </p:spPr>
        <p:txBody>
          <a:bodyPr wrap="square">
            <a:spAutoFit/>
          </a:bodyPr>
          <a:lstStyle/>
          <a:p>
            <a:pPr fontAlgn="base"/>
            <a:r>
              <a:rPr lang="en-US" sz="2800" dirty="0" smtClean="0"/>
              <a:t>Two </a:t>
            </a:r>
            <a:r>
              <a:rPr lang="en-US" sz="2800" dirty="0"/>
              <a:t>related </a:t>
            </a:r>
            <a:r>
              <a:rPr lang="en-US" sz="2800" dirty="0" smtClean="0"/>
              <a:t>Object-Oriented </a:t>
            </a:r>
            <a:r>
              <a:rPr lang="en-US" sz="2800" dirty="0" err="1" smtClean="0"/>
              <a:t>Deisgn</a:t>
            </a:r>
            <a:r>
              <a:rPr lang="en-US" sz="2800" dirty="0" smtClean="0"/>
              <a:t> terms</a:t>
            </a:r>
            <a:r>
              <a:rPr lang="en-US" sz="2800" dirty="0"/>
              <a:t>: </a:t>
            </a:r>
          </a:p>
          <a:p>
            <a:pPr lvl="1" fontAlgn="base"/>
            <a:r>
              <a:rPr lang="en-US" sz="2800" b="1" dirty="0"/>
              <a:t>coupling</a:t>
            </a:r>
          </a:p>
          <a:p>
            <a:pPr lvl="1" fontAlgn="base"/>
            <a:r>
              <a:rPr lang="en-US" sz="2800" b="1" dirty="0"/>
              <a:t>cohesion</a:t>
            </a:r>
            <a:endParaRPr lang="en-US" sz="2800" b="1" dirty="0"/>
          </a:p>
        </p:txBody>
      </p:sp>
    </p:spTree>
    <p:extLst>
      <p:ext uri="{BB962C8B-B14F-4D97-AF65-F5344CB8AC3E}">
        <p14:creationId xmlns:p14="http://schemas.microsoft.com/office/powerpoint/2010/main" val="410372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sp>
        <p:nvSpPr>
          <p:cNvPr id="3" name="Content Placeholder 2"/>
          <p:cNvSpPr>
            <a:spLocks noGrp="1"/>
          </p:cNvSpPr>
          <p:nvPr>
            <p:ph idx="1"/>
          </p:nvPr>
        </p:nvSpPr>
        <p:spPr>
          <a:xfrm>
            <a:off x="457200" y="1219200"/>
            <a:ext cx="8229600" cy="2209800"/>
          </a:xfrm>
        </p:spPr>
        <p:txBody>
          <a:bodyPr>
            <a:normAutofit/>
          </a:bodyPr>
          <a:lstStyle/>
          <a:p>
            <a:pPr marL="0" indent="0">
              <a:buNone/>
            </a:pP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4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0F41E4-817D-4670-B4E9-446B3383BDE9}"/>
              </a:ext>
            </a:extLst>
          </p:cNvPr>
          <p:cNvPicPr>
            <a:picLocks noGrp="1" noChangeAspect="1"/>
          </p:cNvPicPr>
          <p:nvPr>
            <p:ph idx="1"/>
          </p:nvPr>
        </p:nvPicPr>
        <p:blipFill>
          <a:blip r:embed="rId5"/>
          <a:stretch>
            <a:fillRect/>
          </a:stretch>
        </p:blipFill>
        <p:spPr>
          <a:xfrm>
            <a:off x="609600" y="1676400"/>
            <a:ext cx="4219575" cy="2000250"/>
          </a:xfrm>
          <a:prstGeom prst="rect">
            <a:avLst/>
          </a:prstGeom>
        </p:spPr>
      </p:pic>
    </p:spTree>
    <p:extLst>
      <p:ext uri="{BB962C8B-B14F-4D97-AF65-F5344CB8AC3E}">
        <p14:creationId xmlns:p14="http://schemas.microsoft.com/office/powerpoint/2010/main" val="207794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a:t>
            </a:r>
            <a:r>
              <a:rPr lang="en-US" dirty="0" smtClean="0"/>
              <a:t>– </a:t>
            </a:r>
            <a:br>
              <a:rPr lang="en-US" dirty="0" smtClean="0"/>
            </a:br>
            <a:r>
              <a:rPr lang="en-US" b="1" i="1" dirty="0" smtClean="0"/>
              <a:t>Don’t have message chains</a:t>
            </a:r>
            <a:endParaRPr lang="en-US" b="1" i="1" dirty="0"/>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err="1"/>
              <a:t>Jframe</a:t>
            </a:r>
            <a:r>
              <a:rPr lang="en-US" sz="2800" dirty="0"/>
              <a:t>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dirty="0"/>
              <a:t>Make sure your design </a:t>
            </a:r>
            <a:r>
              <a:rPr lang="en-US" sz="2400" b="1" dirty="0"/>
              <a:t>allows proper functionality</a:t>
            </a:r>
            <a:endParaRPr lang="en-US" sz="2400" dirty="0"/>
          </a:p>
          <a:p>
            <a:pPr marL="971550" lvl="1" indent="-514350" fontAlgn="base">
              <a:buFont typeface="+mj-lt"/>
              <a:buAutoNum type="alphaLcParenR"/>
            </a:pPr>
            <a:r>
              <a:rPr lang="en-US" dirty="0"/>
              <a:t>Must be able to </a:t>
            </a:r>
            <a:r>
              <a:rPr lang="en-US" b="1" dirty="0"/>
              <a:t>store required information</a:t>
            </a:r>
            <a:r>
              <a:rPr lang="en-US" dirty="0"/>
              <a:t> (one/many to one/many relationships)</a:t>
            </a:r>
          </a:p>
          <a:p>
            <a:pPr marL="971550" lvl="1" indent="-514350" fontAlgn="base">
              <a:buFont typeface="+mj-lt"/>
              <a:buAutoNum type="alphaLcParenR"/>
            </a:pPr>
            <a:r>
              <a:rPr lang="en-US" dirty="0"/>
              <a:t>Must be able to </a:t>
            </a:r>
            <a:r>
              <a:rPr lang="en-US" b="1" dirty="0"/>
              <a:t>access the required information</a:t>
            </a:r>
            <a:r>
              <a:rPr lang="en-US" dirty="0"/>
              <a:t> to accomplish tasks</a:t>
            </a:r>
          </a:p>
          <a:p>
            <a:pPr marL="971550" lvl="1" indent="-51435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arenR"/>
            </a:pPr>
            <a:r>
              <a:rPr lang="en-US" sz="2400" dirty="0"/>
              <a:t>Structure design </a:t>
            </a:r>
            <a:r>
              <a:rPr lang="en-US" sz="2400" b="1" dirty="0"/>
              <a:t>around the data</a:t>
            </a:r>
            <a:r>
              <a:rPr lang="en-US" sz="2400" dirty="0"/>
              <a:t> to be stored</a:t>
            </a:r>
          </a:p>
          <a:p>
            <a:pPr marL="971550" lvl="1" indent="-514350" fontAlgn="base">
              <a:buFont typeface="+mj-lt"/>
              <a:buAutoNum type="alphaLcParenR"/>
            </a:pPr>
            <a:r>
              <a:rPr lang="en-US" b="1" dirty="0"/>
              <a:t>Nouns should become classes</a:t>
            </a:r>
            <a:endParaRPr lang="en-US" dirty="0"/>
          </a:p>
          <a:p>
            <a:pPr marL="971550" lvl="1" indent="-51435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arenR"/>
            </a:pPr>
            <a:r>
              <a:rPr lang="en-US" sz="2400" dirty="0"/>
              <a:t>Functionality should be </a:t>
            </a:r>
            <a:r>
              <a:rPr lang="en-US" sz="2400" b="1" dirty="0"/>
              <a:t>distributed efficiently</a:t>
            </a:r>
            <a:endParaRPr lang="en-US" sz="2400" dirty="0"/>
          </a:p>
          <a:p>
            <a:pPr marL="971550" lvl="1" indent="-514350" fontAlgn="base">
              <a:buFont typeface="+mj-lt"/>
              <a:buAutoNum type="alphaLcParenR"/>
            </a:pPr>
            <a:r>
              <a:rPr lang="en-US" b="1" dirty="0"/>
              <a:t>No class/part should get too large</a:t>
            </a:r>
          </a:p>
          <a:p>
            <a:pPr marL="971550" lvl="1" indent="-51435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arenR"/>
            </a:pPr>
            <a:r>
              <a:rPr lang="en-US" sz="2400" b="1" dirty="0">
                <a:solidFill>
                  <a:srgbClr val="FF0000"/>
                </a:solidFill>
              </a:rPr>
              <a:t>Minimize dependencies</a:t>
            </a:r>
            <a:r>
              <a:rPr lang="en-US" sz="2400" dirty="0">
                <a:solidFill>
                  <a:srgbClr val="FF0000"/>
                </a:solidFill>
              </a:rPr>
              <a:t> between objects when it does not disrupt usability or </a:t>
            </a:r>
            <a:r>
              <a:rPr lang="en-US" sz="2400" dirty="0" err="1">
                <a:solidFill>
                  <a:srgbClr val="FF0000"/>
                </a:solidFill>
              </a:rPr>
              <a:t>extendability</a:t>
            </a:r>
            <a:endParaRPr lang="en-US" sz="2400" dirty="0">
              <a:solidFill>
                <a:srgbClr val="FF0000"/>
              </a:solidFill>
            </a:endParaRPr>
          </a:p>
          <a:p>
            <a:pPr marL="971550" lvl="1" indent="-514350" fontAlgn="base">
              <a:buFont typeface="+mj-lt"/>
              <a:buAutoNum type="alphaLcParenR"/>
            </a:pPr>
            <a:r>
              <a:rPr lang="en-US" dirty="0">
                <a:solidFill>
                  <a:srgbClr val="FF0000"/>
                </a:solidFill>
              </a:rPr>
              <a:t>Tell don't ask</a:t>
            </a:r>
          </a:p>
          <a:p>
            <a:pPr marL="971550" lvl="1" indent="-514350" fontAlgn="base">
              <a:buFont typeface="+mj-lt"/>
              <a:buAutoNum type="alphaLcParenR"/>
            </a:pPr>
            <a:r>
              <a:rPr lang="en-US" dirty="0">
                <a:solidFill>
                  <a:srgbClr val="FF0000"/>
                </a:solidFill>
              </a:rPr>
              <a:t>Don't have message chains</a:t>
            </a:r>
          </a:p>
          <a:p>
            <a:pPr marL="457200" indent="-457200" fontAlgn="base">
              <a:buFont typeface="+mj-lt"/>
              <a:buAutoNum type="arabicParenR"/>
            </a:pPr>
            <a:r>
              <a:rPr lang="en-US" sz="2400" b="1" dirty="0"/>
              <a:t>Don't duplicate</a:t>
            </a:r>
            <a:r>
              <a:rPr lang="en-US" sz="2400" dirty="0"/>
              <a:t> code</a:t>
            </a:r>
          </a:p>
          <a:p>
            <a:pPr marL="971550" lvl="1" indent="-514350" fontAlgn="base">
              <a:buFont typeface="+mj-lt"/>
              <a:buAutoNum type="alphaLcParenR"/>
            </a:pPr>
            <a:r>
              <a:rPr lang="en-US" dirty="0"/>
              <a:t>Similar "chunks" of code should be </a:t>
            </a:r>
            <a:r>
              <a:rPr lang="en-US" b="1" dirty="0"/>
              <a:t>unified into functions</a:t>
            </a:r>
            <a:endParaRPr lang="en-US" dirty="0"/>
          </a:p>
          <a:p>
            <a:pPr marL="971550" lvl="1" indent="-514350" fontAlgn="base">
              <a:buFont typeface="+mj-lt"/>
              <a:buAutoNum type="alphaLcParenR"/>
            </a:pPr>
            <a:r>
              <a:rPr lang="en-US" dirty="0"/>
              <a:t>Classes with similar features should be given </a:t>
            </a:r>
            <a:r>
              <a:rPr lang="en-US" b="1" dirty="0"/>
              <a:t>common interfaces</a:t>
            </a:r>
            <a:endParaRPr lang="en-US" dirty="0"/>
          </a:p>
          <a:p>
            <a:pPr marL="971550" lvl="1" indent="-51435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193360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fontScale="90000"/>
          </a:bodyPr>
          <a:lstStyle/>
          <a:p>
            <a:r>
              <a:rPr lang="en-US" dirty="0"/>
              <a:t>Solar System Problem</a:t>
            </a:r>
            <a:br>
              <a:rPr lang="en-US" dirty="0"/>
            </a:br>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a:bodyPr>
          <a:lstStyle/>
          <a:p>
            <a:pPr marL="0" indent="0">
              <a:buNone/>
            </a:pPr>
            <a:r>
              <a:rPr lang="en-US" sz="2400" dirty="0"/>
              <a:t>A java program draws a minute by 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499"/>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lnSpcReduction="10000"/>
          </a:bodyPr>
          <a:lstStyle/>
          <a:p>
            <a:r>
              <a:rPr lang="en-US" dirty="0"/>
              <a:t>What is wrong here?</a:t>
            </a:r>
          </a:p>
          <a:p>
            <a:pPr marL="0" indent="0">
              <a:buNone/>
            </a:pPr>
            <a:r>
              <a:rPr lang="en-US" dirty="0"/>
              <a:t>4b. </a:t>
            </a:r>
            <a:r>
              <a:rPr lang="en-US" dirty="0" err="1"/>
              <a:t>methodChain</a:t>
            </a:r>
            <a:r>
              <a:rPr lang="en-US" dirty="0"/>
              <a:t> to update moon</a:t>
            </a:r>
          </a:p>
          <a:p>
            <a:pPr marL="0" indent="0">
              <a:buNone/>
            </a:pPr>
            <a:endParaRPr lang="en-US" dirty="0"/>
          </a:p>
          <a:p>
            <a:pPr marL="0" indent="0">
              <a:buNone/>
            </a:pPr>
            <a:r>
              <a:rPr lang="en-US" dirty="0"/>
              <a:t> </a:t>
            </a:r>
            <a:r>
              <a:rPr lang="en-US" sz="2000" dirty="0" err="1">
                <a:highlight>
                  <a:srgbClr val="FFFF00"/>
                </a:highlight>
                <a:latin typeface="Consolas" panose="020B0609020204030204" pitchFamily="49" charset="0"/>
              </a:rPr>
              <a:t>ss.getPlanets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getMoons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setColor</a:t>
            </a:r>
            <a:r>
              <a:rPr lang="en-US" sz="2000" dirty="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84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a:t>
            </a:r>
            <a:r>
              <a:rPr lang="en-US" dirty="0" smtClean="0"/>
              <a:t>topic – </a:t>
            </a:r>
            <a:r>
              <a:rPr lang="en-US" b="1" i="1" dirty="0" smtClean="0"/>
              <a:t>Coupling and Cohesion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Design Terms:</a:t>
            </a:r>
            <a:endParaRPr lang="en-US" dirty="0"/>
          </a:p>
        </p:txBody>
      </p:sp>
      <p:sp>
        <p:nvSpPr>
          <p:cNvPr id="3" name="Content Placeholder 2"/>
          <p:cNvSpPr>
            <a:spLocks noGrp="1"/>
          </p:cNvSpPr>
          <p:nvPr>
            <p:ph idx="1"/>
          </p:nvPr>
        </p:nvSpPr>
        <p:spPr>
          <a:xfrm>
            <a:off x="304800" y="1600200"/>
            <a:ext cx="8382000" cy="4525963"/>
          </a:xfrm>
        </p:spPr>
        <p:txBody>
          <a:bodyPr/>
          <a:lstStyle/>
          <a:p>
            <a:r>
              <a:rPr lang="en-US" dirty="0" smtClean="0"/>
              <a:t>3 </a:t>
            </a:r>
            <a:r>
              <a:rPr lang="en-US" dirty="0"/>
              <a:t>essential </a:t>
            </a:r>
            <a:r>
              <a:rPr lang="en-US" dirty="0" smtClean="0"/>
              <a:t>terms</a:t>
            </a:r>
            <a:endParaRPr lang="en-US" dirty="0"/>
          </a:p>
          <a:p>
            <a:pPr lvl="1"/>
            <a:r>
              <a:rPr lang="en-US" dirty="0"/>
              <a:t>Encapsulation  (done- </a:t>
            </a:r>
            <a:r>
              <a:rPr lang="en-US" dirty="0" smtClean="0"/>
              <a:t>previously covered)</a:t>
            </a:r>
            <a:endParaRPr lang="en-US" dirty="0"/>
          </a:p>
          <a:p>
            <a:pPr lvl="1"/>
            <a:r>
              <a:rPr lang="en-US" dirty="0"/>
              <a:t>Coupling</a:t>
            </a:r>
          </a:p>
          <a:p>
            <a:pPr lvl="1"/>
            <a:r>
              <a:rPr lang="en-US" dirty="0" smtClean="0"/>
              <a:t>Cohesion</a:t>
            </a:r>
            <a:endParaRPr lang="en-US" dirty="0"/>
          </a:p>
        </p:txBody>
      </p:sp>
    </p:spTree>
    <p:extLst>
      <p:ext uri="{BB962C8B-B14F-4D97-AF65-F5344CB8AC3E}">
        <p14:creationId xmlns:p14="http://schemas.microsoft.com/office/powerpoint/2010/main" val="475844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031325"/>
          </a:xfrm>
          <a:prstGeom prst="rect">
            <a:avLst/>
          </a:prstGeom>
        </p:spPr>
        <p:txBody>
          <a:bodyPr wrap="square">
            <a:spAutoFit/>
          </a:bodyPr>
          <a:lstStyle/>
          <a:p>
            <a:r>
              <a:rPr lang="en-US" dirty="0">
                <a:solidFill>
                  <a:srgbClr val="000000"/>
                </a:solidFill>
                <a:latin typeface="Arial" panose="020B0604020202020204" pitchFamily="34" charset="0"/>
              </a:rPr>
              <a:t>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r>
              <a:rPr lang="en-US" dirty="0"/>
              <a:t/>
            </a:r>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00891"/>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r>
              <a:rPr lang="en-US" dirty="0">
                <a:sym typeface="Wingdings"/>
              </a:rPr>
              <a:t/>
            </a: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b="1" i="1" dirty="0"/>
              <a:t>high cohesion</a:t>
            </a:r>
            <a:r>
              <a:rPr lang="en-US" dirty="0"/>
              <a:t>)</a:t>
            </a:r>
          </a:p>
          <a:p>
            <a:r>
              <a:rPr lang="en-US" dirty="0"/>
              <a:t>Our classes will only need to depend on each other in specific, highly limited  essential ways (i.e. they will have </a:t>
            </a:r>
            <a:r>
              <a:rPr lang="en-US" b="1" i="1" dirty="0"/>
              <a:t>low coupling</a:t>
            </a:r>
            <a:r>
              <a:rPr lang="en-US" dirty="0"/>
              <a:t>).  </a:t>
            </a:r>
          </a:p>
          <a:p>
            <a:r>
              <a:rPr lang="en-US" dirty="0"/>
              <a:t>Many classes won’t even be “know” of most of the other classes in the system</a:t>
            </a:r>
          </a:p>
        </p:txBody>
      </p:sp>
    </p:spTree>
    <p:extLst>
      <p:ext uri="{BB962C8B-B14F-4D97-AF65-F5344CB8AC3E}">
        <p14:creationId xmlns:p14="http://schemas.microsoft.com/office/powerpoint/2010/main" val="2266690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check</a:t>
            </a:r>
            <a:endParaRPr lang="en-US" dirty="0"/>
          </a:p>
        </p:txBody>
      </p:sp>
      <p:sp>
        <p:nvSpPr>
          <p:cNvPr id="3" name="Content Placeholder 2"/>
          <p:cNvSpPr>
            <a:spLocks noGrp="1"/>
          </p:cNvSpPr>
          <p:nvPr>
            <p:ph idx="1"/>
          </p:nvPr>
        </p:nvSpPr>
        <p:spPr/>
        <p:txBody>
          <a:bodyPr/>
          <a:lstStyle/>
          <a:p>
            <a:pPr marL="0" indent="0">
              <a:buNone/>
            </a:pPr>
            <a:r>
              <a:rPr lang="en-US" dirty="0" smtClean="0"/>
              <a:t>If time allows:</a:t>
            </a:r>
            <a:endParaRPr lang="en-US" dirty="0"/>
          </a:p>
          <a:p>
            <a:r>
              <a:rPr lang="en-US" dirty="0" smtClean="0"/>
              <a:t>Coupling and Cohesion</a:t>
            </a:r>
          </a:p>
          <a:p>
            <a:pPr lvl="1"/>
            <a:r>
              <a:rPr lang="en-US" dirty="0" smtClean="0"/>
              <a:t>School/Student Design problem example</a:t>
            </a:r>
          </a:p>
          <a:p>
            <a:pPr lvl="1"/>
            <a:r>
              <a:rPr lang="en-US" dirty="0" smtClean="0"/>
              <a:t>How do </a:t>
            </a:r>
            <a:r>
              <a:rPr lang="en-US" dirty="0" smtClean="0"/>
              <a:t>Coupling and Cohesion </a:t>
            </a:r>
            <a:r>
              <a:rPr lang="en-US" dirty="0" smtClean="0"/>
              <a:t>vary with increasing # of classes</a:t>
            </a:r>
            <a:r>
              <a:rPr lang="en-US" dirty="0" smtClean="0"/>
              <a:t>?</a:t>
            </a:r>
            <a:endParaRPr lang="en-US" dirty="0" smtClean="0"/>
          </a:p>
        </p:txBody>
      </p:sp>
    </p:spTree>
    <p:extLst>
      <p:ext uri="{BB962C8B-B14F-4D97-AF65-F5344CB8AC3E}">
        <p14:creationId xmlns:p14="http://schemas.microsoft.com/office/powerpoint/2010/main" val="3444200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Tree>
    <p:extLst>
      <p:ext uri="{BB962C8B-B14F-4D97-AF65-F5344CB8AC3E}">
        <p14:creationId xmlns:p14="http://schemas.microsoft.com/office/powerpoint/2010/main" val="280220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5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6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less dependencies,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less dependencies solution is also simpler.  Employee fully “owns” all it’s own data.  In more dependencies,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is edited without employee’s knowledge.</a:t>
            </a:r>
            <a:endParaRPr lang="en-US" dirty="0"/>
          </a:p>
          <a:p>
            <a:r>
              <a:rPr lang="en-US" dirty="0"/>
              <a:t/>
            </a:r>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09776"/>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49" y="45720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583668"/>
            <a:ext cx="2950488" cy="369332"/>
          </a:xfrm>
          <a:prstGeom prst="rect">
            <a:avLst/>
          </a:prstGeom>
          <a:noFill/>
        </p:spPr>
        <p:txBody>
          <a:bodyPr wrap="none" rtlCol="0">
            <a:spAutoFit/>
          </a:bodyPr>
          <a:lstStyle/>
          <a:p>
            <a:r>
              <a:rPr lang="en-US" b="1" dirty="0"/>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76200" y="1845431"/>
            <a:ext cx="8839200" cy="255184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7208839" y="4362271"/>
            <a:ext cx="2329164" cy="1200329"/>
          </a:xfrm>
          <a:prstGeom prst="rect">
            <a:avLst/>
          </a:prstGeom>
          <a:noFill/>
        </p:spPr>
        <p:txBody>
          <a:bodyPr wrap="none" rtlCol="0">
            <a:spAutoFit/>
          </a:bodyPr>
          <a:lstStyle/>
          <a:p>
            <a:r>
              <a:rPr lang="en-US" dirty="0" err="1"/>
              <a:t>HourTrackerMain</a:t>
            </a:r>
            <a:r>
              <a:rPr lang="en-US" dirty="0"/>
              <a:t> </a:t>
            </a:r>
          </a:p>
          <a:p>
            <a:r>
              <a:rPr lang="en-US" dirty="0"/>
              <a:t>“knows” about </a:t>
            </a:r>
          </a:p>
          <a:p>
            <a:r>
              <a:rPr lang="en-US" dirty="0" err="1"/>
              <a:t>WorkLog</a:t>
            </a:r>
            <a:r>
              <a:rPr lang="en-US" dirty="0"/>
              <a:t>, creates one, </a:t>
            </a:r>
          </a:p>
          <a:p>
            <a:r>
              <a:rPr lang="en-US" dirty="0"/>
              <a:t>then calls </a:t>
            </a:r>
            <a:r>
              <a:rPr lang="en-US" dirty="0" err="1"/>
              <a:t>addWorkLog</a:t>
            </a:r>
            <a:endParaRPr lang="en-US" dirty="0"/>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52900" y="6123978"/>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24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47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408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normAutofit/>
          </a:bodyPr>
          <a:lstStyle/>
          <a:p>
            <a:r>
              <a:rPr lang="en-US" dirty="0" smtClean="0"/>
              <a:t>DesignProblems2 is due </a:t>
            </a:r>
            <a:r>
              <a:rPr lang="en-US" dirty="0" smtClean="0"/>
              <a:t>soon!</a:t>
            </a:r>
          </a:p>
          <a:p>
            <a:pPr lvl="1"/>
            <a:r>
              <a:rPr lang="en-US" dirty="0" smtClean="0"/>
              <a:t>Check schedule page</a:t>
            </a:r>
            <a:endParaRPr lang="en-US" dirty="0" smtClean="0"/>
          </a:p>
          <a:p>
            <a:r>
              <a:rPr lang="en-US" dirty="0" err="1" smtClean="0">
                <a:hlinkClick r:id="rId2"/>
              </a:rPr>
              <a:t>DesignProblems</a:t>
            </a:r>
            <a:r>
              <a:rPr lang="en-US" dirty="0" smtClean="0"/>
              <a:t> Homework Page</a:t>
            </a:r>
            <a:endParaRPr lang="en-US" dirty="0"/>
          </a:p>
          <a:p>
            <a:r>
              <a:rPr lang="en-US" b="1" dirty="0"/>
              <a:t>Example Problems:</a:t>
            </a:r>
          </a:p>
          <a:p>
            <a:pPr lvl="1"/>
            <a:r>
              <a:rPr lang="en-US" dirty="0">
                <a:hlinkClick r:id="rId3"/>
              </a:rPr>
              <a:t>Here are a set of four design problems for you to practice on your own</a:t>
            </a:r>
            <a:r>
              <a:rPr lang="en-US" dirty="0"/>
              <a:t>. In addition, there is a solution with commentary and good designs to compare with the designs you produce on your own.</a:t>
            </a:r>
          </a:p>
          <a:p>
            <a:endParaRPr lang="en-US" dirty="0"/>
          </a:p>
        </p:txBody>
      </p:sp>
    </p:spTree>
    <p:extLst>
      <p:ext uri="{BB962C8B-B14F-4D97-AF65-F5344CB8AC3E}">
        <p14:creationId xmlns:p14="http://schemas.microsoft.com/office/powerpoint/2010/main" val="6269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dirty="0"/>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7772400" cy="18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4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a:t>
            </a:r>
            <a:r>
              <a:rPr lang="en-US" dirty="0" smtClean="0"/>
              <a:t>– </a:t>
            </a:r>
            <a:r>
              <a:rPr lang="en-US" b="1" i="1" dirty="0" smtClean="0"/>
              <a:t>Tell Don’t Ask</a:t>
            </a:r>
            <a:endParaRPr lang="en-US" b="1" i="1" dirty="0"/>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12597</TotalTime>
  <Words>4116</Words>
  <Application>Microsoft Office PowerPoint</Application>
  <PresentationFormat>On-screen Show (4:3)</PresentationFormat>
  <Paragraphs>786</Paragraphs>
  <Slides>55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Consolas</vt:lpstr>
      <vt:lpstr>Courier New</vt:lpstr>
      <vt:lpstr>Wingdings</vt:lpstr>
      <vt:lpstr>Office Theme</vt:lpstr>
      <vt:lpstr>CSSE 220</vt:lpstr>
      <vt:lpstr>Today’s topics</vt:lpstr>
      <vt:lpstr>Principles of Design (for CSSE220)</vt:lpstr>
      <vt:lpstr>PowerPoint Presentation</vt:lpstr>
      <vt:lpstr>PowerPoint Presentation</vt:lpstr>
      <vt:lpstr>PowerPoint Presentation</vt:lpstr>
      <vt:lpstr>Today’s topic – 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Employee Salary Problem In-Class Quiz Questions #1 &amp; #2</vt:lpstr>
      <vt:lpstr>Employee Salary Problem In-Class Quiz Questions #1 &amp; #2</vt:lpstr>
      <vt:lpstr>Better Solution</vt:lpstr>
      <vt:lpstr>Eliminate manager salary field!</vt:lpstr>
      <vt:lpstr>Today’s topic –  Don’t have message chains</vt:lpstr>
      <vt:lpstr>UML Interlude: Dependency Relationship</vt:lpstr>
      <vt:lpstr>Message Chain – Don’t Have Them</vt:lpstr>
      <vt:lpstr>Message Chain  Rewritten using variables</vt:lpstr>
      <vt:lpstr>Message Chain  Rewritten using variables</vt:lpstr>
      <vt:lpstr>Message Chain: Solution</vt:lpstr>
      <vt:lpstr>Solar System Problem In-Class Quiz Questions #4 &amp; #5</vt:lpstr>
      <vt:lpstr>PowerPoint Presentation</vt:lpstr>
      <vt:lpstr>PowerPoint Presentation</vt:lpstr>
      <vt:lpstr>Partial Solution</vt:lpstr>
      <vt:lpstr>Better Solution Eliminate Data Duplication</vt:lpstr>
      <vt:lpstr>Today’s topic – Coupling and Cohesion</vt:lpstr>
      <vt:lpstr>Object Oriented Design Terms:</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Time check</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217</cp:revision>
  <cp:lastPrinted>2016-09-28T11:28:01Z</cp:lastPrinted>
  <dcterms:created xsi:type="dcterms:W3CDTF">2013-12-22T20:42:02Z</dcterms:created>
  <dcterms:modified xsi:type="dcterms:W3CDTF">2020-04-01T15:58:42Z</dcterms:modified>
</cp:coreProperties>
</file>