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0" r:id="rId2"/>
    <p:sldId id="311" r:id="rId3"/>
    <p:sldId id="310" r:id="rId4"/>
    <p:sldId id="307" r:id="rId5"/>
    <p:sldId id="314" r:id="rId6"/>
    <p:sldId id="319" r:id="rId7"/>
    <p:sldId id="309" r:id="rId8"/>
    <p:sldId id="301" r:id="rId9"/>
    <p:sldId id="302" r:id="rId10"/>
    <p:sldId id="303" r:id="rId11"/>
    <p:sldId id="304" r:id="rId12"/>
    <p:sldId id="305" r:id="rId13"/>
    <p:sldId id="308" r:id="rId14"/>
    <p:sldId id="306" r:id="rId15"/>
    <p:sldId id="312" r:id="rId16"/>
    <p:sldId id="313" r:id="rId17"/>
    <p:sldId id="298" r:id="rId18"/>
    <p:sldId id="277" r:id="rId19"/>
    <p:sldId id="278" r:id="rId20"/>
    <p:sldId id="260" r:id="rId21"/>
    <p:sldId id="262" r:id="rId22"/>
    <p:sldId id="263" r:id="rId23"/>
    <p:sldId id="315" r:id="rId24"/>
    <p:sldId id="264" r:id="rId25"/>
    <p:sldId id="265" r:id="rId26"/>
    <p:sldId id="280" r:id="rId27"/>
    <p:sldId id="281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316" r:id="rId38"/>
    <p:sldId id="318" r:id="rId39"/>
    <p:sldId id="296" r:id="rId4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 autoAdjust="0"/>
    <p:restoredTop sz="70941" autoAdjust="0"/>
  </p:normalViewPr>
  <p:slideViewPr>
    <p:cSldViewPr snapToGrid="0">
      <p:cViewPr varScale="1">
        <p:scale>
          <a:sx n="62" d="100"/>
          <a:sy n="62" d="100"/>
        </p:scale>
        <p:origin x="24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/ to intro typecasting</a:t>
            </a:r>
          </a:p>
          <a:p>
            <a:r>
              <a:rPr lang="en-US" dirty="0"/>
              <a:t>Use substring to talk about immutability of strings.</a:t>
            </a:r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array is of a particular type, the SQUARE</a:t>
            </a:r>
            <a:r>
              <a:rPr lang="en-US" baseline="0" dirty="0"/>
              <a:t> BRACKETS indicate that it is an array</a:t>
            </a:r>
          </a:p>
          <a:p>
            <a:r>
              <a:rPr lang="en-US" baseline="0" dirty="0"/>
              <a:t>Mention NEW: keyword!  Grab MEMORY!</a:t>
            </a:r>
          </a:p>
          <a:p>
            <a:r>
              <a:rPr lang="en-US" baseline="0" dirty="0"/>
              <a:t>How to declare an array of 100 players?</a:t>
            </a:r>
          </a:p>
          <a:p>
            <a:r>
              <a:rPr lang="en-US" baseline="0" dirty="0"/>
              <a:t>Player[] players = new Player[100];   DOES NOT CREATE ANY PLAYERS, JUST SPACE</a:t>
            </a:r>
          </a:p>
          <a:p>
            <a:r>
              <a:rPr lang="en-US" baseline="0" dirty="0"/>
              <a:t>null is default value for Objects</a:t>
            </a:r>
          </a:p>
          <a:p>
            <a:r>
              <a:rPr lang="en-US" baseline="0" dirty="0"/>
              <a:t>Show indices 0-99  </a:t>
            </a:r>
          </a:p>
          <a:p>
            <a:r>
              <a:rPr lang="en-US" baseline="0" dirty="0"/>
              <a:t>players[0] = new Player( </a:t>
            </a:r>
            <a:r>
              <a:rPr lang="en-US" baseline="0" dirty="0" err="1"/>
              <a:t>some_info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Draw pictures on board for examples.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Dog[50] creates 50 Dog “kennels”, we still have to put the </a:t>
            </a: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dogs in them!</a:t>
            </a: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lang="en-US" sz="1200" dirty="0" smtClean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 smtClean="0"/>
              <a:t>Draw out diagram on board showing indices</a:t>
            </a:r>
          </a:p>
          <a:p>
            <a:endParaRPr lang="en-US" sz="1200" dirty="0" smtClean="0"/>
          </a:p>
          <a:p>
            <a:r>
              <a:rPr lang="en-US" sz="1200" dirty="0" smtClean="0"/>
              <a:t>[     ] [     ] [     ] [     ] [     ] </a:t>
            </a:r>
          </a:p>
          <a:p>
            <a:r>
              <a:rPr lang="en-US" sz="1200" dirty="0" smtClean="0"/>
              <a:t>  0       1       2      3      4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</a:t>
            </a:r>
            <a:r>
              <a:rPr lang="en-US" baseline="0" dirty="0"/>
              <a:t> team with 100 players go to add one more, have to construct total new array and copy all the data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 class takes care of everything -&gt; Data Structures class lets you see how this is done efficiently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SQUARE BRACKETS – SQUARE BRACKETS indicate FIXED size</a:t>
            </a:r>
          </a:p>
          <a:p>
            <a:r>
              <a:rPr lang="en-US" dirty="0"/>
              <a:t>Angled</a:t>
            </a:r>
            <a:r>
              <a:rPr lang="en-US" baseline="0" dirty="0"/>
              <a:t> brackets – generic, will discuss more later</a:t>
            </a:r>
          </a:p>
          <a:p>
            <a:r>
              <a:rPr lang="en-US" baseline="0" dirty="0"/>
              <a:t>Translate example of Player[] players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();   Java 7+ optional</a:t>
            </a:r>
          </a:p>
          <a:p>
            <a:r>
              <a:rPr lang="en-US" baseline="0" dirty="0" err="1"/>
              <a:t>players.add</a:t>
            </a:r>
            <a:r>
              <a:rPr lang="en-US" baseline="0" dirty="0"/>
              <a:t>(  new Player( ____ ) );    //adds to the end!    .add( index, Object)</a:t>
            </a:r>
          </a:p>
          <a:p>
            <a:r>
              <a:rPr lang="en-US" baseline="0" dirty="0" err="1"/>
              <a:t>players.get</a:t>
            </a:r>
            <a:r>
              <a:rPr lang="en-US" baseline="0" dirty="0"/>
              <a:t>(  0 );</a:t>
            </a:r>
          </a:p>
          <a:p>
            <a:r>
              <a:rPr lang="en-US" dirty="0"/>
              <a:t>.remove( index );</a:t>
            </a:r>
          </a:p>
          <a:p>
            <a:r>
              <a:rPr lang="en-US" dirty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Priorities in class</a:t>
            </a:r>
          </a:p>
          <a:p>
            <a:endParaRPr lang="en-US" dirty="0"/>
          </a:p>
          <a:p>
            <a:r>
              <a:rPr lang="en-US" dirty="0"/>
              <a:t>#1 get Quiz done</a:t>
            </a:r>
          </a:p>
          <a:p>
            <a:r>
              <a:rPr lang="en-US" dirty="0"/>
              <a:t>#2 </a:t>
            </a:r>
            <a:r>
              <a:rPr lang="en-US" dirty="0" err="1"/>
              <a:t>ArrayList</a:t>
            </a:r>
            <a:r>
              <a:rPr lang="en-US" baseline="0" dirty="0"/>
              <a:t> Example problems in SVN</a:t>
            </a:r>
          </a:p>
          <a:p>
            <a:r>
              <a:rPr lang="en-US" baseline="0" dirty="0"/>
              <a:t>#3 </a:t>
            </a:r>
            <a:r>
              <a:rPr lang="en-US" baseline="0" dirty="0" err="1"/>
              <a:t>TwelveProblems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library designers were on crack?</a:t>
            </a:r>
            <a:endParaRPr lang="en-US" sz="1200" dirty="0"/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Cannot do: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baseline="0" dirty="0"/>
              <a:t> </a:t>
            </a:r>
            <a:r>
              <a:rPr lang="en-US" sz="1200" baseline="0" dirty="0" err="1"/>
              <a:t>int</a:t>
            </a:r>
            <a:r>
              <a:rPr lang="en-US" sz="1200" baseline="0" dirty="0"/>
              <a:t> &gt;     must be a class!!!!  </a:t>
            </a:r>
            <a:r>
              <a:rPr lang="en-US" sz="1200" baseline="0" dirty="0" err="1"/>
              <a:t>ArrayList</a:t>
            </a:r>
            <a:r>
              <a:rPr lang="en-US" sz="1200" baseline="0" dirty="0"/>
              <a:t>&lt;Integer&gt;    </a:t>
            </a:r>
            <a:endParaRPr lang="en-US" sz="1200" dirty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 Slide to show what happens conceptually</a:t>
            </a:r>
            <a:r>
              <a:rPr lang="en-US" baseline="0" dirty="0" smtClean="0"/>
              <a:t> with an iterator</a:t>
            </a:r>
          </a:p>
          <a:p>
            <a:r>
              <a:rPr lang="en-US" baseline="0" dirty="0" smtClean="0"/>
              <a:t>(helps make sense of the way it can work to the students)</a:t>
            </a:r>
          </a:p>
        </p:txBody>
      </p:sp>
    </p:spTree>
    <p:extLst>
      <p:ext uri="{BB962C8B-B14F-4D97-AF65-F5344CB8AC3E}">
        <p14:creationId xmlns:p14="http://schemas.microsoft.com/office/powerpoint/2010/main" val="332690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98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time allows:</a:t>
            </a:r>
          </a:p>
          <a:p>
            <a:endParaRPr lang="en-US" dirty="0" smtClean="0"/>
          </a:p>
          <a:p>
            <a:r>
              <a:rPr lang="en-US" dirty="0" smtClean="0"/>
              <a:t>1. See if anyone is asking about static, give simple</a:t>
            </a:r>
            <a:r>
              <a:rPr lang="en-US" baseline="0" dirty="0" smtClean="0"/>
              <a:t> explanation</a:t>
            </a:r>
          </a:p>
          <a:p>
            <a:r>
              <a:rPr lang="en-US" dirty="0" smtClean="0"/>
              <a:t>2. Possible elaborate on an auto-boxing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</a:t>
            </a:r>
            <a:r>
              <a:rPr lang="en-US" baseline="0" dirty="0" smtClean="0"/>
              <a:t>answer</a:t>
            </a:r>
          </a:p>
          <a:p>
            <a:endParaRPr lang="en-US" baseline="0" dirty="0" smtClean="0"/>
          </a:p>
          <a:p>
            <a:r>
              <a:rPr lang="en-US" dirty="0" smtClean="0"/>
              <a:t>intentionally introduce error in HW1 as you go.  order of operations.  different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stop conditions!</a:t>
            </a:r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show that</a:t>
            </a:r>
            <a:r>
              <a:rPr lang="en-US" baseline="0" dirty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0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hit-csse.github.io/csse220/schedu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course_policie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bat.com/java/Array-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vs.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k =0;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(k &lt; 10)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k++;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ym typeface="Lucida Sans Typewriter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(int k = 0 ; k &lt; 10; k++)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CCC-38B6-4A4A-A349-36A309E3A2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Reminder: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alpha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(“Yes!”)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(5 == 6);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 == ‘F’ 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FC0E-8224-4550-837F-3B5706AFD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JavaIntro</a:t>
            </a:r>
            <a:r>
              <a:rPr lang="en-US" dirty="0"/>
              <a:t>, HW1,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questions: feel free to ask individually</a:t>
            </a:r>
          </a:p>
          <a:p>
            <a:r>
              <a:rPr lang="en-US" dirty="0" err="1"/>
              <a:t>JavaIntro</a:t>
            </a:r>
            <a:r>
              <a:rPr lang="en-US" dirty="0"/>
              <a:t> will not be collected and graded</a:t>
            </a:r>
          </a:p>
          <a:p>
            <a:pPr lvl="1"/>
            <a:r>
              <a:rPr lang="en-US" dirty="0"/>
              <a:t>Intended to help you learn</a:t>
            </a:r>
          </a:p>
          <a:p>
            <a:pPr lvl="1"/>
            <a:r>
              <a:rPr lang="en-US" dirty="0"/>
              <a:t>Not intended as busy work</a:t>
            </a:r>
          </a:p>
          <a:p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 smtClean="0"/>
              <a:t>Due date on schedule page</a:t>
            </a:r>
            <a:endParaRPr lang="en-US" dirty="0"/>
          </a:p>
          <a:p>
            <a:pPr lvl="1"/>
            <a:r>
              <a:rPr lang="en-US" dirty="0"/>
              <a:t>First half you can probably do already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A7B-41E7-45C7-8CC2-B1B2FD00F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Schedule: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https://rhit-csse.github.io/csse220/schedule.html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3A1E-22D0-4766-AF98-24E923563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27" y="1600200"/>
            <a:ext cx="8654473" cy="5257800"/>
          </a:xfrm>
        </p:spPr>
        <p:txBody>
          <a:bodyPr/>
          <a:lstStyle/>
          <a:p>
            <a:r>
              <a:rPr lang="en-US" dirty="0"/>
              <a:t>Course policies:</a:t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github.com/RHIT-CSSE/csse220/blob/master/Docs/course_policies.md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(</a:t>
            </a:r>
            <a:r>
              <a:rPr lang="en-US" dirty="0"/>
              <a:t>Also on Schedule page, under the first day labeled “Syllabus”)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Collegiality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96F4-E680-408B-8B10-AC761A175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905451"/>
          </a:xfrm>
        </p:spPr>
        <p:txBody>
          <a:bodyPr/>
          <a:lstStyle/>
          <a:p>
            <a:r>
              <a:rPr lang="en-US" dirty="0" smtClean="0"/>
              <a:t>From Syllabus Page: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3" y="1081672"/>
            <a:ext cx="8591682" cy="5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7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5"/>
          <a:stretch/>
        </p:blipFill>
        <p:spPr>
          <a:xfrm>
            <a:off x="73890" y="1690255"/>
            <a:ext cx="9018553" cy="48486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92076"/>
            <a:ext cx="8229600" cy="90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From Syllabus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3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, long,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String,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What is 7/2?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x/y if x and y are both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995-D7C1-4111-A308-2CA9B130A4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special </a:t>
            </a:r>
            <a:r>
              <a:rPr lang="en-US" b="1" dirty="0"/>
              <a:t>type </a:t>
            </a:r>
            <a:r>
              <a:rPr lang="en-US" dirty="0"/>
              <a:t>used to hold a fixed number of items of a specified type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known and </a:t>
            </a:r>
            <a:r>
              <a:rPr lang="en-US" b="1" dirty="0"/>
              <a:t>will not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3"/>
            <a:ext cx="8441473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Avoids things like int1, int2, int3, int4</a:t>
            </a:r>
          </a:p>
          <a:p>
            <a:pPr lvl="1"/>
            <a:r>
              <a:rPr lang="en-US" dirty="0"/>
              <a:t>Avoids repetitive code and frequent updates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Creates a new array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dirty="0" err="1">
                <a:sym typeface="Wingdings" panose="05000000000000000000" pitchFamily="2" charset="2"/>
              </a:rPr>
              <a:t>arr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 array of 5 Strings (stored in the variable </a:t>
            </a:r>
            <a:r>
              <a:rPr lang="en-US" dirty="0" err="1"/>
              <a:t>fiveStrings</a:t>
            </a:r>
            <a:r>
              <a:rPr lang="en-US" dirty="0"/>
              <a:t>) would look like this: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9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018572"/>
            <a:ext cx="8513180" cy="51075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Form groups of 2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Look at the Array Examples Handout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1 – 3 of handout – Built-in Java Arrays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Study how arrays are used and answer the questions in the quiz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i="1" dirty="0"/>
              <a:t>FIRST PAGE OF QUIZ ONLY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Step 3 of handout:</a:t>
            </a:r>
            <a:r>
              <a:rPr lang="pl-PL" sz="3600" dirty="0"/>
              <a:t> </a:t>
            </a:r>
            <a:r>
              <a:rPr lang="pl-PL" sz="3600" dirty="0">
                <a:hlinkClick r:id="rId2"/>
              </a:rPr>
              <a:t>http://codingbat.com/java/Array-2</a:t>
            </a:r>
            <a:endParaRPr lang="en-US" sz="3600" dirty="0"/>
          </a:p>
          <a:p>
            <a:pPr marL="1012371" lvl="1" indent="-571500">
              <a:defRPr sz="1800"/>
            </a:pPr>
            <a:r>
              <a:rPr lang="en-US" sz="3600" dirty="0"/>
              <a:t>Work in your groups to solve: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fizArray3</a:t>
            </a:r>
            <a:r>
              <a:rPr lang="en-US" sz="3600" dirty="0"/>
              <a:t>, </a:t>
            </a:r>
            <a:r>
              <a:rPr lang="en-US" sz="3600" i="1" dirty="0" err="1"/>
              <a:t>bigDiff</a:t>
            </a:r>
            <a:r>
              <a:rPr lang="en-US" sz="3600" dirty="0"/>
              <a:t>, </a:t>
            </a:r>
            <a:r>
              <a:rPr lang="en-US" sz="3600" i="1" dirty="0" err="1"/>
              <a:t>shiftLeft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If you finish early, try: </a:t>
            </a:r>
            <a:r>
              <a:rPr lang="en-US" sz="3600" i="1" dirty="0" err="1"/>
              <a:t>zeroFront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Save your </a:t>
            </a:r>
            <a:r>
              <a:rPr lang="en-US" sz="3600" dirty="0" err="1"/>
              <a:t>codingbat</a:t>
            </a:r>
            <a:r>
              <a:rPr lang="en-US" sz="3600" dirty="0"/>
              <a:t> work by copy and </a:t>
            </a:r>
            <a:r>
              <a:rPr lang="en-US" sz="3600" dirty="0" smtClean="0"/>
              <a:t>paste</a:t>
            </a:r>
          </a:p>
          <a:p>
            <a:pPr marL="1447800" lvl="2" indent="-571500">
              <a:defRPr sz="1800"/>
            </a:pPr>
            <a:r>
              <a:rPr lang="en-US" sz="3600" b="1" u="sng" dirty="0" smtClean="0"/>
              <a:t>Add to CodingBatPractice.java</a:t>
            </a:r>
            <a:endParaRPr lang="en-US" sz="3600" b="1" u="sng" dirty="0"/>
          </a:p>
          <a:p>
            <a:pPr marL="742950" indent="-742950">
              <a:buFont typeface="+mj-lt"/>
              <a:buAutoNum type="arabicPeriod"/>
              <a:defRPr sz="1800"/>
            </a:pPr>
            <a:r>
              <a:rPr lang="en-US" sz="3600" dirty="0"/>
              <a:t>At bell: we move on to </a:t>
            </a:r>
            <a:r>
              <a:rPr lang="en-US" sz="3600" dirty="0" err="1"/>
              <a:t>ArrayLists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Steps 4 – 7 of handout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795F1-98D4-428C-9454-9CC53AC16D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Elements are referred to by their </a:t>
            </a:r>
            <a:r>
              <a:rPr sz="2900" b="1"/>
              <a:t>position</a:t>
            </a:r>
            <a:r>
              <a:rPr sz="2900"/>
              <a:t>, or </a:t>
            </a:r>
            <a:r>
              <a:rPr sz="2900" b="1" i="1"/>
              <a:t>index</a:t>
            </a:r>
            <a:r>
              <a:rPr sz="290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Syntax for declaring:  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local variable: 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Parameters: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field: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mutualFunds;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Syntax for allocating: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 dirty="0"/>
              <a:t> </a:t>
            </a:r>
            <a:r>
              <a:rPr sz="23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lang="en-US" sz="2700" dirty="0"/>
              <a:t>Java automatically s</a:t>
            </a:r>
            <a:r>
              <a:rPr sz="2700" dirty="0"/>
              <a:t>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 dirty="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 dirty="0"/>
              <a:t> for </a:t>
            </a:r>
            <a:r>
              <a:rPr sz="2300" dirty="0" err="1"/>
              <a:t>boolean</a:t>
            </a:r>
            <a:r>
              <a:rPr sz="2300" dirty="0"/>
              <a:t>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 dirty="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double[] polls = new double[50];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int[] </a:t>
            </a:r>
            <a:r>
              <a:rPr sz="2000" b="1" dirty="0" err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int[50];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Dog[50];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833452" y="2460744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dirty="0">
                  <a:solidFill>
                    <a:srgbClr val="FFFFFF"/>
                  </a:solidFill>
                </a:rPr>
                <a:t>This does NOT construct any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(all the </a:t>
              </a:r>
              <a:r>
                <a:rPr sz="2000" b="1" dirty="0">
                  <a:solidFill>
                    <a:srgbClr val="FFFFFF"/>
                  </a:solidFill>
                </a:rPr>
                <a:t>Dog</a:t>
              </a:r>
              <a:r>
                <a:rPr sz="2000" dirty="0">
                  <a:solidFill>
                    <a:srgbClr val="FFFFFF"/>
                  </a:solidFill>
                </a:rPr>
                <a:t>s start out as </a:t>
              </a:r>
              <a:r>
                <a:rPr sz="2000" i="1" dirty="0">
                  <a:solidFill>
                    <a:srgbClr val="FFFFFF"/>
                  </a:solidFill>
                </a:rPr>
                <a:t>null </a:t>
              </a:r>
              <a:r>
                <a:rPr sz="2000"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 </a:t>
            </a:r>
            <a:r>
              <a:rPr lang="en-US" sz="36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 new </a:t>
            </a:r>
            <a:r>
              <a:rPr lang="en-US" sz="3600" b="1" dirty="0" smtClean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  <a:endParaRPr lang="en-US" sz="3600" b="1" dirty="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dirty="0" smtClean="0">
                <a:solidFill>
                  <a:schemeClr val="tx1"/>
                </a:solidFill>
              </a:rPr>
              <a:t>construct ONE Dog and places it in the first position of the array (first kennel).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[42];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[37] = 11;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Getting array length: </a:t>
            </a:r>
            <a:r>
              <a:rPr sz="29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  <a:endParaRPr sz="290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FF76-E99C-4CC2-BF99-6E5BD471C4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31843"/>
            <a:ext cx="91440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class in a Java library used to hold a collection of items of a specified type</a:t>
            </a:r>
          </a:p>
          <a:p>
            <a:pPr lvl="1"/>
            <a:r>
              <a:rPr lang="en-US" dirty="0"/>
              <a:t>Allows variable number of items</a:t>
            </a:r>
          </a:p>
          <a:p>
            <a:pPr lvl="1"/>
            <a:r>
              <a:rPr lang="en-US" dirty="0"/>
              <a:t>Fast random access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</a:t>
            </a:r>
            <a:r>
              <a:rPr lang="en-US" dirty="0">
                <a:highlight>
                  <a:srgbClr val="FFFF00"/>
                </a:highlight>
              </a:rPr>
              <a:t>not known/will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5502-AA86-4785-BBA9-EAB833D026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22513"/>
            <a:ext cx="9144000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sz="2400" dirty="0"/>
              <a:t>Fast random access</a:t>
            </a:r>
          </a:p>
          <a:p>
            <a:pPr lvl="1"/>
            <a:r>
              <a:rPr lang="en-US" sz="2400" dirty="0"/>
              <a:t>Allows length changes, cannot do this with an array</a:t>
            </a:r>
          </a:p>
          <a:p>
            <a:endParaRPr lang="en-US" sz="2400" dirty="0" smtClean="0"/>
          </a:p>
          <a:p>
            <a:r>
              <a:rPr lang="en-US" dirty="0" smtClean="0"/>
              <a:t>How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Creates </a:t>
            </a:r>
            <a:r>
              <a:rPr lang="en-US" sz="2400" dirty="0">
                <a:sym typeface="Wingdings" panose="05000000000000000000" pitchFamily="2" charset="2"/>
              </a:rPr>
              <a:t>a new </a:t>
            </a:r>
            <a:r>
              <a:rPr lang="en-US" sz="2400" dirty="0" err="1">
                <a:sym typeface="Wingdings" panose="05000000000000000000" pitchFamily="2" charset="2"/>
              </a:rPr>
              <a:t>ArrayList</a:t>
            </a:r>
            <a:r>
              <a:rPr lang="en-US" sz="2400" dirty="0">
                <a:sym typeface="Wingdings" panose="05000000000000000000" pitchFamily="2" charset="2"/>
              </a:rPr>
              <a:t> of type </a:t>
            </a:r>
            <a:r>
              <a:rPr lang="en-US" sz="2400" dirty="0" err="1">
                <a:sym typeface="Wingdings" panose="05000000000000000000" pitchFamily="2" charset="2"/>
              </a:rPr>
              <a:t>Type</a:t>
            </a:r>
            <a:r>
              <a:rPr lang="en-US" sz="2400" dirty="0">
                <a:sym typeface="Wingdings" panose="05000000000000000000" pitchFamily="2" charset="2"/>
              </a:rPr>
              <a:t> stored in variable </a:t>
            </a:r>
            <a:r>
              <a:rPr lang="en-US" sz="2400" i="1" dirty="0" err="1">
                <a:sym typeface="Wingdings" panose="05000000000000000000" pitchFamily="2" charset="2"/>
              </a:rPr>
              <a:t>arl</a:t>
            </a: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175A-B450-4FB7-8229-CDDD4610EA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</a:t>
            </a:r>
            <a:r>
              <a:rPr lang="en-US" sz="3200" dirty="0" err="1" smtClean="0"/>
              <a:t>A</a:t>
            </a:r>
            <a:r>
              <a:rPr sz="3200" dirty="0" err="1" smtClean="0"/>
              <a:t>rrayLists</a:t>
            </a:r>
            <a:r>
              <a:rPr sz="3200" dirty="0" smtClean="0"/>
              <a:t> </a:t>
            </a:r>
            <a:r>
              <a:rPr sz="3200" dirty="0"/>
              <a:t>are used and answer the questions in the quiz</a:t>
            </a:r>
            <a:r>
              <a:rPr lang="en-US" sz="3200" dirty="0"/>
              <a:t> (page 2)</a:t>
            </a:r>
            <a:endParaRPr sz="3200" dirty="0"/>
          </a:p>
          <a:p>
            <a:pPr lvl="0">
              <a:defRPr sz="1800"/>
            </a:pPr>
            <a:r>
              <a:rPr sz="3200" dirty="0"/>
              <a:t>Then solve the 3 problems in ArrayListPractice (you downloaded it from </a:t>
            </a:r>
            <a:r>
              <a:rPr lang="en-US" sz="3200" dirty="0"/>
              <a:t>Git</a:t>
            </a:r>
            <a:r>
              <a:rPr sz="3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10AD-A033-4D37-BCDA-53EADC39AF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1C7D-9AC3-404C-91B2-635D78DB2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 smtClean="0"/>
              <a:t>CSSE 220</a:t>
            </a:r>
            <a:endParaRPr lang="en-US" sz="6600" dirty="0"/>
          </a:p>
        </p:txBody>
      </p:sp>
      <p:sp>
        <p:nvSpPr>
          <p:cNvPr id="9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 smtClean="0">
                <a:solidFill>
                  <a:srgbClr val="FFFFFF"/>
                </a:solidFill>
              </a:rPr>
              <a:t>ArrayListPractice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Arrays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 smtClean="0">
                <a:solidFill>
                  <a:srgbClr val="888888"/>
                </a:solidFill>
              </a:rPr>
              <a:t>ArrayLists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Wrapper Classes</a:t>
            </a:r>
            <a:endParaRPr lang="en-US" sz="3600" dirty="0" smtClean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888888"/>
                </a:solidFill>
              </a:rPr>
              <a:t>Auto-boxing</a:t>
            </a:r>
            <a:endParaRPr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589049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Type parameter </a:t>
            </a:r>
            <a:r>
              <a:rPr sz="2673" dirty="0">
                <a:highlight>
                  <a:srgbClr val="FFFF00"/>
                </a:highlight>
              </a:rPr>
              <a:t>can</a:t>
            </a:r>
            <a:r>
              <a:rPr lang="en-US" sz="2673" dirty="0">
                <a:highlight>
                  <a:srgbClr val="FFFF00"/>
                </a:highlight>
              </a:rPr>
              <a:t>not</a:t>
            </a:r>
            <a:r>
              <a:rPr sz="2673" dirty="0"/>
              <a:t>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&lt;int&gt; runs;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&lt;Integer&gt; runs;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i="1" dirty="0"/>
              <a:t>get</a:t>
            </a:r>
            <a:r>
              <a:rPr sz="2673" dirty="0"/>
              <a:t>  method to </a:t>
            </a:r>
            <a:r>
              <a:rPr lang="en-US" sz="2673" dirty="0"/>
              <a:t>access</a:t>
            </a:r>
            <a:r>
              <a:rPr sz="2673" dirty="0"/>
              <a:t>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(12)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 dirty="0"/>
              <a:t> not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  <a:endParaRPr sz="2277" b="1" dirty="0">
              <a:solidFill>
                <a:srgbClr val="C050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36643-4237-441B-9DAA-EB948A8401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2581" y="14214"/>
            <a:ext cx="8229600" cy="688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29308" y="771210"/>
            <a:ext cx="8876145" cy="58998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Example List</a:t>
            </a:r>
            <a:r>
              <a:rPr lang="en-US" sz="2900" dirty="0" smtClean="0"/>
              <a:t>: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&gt; names = 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     new </a:t>
            </a:r>
            <a:r>
              <a:rPr lang="en-US" sz="25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ArrayList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&lt;String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&gt;();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Add </a:t>
            </a:r>
            <a:r>
              <a:rPr sz="2900" dirty="0"/>
              <a:t>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>
                <a:solidFill>
                  <a:schemeClr val="accent3"/>
                </a:solidFill>
                <a:latin typeface="Consolas" panose="020B0609020204030204" pitchFamily="49" charset="0"/>
              </a:rPr>
              <a:t>"Adam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chemeClr val="accent3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names.add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“Amanda"</a:t>
            </a:r>
            <a:r>
              <a:rPr lang="en-US" sz="2500" b="1" dirty="0" smtClean="0">
                <a:solidFill>
                  <a:schemeClr val="accent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b="1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 smtClean="0"/>
              <a:t>Overwrite </a:t>
            </a:r>
            <a:r>
              <a:rPr sz="2900" dirty="0"/>
              <a:t>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Jason</a:t>
            </a:r>
            <a:r>
              <a:rPr lang="en-US" sz="2500" dirty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(1,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Aaron</a:t>
            </a:r>
            <a:r>
              <a:rPr lang="en-US" sz="2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Pushes elements at indexes 1 </a:t>
            </a:r>
            <a:endParaRPr lang="en-US" sz="2500" dirty="0" smtClean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500" dirty="0"/>
              <a:t>	</a:t>
            </a:r>
            <a:r>
              <a:rPr sz="2500" dirty="0" smtClean="0"/>
              <a:t>and </a:t>
            </a:r>
            <a:r>
              <a:rPr sz="2500" dirty="0"/>
              <a:t>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sz="25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- 1</a:t>
            </a:r>
            <a:r>
              <a:rPr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5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5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lang="en-US" sz="25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-US" sz="25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removes at the end</a:t>
            </a:r>
            <a:endParaRPr sz="25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D49-D287-4C38-8F41-D0AA514E5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126" r="34144"/>
          <a:stretch/>
        </p:blipFill>
        <p:spPr>
          <a:xfrm>
            <a:off x="6201348" y="5446324"/>
            <a:ext cx="2226830" cy="837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547" b="54408"/>
          <a:stretch/>
        </p:blipFill>
        <p:spPr>
          <a:xfrm>
            <a:off x="5624077" y="2976283"/>
            <a:ext cx="3381375" cy="68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3462" b="28111"/>
          <a:stretch/>
        </p:blipFill>
        <p:spPr>
          <a:xfrm>
            <a:off x="5624076" y="4057042"/>
            <a:ext cx="3381375" cy="738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9724"/>
          <a:stretch/>
        </p:blipFill>
        <p:spPr>
          <a:xfrm>
            <a:off x="5624078" y="1888311"/>
            <a:ext cx="3381375" cy="813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5" t="32208" r="30602" b="6737"/>
          <a:stretch/>
        </p:blipFill>
        <p:spPr>
          <a:xfrm>
            <a:off x="7129258" y="1087711"/>
            <a:ext cx="721989" cy="500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219821" y="1213050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67380" y="229480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67380" y="3165628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89864" y="4057042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264726" y="5864846"/>
            <a:ext cx="794328" cy="3048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B09C9-F67F-4C2A-943F-D3CF51C7B4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6"/>
            <a:ext cx="8839200" cy="52095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</a:t>
            </a:r>
            <a:r>
              <a:rPr sz="25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m.intValue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 * 7;</a:t>
            </a:r>
            <a:b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 dirty="0">
                <a:solidFill>
                  <a:srgbClr val="4F81BD"/>
                </a:solidFill>
              </a:rPr>
              <a:t>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56D5-87EF-442D-9742-CDC973E8FD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147782" y="1600200"/>
            <a:ext cx="8894618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lang="en-US" sz="3200" dirty="0"/>
              <a:t>R</a:t>
            </a:r>
            <a:r>
              <a:rPr sz="3200" dirty="0"/>
              <a:t>emember to use wrapper class for</a:t>
            </a:r>
            <a:r>
              <a:rPr lang="en-US" sz="3200" dirty="0"/>
              <a:t> array</a:t>
            </a:r>
            <a:r>
              <a:rPr sz="3200" dirty="0"/>
              <a:t>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 dirty="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000" b="1" dirty="0" smtClean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en-US" sz="2000" b="1" dirty="0" smtClean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</a:t>
            </a:r>
            <a:r>
              <a:rPr sz="20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(9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0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</a:t>
            </a:r>
            <a:r>
              <a:rPr sz="20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0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sz="20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327C7-6548-4450-856C-418ED12D1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 Loop</a:t>
            </a:r>
            <a:r>
              <a:rPr sz="4400" dirty="0"/>
              <a:t>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scores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smtClean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</a:t>
            </a:r>
            <a:r>
              <a:rPr sz="4400" dirty="0"/>
              <a:t>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A4C7B-3F49-4AE5-9E14-F89AE9D48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enhanced for loop with 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for loop is effectively using </a:t>
            </a:r>
            <a:r>
              <a:rPr lang="en-US" i="1" dirty="0" smtClean="0"/>
              <a:t>something like </a:t>
            </a:r>
            <a:r>
              <a:rPr lang="en-US" dirty="0" smtClean="0"/>
              <a:t>this: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…scores  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i="1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grouping</a:t>
            </a:r>
            <a: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doubles)</a:t>
            </a:r>
            <a:br>
              <a:rPr lang="fr-FR" i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= 0.0;</a:t>
            </a:r>
            <a:endParaRPr lang="fr-FR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scores.iterator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fr-FR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iter.hasNext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) {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fr-FR" b="1" dirty="0" smtClean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iter.next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 b="1" dirty="0" err="1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-FR" b="1" dirty="0" smtClean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fr-FR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6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8937"/>
            <a:ext cx="8229600" cy="1508125"/>
          </a:xfrm>
        </p:spPr>
        <p:txBody>
          <a:bodyPr/>
          <a:lstStyle/>
          <a:p>
            <a:r>
              <a:rPr lang="en-US" dirty="0"/>
              <a:t>Arrays vs. </a:t>
            </a:r>
            <a:r>
              <a:rPr lang="en-US" dirty="0" err="1"/>
              <a:t>ArrayList</a:t>
            </a:r>
            <a:r>
              <a:rPr lang="en-US" dirty="0"/>
              <a:t>: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65496"/>
              </p:ext>
            </p:extLst>
          </p:nvPr>
        </p:nvGraphicFramePr>
        <p:xfrm>
          <a:off x="249381" y="984670"/>
          <a:ext cx="8820727" cy="556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732">
                  <a:extLst>
                    <a:ext uri="{9D8B030D-6E8A-4147-A177-3AD203B41FA5}">
                      <a16:colId xmlns:a16="http://schemas.microsoft.com/office/drawing/2014/main" val="1799604723"/>
                    </a:ext>
                  </a:extLst>
                </a:gridCol>
                <a:gridCol w="3419851">
                  <a:extLst>
                    <a:ext uri="{9D8B030D-6E8A-4147-A177-3AD203B41FA5}">
                      <a16:colId xmlns:a16="http://schemas.microsoft.com/office/drawing/2014/main" val="655708689"/>
                    </a:ext>
                  </a:extLst>
                </a:gridCol>
                <a:gridCol w="4304144">
                  <a:extLst>
                    <a:ext uri="{9D8B030D-6E8A-4147-A177-3AD203B41FA5}">
                      <a16:colId xmlns:a16="http://schemas.microsoft.com/office/drawing/2014/main" val="2203980660"/>
                    </a:ext>
                  </a:extLst>
                </a:gridCol>
              </a:tblGrid>
              <a:tr h="98598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Action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685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Declare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[] array;  //null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 //null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77058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Assign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Variable</a:t>
                      </a:r>
                    </a:p>
                    <a:p>
                      <a:pPr algn="l"/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[2]; 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//permanent capacity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1" u="sng" dirty="0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ArrayList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&lt;Integer&gt;();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//dynamic capacity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11850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5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endParaRPr lang="en-US" sz="1600" baseline="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array[0] = 5;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(5);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(empty)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spot, index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96774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Add 10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2nd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position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array[1] = 10;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(10);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//add to end of list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(2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nd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spot, index 1)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30936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Print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aseline="30000" dirty="0" smtClean="0">
                          <a:latin typeface="Consolas" panose="020B0609020204030204" pitchFamily="49" charset="0"/>
                        </a:rPr>
                        <a:t>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value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(array[0]);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arrList.get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(0));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9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all the in-class material exercises if you haven’t yet</a:t>
            </a:r>
          </a:p>
          <a:p>
            <a:r>
              <a:rPr lang="en-US" dirty="0"/>
              <a:t>Work 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With Which Things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up a level in speed</a:t>
            </a:r>
          </a:p>
          <a:p>
            <a:r>
              <a:rPr lang="en-US" dirty="0"/>
              <a:t>Anticipate:</a:t>
            </a:r>
          </a:p>
          <a:p>
            <a:pPr lvl="1"/>
            <a:r>
              <a:rPr lang="en-US" dirty="0"/>
              <a:t>Go through slides before class</a:t>
            </a:r>
          </a:p>
          <a:p>
            <a:pPr lvl="1"/>
            <a:r>
              <a:rPr lang="en-US" dirty="0"/>
              <a:t>Familiarize yourself with terminology</a:t>
            </a:r>
          </a:p>
          <a:p>
            <a:pPr lvl="1"/>
            <a:r>
              <a:rPr lang="en-US" dirty="0"/>
              <a:t>Read the Big Java chapters</a:t>
            </a:r>
          </a:p>
          <a:p>
            <a:pPr lvl="1"/>
            <a:r>
              <a:rPr lang="en-US" dirty="0"/>
              <a:t>Write down questions for instructor</a:t>
            </a:r>
          </a:p>
          <a:p>
            <a:pPr lvl="1"/>
            <a:r>
              <a:rPr lang="en-US" dirty="0"/>
              <a:t>Ask questions in class, or hand piece of paper with questions to instructor at beginning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</a:t>
            </a:r>
            <a:r>
              <a:rPr lang="en-US" dirty="0" smtClean="0"/>
              <a:t>slides (from online)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563"/>
            <a:ext cx="2238375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84" y="2992582"/>
            <a:ext cx="2486025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3238894"/>
            <a:ext cx="2886075" cy="1381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713" y="1247704"/>
            <a:ext cx="3759968" cy="7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</a:t>
            </a:r>
            <a:r>
              <a:rPr lang="en-US" dirty="0" smtClean="0"/>
              <a:t>slides (locally)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0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has a hard deadline, then set a reminder in your smart device</a:t>
            </a:r>
          </a:p>
          <a:p>
            <a:r>
              <a:rPr lang="en-US" dirty="0"/>
              <a:t>Live by: “if I don’t do it now, it won’t get done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Speaking of which… HW1…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Latest Version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53" y="1600196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47" y="1750946"/>
            <a:ext cx="4312906" cy="45050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006596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B3D-8768-4417-8DE4-3ED9CF2DC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Loops: while &amp; for Loops</a:t>
            </a:r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(condition)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/>
              <a:t>For loop syntax:            Different from Python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; condition ; update)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409106" cy="738664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FAF52-F7CD-4C4C-BCDC-DE6E03FFA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2763</Words>
  <Application>Microsoft Office PowerPoint</Application>
  <PresentationFormat>On-screen Show (4:3)</PresentationFormat>
  <Paragraphs>454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</vt:lpstr>
      <vt:lpstr>Helvetica Neue</vt:lpstr>
      <vt:lpstr>Lucida Sans Typewriter</vt:lpstr>
      <vt:lpstr>Verdana</vt:lpstr>
      <vt:lpstr>Wingdings</vt:lpstr>
      <vt:lpstr>Wingdings 3</vt:lpstr>
      <vt:lpstr>Default</vt:lpstr>
      <vt:lpstr>CSSE 220 – every class do this:</vt:lpstr>
      <vt:lpstr>Screenshots</vt:lpstr>
      <vt:lpstr>PowerPoint Presentation</vt:lpstr>
      <vt:lpstr>Speed With Which Things Move</vt:lpstr>
      <vt:lpstr>How to access slides (from online)</vt:lpstr>
      <vt:lpstr>How to access slides (locally)</vt:lpstr>
      <vt:lpstr>Getting things done</vt:lpstr>
      <vt:lpstr>Pull Latest Version of Code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Syllabus Highlights</vt:lpstr>
      <vt:lpstr>From Syllabus Page:</vt:lpstr>
      <vt:lpstr>PowerPoint Presentation</vt:lpstr>
      <vt:lpstr>Review of types</vt:lpstr>
      <vt:lpstr>Arrays- What, When, Why, &amp; How?</vt:lpstr>
      <vt:lpstr>Arrays- What, When, Why, &amp; How?</vt:lpstr>
      <vt:lpstr>Array Examples Handout</vt:lpstr>
      <vt:lpstr>Array Types</vt:lpstr>
      <vt:lpstr>Allocating Arrays</vt:lpstr>
      <vt:lpstr>PowerPoint Presentation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Enhanced For Loop and Arrays</vt:lpstr>
      <vt:lpstr>Enhanced For and ArrayList’s</vt:lpstr>
      <vt:lpstr>Understanding enhanced for loop with iterators</vt:lpstr>
      <vt:lpstr>Arrays vs. ArrayList: Coding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dc:creator>Hollingsworth, Joseph E.</dc:creator>
  <cp:lastModifiedBy>Yoder, Jason</cp:lastModifiedBy>
  <cp:revision>112</cp:revision>
  <dcterms:modified xsi:type="dcterms:W3CDTF">2020-03-10T17:33:21Z</dcterms:modified>
</cp:coreProperties>
</file>