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322" r:id="rId4"/>
    <p:sldId id="257" r:id="rId5"/>
    <p:sldId id="307" r:id="rId6"/>
    <p:sldId id="326" r:id="rId7"/>
    <p:sldId id="327" r:id="rId8"/>
    <p:sldId id="328" r:id="rId9"/>
    <p:sldId id="329" r:id="rId10"/>
    <p:sldId id="302" r:id="rId11"/>
    <p:sldId id="303" r:id="rId12"/>
    <p:sldId id="304" r:id="rId13"/>
    <p:sldId id="305" r:id="rId14"/>
    <p:sldId id="293" r:id="rId15"/>
    <p:sldId id="294" r:id="rId16"/>
    <p:sldId id="321" r:id="rId17"/>
    <p:sldId id="284" r:id="rId18"/>
    <p:sldId id="296" r:id="rId19"/>
    <p:sldId id="297" r:id="rId20"/>
    <p:sldId id="298" r:id="rId21"/>
    <p:sldId id="285" r:id="rId22"/>
    <p:sldId id="286" r:id="rId23"/>
    <p:sldId id="287" r:id="rId24"/>
    <p:sldId id="323" r:id="rId25"/>
    <p:sldId id="308" r:id="rId26"/>
    <p:sldId id="330" r:id="rId27"/>
    <p:sldId id="317" r:id="rId28"/>
    <p:sldId id="264" r:id="rId29"/>
    <p:sldId id="265" r:id="rId30"/>
    <p:sldId id="319" r:id="rId31"/>
    <p:sldId id="288" r:id="rId32"/>
    <p:sldId id="289" r:id="rId33"/>
    <p:sldId id="290" r:id="rId34"/>
    <p:sldId id="291" r:id="rId35"/>
    <p:sldId id="320" r:id="rId36"/>
    <p:sldId id="325" r:id="rId37"/>
    <p:sldId id="331" r:id="rId38"/>
    <p:sldId id="274" r:id="rId39"/>
  </p:sldIdLst>
  <p:sldSz cx="9144000" cy="6858000" type="screen4x3"/>
  <p:notesSz cx="6858000" cy="9144000"/>
  <p:defaultTextStyle>
    <a:lvl1pPr algn="ctr">
      <a:defRPr sz="3200">
        <a:latin typeface="Calibri"/>
        <a:ea typeface="Calibri"/>
        <a:cs typeface="Calibri"/>
        <a:sym typeface="Calibri"/>
      </a:defRPr>
    </a:lvl1pPr>
    <a:lvl2pPr indent="457200" algn="ctr">
      <a:defRPr sz="3200">
        <a:latin typeface="Calibri"/>
        <a:ea typeface="Calibri"/>
        <a:cs typeface="Calibri"/>
        <a:sym typeface="Calibri"/>
      </a:defRPr>
    </a:lvl2pPr>
    <a:lvl3pPr indent="914400" algn="ctr">
      <a:defRPr sz="3200">
        <a:latin typeface="Calibri"/>
        <a:ea typeface="Calibri"/>
        <a:cs typeface="Calibri"/>
        <a:sym typeface="Calibri"/>
      </a:defRPr>
    </a:lvl3pPr>
    <a:lvl4pPr indent="1371600" algn="ctr">
      <a:defRPr sz="3200">
        <a:latin typeface="Calibri"/>
        <a:ea typeface="Calibri"/>
        <a:cs typeface="Calibri"/>
        <a:sym typeface="Calibri"/>
      </a:defRPr>
    </a:lvl4pPr>
    <a:lvl5pPr indent="1828800" algn="ctr">
      <a:defRPr sz="3200">
        <a:latin typeface="Calibri"/>
        <a:ea typeface="Calibri"/>
        <a:cs typeface="Calibri"/>
        <a:sym typeface="Calibri"/>
      </a:defRPr>
    </a:lvl5pPr>
    <a:lvl6pPr indent="2286000" algn="ctr">
      <a:defRPr sz="3200">
        <a:latin typeface="Calibri"/>
        <a:ea typeface="Calibri"/>
        <a:cs typeface="Calibri"/>
        <a:sym typeface="Calibri"/>
      </a:defRPr>
    </a:lvl6pPr>
    <a:lvl7pPr indent="2743200" algn="ctr">
      <a:defRPr sz="3200">
        <a:latin typeface="Calibri"/>
        <a:ea typeface="Calibri"/>
        <a:cs typeface="Calibri"/>
        <a:sym typeface="Calibri"/>
      </a:defRPr>
    </a:lvl7pPr>
    <a:lvl8pPr indent="3200400" algn="ctr">
      <a:defRPr sz="3200">
        <a:latin typeface="Calibri"/>
        <a:ea typeface="Calibri"/>
        <a:cs typeface="Calibri"/>
        <a:sym typeface="Calibri"/>
      </a:defRPr>
    </a:lvl8pPr>
    <a:lvl9pPr indent="3657600" algn="ctr">
      <a:defRPr sz="3200">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p:restoredTop sz="78582" autoAdjust="0"/>
  </p:normalViewPr>
  <p:slideViewPr>
    <p:cSldViewPr>
      <p:cViewPr varScale="1">
        <p:scale>
          <a:sx n="72" d="100"/>
          <a:sy n="72" d="100"/>
        </p:scale>
        <p:origin x="1387" y="62"/>
      </p:cViewPr>
      <p:guideLst>
        <p:guide orient="horz" pos="2160"/>
        <p:guide pos="2880"/>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6383277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hit-csse.github.io/csse220/schedule.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106044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931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219881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schedule page and show students:</a:t>
            </a:r>
          </a:p>
          <a:p>
            <a:endParaRPr lang="en-US" dirty="0" smtClean="0"/>
          </a:p>
          <a:p>
            <a:r>
              <a:rPr lang="en-US" dirty="0" smtClean="0">
                <a:hlinkClick r:id="rId3"/>
              </a:rPr>
              <a:t>https://rhit-csse.github.io/csse220/schedule.html</a:t>
            </a:r>
            <a:endParaRPr lang="en-US" dirty="0"/>
          </a:p>
        </p:txBody>
      </p:sp>
    </p:spTree>
    <p:extLst>
      <p:ext uri="{BB962C8B-B14F-4D97-AF65-F5344CB8AC3E}">
        <p14:creationId xmlns:p14="http://schemas.microsoft.com/office/powerpoint/2010/main" val="165919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pPr lvl="0"/>
            <a:endParaRPr/>
          </a:p>
        </p:txBody>
      </p:sp>
      <p:sp>
        <p:nvSpPr>
          <p:cNvPr id="100" name="Shape 100"/>
          <p:cNvSpPr>
            <a:spLocks noGrp="1"/>
          </p:cNvSpPr>
          <p:nvPr>
            <p:ph type="body" sz="quarter" idx="1"/>
          </p:nvPr>
        </p:nvSpPr>
        <p:spPr>
          <a:prstGeom prst="rect">
            <a:avLst/>
          </a:prstGeom>
        </p:spPr>
        <p:txBody>
          <a:bodyPr/>
          <a:lstStyle>
            <a:lvl1pPr defTabSz="914400">
              <a:lnSpc>
                <a:spcPct val="100000"/>
              </a:lnSpc>
              <a:spcBef>
                <a:spcPts val="400"/>
              </a:spcBef>
              <a:defRPr sz="1200">
                <a:latin typeface="Lucida Sans"/>
                <a:ea typeface="Lucida Sans"/>
                <a:cs typeface="Lucida Sans"/>
                <a:sym typeface="Lucida Sans"/>
              </a:defRPr>
            </a:lvl1pPr>
          </a:lstStyle>
          <a:p>
            <a:pPr lvl="0">
              <a:defRPr sz="1800"/>
            </a:pPr>
            <a:r>
              <a:rPr sz="1200"/>
              <a:t>Discuss errors and error messages</a:t>
            </a:r>
          </a:p>
        </p:txBody>
      </p:sp>
    </p:spTree>
    <p:extLst>
      <p:ext uri="{BB962C8B-B14F-4D97-AF65-F5344CB8AC3E}">
        <p14:creationId xmlns:p14="http://schemas.microsoft.com/office/powerpoint/2010/main" val="9428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268282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defTabSz="914400">
              <a:lnSpc>
                <a:spcPct val="100000"/>
              </a:lnSpc>
              <a:spcBef>
                <a:spcPts val="800"/>
              </a:spcBef>
              <a:defRPr sz="1800"/>
            </a:pPr>
            <a:r>
              <a:rPr sz="2300">
                <a:latin typeface="Calibri"/>
                <a:ea typeface="Calibri"/>
                <a:cs typeface="Calibri"/>
                <a:sym typeface="Calibri"/>
              </a:rPr>
              <a:t>Find the documentation for the </a:t>
            </a:r>
            <a:r>
              <a:rPr sz="2300" b="1">
                <a:latin typeface="Calibri"/>
                <a:ea typeface="Calibri"/>
                <a:cs typeface="Calibri"/>
                <a:sym typeface="Calibri"/>
              </a:rPr>
              <a:t>String</a:t>
            </a:r>
            <a:r>
              <a:rPr sz="2300">
                <a:latin typeface="Calibri"/>
                <a:ea typeface="Calibri"/>
                <a:cs typeface="Calibri"/>
                <a:sym typeface="Calibri"/>
              </a:rPr>
              <a:t> class from one of the above links, as follows:</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Click </a:t>
            </a:r>
            <a:r>
              <a:rPr sz="1900">
                <a:solidFill>
                  <a:srgbClr val="9BBB59"/>
                </a:solidFill>
                <a:latin typeface="Calibri"/>
                <a:ea typeface="Calibri"/>
                <a:cs typeface="Calibri"/>
                <a:sym typeface="Calibri"/>
              </a:rPr>
              <a:t>java.lang</a:t>
            </a:r>
            <a:r>
              <a:rPr sz="1900">
                <a:latin typeface="Calibri"/>
                <a:ea typeface="Calibri"/>
                <a:cs typeface="Calibri"/>
                <a:sym typeface="Calibri"/>
              </a:rPr>
              <a:t> in the top-left pane</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Then click </a:t>
            </a:r>
            <a:r>
              <a:rPr sz="1900">
                <a:solidFill>
                  <a:srgbClr val="9BBB59"/>
                </a:solidFill>
                <a:latin typeface="Calibri"/>
                <a:ea typeface="Calibri"/>
                <a:cs typeface="Calibri"/>
                <a:sym typeface="Calibri"/>
              </a:rPr>
              <a:t>String</a:t>
            </a:r>
            <a:r>
              <a:rPr sz="1900">
                <a:latin typeface="Calibri"/>
                <a:ea typeface="Calibri"/>
                <a:cs typeface="Calibri"/>
                <a:sym typeface="Calibri"/>
              </a:rPr>
              <a:t> in the bottom-left pane</a:t>
            </a:r>
            <a:endParaRPr sz="1200">
              <a:latin typeface="Calibri"/>
              <a:ea typeface="Calibri"/>
              <a:cs typeface="Calibri"/>
              <a:sym typeface="Calibri"/>
            </a:endParaRP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Describe the parts of the String API documentation:</a:t>
            </a:r>
          </a:p>
          <a:p>
            <a:pPr lvl="0" defTabSz="914400">
              <a:lnSpc>
                <a:spcPct val="100000"/>
              </a:lnSpc>
              <a:spcBef>
                <a:spcPts val="400"/>
              </a:spcBef>
              <a:defRPr sz="1800"/>
            </a:pPr>
            <a:r>
              <a:rPr sz="1200">
                <a:latin typeface="Calibri"/>
                <a:ea typeface="Calibri"/>
                <a:cs typeface="Calibri"/>
                <a:sym typeface="Calibri"/>
              </a:rPr>
              <a:t>- description of the class</a:t>
            </a:r>
          </a:p>
          <a:p>
            <a:pPr lvl="0" defTabSz="914400">
              <a:lnSpc>
                <a:spcPct val="100000"/>
              </a:lnSpc>
              <a:spcBef>
                <a:spcPts val="400"/>
              </a:spcBef>
              <a:defRPr sz="1800"/>
            </a:pPr>
            <a:r>
              <a:rPr sz="1200">
                <a:latin typeface="Calibri"/>
                <a:ea typeface="Calibri"/>
                <a:cs typeface="Calibri"/>
                <a:sym typeface="Calibri"/>
              </a:rPr>
              <a:t>- summaries of all the fields, constructors, and method</a:t>
            </a:r>
          </a:p>
          <a:p>
            <a:pPr marL="162130" lvl="0" indent="-162130" defTabSz="914400">
              <a:lnSpc>
                <a:spcPct val="100000"/>
              </a:lnSpc>
              <a:spcBef>
                <a:spcPts val="400"/>
              </a:spcBef>
              <a:buSzPct val="100000"/>
              <a:buChar char="-"/>
              <a:defRPr sz="1800"/>
            </a:pPr>
            <a:r>
              <a:rPr sz="1200">
                <a:latin typeface="Calibri"/>
                <a:ea typeface="Calibri"/>
                <a:cs typeface="Calibri"/>
                <a:sym typeface="Calibri"/>
              </a:rPr>
              <a:t>detailed descriptions of everything</a:t>
            </a:r>
          </a:p>
        </p:txBody>
      </p:sp>
    </p:spTree>
    <p:extLst>
      <p:ext uri="{BB962C8B-B14F-4D97-AF65-F5344CB8AC3E}">
        <p14:creationId xmlns:p14="http://schemas.microsoft.com/office/powerpoint/2010/main" val="121847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Point students to the link in the homework if everyone does not have the docs setup.</a:t>
            </a:r>
          </a:p>
          <a:p>
            <a:pPr lvl="0" defTabSz="914400">
              <a:lnSpc>
                <a:spcPct val="100000"/>
              </a:lnSpc>
              <a:spcBef>
                <a:spcPts val="400"/>
              </a:spcBef>
              <a:defRPr sz="1800"/>
            </a:pPr>
            <a:r>
              <a:rPr sz="1200">
                <a:latin typeface="Calibri"/>
                <a:ea typeface="Calibri"/>
                <a:cs typeface="Calibri"/>
                <a:sym typeface="Calibri"/>
              </a:rPr>
              <a:t>Demo hover text, F2 to focus on hover text, icon to open in web browser.</a:t>
            </a:r>
          </a:p>
          <a:p>
            <a:pPr lvl="0" defTabSz="914400">
              <a:lnSpc>
                <a:spcPct val="100000"/>
              </a:lnSpc>
              <a:spcBef>
                <a:spcPts val="400"/>
              </a:spcBef>
              <a:defRPr sz="1800"/>
            </a:pPr>
            <a:r>
              <a:rPr sz="1200">
                <a:latin typeface="Calibri"/>
                <a:ea typeface="Calibri"/>
                <a:cs typeface="Calibri"/>
                <a:sym typeface="Calibri"/>
              </a:rPr>
              <a:t>Shift-F2 to open external browser immediately.</a:t>
            </a:r>
          </a:p>
        </p:txBody>
      </p:sp>
    </p:spTree>
    <p:extLst>
      <p:ext uri="{BB962C8B-B14F-4D97-AF65-F5344CB8AC3E}">
        <p14:creationId xmlns:p14="http://schemas.microsoft.com/office/powerpoint/2010/main" val="235299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prstGeom prst="rect">
            <a:avLst/>
          </a:prstGeom>
        </p:spPr>
        <p:txBody>
          <a:bodyPr/>
          <a:lstStyle/>
          <a:p>
            <a:pPr lvl="0"/>
            <a:endParaRPr/>
          </a:p>
        </p:txBody>
      </p:sp>
      <p:sp>
        <p:nvSpPr>
          <p:cNvPr id="99" name="Shape 99"/>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dirty="0"/>
              <a:t>Point students to Python vs Java features linked from session 1 of course schedule.</a:t>
            </a:r>
          </a:p>
        </p:txBody>
      </p:sp>
    </p:spTree>
    <p:extLst>
      <p:ext uri="{BB962C8B-B14F-4D97-AF65-F5344CB8AC3E}">
        <p14:creationId xmlns:p14="http://schemas.microsoft.com/office/powerpoint/2010/main" val="374684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00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100835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1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51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33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TA find</a:t>
            </a:r>
            <a:r>
              <a:rPr lang="en-US" baseline="0" dirty="0" smtClean="0"/>
              <a:t> something each student does for rejuvenation…</a:t>
            </a:r>
            <a:endParaRPr lang="en-US" dirty="0"/>
          </a:p>
        </p:txBody>
      </p:sp>
    </p:spTree>
    <p:extLst>
      <p:ext uri="{BB962C8B-B14F-4D97-AF65-F5344CB8AC3E}">
        <p14:creationId xmlns:p14="http://schemas.microsoft.com/office/powerpoint/2010/main" val="252625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36185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75101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382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243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3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3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67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3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982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8188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00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244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2/28/2020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44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Click to edit Master title style</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Click to edit Master title style</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Click to edit Master text styles</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Click to edit Master title style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Click to edit Master title style</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Click to edit Master title style</a:t>
            </a:r>
          </a:p>
        </p:txBody>
      </p:sp>
      <p:sp>
        <p:nvSpPr>
          <p:cNvPr id="40" name="Shape 40"/>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latin typeface="Gill Sans"/>
                <a:ea typeface="Gill Sans"/>
                <a:cs typeface="Gill Sans"/>
                <a:sym typeface="Gill Sans"/>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indent="2286000" algn="r">
        <a:defRPr sz="1200">
          <a:solidFill>
            <a:schemeClr val="tx1"/>
          </a:solidFill>
          <a:latin typeface="+mn-lt"/>
          <a:ea typeface="+mn-ea"/>
          <a:cs typeface="+mn-cs"/>
          <a:sym typeface="Gill Sans"/>
        </a:defRPr>
      </a:lvl6pPr>
      <a:lvl7pPr indent="2743200" algn="r">
        <a:defRPr sz="1200">
          <a:solidFill>
            <a:schemeClr val="tx1"/>
          </a:solidFill>
          <a:latin typeface="+mn-lt"/>
          <a:ea typeface="+mn-ea"/>
          <a:cs typeface="+mn-cs"/>
          <a:sym typeface="Gill Sans"/>
        </a:defRPr>
      </a:lvl7pPr>
      <a:lvl8pPr indent="3200400" algn="r">
        <a:defRPr sz="1200">
          <a:solidFill>
            <a:schemeClr val="tx1"/>
          </a:solidFill>
          <a:latin typeface="+mn-lt"/>
          <a:ea typeface="+mn-ea"/>
          <a:cs typeface="+mn-cs"/>
          <a:sym typeface="Gill Sans"/>
        </a:defRPr>
      </a:lvl8pPr>
      <a:lvl9pPr indent="3657600" algn="r">
        <a:defRPr sz="1200">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39C8F9-0643-49B4-A2CB-987B8C90EE6B}" type="datetimeFigureOut">
              <a:rPr lang="en-US" smtClean="0">
                <a:solidFill>
                  <a:prstClr val="black">
                    <a:tint val="75000"/>
                  </a:prstClr>
                </a:solidFill>
                <a:latin typeface="Lucida Sans Unicode"/>
                <a:ea typeface="Lucida Sans Unicode"/>
                <a:cs typeface="Lucida Sans Unicode"/>
                <a:sym typeface="Lucida Sans Unicode"/>
              </a:rPr>
              <a:pPr/>
              <a:t>2/28/2020</a:t>
            </a:fld>
            <a:endParaRPr lang="en-US">
              <a:solidFill>
                <a:prstClr val="black">
                  <a:tint val="75000"/>
                </a:prstClr>
              </a:solidFill>
              <a:latin typeface="Lucida Sans Unicode"/>
              <a:ea typeface="Lucida Sans Unicode"/>
              <a:cs typeface="Lucida Sans Unicode"/>
              <a:sym typeface="Lucida Sans Unicode"/>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latin typeface="Lucida Sans Unicode"/>
              <a:ea typeface="Lucida Sans Unicode"/>
              <a:cs typeface="Lucida Sans Unicode"/>
              <a:sym typeface="Lucida Sans Unicode"/>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US" smtClean="0">
                <a:solidFill>
                  <a:prstClr val="black">
                    <a:tint val="75000"/>
                  </a:prstClr>
                </a:solidFill>
                <a:latin typeface="Lucida Sans Unicode"/>
                <a:ea typeface="Lucida Sans Unicode"/>
                <a:cs typeface="Lucida Sans Unicode"/>
                <a:sym typeface="Lucida Sans Unicode"/>
              </a:rPr>
              <a:pPr/>
              <a:t>‹#›</a:t>
            </a:fld>
            <a:endParaRPr lang="en-US">
              <a:solidFill>
                <a:prstClr val="black">
                  <a:tint val="75000"/>
                </a:prstClr>
              </a:solidFill>
              <a:latin typeface="Lucida Sans Unicode"/>
              <a:ea typeface="Lucida Sans Unicode"/>
              <a:cs typeface="Lucida Sans Unicode"/>
              <a:sym typeface="Lucida Sans Unicode"/>
            </a:endParaRPr>
          </a:p>
        </p:txBody>
      </p:sp>
    </p:spTree>
    <p:extLst>
      <p:ext uri="{BB962C8B-B14F-4D97-AF65-F5344CB8AC3E}">
        <p14:creationId xmlns:p14="http://schemas.microsoft.com/office/powerpoint/2010/main" val="380710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download.oracle.com/javase/8/docs/api/"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hyperlink" Target="https://rhit-csse.github.io/csse220/schedule.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lstStyle/>
          <a:p>
            <a:pPr lvl="0">
              <a:defRPr sz="1800"/>
            </a:pPr>
            <a:r>
              <a:rPr sz="4400"/>
              <a:t>Welcome to CSSE 220</a:t>
            </a:r>
          </a:p>
        </p:txBody>
      </p:sp>
      <p:sp>
        <p:nvSpPr>
          <p:cNvPr id="50" name="Shape 50"/>
          <p:cNvSpPr>
            <a:spLocks noGrp="1"/>
          </p:cNvSpPr>
          <p:nvPr>
            <p:ph type="body" idx="1"/>
          </p:nvPr>
        </p:nvSpPr>
        <p:spPr>
          <a:xfrm>
            <a:off x="457200" y="1600200"/>
            <a:ext cx="8229600" cy="4525963"/>
          </a:xfrm>
          <a:prstGeom prst="rect">
            <a:avLst/>
          </a:prstGeom>
        </p:spPr>
        <p:txBody>
          <a:bodyPr lIns="45719" rIns="45719" anchor="t">
            <a:normAutofit/>
          </a:bodyPr>
          <a:lstStyle/>
          <a:p>
            <a:pPr marL="742950" lvl="1" indent="-285750">
              <a:spcBef>
                <a:spcPts val="600"/>
              </a:spcBef>
              <a:defRPr sz="1800"/>
            </a:pPr>
            <a:endParaRPr sz="2800" dirty="0"/>
          </a:p>
          <a:p>
            <a:pPr lvl="0">
              <a:defRPr sz="1800"/>
            </a:pPr>
            <a:r>
              <a:rPr sz="3200" dirty="0"/>
              <a:t>We are excited that you are here:</a:t>
            </a:r>
          </a:p>
          <a:p>
            <a:pPr marL="742950" lvl="1" indent="-285750">
              <a:spcBef>
                <a:spcPts val="600"/>
              </a:spcBef>
              <a:defRPr sz="1800"/>
            </a:pPr>
            <a:r>
              <a:rPr lang="en-US" sz="2800" dirty="0"/>
              <a:t>Hopefully you followed the instructions in the welcome email, installed eclipse and checked out the Java intro project</a:t>
            </a:r>
          </a:p>
          <a:p>
            <a:pPr marL="742950" lvl="1" indent="-285750">
              <a:spcBef>
                <a:spcPts val="600"/>
              </a:spcBef>
              <a:defRPr sz="1800"/>
            </a:pPr>
            <a:r>
              <a:rPr sz="2800" dirty="0"/>
              <a:t>Start your computer</a:t>
            </a:r>
            <a:r>
              <a:rPr lang="en-US" sz="2800" dirty="0"/>
              <a:t> &amp; Eclipse</a:t>
            </a:r>
            <a:endParaRPr lang="en-US"/>
          </a:p>
          <a:p>
            <a:pPr marL="742950" lvl="1" indent="-285750">
              <a:spcBef>
                <a:spcPts val="600"/>
              </a:spcBef>
              <a:defRPr sz="1800"/>
            </a:pPr>
            <a:r>
              <a:rPr sz="2800" dirty="0"/>
              <a:t>Pick up a quiz from the back table</a:t>
            </a:r>
            <a:endParaRPr lang="en-US" sz="2800" dirty="0"/>
          </a:p>
          <a:p>
            <a:pPr marL="1177925" lvl="2" indent="-285750">
              <a:spcBef>
                <a:spcPts val="600"/>
              </a:spcBef>
              <a:defRPr sz="1800"/>
            </a:pPr>
            <a:r>
              <a:rPr lang="en-US" sz="2800" dirty="0"/>
              <a:t>A</a:t>
            </a:r>
            <a:r>
              <a:rPr sz="2800" dirty="0"/>
              <a:t>nswer the first two questions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447800"/>
            <a:ext cx="8229600" cy="5257800"/>
          </a:xfrm>
        </p:spPr>
        <p:txBody>
          <a:bodyPr>
            <a:normAutofit fontScale="92500" lnSpcReduction="10000"/>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6625683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1399231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45168" y="1295400"/>
            <a:ext cx="8229600" cy="5257800"/>
          </a:xfrm>
        </p:spPr>
        <p:txBody>
          <a:bodyPr>
            <a:normAutofit lnSpcReduction="10000"/>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123079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lIns="45719" rIns="45719"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25638428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76"/>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457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extLst>
              <p:ext uri="{D42A27DB-BD31-4B8C-83A1-F6EECF244321}">
                <p14:modId xmlns:p14="http://schemas.microsoft.com/office/powerpoint/2010/main" val="1024560429"/>
              </p:ext>
            </p:extLst>
          </p:nvPr>
        </p:nvGraphicFramePr>
        <p:xfrm>
          <a:off x="190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13306762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lnSpcReduction="10000"/>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7175425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15070131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39893566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665604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184400" y="254000"/>
            <a:ext cx="4762500" cy="6350000"/>
          </a:xfrm>
          <a:prstGeom prst="rect">
            <a:avLst/>
          </a:prstGeom>
        </p:spPr>
      </p:pic>
    </p:spTree>
    <p:extLst>
      <p:ext uri="{BB962C8B-B14F-4D97-AF65-F5344CB8AC3E}">
        <p14:creationId xmlns:p14="http://schemas.microsoft.com/office/powerpoint/2010/main" val="36904490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lnSpcReduction="10000"/>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9701391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672685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9889100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2353502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19231023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Logistics</a:t>
            </a:r>
          </a:p>
        </p:txBody>
      </p:sp>
      <p:sp>
        <p:nvSpPr>
          <p:cNvPr id="3" name="Text Placeholder 2"/>
          <p:cNvSpPr>
            <a:spLocks noGrp="1"/>
          </p:cNvSpPr>
          <p:nvPr>
            <p:ph type="body" idx="1"/>
          </p:nvPr>
        </p:nvSpPr>
        <p:spPr>
          <a:xfrm>
            <a:off x="457200" y="1600200"/>
            <a:ext cx="8229600" cy="4572000"/>
          </a:xfrm>
        </p:spPr>
        <p:txBody>
          <a:bodyPr lIns="45719" rIns="45719" anchor="t">
            <a:normAutofit/>
          </a:bodyPr>
          <a:lstStyle/>
          <a:p>
            <a:r>
              <a:rPr lang="en-US" dirty="0"/>
              <a:t>You have 2 homework assignments in the very near future</a:t>
            </a:r>
          </a:p>
          <a:p>
            <a:r>
              <a:rPr lang="en-US" dirty="0"/>
              <a:t>To see all assignment due dates, follow the "Course Schedule" link on </a:t>
            </a:r>
            <a:r>
              <a:rPr lang="en-US" dirty="0" smtClean="0"/>
              <a:t>Moodle</a:t>
            </a:r>
          </a:p>
          <a:p>
            <a:pPr lvl="1"/>
            <a:r>
              <a:rPr lang="en-US" dirty="0" smtClean="0"/>
              <a:t>Please Bookmark Schedule page</a:t>
            </a:r>
            <a:endParaRPr lang="en-US" dirty="0"/>
          </a:p>
          <a:p>
            <a:r>
              <a:rPr lang="en-US" dirty="0"/>
              <a:t>We will only go over the course policies if we have time, but they are covered in the "Course Policies" page link on Moodle</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387119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lIns="45719" rIns="45719" anchor="t">
            <a:normAutofit/>
          </a:bodyPr>
          <a:lstStyle/>
          <a:p>
            <a:r>
              <a:rPr lang="en-US" strike="sngStrike" dirty="0"/>
              <a:t>Instructor intro</a:t>
            </a:r>
          </a:p>
          <a:p>
            <a:r>
              <a:rPr lang="en-US" strike="sngStrike" dirty="0"/>
              <a:t>Critical links</a:t>
            </a:r>
          </a:p>
          <a:p>
            <a:r>
              <a:rPr lang="en-US" b="1" dirty="0"/>
              <a:t>We write some java code</a:t>
            </a:r>
          </a:p>
          <a:p>
            <a:pPr marL="783590" lvl="1" indent="-326390"/>
            <a:r>
              <a:rPr lang="en-US" b="1" dirty="0"/>
              <a:t>Conditionals</a:t>
            </a:r>
          </a:p>
          <a:p>
            <a:pPr marL="783590" lvl="1" indent="-326390"/>
            <a:r>
              <a:rPr lang="en-US" b="1" dirty="0"/>
              <a:t>Strings</a:t>
            </a:r>
          </a:p>
          <a:p>
            <a:pPr marL="783590" lvl="1" indent="-326390"/>
            <a:r>
              <a:rPr lang="en-US" b="1" dirty="0"/>
              <a:t>Loops</a:t>
            </a:r>
          </a:p>
          <a:p>
            <a:endParaRPr lang="en-US" dirty="0"/>
          </a:p>
        </p:txBody>
      </p:sp>
    </p:spTree>
    <p:extLst>
      <p:ext uri="{BB962C8B-B14F-4D97-AF65-F5344CB8AC3E}">
        <p14:creationId xmlns:p14="http://schemas.microsoft.com/office/powerpoint/2010/main" val="29046471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write hello world together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7906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 name="Shape 97"/>
          <p:cNvSpPr>
            <a:spLocks noGrp="1"/>
          </p:cNvSpPr>
          <p:nvPr>
            <p:ph type="title"/>
          </p:nvPr>
        </p:nvSpPr>
        <p:spPr>
          <a:xfrm>
            <a:off x="457200" y="274638"/>
            <a:ext cx="8229600" cy="1143001"/>
          </a:xfrm>
          <a:prstGeom prst="rect">
            <a:avLst/>
          </a:prstGeom>
        </p:spPr>
        <p:txBody>
          <a:bodyPr/>
          <a:lstStyle/>
          <a:p>
            <a:pPr lvl="0">
              <a:defRPr sz="1800"/>
            </a:pPr>
            <a:r>
              <a:rPr sz="4400" dirty="0"/>
              <a:t>HelloPrinter.java</a:t>
            </a:r>
          </a:p>
        </p:txBody>
      </p:sp>
      <p:sp>
        <p:nvSpPr>
          <p:cNvPr id="98" name="Shape 9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dirty="0"/>
              <a:t>To run a Java program:</a:t>
            </a:r>
          </a:p>
          <a:p>
            <a:pPr marL="742950" lvl="1" indent="-285750">
              <a:lnSpc>
                <a:spcPct val="90000"/>
              </a:lnSpc>
              <a:spcBef>
                <a:spcPts val="600"/>
              </a:spcBef>
              <a:defRPr sz="1800"/>
            </a:pPr>
            <a:r>
              <a:rPr sz="2500" dirty="0"/>
              <a:t>Right-click the .java file in Package Explorer view</a:t>
            </a:r>
          </a:p>
          <a:p>
            <a:pPr marL="742950" lvl="1" indent="-285750">
              <a:lnSpc>
                <a:spcPct val="90000"/>
              </a:lnSpc>
              <a:spcBef>
                <a:spcPts val="600"/>
              </a:spcBef>
              <a:defRPr sz="1800"/>
            </a:pPr>
            <a:r>
              <a:rPr sz="2500" dirty="0"/>
              <a:t>Choose </a:t>
            </a:r>
            <a:r>
              <a:rPr sz="2500" b="1" dirty="0"/>
              <a:t>Run As → Java Application</a:t>
            </a:r>
            <a:endParaRPr sz="2500" dirty="0"/>
          </a:p>
          <a:p>
            <a:pPr lvl="0">
              <a:lnSpc>
                <a:spcPct val="90000"/>
              </a:lnSpc>
              <a:spcBef>
                <a:spcPts val="600"/>
              </a:spcBef>
              <a:defRPr sz="1800"/>
            </a:pPr>
            <a:r>
              <a:rPr lang="en-US" sz="2900" dirty="0"/>
              <a:t>Introduce yourself to your neighbor and c</a:t>
            </a:r>
            <a:r>
              <a:rPr sz="2900" dirty="0"/>
              <a:t>hange the program to say hello to </a:t>
            </a:r>
            <a:r>
              <a:rPr lang="en-US" sz="2900" dirty="0"/>
              <a:t>them</a:t>
            </a:r>
            <a:endParaRPr sz="2900" dirty="0"/>
          </a:p>
          <a:p>
            <a:pPr lvl="0">
              <a:lnSpc>
                <a:spcPct val="90000"/>
              </a:lnSpc>
              <a:spcBef>
                <a:spcPts val="600"/>
              </a:spcBef>
              <a:defRPr sz="1800"/>
            </a:pPr>
            <a:r>
              <a:rPr sz="2900" dirty="0"/>
              <a:t>Introduce an error in the program</a:t>
            </a:r>
          </a:p>
          <a:p>
            <a:pPr marL="742950" lvl="1" indent="-285750">
              <a:lnSpc>
                <a:spcPct val="90000"/>
              </a:lnSpc>
              <a:spcBef>
                <a:spcPts val="600"/>
              </a:spcBef>
              <a:defRPr sz="1800"/>
            </a:pPr>
            <a:r>
              <a:rPr sz="2500" dirty="0"/>
              <a:t>See if you can come up with a different error than </a:t>
            </a:r>
            <a:r>
              <a:rPr lang="en-US" sz="2500" dirty="0"/>
              <a:t>your neighbor</a:t>
            </a:r>
            <a:endParaRPr sz="2500" dirty="0"/>
          </a:p>
          <a:p>
            <a:pPr lvl="0">
              <a:lnSpc>
                <a:spcPct val="90000"/>
              </a:lnSpc>
              <a:spcBef>
                <a:spcPts val="600"/>
              </a:spcBef>
              <a:defRPr sz="1800"/>
            </a:pPr>
            <a:r>
              <a:rPr sz="2900" dirty="0"/>
              <a:t>Fix the error </a:t>
            </a:r>
            <a:r>
              <a:rPr sz="2900"/>
              <a:t>that </a:t>
            </a:r>
            <a:r>
              <a:rPr lang="en-US" sz="2900"/>
              <a:t>your neighbor </a:t>
            </a:r>
            <a:r>
              <a:rPr sz="2900"/>
              <a:t>introduced</a:t>
            </a:r>
            <a:endParaRPr sz="2900"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017713"/>
            <a:ext cx="8267700" cy="261620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class</a:t>
            </a:r>
            <a:r>
              <a:rPr sz="2200" b="1">
                <a:latin typeface="Courier New"/>
                <a:ea typeface="Courier New"/>
                <a:cs typeface="Courier New"/>
                <a:sym typeface="Courier New"/>
              </a:rPr>
              <a:t> HelloPrinter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static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void</a:t>
            </a:r>
            <a:r>
              <a:rPr sz="2200" b="1">
                <a:latin typeface="Courier New"/>
                <a:ea typeface="Courier New"/>
                <a:cs typeface="Courier New"/>
                <a:sym typeface="Courier New"/>
              </a:rPr>
              <a:t> main(String[] args) {</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System.</a:t>
            </a:r>
            <a:r>
              <a:rPr sz="2200" b="1" i="1">
                <a:solidFill>
                  <a:srgbClr val="0000C0"/>
                </a:solidFill>
                <a:latin typeface="Courier New"/>
                <a:ea typeface="Courier New"/>
                <a:cs typeface="Courier New"/>
                <a:sym typeface="Courier New"/>
              </a:rPr>
              <a:t>out</a:t>
            </a:r>
            <a:r>
              <a:rPr sz="2200" b="1">
                <a:latin typeface="Courier New"/>
                <a:ea typeface="Courier New"/>
                <a:cs typeface="Courier New"/>
                <a:sym typeface="Courier New"/>
              </a:rPr>
              <a:t>.println(</a:t>
            </a:r>
            <a:r>
              <a:rPr sz="2200" b="1">
                <a:solidFill>
                  <a:srgbClr val="2A00FF"/>
                </a:solidFill>
                <a:latin typeface="Courier New"/>
                <a:ea typeface="Courier New"/>
                <a:cs typeface="Courier New"/>
                <a:sym typeface="Courier New"/>
              </a:rPr>
              <a:t>"Hello, World!"</a:t>
            </a:r>
            <a:r>
              <a:rPr sz="2200" b="1">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a:t>
            </a:r>
            <a:endParaRPr sz="3200">
              <a:latin typeface="Gill Sans"/>
              <a:ea typeface="Gill Sans"/>
              <a:cs typeface="Gill Sans"/>
              <a:sym typeface="Gill Sans"/>
            </a:endParaRPr>
          </a:p>
        </p:txBody>
      </p:sp>
      <p:sp>
        <p:nvSpPr>
          <p:cNvPr id="103" name="Shape 103"/>
          <p:cNvSpPr>
            <a:spLocks noGrp="1"/>
          </p:cNvSpPr>
          <p:nvPr>
            <p:ph type="title"/>
          </p:nvPr>
        </p:nvSpPr>
        <p:spPr>
          <a:xfrm>
            <a:off x="457200" y="-152400"/>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sz="4400"/>
              <a:t>A First Java Program</a:t>
            </a:r>
          </a:p>
        </p:txBody>
      </p:sp>
      <p:grpSp>
        <p:nvGrpSpPr>
          <p:cNvPr id="108" name="Group 108"/>
          <p:cNvGrpSpPr/>
          <p:nvPr/>
        </p:nvGrpSpPr>
        <p:grpSpPr>
          <a:xfrm>
            <a:off x="838199" y="838199"/>
            <a:ext cx="2743061" cy="1219201"/>
            <a:chOff x="0" y="0"/>
            <a:chExt cx="2743059" cy="1219200"/>
          </a:xfrm>
        </p:grpSpPr>
        <p:sp>
          <p:nvSpPr>
            <p:cNvPr id="104" name="Shape 104"/>
            <p:cNvSpPr/>
            <p:nvPr/>
          </p:nvSpPr>
          <p:spPr>
            <a:xfrm flipH="1" flipV="1">
              <a:off x="1888483" y="850899"/>
              <a:ext cx="292789" cy="368301"/>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1" cy="975503"/>
              <a:chOff x="0" y="0"/>
              <a:chExt cx="2743059" cy="975501"/>
            </a:xfrm>
          </p:grpSpPr>
          <p:sp>
            <p:nvSpPr>
              <p:cNvPr id="105" name="Shape 105"/>
              <p:cNvSpPr/>
              <p:nvPr/>
            </p:nvSpPr>
            <p:spPr>
              <a:xfrm>
                <a:off x="0" y="0"/>
                <a:ext cx="2743060" cy="965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9755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a:latin typeface="Arial"/>
                    <a:ea typeface="Arial"/>
                    <a:cs typeface="Arial"/>
                    <a:sym typeface="Arial"/>
                  </a:rPr>
                  <a:t>In Java, all variable and function definitions are inside </a:t>
                </a:r>
                <a:r>
                  <a:rPr i="1">
                    <a:latin typeface="Arial"/>
                    <a:ea typeface="Arial"/>
                    <a:cs typeface="Arial"/>
                    <a:sym typeface="Arial"/>
                  </a:rPr>
                  <a:t>class</a:t>
                </a:r>
                <a:r>
                  <a:rPr>
                    <a:latin typeface="Arial"/>
                    <a:ea typeface="Arial"/>
                    <a:cs typeface="Arial"/>
                    <a:sym typeface="Arial"/>
                  </a:rPr>
                  <a:t> definitions</a:t>
                </a:r>
              </a:p>
            </p:txBody>
          </p:sp>
        </p:grpSp>
      </p:grpSp>
      <p:grpSp>
        <p:nvGrpSpPr>
          <p:cNvPr id="113" name="Group 113"/>
          <p:cNvGrpSpPr/>
          <p:nvPr/>
        </p:nvGrpSpPr>
        <p:grpSpPr>
          <a:xfrm>
            <a:off x="5194300" y="1371600"/>
            <a:ext cx="3111500" cy="1411289"/>
            <a:chOff x="0" y="0"/>
            <a:chExt cx="3111499" cy="1411288"/>
          </a:xfrm>
        </p:grpSpPr>
        <p:sp>
          <p:nvSpPr>
            <p:cNvPr id="109" name="Shape 109"/>
            <p:cNvSpPr/>
            <p:nvPr/>
          </p:nvSpPr>
          <p:spPr>
            <a:xfrm flipV="1">
              <a:off x="0" y="292430"/>
              <a:ext cx="2044701" cy="1118859"/>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2" name="Group 112"/>
            <p:cNvGrpSpPr/>
            <p:nvPr/>
          </p:nvGrpSpPr>
          <p:grpSpPr>
            <a:xfrm>
              <a:off x="533400" y="0"/>
              <a:ext cx="2578100" cy="457716"/>
              <a:chOff x="0" y="0"/>
              <a:chExt cx="2578100" cy="457715"/>
            </a:xfrm>
          </p:grpSpPr>
          <p:sp>
            <p:nvSpPr>
              <p:cNvPr id="110" name="Shape 110"/>
              <p:cNvSpPr/>
              <p:nvPr/>
            </p:nvSpPr>
            <p:spPr>
              <a:xfrm>
                <a:off x="0" y="0"/>
                <a:ext cx="2578100" cy="457715"/>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11" name="Shape 111"/>
              <p:cNvSpPr/>
              <p:nvPr/>
            </p:nvSpPr>
            <p:spPr>
              <a:xfrm>
                <a:off x="0" y="0"/>
                <a:ext cx="2578100" cy="442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b="1">
                    <a:latin typeface="Arial"/>
                    <a:ea typeface="Arial"/>
                    <a:cs typeface="Arial"/>
                    <a:sym typeface="Arial"/>
                  </a:rPr>
                  <a:t>main</a:t>
                </a:r>
                <a:r>
                  <a:rPr>
                    <a:latin typeface="Arial"/>
                    <a:ea typeface="Arial"/>
                    <a:cs typeface="Arial"/>
                    <a:sym typeface="Arial"/>
                  </a:rPr>
                  <a:t> is where we start</a:t>
                </a:r>
              </a:p>
            </p:txBody>
          </p:sp>
        </p:grpSp>
      </p:grpSp>
      <p:grpSp>
        <p:nvGrpSpPr>
          <p:cNvPr id="118" name="Group 118"/>
          <p:cNvGrpSpPr/>
          <p:nvPr/>
        </p:nvGrpSpPr>
        <p:grpSpPr>
          <a:xfrm>
            <a:off x="1143000" y="3454400"/>
            <a:ext cx="3340100" cy="1981200"/>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906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Java's standard output stream.  This is the variable called </a:t>
                </a:r>
                <a:r>
                  <a:rPr sz="1600" b="1">
                    <a:latin typeface="Lucida Sans"/>
                    <a:ea typeface="Lucida Sans"/>
                    <a:cs typeface="Lucida Sans"/>
                    <a:sym typeface="Lucida Sans"/>
                  </a:rPr>
                  <a:t>out</a:t>
                </a:r>
                <a:r>
                  <a:rPr sz="1600">
                    <a:latin typeface="Lucida Sans"/>
                    <a:ea typeface="Lucida Sans"/>
                    <a:cs typeface="Lucida Sans"/>
                    <a:sym typeface="Lucida Sans"/>
                  </a:rPr>
                  <a:t> in the </a:t>
                </a:r>
                <a:r>
                  <a:rPr sz="1600" b="1">
                    <a:latin typeface="Lucida Sans"/>
                    <a:ea typeface="Lucida Sans"/>
                    <a:cs typeface="Lucida Sans"/>
                    <a:sym typeface="Lucida Sans"/>
                  </a:rPr>
                  <a:t>System</a:t>
                </a:r>
                <a:r>
                  <a:rPr sz="1600">
                    <a:latin typeface="Lucida Sans"/>
                    <a:ea typeface="Lucida Sans"/>
                    <a:cs typeface="Lucida Sans"/>
                    <a:sym typeface="Lucida Sans"/>
                  </a:rPr>
                  <a:t> class.</a:t>
                </a:r>
              </a:p>
            </p:txBody>
          </p:sp>
        </p:grpSp>
      </p:grpSp>
      <p:grpSp>
        <p:nvGrpSpPr>
          <p:cNvPr id="123" name="Group 123"/>
          <p:cNvGrpSpPr/>
          <p:nvPr/>
        </p:nvGrpSpPr>
        <p:grpSpPr>
          <a:xfrm>
            <a:off x="4406899" y="3441700"/>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906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an </a:t>
                </a:r>
                <a:r>
                  <a:rPr sz="1600" i="1">
                    <a:latin typeface="Lucida Sans"/>
                    <a:ea typeface="Lucida Sans"/>
                    <a:cs typeface="Lucida Sans"/>
                    <a:sym typeface="Lucida Sans"/>
                  </a:rPr>
                  <a:t>object</a:t>
                </a:r>
                <a:r>
                  <a:rPr sz="1600">
                    <a:latin typeface="Lucida Sans"/>
                    <a:ea typeface="Lucida Sans"/>
                    <a:cs typeface="Lucida Sans"/>
                    <a:sym typeface="Lucida Sans"/>
                  </a:rPr>
                  <a:t> from the </a:t>
                </a:r>
                <a:r>
                  <a:rPr sz="1600" b="1">
                    <a:latin typeface="Lucida Sans"/>
                    <a:ea typeface="Lucida Sans"/>
                    <a:cs typeface="Lucida Sans"/>
                    <a:sym typeface="Lucida Sans"/>
                  </a:rPr>
                  <a:t>PrintStream</a:t>
                </a:r>
                <a:r>
                  <a:rPr sz="1600">
                    <a:latin typeface="Lucida Sans"/>
                    <a:ea typeface="Lucida Sans"/>
                    <a:cs typeface="Lucida Sans"/>
                    <a:sym typeface="Lucida Sans"/>
                  </a:rPr>
                  <a:t> class.  </a:t>
                </a:r>
                <a:r>
                  <a:rPr sz="1600" b="1">
                    <a:latin typeface="Lucida Sans"/>
                    <a:ea typeface="Lucida Sans"/>
                    <a:cs typeface="Lucida Sans"/>
                    <a:sym typeface="Lucida Sans"/>
                  </a:rPr>
                  <a:t>PrintStream</a:t>
                </a:r>
                <a:r>
                  <a:rPr sz="1600">
                    <a:latin typeface="Lucida Sans"/>
                    <a:ea typeface="Lucida Sans"/>
                    <a:cs typeface="Lucida Sans"/>
                    <a:sym typeface="Lucida Sans"/>
                  </a:rPr>
                  <a:t> has a </a:t>
                </a:r>
                <a:r>
                  <a:rPr sz="1600" i="1">
                    <a:latin typeface="Lucida Sans"/>
                    <a:ea typeface="Lucida Sans"/>
                    <a:cs typeface="Lucida Sans"/>
                    <a:sym typeface="Lucida Sans"/>
                  </a:rPr>
                  <a:t>method</a:t>
                </a:r>
                <a:r>
                  <a:rPr sz="1600">
                    <a:latin typeface="Lucida Sans"/>
                    <a:ea typeface="Lucida Sans"/>
                    <a:cs typeface="Lucida Sans"/>
                    <a:sym typeface="Lucida Sans"/>
                  </a:rPr>
                  <a:t> called </a:t>
                </a:r>
                <a:r>
                  <a:rPr sz="1600" b="1">
                    <a:latin typeface="Lucida Sans"/>
                    <a:ea typeface="Lucida Sans"/>
                    <a:cs typeface="Lucida Sans"/>
                    <a:sym typeface="Lucida Sans"/>
                  </a:rPr>
                  <a:t>println( ).</a:t>
                </a:r>
              </a:p>
            </p:txBody>
          </p:sp>
        </p:grpSp>
      </p:grpSp>
      <p:grpSp>
        <p:nvGrpSpPr>
          <p:cNvPr id="126" name="Group 126"/>
          <p:cNvGrpSpPr/>
          <p:nvPr/>
        </p:nvGrpSpPr>
        <p:grpSpPr>
          <a:xfrm>
            <a:off x="8382000" y="6248400"/>
            <a:ext cx="558800" cy="419100"/>
            <a:chOff x="0" y="0"/>
            <a:chExt cx="558800" cy="419100"/>
          </a:xfrm>
        </p:grpSpPr>
        <p:sp>
          <p:nvSpPr>
            <p:cNvPr id="124" name="Shape 124"/>
            <p:cNvSpPr/>
            <p:nvPr/>
          </p:nvSpPr>
          <p:spPr>
            <a:xfrm>
              <a:off x="0" y="0"/>
              <a:ext cx="558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125" name="Shape 125"/>
            <p:cNvSpPr/>
            <p:nvPr/>
          </p:nvSpPr>
          <p:spPr>
            <a:xfrm>
              <a:off x="0" y="55662"/>
              <a:ext cx="558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sz="2000" dirty="0">
                  <a:solidFill>
                    <a:srgbClr val="FFFFFF"/>
                  </a:solidFill>
                </a:rPr>
                <a:t>Q</a:t>
              </a:r>
              <a:r>
                <a:rPr lang="en-US" sz="2000" dirty="0">
                  <a:solidFill>
                    <a:srgbClr val="FFFFFF"/>
                  </a:solidFill>
                </a:rPr>
                <a:t>6</a:t>
              </a:r>
              <a:endParaRPr sz="2000" dirty="0">
                <a:solidFill>
                  <a:srgbClr val="FFFFFF"/>
                </a:solidFill>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1" animBg="1" advAuto="0"/>
      <p:bldP spid="113" grpId="2" animBg="1" advAuto="0"/>
      <p:bldP spid="118" grpId="3" animBg="1" advAuto="0"/>
      <p:bldP spid="123" grpId="4"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Coding</a:t>
            </a:r>
          </a:p>
        </p:txBody>
      </p:sp>
      <p:sp>
        <p:nvSpPr>
          <p:cNvPr id="3" name="Text Placeholder 2"/>
          <p:cNvSpPr>
            <a:spLocks noGrp="1"/>
          </p:cNvSpPr>
          <p:nvPr>
            <p:ph type="body" idx="1"/>
          </p:nvPr>
        </p:nvSpPr>
        <p:spPr>
          <a:xfrm>
            <a:off x="457200" y="1371600"/>
            <a:ext cx="8229600" cy="5486400"/>
          </a:xfrm>
        </p:spPr>
        <p:txBody>
          <a:bodyPr>
            <a:normAutofit fontScale="70000" lnSpcReduction="20000"/>
          </a:bodyPr>
          <a:lstStyle/>
          <a:p>
            <a:r>
              <a:rPr lang="en-US" dirty="0"/>
              <a:t>You can do this in pairs or on your own</a:t>
            </a:r>
          </a:p>
          <a:p>
            <a:r>
              <a:rPr lang="en-US" dirty="0"/>
              <a:t>There are 3 files:</a:t>
            </a:r>
          </a:p>
          <a:p>
            <a:pPr lvl="1"/>
            <a:r>
              <a:rPr lang="en-US" dirty="0"/>
              <a:t>ConditionalExamples.java</a:t>
            </a:r>
          </a:p>
          <a:p>
            <a:pPr lvl="1"/>
            <a:r>
              <a:rPr lang="en-US" dirty="0"/>
              <a:t>StringProbs.java</a:t>
            </a:r>
          </a:p>
          <a:p>
            <a:pPr lvl="1"/>
            <a:r>
              <a:rPr lang="en-US" dirty="0"/>
              <a:t>LoopProbs.java</a:t>
            </a:r>
          </a:p>
          <a:p>
            <a:r>
              <a:rPr lang="en-US" dirty="0"/>
              <a:t>Each file contains several solved functions and several unsolved functions.  Understand the code in the solved functions, and then use that code to help you write the unsolved functions.</a:t>
            </a:r>
          </a:p>
          <a:p>
            <a:r>
              <a:rPr lang="en-US" dirty="0"/>
              <a:t>If you have a problem you can’t  quickly debug, or you need a hint – call myself or the TA over</a:t>
            </a:r>
          </a:p>
          <a:p>
            <a:r>
              <a:rPr lang="en-US" dirty="0"/>
              <a:t>Test your code to ensure you’re right</a:t>
            </a:r>
          </a:p>
          <a:p>
            <a:pPr lvl="1"/>
            <a:r>
              <a:rPr lang="en-US" dirty="0"/>
              <a:t>In ConditionalExamples.java, modify “main” to call your new functions with test values</a:t>
            </a:r>
          </a:p>
          <a:p>
            <a:pPr lvl="1"/>
            <a:r>
              <a:rPr lang="en-US" dirty="0"/>
              <a:t>In the String/Loop </a:t>
            </a:r>
            <a:r>
              <a:rPr lang="en-US" dirty="0" err="1"/>
              <a:t>probs</a:t>
            </a:r>
            <a:r>
              <a:rPr lang="en-US" dirty="0"/>
              <a:t>, run the corresponding Test file to test your code</a:t>
            </a:r>
          </a:p>
        </p:txBody>
      </p:sp>
    </p:spTree>
    <p:extLst>
      <p:ext uri="{BB962C8B-B14F-4D97-AF65-F5344CB8AC3E}">
        <p14:creationId xmlns:p14="http://schemas.microsoft.com/office/powerpoint/2010/main" val="24849851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685800" y="2130425"/>
            <a:ext cx="7772400" cy="1470025"/>
          </a:xfrm>
          <a:prstGeom prst="rect">
            <a:avLst/>
          </a:prstGeom>
        </p:spPr>
        <p:txBody>
          <a:bodyPr/>
          <a:lstStyle/>
          <a:p>
            <a:pPr lvl="0">
              <a:defRPr sz="1800"/>
            </a:pPr>
            <a:r>
              <a:rPr sz="4400"/>
              <a:t>Course Introduction,</a:t>
            </a:r>
            <a:br>
              <a:rPr sz="4400"/>
            </a:br>
            <a:r>
              <a:rPr sz="4400"/>
              <a:t>Starting with Java</a:t>
            </a:r>
          </a:p>
        </p:txBody>
      </p:sp>
      <p:sp>
        <p:nvSpPr>
          <p:cNvPr id="55" name="Shape 55"/>
          <p:cNvSpPr>
            <a:spLocks noGrp="1"/>
          </p:cNvSpPr>
          <p:nvPr>
            <p:ph type="body" idx="1"/>
          </p:nvPr>
        </p:nvSpPr>
        <p:spPr>
          <a:xfrm>
            <a:off x="1371600" y="3886200"/>
            <a:ext cx="6400800" cy="1752600"/>
          </a:xfrm>
          <a:prstGeom prst="rect">
            <a:avLst/>
          </a:prstGeom>
        </p:spPr>
        <p:txBody>
          <a:bodyPr/>
          <a:lstStyle/>
          <a:p>
            <a:pPr lvl="0" defTabSz="868680">
              <a:spcBef>
                <a:spcPts val="500"/>
              </a:spcBef>
              <a:defRPr sz="1800">
                <a:solidFill>
                  <a:srgbClr val="000000"/>
                </a:solidFill>
              </a:defRPr>
            </a:pPr>
            <a:r>
              <a:rPr sz="2280">
                <a:solidFill>
                  <a:srgbClr val="888888"/>
                </a:solidFill>
              </a:rPr>
              <a:t>CSSE 220—Object-Oriented Software Development</a:t>
            </a:r>
          </a:p>
          <a:p>
            <a:pPr lvl="0" defTabSz="868680">
              <a:defRPr sz="1800">
                <a:solidFill>
                  <a:srgbClr val="000000"/>
                </a:solidFill>
              </a:defRPr>
            </a:pPr>
            <a:r>
              <a:rPr sz="3040">
                <a:solidFill>
                  <a:srgbClr val="888888"/>
                </a:solidFill>
              </a:rPr>
              <a:t>Rose-Hulman Institute of Technology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are Types?</a:t>
            </a:r>
            <a:endParaRPr lang="en-US" dirty="0"/>
          </a:p>
        </p:txBody>
      </p:sp>
      <p:sp>
        <p:nvSpPr>
          <p:cNvPr id="2" name="Text Placeholder 1"/>
          <p:cNvSpPr>
            <a:spLocks noGrp="1"/>
          </p:cNvSpPr>
          <p:nvPr>
            <p:ph idx="1"/>
          </p:nvPr>
        </p:nvSpPr>
        <p:spPr/>
        <p:txBody>
          <a:bodyPr/>
          <a:lstStyle/>
          <a:p>
            <a:r>
              <a:rPr lang="en-US"/>
              <a:t>All variables in Java have a “type”</a:t>
            </a:r>
          </a:p>
          <a:p>
            <a:r>
              <a:rPr lang="en-US"/>
              <a:t>Describes the data that can be stored in a variable</a:t>
            </a:r>
          </a:p>
          <a:p>
            <a:pPr lvl="1"/>
            <a:r>
              <a:rPr lang="en-US"/>
              <a:t>String – text only</a:t>
            </a:r>
          </a:p>
          <a:p>
            <a:pPr lvl="1"/>
            <a:r>
              <a:rPr lang="en-US"/>
              <a:t>short/int/long – whole numbers only</a:t>
            </a:r>
          </a:p>
          <a:p>
            <a:pPr lvl="1"/>
            <a:r>
              <a:rPr lang="en-US"/>
              <a:t>float/double – numbers with decimals</a:t>
            </a:r>
          </a:p>
          <a:p>
            <a:pPr lvl="1"/>
            <a:r>
              <a:rPr lang="en-US"/>
              <a:t>boolean – true or false</a:t>
            </a:r>
          </a:p>
          <a:p>
            <a:pPr lvl="1"/>
            <a:r>
              <a:rPr lang="en-US"/>
              <a:t>char – a single text character</a:t>
            </a:r>
          </a:p>
          <a:p>
            <a:r>
              <a:rPr lang="en-US"/>
              <a:t>Classes – Class names are also types, let you define your own, more complex, types</a:t>
            </a:r>
            <a:endParaRPr lang="en-US" dirty="0"/>
          </a:p>
        </p:txBody>
      </p:sp>
    </p:spTree>
    <p:extLst>
      <p:ext uri="{BB962C8B-B14F-4D97-AF65-F5344CB8AC3E}">
        <p14:creationId xmlns:p14="http://schemas.microsoft.com/office/powerpoint/2010/main" val="78245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p:txBody>
          <a:bodyPr/>
          <a:lstStyle/>
          <a:p>
            <a:pPr lvl="0"/>
            <a:r>
              <a:rPr lang="en-US"/>
              <a:t>Strings</a:t>
            </a:r>
          </a:p>
        </p:txBody>
      </p:sp>
      <p:sp>
        <p:nvSpPr>
          <p:cNvPr id="69" name="Shape 69"/>
          <p:cNvSpPr>
            <a:spLocks noGrp="1"/>
          </p:cNvSpPr>
          <p:nvPr>
            <p:ph idx="1"/>
          </p:nvPr>
        </p:nvSpPr>
        <p:spPr/>
        <p:txBody>
          <a:bodyPr/>
          <a:lstStyle/>
          <a:p>
            <a:pPr lvl="0"/>
            <a:r>
              <a:rPr lang="en-US"/>
              <a:t>String myString = “hello”;</a:t>
            </a:r>
          </a:p>
          <a:p>
            <a:pPr lvl="0"/>
            <a:r>
              <a:rPr lang="en-US"/>
              <a:t>String otherString = new String(“hello2”);</a:t>
            </a:r>
          </a:p>
          <a:p>
            <a:pPr lvl="0"/>
            <a:endParaRPr lang="en-US"/>
          </a:p>
          <a:p>
            <a:pPr lvl="0"/>
            <a:r>
              <a:rPr lang="en-US"/>
              <a:t>Java’s way of storing text data</a:t>
            </a:r>
          </a:p>
          <a:p>
            <a:pPr lvl="0"/>
            <a:r>
              <a:rPr lang="en-US"/>
              <a:t>Has many handy functions like substring, charAt, etc. that you will slowly learn</a:t>
            </a:r>
          </a:p>
          <a:p>
            <a:pPr lvl="0"/>
            <a:r>
              <a:rPr lang="en-US"/>
              <a:t>But how do you find out about these cool functions?</a:t>
            </a:r>
            <a:endParaRPr lang="en-US" dirty="0"/>
          </a:p>
        </p:txBody>
      </p:sp>
    </p:spTree>
    <p:extLst>
      <p:ext uri="{BB962C8B-B14F-4D97-AF65-F5344CB8AC3E}">
        <p14:creationId xmlns:p14="http://schemas.microsoft.com/office/powerpoint/2010/main" val="76539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p:txBody>
          <a:bodyPr/>
          <a:lstStyle/>
          <a:p>
            <a:pPr lvl="0"/>
            <a:r>
              <a:rPr lang="en-US"/>
              <a:t>Java API Documentation</a:t>
            </a:r>
          </a:p>
        </p:txBody>
      </p:sp>
      <p:sp>
        <p:nvSpPr>
          <p:cNvPr id="73" name="Shape 73"/>
          <p:cNvSpPr>
            <a:spLocks noGrp="1"/>
          </p:cNvSpPr>
          <p:nvPr>
            <p:ph idx="1"/>
          </p:nvPr>
        </p:nvSpPr>
        <p:spPr/>
        <p:txBody>
          <a:bodyPr/>
          <a:lstStyle/>
          <a:p>
            <a:pPr lvl="0"/>
            <a:r>
              <a:rPr lang="en-US" dirty="0"/>
              <a:t>What’s an API?</a:t>
            </a:r>
          </a:p>
          <a:p>
            <a:pPr lvl="1"/>
            <a:r>
              <a:rPr lang="en-US" dirty="0"/>
              <a:t>Application Programming Interface</a:t>
            </a:r>
          </a:p>
          <a:p>
            <a:pPr lvl="1"/>
            <a:endParaRPr lang="en-US" dirty="0"/>
          </a:p>
          <a:p>
            <a:pPr lvl="0"/>
            <a:r>
              <a:rPr lang="en-US" dirty="0"/>
              <a:t>The Java API on-line</a:t>
            </a:r>
          </a:p>
          <a:p>
            <a:pPr lvl="1"/>
            <a:r>
              <a:rPr lang="en-US" dirty="0"/>
              <a:t>Google for: java </a:t>
            </a:r>
            <a:r>
              <a:rPr lang="en-US" dirty="0" err="1"/>
              <a:t>api</a:t>
            </a:r>
            <a:r>
              <a:rPr lang="en-US" dirty="0"/>
              <a:t> documentation 7</a:t>
            </a:r>
          </a:p>
          <a:p>
            <a:pPr lvl="1"/>
            <a:endParaRPr lang="en-US" dirty="0"/>
          </a:p>
          <a:p>
            <a:pPr lvl="1"/>
            <a:r>
              <a:rPr lang="en-US" dirty="0"/>
              <a:t>Or go to: </a:t>
            </a:r>
            <a:r>
              <a:rPr lang="en-US" dirty="0">
                <a:hlinkClick r:id="rId3"/>
              </a:rPr>
              <a:t>http://download.oracle.com/javase/8/docs/api/</a:t>
            </a:r>
            <a:r>
              <a:rPr lang="en-US" dirty="0"/>
              <a:t> </a:t>
            </a:r>
          </a:p>
          <a:p>
            <a:pPr lvl="1"/>
            <a:endParaRPr lang="en-US" dirty="0"/>
          </a:p>
          <a:p>
            <a:pPr lvl="1"/>
            <a:r>
              <a:rPr lang="en-US" dirty="0"/>
              <a:t>Also hopefully on your computer at</a:t>
            </a:r>
          </a:p>
          <a:p>
            <a:pPr lvl="1"/>
            <a:r>
              <a:rPr lang="en-US" dirty="0"/>
              <a:t>C:\Program Files\Java\jdk1.8.0_9\docs\</a:t>
            </a:r>
            <a:r>
              <a:rPr lang="en-US" dirty="0" err="1"/>
              <a:t>api</a:t>
            </a:r>
            <a:r>
              <a:rPr lang="en-US" dirty="0"/>
              <a:t>\</a:t>
            </a:r>
            <a:r>
              <a:rPr lang="en-US" dirty="0" err="1"/>
              <a:t>index.html</a:t>
            </a:r>
            <a:r>
              <a:rPr lang="en-US" dirty="0"/>
              <a:t>  </a:t>
            </a:r>
          </a:p>
        </p:txBody>
      </p:sp>
      <p:sp>
        <p:nvSpPr>
          <p:cNvPr id="74" name="Shape 74"/>
          <p:cNvSpPr/>
          <p:nvPr/>
        </p:nvSpPr>
        <p:spPr>
          <a:xfrm>
            <a:off x="6378838" y="2470943"/>
            <a:ext cx="2628901" cy="959432"/>
          </a:xfrm>
          <a:prstGeom prst="rect">
            <a:avLst/>
          </a:prstGeom>
          <a:solidFill>
            <a:srgbClr val="2DA2BF"/>
          </a:solidFill>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000">
                <a:solidFill>
                  <a:srgbClr val="FFFFFF"/>
                </a:solidFill>
                <a:latin typeface="Arial"/>
                <a:ea typeface="Arial"/>
                <a:cs typeface="Arial"/>
                <a:sym typeface="Arial"/>
              </a:defRPr>
            </a:lvl1pPr>
          </a:lstStyle>
          <a:p>
            <a:pPr>
              <a:defRPr sz="1800">
                <a:solidFill>
                  <a:srgbClr val="000000"/>
                </a:solidFill>
              </a:defRPr>
            </a:pPr>
            <a:r>
              <a:rPr dirty="0"/>
              <a:t>You need the   7 </a:t>
            </a:r>
            <a:r>
              <a:rPr lang="en-US" sz="1800" dirty="0">
                <a:solidFill>
                  <a:prstClr val="white"/>
                </a:solidFill>
              </a:rPr>
              <a:t>(or 8)</a:t>
            </a:r>
            <a:r>
              <a:rPr dirty="0"/>
              <a:t>  to get the current version of Java</a:t>
            </a:r>
          </a:p>
        </p:txBody>
      </p:sp>
      <p:sp>
        <p:nvSpPr>
          <p:cNvPr id="75" name="Shape 75"/>
          <p:cNvSpPr/>
          <p:nvPr/>
        </p:nvSpPr>
        <p:spPr>
          <a:xfrm flipH="1">
            <a:off x="5886449" y="2756473"/>
            <a:ext cx="571501" cy="272476"/>
          </a:xfrm>
          <a:prstGeom prst="line">
            <a:avLst/>
          </a:prstGeom>
          <a:ln w="31750" cap="rnd">
            <a:solidFill>
              <a:srgbClr val="28A0BE"/>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
        <p:nvSpPr>
          <p:cNvPr id="76" name="Shape 76"/>
          <p:cNvSpPr/>
          <p:nvPr/>
        </p:nvSpPr>
        <p:spPr>
          <a:xfrm>
            <a:off x="1115579" y="5457945"/>
            <a:ext cx="7028055" cy="1251531"/>
          </a:xfrm>
          <a:prstGeom prst="rect">
            <a:avLst/>
          </a:prstGeom>
          <a:solidFill>
            <a:srgbClr val="2DA2BF"/>
          </a:solidFill>
          <a:ln w="12700">
            <a:miter lim="400000"/>
          </a:ln>
          <a:extLst>
            <a:ext uri="{C572A759-6A51-4108-AA02-DFA0A04FC94B}">
              <ma14:wrappingTextBoxFlag xmlns="" xmlns:ma14="http://schemas.microsoft.com/office/mac/drawingml/2011/main" val="1"/>
            </a:ext>
          </a:extLst>
        </p:spPr>
        <p:txBody>
          <a:bodyPr lIns="0" tIns="0" rIns="0" bIns="0">
            <a:spAutoFit/>
          </a:bodyPr>
          <a:lstStyle/>
          <a:p>
            <a:r>
              <a:rPr sz="2000" b="1">
                <a:solidFill>
                  <a:srgbClr val="D9D9D9"/>
                </a:solidFill>
                <a:latin typeface="Arial"/>
                <a:ea typeface="Arial"/>
                <a:cs typeface="Arial"/>
                <a:sym typeface="Arial"/>
              </a:rPr>
              <a:t>Note: </a:t>
            </a:r>
            <a:r>
              <a:rPr sz="2000">
                <a:solidFill>
                  <a:srgbClr val="FFFFFF"/>
                </a:solidFill>
                <a:latin typeface="Arial"/>
                <a:ea typeface="Arial"/>
                <a:cs typeface="Arial"/>
                <a:sym typeface="Arial"/>
              </a:rPr>
              <a:t>Your version may be something other than </a:t>
            </a:r>
            <a:r>
              <a:rPr lang="en-US" sz="2000">
                <a:solidFill>
                  <a:srgbClr val="FFFFFF"/>
                </a:solidFill>
                <a:latin typeface="Arial"/>
                <a:ea typeface="Arial"/>
                <a:cs typeface="Arial"/>
                <a:sym typeface="Arial"/>
              </a:rPr>
              <a:t>8</a:t>
            </a:r>
            <a:r>
              <a:rPr sz="2000">
                <a:solidFill>
                  <a:srgbClr val="FFFFFF"/>
                </a:solidFill>
                <a:latin typeface="Arial"/>
                <a:ea typeface="Arial"/>
                <a:cs typeface="Arial"/>
                <a:sym typeface="Arial"/>
              </a:rPr>
              <a:t>.0_9.</a:t>
            </a:r>
            <a:endParaRPr sz="1800">
              <a:latin typeface="Arial"/>
              <a:ea typeface="Arial"/>
              <a:cs typeface="Arial"/>
              <a:sym typeface="Arial"/>
            </a:endParaRPr>
          </a:p>
          <a:p>
            <a:r>
              <a:rPr sz="2000" dirty="0">
                <a:solidFill>
                  <a:srgbClr val="FFFFFF"/>
                </a:solidFill>
                <a:latin typeface="Arial"/>
                <a:ea typeface="Arial"/>
                <a:cs typeface="Arial"/>
                <a:sym typeface="Arial"/>
              </a:rPr>
              <a:t>We recommend that you bookmark this page in your browser, so you can refer to it quickly, with or without an internet connection. </a:t>
            </a:r>
            <a:r>
              <a:rPr sz="2000" dirty="0">
                <a:latin typeface="Arial"/>
                <a:ea typeface="Arial"/>
                <a:cs typeface="Arial"/>
                <a:sym typeface="Arial"/>
              </a:rPr>
              <a:t> </a:t>
            </a:r>
          </a:p>
        </p:txBody>
      </p:sp>
    </p:spTree>
    <p:extLst>
      <p:ext uri="{BB962C8B-B14F-4D97-AF65-F5344CB8AC3E}">
        <p14:creationId xmlns:p14="http://schemas.microsoft.com/office/powerpoint/2010/main" val="35209148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p:txBody>
          <a:bodyPr/>
          <a:lstStyle/>
          <a:p>
            <a:pPr lvl="0"/>
            <a:r>
              <a:rPr lang="en-US"/>
              <a:t>Java Documentation in Eclipse</a:t>
            </a:r>
          </a:p>
        </p:txBody>
      </p:sp>
      <p:sp>
        <p:nvSpPr>
          <p:cNvPr id="81" name="Shape 81"/>
          <p:cNvSpPr>
            <a:spLocks noGrp="1"/>
          </p:cNvSpPr>
          <p:nvPr>
            <p:ph idx="1"/>
          </p:nvPr>
        </p:nvSpPr>
        <p:spPr/>
        <p:txBody>
          <a:bodyPr/>
          <a:lstStyle/>
          <a:p>
            <a:pPr lvl="0"/>
            <a:r>
              <a:rPr lang="en-US"/>
              <a:t>Setting up Java API documentation in Eclipse</a:t>
            </a:r>
          </a:p>
          <a:p>
            <a:pPr lvl="1"/>
            <a:r>
              <a:rPr lang="en-US"/>
              <a:t>Should be done already, </a:t>
            </a:r>
          </a:p>
          <a:p>
            <a:pPr lvl="0"/>
            <a:r>
              <a:rPr lang="en-US"/>
              <a:t>Using the API documentation in Eclipse</a:t>
            </a:r>
          </a:p>
          <a:p>
            <a:pPr lvl="1"/>
            <a:r>
              <a:rPr lang="en-US"/>
              <a:t>Hover text</a:t>
            </a:r>
          </a:p>
          <a:p>
            <a:pPr lvl="1"/>
            <a:r>
              <a:rPr lang="en-US"/>
              <a:t>Open external documentation (Shift-F2)</a:t>
            </a:r>
          </a:p>
        </p:txBody>
      </p:sp>
      <p:pic>
        <p:nvPicPr>
          <p:cNvPr id="82" name="image2.png"/>
          <p:cNvPicPr/>
          <p:nvPr/>
        </p:nvPicPr>
        <p:blipFill>
          <a:blip r:embed="rId3">
            <a:extLst/>
          </a:blip>
          <a:stretch>
            <a:fillRect/>
          </a:stretch>
        </p:blipFill>
        <p:spPr>
          <a:xfrm>
            <a:off x="1627409" y="3744118"/>
            <a:ext cx="6346381" cy="2628414"/>
          </a:xfrm>
          <a:prstGeom prst="rect">
            <a:avLst/>
          </a:prstGeom>
          <a:ln w="12700">
            <a:miter lim="400000"/>
          </a:ln>
        </p:spPr>
      </p:pic>
      <p:sp>
        <p:nvSpPr>
          <p:cNvPr id="83" name="Shape 83"/>
          <p:cNvSpPr/>
          <p:nvPr/>
        </p:nvSpPr>
        <p:spPr>
          <a:xfrm flipV="1">
            <a:off x="4800600" y="6349590"/>
            <a:ext cx="171451" cy="457201"/>
          </a:xfrm>
          <a:prstGeom prst="line">
            <a:avLst/>
          </a:prstGeom>
          <a:ln w="38100" cap="rnd">
            <a:solidFill>
              <a:srgbClr val="FF0000"/>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Tree>
    <p:extLst>
      <p:ext uri="{BB962C8B-B14F-4D97-AF65-F5344CB8AC3E}">
        <p14:creationId xmlns:p14="http://schemas.microsoft.com/office/powerpoint/2010/main" val="322297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p:txBody>
          <a:bodyPr/>
          <a:lstStyle/>
          <a:p>
            <a:pPr lvl="0"/>
            <a:r>
              <a:rPr lang="en-US"/>
              <a:t>Review Loops: while &amp; for Loops</a:t>
            </a:r>
            <a:endParaRPr lang="en-US" dirty="0"/>
          </a:p>
        </p:txBody>
      </p:sp>
      <p:sp>
        <p:nvSpPr>
          <p:cNvPr id="95" name="Shape 95"/>
          <p:cNvSpPr>
            <a:spLocks noGrp="1"/>
          </p:cNvSpPr>
          <p:nvPr>
            <p:ph idx="1"/>
          </p:nvPr>
        </p:nvSpPr>
        <p:spPr/>
        <p:txBody>
          <a:bodyPr/>
          <a:lstStyle/>
          <a:p>
            <a:pPr lvl="0"/>
            <a:r>
              <a:rPr lang="en-US"/>
              <a:t>While loop syntax:                Similar to Python</a:t>
            </a:r>
          </a:p>
          <a:p>
            <a:pPr lvl="0"/>
            <a:endParaRPr lang="en-US"/>
          </a:p>
          <a:p>
            <a:pPr lvl="2"/>
            <a:r>
              <a:rPr lang="en-US">
                <a:sym typeface="Lucida Sans Typewriter"/>
              </a:rPr>
              <a:t>while (condition) {    </a:t>
            </a:r>
            <a:br>
              <a:rPr lang="en-US">
                <a:sym typeface="Lucida Sans Typewriter"/>
              </a:rPr>
            </a:br>
            <a:r>
              <a:rPr lang="en-US">
                <a:sym typeface="Lucida Sans Typewriter"/>
              </a:rPr>
              <a:t>	statements</a:t>
            </a:r>
            <a:endParaRPr lang="en-US"/>
          </a:p>
          <a:p>
            <a:pPr lvl="2"/>
            <a:r>
              <a:rPr lang="en-US">
                <a:sym typeface="Lucida Sans Typewriter"/>
              </a:rPr>
              <a:t>}</a:t>
            </a:r>
            <a:endParaRPr lang="en-US"/>
          </a:p>
          <a:p>
            <a:pPr lvl="2"/>
            <a:endParaRPr lang="en-US">
              <a:sym typeface="Lucida Sans Typewriter"/>
            </a:endParaRPr>
          </a:p>
          <a:p>
            <a:pPr lvl="0"/>
            <a:r>
              <a:rPr lang="en-US"/>
              <a:t>For loop syntax:            Different from Python</a:t>
            </a:r>
          </a:p>
          <a:p>
            <a:pPr lvl="0"/>
            <a:endParaRPr lang="en-US"/>
          </a:p>
          <a:p>
            <a:pPr lvl="2"/>
            <a:r>
              <a:rPr lang="en-US">
                <a:sym typeface="Lucida Sans Typewriter"/>
              </a:rPr>
              <a:t> for (initialization ; condition ; update) {</a:t>
            </a:r>
            <a:br>
              <a:rPr lang="en-US">
                <a:sym typeface="Lucida Sans Typewriter"/>
              </a:rPr>
            </a:br>
            <a:r>
              <a:rPr lang="en-US">
                <a:sym typeface="Lucida Sans Typewriter"/>
              </a:rPr>
              <a:t>	    statements</a:t>
            </a:r>
            <a:endParaRPr lang="en-US"/>
          </a:p>
          <a:p>
            <a:pPr lvl="2"/>
            <a:r>
              <a:rPr lang="en-US">
                <a:sym typeface="Lucida Sans Typewriter"/>
              </a:rPr>
              <a:t> }</a:t>
            </a:r>
            <a:endParaRPr lang="en-US" dirty="0">
              <a:sym typeface="Lucida Sans Typewriter"/>
            </a:endParaRPr>
          </a:p>
        </p:txBody>
      </p:sp>
      <p:sp>
        <p:nvSpPr>
          <p:cNvPr id="97" name="Shape 97"/>
          <p:cNvSpPr/>
          <p:nvPr/>
        </p:nvSpPr>
        <p:spPr>
          <a:xfrm>
            <a:off x="3429000" y="4981893"/>
            <a:ext cx="5257800" cy="1526540"/>
          </a:xfrm>
          <a:prstGeom prst="rect">
            <a:avLst/>
          </a:prstGeom>
          <a:solidFill>
            <a:srgbClr val="EB641B"/>
          </a:solidFill>
          <a:ln w="25400" cap="rnd">
            <a:solidFill>
              <a:srgbClr val="AB4914"/>
            </a:solidFill>
          </a:ln>
          <a:extLst>
            <a:ext uri="{C572A759-6A51-4108-AA02-DFA0A04FC94B}">
              <ma14:wrappingTextBoxFlag xmlns="" xmlns:ma14="http://schemas.microsoft.com/office/mac/drawingml/2011/main" val="1"/>
            </a:ext>
          </a:extLst>
        </p:spPr>
        <p:txBody>
          <a:bodyPr lIns="0" tIns="0" rIns="0" bIns="0">
            <a:spAutoFit/>
          </a:bodyPr>
          <a:lstStyle>
            <a:lvl1pPr>
              <a:defRPr sz="2400">
                <a:solidFill>
                  <a:srgbClr val="FFFFFF"/>
                </a:solidFill>
              </a:defRPr>
            </a:lvl1pPr>
          </a:lstStyle>
          <a:p>
            <a:pPr lvl="0">
              <a:defRPr sz="1800">
                <a:solidFill>
                  <a:srgbClr val="000000"/>
                </a:solidFill>
              </a:defRPr>
            </a:pPr>
            <a:r>
              <a:rPr sz="2400">
                <a:solidFill>
                  <a:srgbClr val="FFFFFF"/>
                </a:solidFill>
              </a:rPr>
              <a:t>In both cases, curly braces optional if only one statement in body; but be careful!</a:t>
            </a:r>
          </a:p>
        </p:txBody>
      </p:sp>
    </p:spTree>
    <p:extLst>
      <p:ext uri="{BB962C8B-B14F-4D97-AF65-F5344CB8AC3E}">
        <p14:creationId xmlns:p14="http://schemas.microsoft.com/office/powerpoint/2010/main" val="1614123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4E1-045A-4F25-BB60-F134E258827A}"/>
              </a:ext>
            </a:extLst>
          </p:cNvPr>
          <p:cNvSpPr>
            <a:spLocks noGrp="1"/>
          </p:cNvSpPr>
          <p:nvPr>
            <p:ph type="title"/>
          </p:nvPr>
        </p:nvSpPr>
        <p:spPr/>
        <p:txBody>
          <a:bodyPr/>
          <a:lstStyle/>
          <a:p>
            <a:r>
              <a:rPr lang="en-US" dirty="0"/>
              <a:t>How to submit homework assignments</a:t>
            </a:r>
          </a:p>
        </p:txBody>
      </p:sp>
      <p:sp>
        <p:nvSpPr>
          <p:cNvPr id="3" name="Text Placeholder 2">
            <a:extLst>
              <a:ext uri="{FF2B5EF4-FFF2-40B4-BE49-F238E27FC236}">
                <a16:creationId xmlns:a16="http://schemas.microsoft.com/office/drawing/2014/main" id="{F328175C-158E-4537-A5AD-52C5F0C89631}"/>
              </a:ext>
            </a:extLst>
          </p:cNvPr>
          <p:cNvSpPr>
            <a:spLocks noGrp="1"/>
          </p:cNvSpPr>
          <p:nvPr>
            <p:ph type="body" idx="1"/>
          </p:nvPr>
        </p:nvSpPr>
        <p:spPr/>
        <p:txBody>
          <a:bodyPr lIns="45719" rIns="45719" anchor="t">
            <a:normAutofit/>
          </a:bodyPr>
          <a:lstStyle/>
          <a:p>
            <a:r>
              <a:rPr lang="en-US" dirty="0"/>
              <a:t>You'll submit your .java files via </a:t>
            </a:r>
            <a:r>
              <a:rPr lang="en-US" dirty="0" err="1"/>
              <a:t>moodle</a:t>
            </a:r>
            <a:r>
              <a:rPr lang="en-US" dirty="0"/>
              <a:t> assignments</a:t>
            </a:r>
          </a:p>
          <a:p>
            <a:r>
              <a:rPr lang="en-US" dirty="0"/>
              <a:t>There's instructions in the Homework section of the course </a:t>
            </a:r>
            <a:r>
              <a:rPr lang="en-US" dirty="0" err="1" smtClean="0"/>
              <a:t>moodle</a:t>
            </a:r>
            <a:endParaRPr lang="en-US" dirty="0" smtClean="0"/>
          </a:p>
          <a:p>
            <a:endParaRPr lang="en-US" dirty="0"/>
          </a:p>
          <a:p>
            <a:pPr marL="0" indent="0">
              <a:buNone/>
            </a:pPr>
            <a:r>
              <a:rPr lang="en-US" dirty="0" smtClean="0"/>
              <a:t>Helpful:</a:t>
            </a:r>
          </a:p>
          <a:p>
            <a:pPr marL="0" indent="0">
              <a:buNone/>
            </a:pPr>
            <a:r>
              <a:rPr lang="en-US" u="sng" dirty="0"/>
              <a:t>Python vs Java </a:t>
            </a:r>
            <a:r>
              <a:rPr lang="en-US" dirty="0"/>
              <a:t>features linked </a:t>
            </a:r>
            <a:endParaRPr lang="en-US" dirty="0" smtClean="0"/>
          </a:p>
          <a:p>
            <a:pPr marL="0" indent="0">
              <a:buNone/>
            </a:pPr>
            <a:r>
              <a:rPr lang="en-US" dirty="0" smtClean="0"/>
              <a:t>on </a:t>
            </a:r>
            <a:r>
              <a:rPr lang="en-US" dirty="0"/>
              <a:t>session 1 of course </a:t>
            </a:r>
            <a:r>
              <a:rPr lang="en-US" dirty="0" smtClean="0"/>
              <a:t>schedule:</a:t>
            </a:r>
            <a:endParaRPr lang="en-US" dirty="0"/>
          </a:p>
          <a:p>
            <a:endParaRPr lang="en-US" dirty="0" err="1"/>
          </a:p>
        </p:txBody>
      </p:sp>
      <p:pic>
        <p:nvPicPr>
          <p:cNvPr id="4" name="Picture 3"/>
          <p:cNvPicPr>
            <a:picLocks noChangeAspect="1"/>
          </p:cNvPicPr>
          <p:nvPr/>
        </p:nvPicPr>
        <p:blipFill>
          <a:blip r:embed="rId2"/>
          <a:stretch>
            <a:fillRect/>
          </a:stretch>
        </p:blipFill>
        <p:spPr>
          <a:xfrm>
            <a:off x="6324600" y="4229100"/>
            <a:ext cx="2469696"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985428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9368"/>
            <a:ext cx="5334000" cy="1508125"/>
          </a:xfrm>
        </p:spPr>
        <p:txBody>
          <a:bodyPr/>
          <a:lstStyle/>
          <a:p>
            <a:r>
              <a:rPr lang="en-US" dirty="0" smtClean="0"/>
              <a:t>Java vs. Python</a:t>
            </a:r>
            <a:endParaRPr lang="en-US" dirty="0"/>
          </a:p>
        </p:txBody>
      </p:sp>
      <p:pic>
        <p:nvPicPr>
          <p:cNvPr id="4" name="Picture 3"/>
          <p:cNvPicPr>
            <a:picLocks noChangeAspect="1"/>
          </p:cNvPicPr>
          <p:nvPr/>
        </p:nvPicPr>
        <p:blipFill>
          <a:blip r:embed="rId2"/>
          <a:stretch>
            <a:fillRect/>
          </a:stretch>
        </p:blipFill>
        <p:spPr>
          <a:xfrm>
            <a:off x="0" y="3352800"/>
            <a:ext cx="9108244" cy="3124200"/>
          </a:xfrm>
          <a:prstGeom prst="rect">
            <a:avLst/>
          </a:prstGeom>
        </p:spPr>
      </p:pic>
      <p:pic>
        <p:nvPicPr>
          <p:cNvPr id="7" name="Picture 6"/>
          <p:cNvPicPr>
            <a:picLocks noChangeAspect="1"/>
          </p:cNvPicPr>
          <p:nvPr/>
        </p:nvPicPr>
        <p:blipFill rotWithShape="1">
          <a:blip r:embed="rId3"/>
          <a:srcRect l="2792"/>
          <a:stretch/>
        </p:blipFill>
        <p:spPr>
          <a:xfrm>
            <a:off x="228600" y="2057400"/>
            <a:ext cx="6335580" cy="781443"/>
          </a:xfrm>
          <a:prstGeom prst="rect">
            <a:avLst/>
          </a:prstGeom>
        </p:spPr>
      </p:pic>
      <p:pic>
        <p:nvPicPr>
          <p:cNvPr id="6" name="Picture 5"/>
          <p:cNvPicPr>
            <a:picLocks noChangeAspect="1"/>
          </p:cNvPicPr>
          <p:nvPr/>
        </p:nvPicPr>
        <p:blipFill>
          <a:blip r:embed="rId4"/>
          <a:stretch>
            <a:fillRect/>
          </a:stretch>
        </p:blipFill>
        <p:spPr>
          <a:xfrm>
            <a:off x="6324600" y="1009650"/>
            <a:ext cx="2469696" cy="2095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284359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57200" y="92076"/>
            <a:ext cx="8229600" cy="6464457"/>
          </a:xfrm>
          <a:prstGeom prst="rect">
            <a:avLst/>
          </a:prstGeom>
        </p:spPr>
        <p:txBody>
          <a:bodyPr>
            <a:normAutofit/>
          </a:bodyPr>
          <a:lstStyle/>
          <a:p>
            <a:pPr lvl="0" algn="l" defTabSz="411479">
              <a:defRPr sz="1800"/>
            </a:pPr>
            <a:r>
              <a:rPr sz="4725" b="1" cap="all" dirty="0"/>
              <a:t>HW1 Due </a:t>
            </a:r>
            <a:br>
              <a:rPr sz="4725" b="1" cap="all" dirty="0"/>
            </a:br>
            <a:r>
              <a:rPr sz="4725" b="1" cap="all" dirty="0"/>
              <a:t>Before Next Session</a:t>
            </a:r>
            <a:br>
              <a:rPr sz="4725" b="1" cap="all" dirty="0"/>
            </a:br>
            <a:r>
              <a:rPr sz="4725" b="1" cap="all" dirty="0"/>
              <a:t/>
            </a:r>
            <a:br>
              <a:rPr sz="4725" b="1" cap="all" dirty="0"/>
            </a:br>
            <a:r>
              <a:rPr sz="4725" b="1" cap="all" dirty="0"/>
              <a:t>It’s on the schedule </a:t>
            </a:r>
            <a:r>
              <a:rPr sz="4725" b="1" cap="all" dirty="0" smtClean="0"/>
              <a:t>page</a:t>
            </a:r>
            <a:r>
              <a:rPr lang="en-US" sz="4725" b="1" cap="all" dirty="0"/>
              <a:t>:</a:t>
            </a:r>
            <a:r>
              <a:rPr lang="en-US" sz="4725" b="1" cap="all" dirty="0" smtClean="0"/>
              <a:t/>
            </a:r>
            <a:br>
              <a:rPr lang="en-US" sz="4725" b="1" cap="all" dirty="0" smtClean="0"/>
            </a:br>
            <a:r>
              <a:rPr lang="en-US" sz="2700" dirty="0">
                <a:hlinkClick r:id="rId2"/>
              </a:rPr>
              <a:t>https://rhit-csse.github.io/csse220/schedule.html</a:t>
            </a:r>
            <a:r>
              <a:rPr lang="en-US" sz="4725" b="1" cap="all" dirty="0"/>
              <a:t/>
            </a:r>
            <a:br>
              <a:rPr lang="en-US" sz="4725" b="1" cap="all" dirty="0"/>
            </a:br>
            <a:r>
              <a:rPr lang="en-US" sz="2400" b="1" cap="all" dirty="0"/>
              <a:t>(It is your responsibility to keep up with the schedule page)</a:t>
            </a:r>
            <a:r>
              <a:rPr sz="4725" b="1" cap="all" dirty="0"/>
              <a:t/>
            </a:r>
            <a:br>
              <a:rPr sz="4725" b="1" cap="all" dirty="0"/>
            </a:br>
            <a:r>
              <a:rPr sz="4725" b="1" cap="all" dirty="0"/>
              <a:t/>
            </a:r>
            <a:br>
              <a:rPr sz="4725" b="1" cap="all" dirty="0"/>
            </a:br>
            <a:r>
              <a:rPr sz="4725" b="1" cap="all" dirty="0"/>
              <a:t>As always, email me if you have any questions</a:t>
            </a:r>
          </a:p>
        </p:txBody>
      </p:sp>
      <p:sp>
        <p:nvSpPr>
          <p:cNvPr id="181" name="Shape 18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37</a:t>
            </a:fld>
            <a:endParaRPr sz="1200">
              <a:solidFill>
                <a:srgbClr val="888888"/>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lIns="45719" rIns="45719" anchor="t">
            <a:normAutofit/>
          </a:bodyPr>
          <a:lstStyle/>
          <a:p>
            <a:r>
              <a:rPr lang="en-US" dirty="0"/>
              <a:t>Instructor intro</a:t>
            </a:r>
          </a:p>
          <a:p>
            <a:r>
              <a:rPr lang="en-US" dirty="0"/>
              <a:t>Critical links</a:t>
            </a:r>
          </a:p>
          <a:p>
            <a:r>
              <a:rPr lang="en-US" dirty="0"/>
              <a:t>We write some java code</a:t>
            </a:r>
          </a:p>
          <a:p>
            <a:pPr marL="783590" lvl="1" indent="-326390"/>
            <a:r>
              <a:rPr lang="en-US" dirty="0"/>
              <a:t>Conditionals</a:t>
            </a:r>
          </a:p>
          <a:p>
            <a:pPr marL="783590" lvl="1" indent="-326390"/>
            <a:r>
              <a:rPr lang="en-US" dirty="0"/>
              <a:t>Strings</a:t>
            </a:r>
          </a:p>
          <a:p>
            <a:pPr marL="783590" lvl="1" indent="-326390"/>
            <a:r>
              <a:rPr lang="en-US" dirty="0"/>
              <a:t>Loops</a:t>
            </a:r>
          </a:p>
          <a:p>
            <a:endParaRPr lang="en-US" dirty="0"/>
          </a:p>
        </p:txBody>
      </p:sp>
    </p:spTree>
    <p:extLst>
      <p:ext uri="{BB962C8B-B14F-4D97-AF65-F5344CB8AC3E}">
        <p14:creationId xmlns:p14="http://schemas.microsoft.com/office/powerpoint/2010/main" val="41688450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534400" cy="5486400"/>
          </a:xfrm>
        </p:spPr>
        <p:txBody>
          <a:bodyPr>
            <a:normAutofit/>
          </a:bodyPr>
          <a:lstStyle/>
          <a:p>
            <a:r>
              <a:rPr lang="en-US" dirty="0"/>
              <a:t>Jason Yoder</a:t>
            </a:r>
          </a:p>
          <a:p>
            <a:pPr lvl="1"/>
            <a:r>
              <a:rPr lang="en-US" dirty="0" smtClean="0"/>
              <a:t>Prev. Visiting </a:t>
            </a:r>
            <a:r>
              <a:rPr lang="en-US" dirty="0"/>
              <a:t>Professor CSSE </a:t>
            </a:r>
            <a:r>
              <a:rPr lang="en-US" dirty="0" smtClean="0"/>
              <a:t>2017-2019</a:t>
            </a:r>
          </a:p>
          <a:p>
            <a:pPr lvl="1"/>
            <a:r>
              <a:rPr lang="en-US" dirty="0" smtClean="0"/>
              <a:t>Feel </a:t>
            </a:r>
            <a:r>
              <a:rPr lang="en-US" dirty="0" smtClean="0"/>
              <a:t>free to </a:t>
            </a:r>
            <a:r>
              <a:rPr lang="en-US" dirty="0"/>
              <a:t>call me:</a:t>
            </a:r>
          </a:p>
          <a:p>
            <a:pPr lvl="2"/>
            <a:r>
              <a:rPr lang="en-US" dirty="0"/>
              <a:t>Jason</a:t>
            </a:r>
          </a:p>
          <a:p>
            <a:pPr lvl="2"/>
            <a:r>
              <a:rPr lang="en-US" dirty="0" smtClean="0"/>
              <a:t>Dr. </a:t>
            </a:r>
            <a:r>
              <a:rPr lang="en-US" dirty="0"/>
              <a:t>Yoder (or </a:t>
            </a:r>
            <a:r>
              <a:rPr lang="en-US" dirty="0" smtClean="0"/>
              <a:t>Professor)</a:t>
            </a:r>
            <a:endParaRPr lang="en-US" dirty="0"/>
          </a:p>
          <a:p>
            <a:pPr lvl="1"/>
            <a:r>
              <a:rPr lang="en-US" dirty="0" smtClean="0"/>
              <a:t>Degree: Computer </a:t>
            </a:r>
            <a:r>
              <a:rPr lang="en-US" dirty="0" smtClean="0"/>
              <a:t>Science, Cognitive Science</a:t>
            </a:r>
          </a:p>
          <a:p>
            <a:pPr lvl="1"/>
            <a:r>
              <a:rPr lang="en-US" dirty="0" smtClean="0"/>
              <a:t>Only on campus </a:t>
            </a:r>
            <a:r>
              <a:rPr lang="en-US" dirty="0" smtClean="0"/>
              <a:t>Tue-Fri</a:t>
            </a:r>
            <a:endParaRPr lang="en-US" dirty="0" smtClean="0"/>
          </a:p>
          <a:p>
            <a:pPr lvl="1"/>
            <a:r>
              <a:rPr lang="en-US" dirty="0" smtClean="0"/>
              <a:t>Piazza/Email anytime!</a:t>
            </a:r>
            <a:endParaRPr lang="en-US" dirty="0"/>
          </a:p>
        </p:txBody>
      </p:sp>
    </p:spTree>
    <p:extLst>
      <p:ext uri="{BB962C8B-B14F-4D97-AF65-F5344CB8AC3E}">
        <p14:creationId xmlns:p14="http://schemas.microsoft.com/office/powerpoint/2010/main" val="148943886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534400" cy="5486400"/>
          </a:xfrm>
        </p:spPr>
        <p:txBody>
          <a:bodyPr>
            <a:normAutofit/>
          </a:bodyPr>
          <a:lstStyle/>
          <a:p>
            <a:endParaRPr lang="en-US" dirty="0" smtClean="0"/>
          </a:p>
          <a:p>
            <a:r>
              <a:rPr lang="en-US" dirty="0" smtClean="0"/>
              <a:t>Meetings </a:t>
            </a:r>
            <a:r>
              <a:rPr lang="en-US" dirty="0" smtClean="0"/>
              <a:t>with me 1 on 1</a:t>
            </a:r>
            <a:endParaRPr lang="en-US" dirty="0"/>
          </a:p>
          <a:p>
            <a:pPr lvl="1"/>
            <a:r>
              <a:rPr lang="en-US" b="1" dirty="0" err="1" smtClean="0"/>
              <a:t>Calendly</a:t>
            </a:r>
            <a:r>
              <a:rPr lang="en-US" dirty="0" smtClean="0"/>
              <a:t>: a service </a:t>
            </a:r>
            <a:r>
              <a:rPr lang="en-US" dirty="0" smtClean="0"/>
              <a:t>to schedule </a:t>
            </a:r>
            <a:endParaRPr lang="en-US" dirty="0" smtClean="0"/>
          </a:p>
          <a:p>
            <a:pPr lvl="1"/>
            <a:r>
              <a:rPr lang="en-US" dirty="0" smtClean="0"/>
              <a:t>appointments (in </a:t>
            </a:r>
            <a:r>
              <a:rPr lang="en-US" dirty="0" smtClean="0"/>
              <a:t>my email signature)</a:t>
            </a:r>
          </a:p>
          <a:p>
            <a:pPr lvl="1"/>
            <a:r>
              <a:rPr lang="en-US" dirty="0" smtClean="0"/>
              <a:t>Helps me plan my time effectively</a:t>
            </a:r>
          </a:p>
          <a:p>
            <a:pPr lvl="1"/>
            <a:r>
              <a:rPr lang="en-US" dirty="0" smtClean="0"/>
              <a:t>Email me if you can’t find a time and we can discuss options:</a:t>
            </a:r>
          </a:p>
          <a:p>
            <a:pPr lvl="2"/>
            <a:r>
              <a:rPr lang="en-US" dirty="0" smtClean="0"/>
              <a:t>Mondays: Skype/Google </a:t>
            </a:r>
            <a:r>
              <a:rPr lang="en-US" dirty="0" smtClean="0"/>
              <a:t>hangout</a:t>
            </a:r>
          </a:p>
          <a:p>
            <a:pPr lvl="2"/>
            <a:r>
              <a:rPr lang="en-US" dirty="0" smtClean="0"/>
              <a:t>Tue-Fri:  </a:t>
            </a:r>
            <a:r>
              <a:rPr lang="en-US" dirty="0" smtClean="0"/>
              <a:t>After 5pm, before 8am</a:t>
            </a:r>
            <a:endParaRPr lang="en-US" dirty="0"/>
          </a:p>
        </p:txBody>
      </p:sp>
      <p:pic>
        <p:nvPicPr>
          <p:cNvPr id="4" name="Picture 3"/>
          <p:cNvPicPr>
            <a:picLocks noChangeAspect="1"/>
          </p:cNvPicPr>
          <p:nvPr/>
        </p:nvPicPr>
        <p:blipFill rotWithShape="1">
          <a:blip r:embed="rId3"/>
          <a:srcRect r="67347"/>
          <a:stretch/>
        </p:blipFill>
        <p:spPr>
          <a:xfrm>
            <a:off x="7239000" y="1447800"/>
            <a:ext cx="1676400" cy="2085975"/>
          </a:xfrm>
          <a:prstGeom prst="rect">
            <a:avLst/>
          </a:prstGeom>
        </p:spPr>
      </p:pic>
    </p:spTree>
    <p:extLst>
      <p:ext uri="{BB962C8B-B14F-4D97-AF65-F5344CB8AC3E}">
        <p14:creationId xmlns:p14="http://schemas.microsoft.com/office/powerpoint/2010/main" val="13188471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219200"/>
            <a:ext cx="8915400" cy="5486400"/>
          </a:xfrm>
        </p:spPr>
        <p:txBody>
          <a:bodyPr>
            <a:normAutofit lnSpcReduction="10000"/>
          </a:bodyPr>
          <a:lstStyle/>
          <a:p>
            <a:r>
              <a:rPr lang="en-US" dirty="0" smtClean="0"/>
              <a:t>More about me</a:t>
            </a:r>
          </a:p>
          <a:p>
            <a:pPr lvl="1"/>
            <a:r>
              <a:rPr lang="en-US" dirty="0" smtClean="0"/>
              <a:t>I am in Bloomington </a:t>
            </a:r>
            <a:r>
              <a:rPr lang="en-US" dirty="0" smtClean="0"/>
              <a:t>Sat-Monday</a:t>
            </a:r>
            <a:endParaRPr lang="en-US" dirty="0" smtClean="0"/>
          </a:p>
          <a:p>
            <a:pPr lvl="1"/>
            <a:r>
              <a:rPr lang="en-US" dirty="0" smtClean="0"/>
              <a:t>I like to </a:t>
            </a:r>
            <a:r>
              <a:rPr lang="en-US" b="1" dirty="0" smtClean="0"/>
              <a:t>“work hard and play hard”</a:t>
            </a:r>
          </a:p>
          <a:p>
            <a:pPr lvl="1"/>
            <a:r>
              <a:rPr lang="en-US" dirty="0" smtClean="0"/>
              <a:t>I am rejuvenated by sports/physical challenges:</a:t>
            </a:r>
          </a:p>
          <a:p>
            <a:pPr lvl="2"/>
            <a:r>
              <a:rPr lang="en-US" dirty="0" smtClean="0"/>
              <a:t>Ultimate Frisbee, rock climbing, hockey,+</a:t>
            </a:r>
          </a:p>
          <a:p>
            <a:pPr lvl="1"/>
            <a:r>
              <a:rPr lang="en-US" dirty="0" smtClean="0"/>
              <a:t>I think its important to have a hobby or activity that helps keep you “sane” </a:t>
            </a:r>
            <a:r>
              <a:rPr lang="en-US" dirty="0" smtClean="0">
                <a:sym typeface="Wingdings" panose="05000000000000000000" pitchFamily="2" charset="2"/>
              </a:rPr>
              <a:t></a:t>
            </a:r>
            <a:endParaRPr lang="en-US" dirty="0" smtClean="0"/>
          </a:p>
          <a:p>
            <a:pPr lvl="1"/>
            <a:r>
              <a:rPr lang="en-US" dirty="0" smtClean="0"/>
              <a:t>Interested in working with students on research</a:t>
            </a:r>
          </a:p>
          <a:p>
            <a:pPr lvl="2"/>
            <a:r>
              <a:rPr lang="en-US" dirty="0" smtClean="0"/>
              <a:t>Feel free to stop by or email if you have interest in research</a:t>
            </a:r>
            <a:endParaRPr lang="en-US" dirty="0"/>
          </a:p>
          <a:p>
            <a:endParaRPr lang="en-US" dirty="0"/>
          </a:p>
        </p:txBody>
      </p:sp>
    </p:spTree>
    <p:extLst>
      <p:ext uri="{BB962C8B-B14F-4D97-AF65-F5344CB8AC3E}">
        <p14:creationId xmlns:p14="http://schemas.microsoft.com/office/powerpoint/2010/main" val="154647668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Text Placeholder 2"/>
          <p:cNvSpPr>
            <a:spLocks noGrp="1"/>
          </p:cNvSpPr>
          <p:nvPr>
            <p:ph type="body" idx="1"/>
          </p:nvPr>
        </p:nvSpPr>
        <p:spPr/>
        <p:txBody>
          <a:bodyPr/>
          <a:lstStyle/>
          <a:p>
            <a:r>
              <a:rPr lang="en-US" dirty="0" smtClean="0"/>
              <a:t>TA</a:t>
            </a:r>
          </a:p>
          <a:p>
            <a:r>
              <a:rPr lang="en-US" dirty="0" smtClean="0"/>
              <a:t>Students</a:t>
            </a:r>
            <a:endParaRPr lang="en-US" dirty="0" smtClean="0"/>
          </a:p>
          <a:p>
            <a:pPr lvl="1"/>
            <a:r>
              <a:rPr lang="en-US" dirty="0" smtClean="0"/>
              <a:t>What should we call you?</a:t>
            </a:r>
          </a:p>
          <a:p>
            <a:pPr lvl="1"/>
            <a:r>
              <a:rPr lang="en-US" dirty="0" smtClean="0"/>
              <a:t>What you do for fun/rejuvenation?</a:t>
            </a:r>
          </a:p>
          <a:p>
            <a:pPr lvl="1"/>
            <a:r>
              <a:rPr lang="en-US" dirty="0" smtClean="0"/>
              <a:t>Anything else you want us to know?</a:t>
            </a:r>
            <a:endParaRPr lang="en-US" dirty="0"/>
          </a:p>
        </p:txBody>
      </p:sp>
    </p:spTree>
    <p:extLst>
      <p:ext uri="{BB962C8B-B14F-4D97-AF65-F5344CB8AC3E}">
        <p14:creationId xmlns:p14="http://schemas.microsoft.com/office/powerpoint/2010/main" val="210465147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1132767441"/>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1274</TotalTime>
  <Words>2127</Words>
  <Application>Microsoft Office PowerPoint</Application>
  <PresentationFormat>On-screen Show (4:3)</PresentationFormat>
  <Paragraphs>289</Paragraphs>
  <Slides>37</Slides>
  <Notes>17</Notes>
  <HiddenSlides>16</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Arial</vt:lpstr>
      <vt:lpstr>Calibri</vt:lpstr>
      <vt:lpstr>Calibri Light</vt:lpstr>
      <vt:lpstr>Courier New</vt:lpstr>
      <vt:lpstr>Gill Sans</vt:lpstr>
      <vt:lpstr>Helvetica</vt:lpstr>
      <vt:lpstr>Helvetica Neue</vt:lpstr>
      <vt:lpstr>Lucida Sans</vt:lpstr>
      <vt:lpstr>Lucida Sans Typewriter</vt:lpstr>
      <vt:lpstr>Lucida Sans Unicode</vt:lpstr>
      <vt:lpstr>Wingdings</vt:lpstr>
      <vt:lpstr>Default</vt:lpstr>
      <vt:lpstr>Office Theme</vt:lpstr>
      <vt:lpstr>Welcome to CSSE 220</vt:lpstr>
      <vt:lpstr>Goals for this course</vt:lpstr>
      <vt:lpstr>Course Introduction, Starting with Java</vt:lpstr>
      <vt:lpstr>Agenda</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lpstr>Critical Logistics</vt:lpstr>
      <vt:lpstr>Agenda</vt:lpstr>
      <vt:lpstr>Let’s write hello world together</vt:lpstr>
      <vt:lpstr>HelloPrinter.java</vt:lpstr>
      <vt:lpstr>A First Java Program</vt:lpstr>
      <vt:lpstr>In Class Coding</vt:lpstr>
      <vt:lpstr>What are Types?</vt:lpstr>
      <vt:lpstr>Strings</vt:lpstr>
      <vt:lpstr>Java API Documentation</vt:lpstr>
      <vt:lpstr>Java Documentation in Eclipse</vt:lpstr>
      <vt:lpstr>Review Loops: while &amp; for Loops</vt:lpstr>
      <vt:lpstr>How to submit homework assignments</vt:lpstr>
      <vt:lpstr>Java vs. Python</vt:lpstr>
      <vt:lpstr>HW1 Due  Before Next Session  It’s on the schedule page: https://rhit-csse.github.io/csse220/schedule.html (It is your responsibility to keep up with the schedule page)  As always, email me if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cp:lastModifiedBy>Yoder, Jason</cp:lastModifiedBy>
  <cp:revision>127</cp:revision>
  <cp:lastPrinted>2016-09-02T12:41:22Z</cp:lastPrinted>
  <dcterms:modified xsi:type="dcterms:W3CDTF">2020-02-29T00:32:34Z</dcterms:modified>
</cp:coreProperties>
</file>