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298" r:id="rId9"/>
    <p:sldId id="277" r:id="rId10"/>
    <p:sldId id="278" r:id="rId11"/>
    <p:sldId id="260" r:id="rId12"/>
    <p:sldId id="261" r:id="rId13"/>
    <p:sldId id="262" r:id="rId14"/>
    <p:sldId id="263" r:id="rId15"/>
    <p:sldId id="264" r:id="rId16"/>
    <p:sldId id="265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96" r:id="rId2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75203" autoAdjust="0"/>
  </p:normalViewPr>
  <p:slideViewPr>
    <p:cSldViewPr snapToGrid="0">
      <p:cViewPr varScale="1">
        <p:scale>
          <a:sx n="100" d="100"/>
          <a:sy n="100" d="100"/>
        </p:scale>
        <p:origin x="24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</a:t>
            </a:r>
            <a:r>
              <a:rPr sz="2500" dirty="0" smtClean="0"/>
              <a:t>”</a:t>
            </a:r>
            <a:endParaRPr lang="en-US" sz="2500" dirty="0" smtClean="0"/>
          </a:p>
          <a:p>
            <a:pPr lvl="0">
              <a:defRPr sz="1800"/>
            </a:pPr>
            <a:endParaRPr lang="en-US" sz="2500" dirty="0" smtClean="0"/>
          </a:p>
          <a:p>
            <a:pPr lvl="0">
              <a:defRPr sz="1800"/>
            </a:pPr>
            <a:r>
              <a:rPr lang="en-US" sz="2500" dirty="0" smtClean="0"/>
              <a:t>Attendance:</a:t>
            </a:r>
            <a:r>
              <a:rPr lang="en-US" sz="2500" baseline="0" dirty="0" smtClean="0"/>
              <a:t> roll call with First, Last name</a:t>
            </a:r>
          </a:p>
          <a:p>
            <a:pPr lvl="0">
              <a:defRPr sz="1800"/>
            </a:pPr>
            <a:endParaRPr lang="en-US" sz="2500" baseline="0" dirty="0" smtClean="0"/>
          </a:p>
          <a:p>
            <a:pPr lvl="0">
              <a:defRPr sz="1800"/>
            </a:pPr>
            <a:r>
              <a:rPr lang="en-US" sz="2500" baseline="0" dirty="0" smtClean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pictures on board for examples.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new Dog[50] creates 50 Dog “kennels”, we still have to put the dogs in them!</a:t>
            </a: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team with 100 players go to add one more, have to construct total new array and copy all the data</a:t>
            </a:r>
          </a:p>
          <a:p>
            <a:r>
              <a:rPr lang="en-US" baseline="0" dirty="0" err="1" smtClean="0"/>
              <a:t>ArrayList</a:t>
            </a:r>
            <a:r>
              <a:rPr lang="en-US" baseline="0" dirty="0" smtClean="0"/>
              <a:t> class takes care of everything -&gt; Data Structures class lets you see how this is done efficiently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SQUARE BRACKETS – SQUARE BRACKETS indicate FIXED size</a:t>
            </a:r>
          </a:p>
          <a:p>
            <a:r>
              <a:rPr lang="en-US" dirty="0" smtClean="0"/>
              <a:t>Angled</a:t>
            </a:r>
            <a:r>
              <a:rPr lang="en-US" baseline="0" dirty="0" smtClean="0"/>
              <a:t> brackets – generic, will discuss more later</a:t>
            </a:r>
          </a:p>
          <a:p>
            <a:r>
              <a:rPr lang="en-US" baseline="0" dirty="0" smtClean="0"/>
              <a:t>Translate example of Player[] players</a:t>
            </a:r>
          </a:p>
          <a:p>
            <a:r>
              <a:rPr lang="en-US" baseline="0" dirty="0" err="1" smtClean="0"/>
              <a:t>ArrayList</a:t>
            </a:r>
            <a:r>
              <a:rPr lang="en-US" baseline="0" dirty="0" smtClean="0"/>
              <a:t>&lt;Player&gt; players = new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ArrayList</a:t>
            </a:r>
            <a:r>
              <a:rPr lang="en-US" baseline="0" dirty="0" smtClean="0"/>
              <a:t>&lt;Player&gt; players = new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();   Java 7+ optional</a:t>
            </a:r>
          </a:p>
          <a:p>
            <a:r>
              <a:rPr lang="en-US" baseline="0" dirty="0" err="1" smtClean="0"/>
              <a:t>players.add</a:t>
            </a:r>
            <a:r>
              <a:rPr lang="en-US" baseline="0" dirty="0" smtClean="0"/>
              <a:t>(  new Player( ____ ) );    //adds to the end!    .add( index, Object)</a:t>
            </a:r>
          </a:p>
          <a:p>
            <a:r>
              <a:rPr lang="en-US" baseline="0" dirty="0" err="1" smtClean="0"/>
              <a:t>players.get</a:t>
            </a:r>
            <a:r>
              <a:rPr lang="en-US" baseline="0" dirty="0" smtClean="0"/>
              <a:t>(  0 );</a:t>
            </a:r>
          </a:p>
          <a:p>
            <a:r>
              <a:rPr lang="en-US" dirty="0" smtClean="0"/>
              <a:t>.remove( index );</a:t>
            </a:r>
          </a:p>
          <a:p>
            <a:r>
              <a:rPr lang="en-US" dirty="0" smtClean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Priorities in class</a:t>
            </a:r>
          </a:p>
          <a:p>
            <a:endParaRPr lang="en-US" dirty="0" smtClean="0"/>
          </a:p>
          <a:p>
            <a:r>
              <a:rPr lang="en-US" dirty="0" smtClean="0"/>
              <a:t>#1 get Quiz done</a:t>
            </a:r>
          </a:p>
          <a:p>
            <a:r>
              <a:rPr lang="en-US" dirty="0" smtClean="0"/>
              <a:t>#2 </a:t>
            </a:r>
            <a:r>
              <a:rPr lang="en-US" dirty="0" err="1" smtClean="0"/>
              <a:t>ArrayList</a:t>
            </a:r>
            <a:r>
              <a:rPr lang="en-US" baseline="0" dirty="0" smtClean="0"/>
              <a:t> Example problems in SVN</a:t>
            </a:r>
          </a:p>
          <a:p>
            <a:r>
              <a:rPr lang="en-US" baseline="0" dirty="0" smtClean="0"/>
              <a:t>#3 </a:t>
            </a:r>
            <a:r>
              <a:rPr lang="en-US" baseline="0" dirty="0" err="1" smtClean="0"/>
              <a:t>TwelveProblems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</a:t>
            </a:r>
            <a:r>
              <a:rPr sz="1200" dirty="0" smtClean="0"/>
              <a:t>library designers were on crack?</a:t>
            </a:r>
            <a:endParaRPr lang="en-US" sz="1200" dirty="0" smtClean="0"/>
          </a:p>
          <a:p>
            <a:pPr lvl="0">
              <a:defRPr sz="1800"/>
            </a:pPr>
            <a:endParaRPr lang="en-US" sz="1200" dirty="0" smtClean="0"/>
          </a:p>
          <a:p>
            <a:pPr lvl="0">
              <a:defRPr sz="1800"/>
            </a:pPr>
            <a:r>
              <a:rPr lang="en-US" sz="1200" dirty="0" smtClean="0"/>
              <a:t>Cannot do:</a:t>
            </a:r>
          </a:p>
          <a:p>
            <a:pPr lvl="0">
              <a:defRPr sz="1800"/>
            </a:pPr>
            <a:endParaRPr lang="en-US" sz="1200" dirty="0" smtClean="0"/>
          </a:p>
          <a:p>
            <a:pPr lvl="0">
              <a:defRPr sz="1800"/>
            </a:pPr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int</a:t>
            </a:r>
            <a:r>
              <a:rPr lang="en-US" sz="1200" baseline="0" dirty="0" smtClean="0"/>
              <a:t> &gt;     must be a class!!!!  </a:t>
            </a:r>
            <a:r>
              <a:rPr lang="en-US" sz="1200" baseline="0" dirty="0" err="1" smtClean="0"/>
              <a:t>ArrayList</a:t>
            </a:r>
            <a:r>
              <a:rPr lang="en-US" sz="1200" baseline="0" dirty="0" smtClean="0"/>
              <a:t>&lt;Integer&gt;    </a:t>
            </a:r>
            <a:endParaRPr lang="en-US" sz="1200" dirty="0" smtClean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solution from HW1 to make sure students</a:t>
            </a:r>
            <a:r>
              <a:rPr lang="en-US" baseline="0" dirty="0" smtClean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stop conditions!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solution show that</a:t>
            </a:r>
            <a:r>
              <a:rPr lang="en-US" baseline="0" dirty="0" smtClean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you the ability to run tests and determine whether you have the correct solution or not before you submit it!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 smtClean="0"/>
              <a:t>Exams will be difficult</a:t>
            </a:r>
            <a:r>
              <a:rPr lang="en-US" baseline="0" dirty="0" smtClean="0"/>
              <a:t> and push you, so the activities in class and homework are designed to train you to be prepared to do well.</a:t>
            </a:r>
          </a:p>
          <a:p>
            <a:r>
              <a:rPr lang="en-US" baseline="0" dirty="0" smtClean="0"/>
              <a:t>Exams will be similar to quizzes done in class- written and coding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Must have passing average on exams to pass course.</a:t>
            </a:r>
          </a:p>
          <a:p>
            <a:r>
              <a:rPr lang="en-US" baseline="0" dirty="0" smtClean="0"/>
              <a:t>Must have a “C” to take 230! Need solid foundation.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/ to intro typecasting</a:t>
            </a:r>
          </a:p>
          <a:p>
            <a:r>
              <a:rPr lang="en-US" dirty="0" smtClean="0"/>
              <a:t>Use substring to talk about immutability of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array is of a particular type, the SQUARE</a:t>
            </a:r>
            <a:r>
              <a:rPr lang="en-US" baseline="0" dirty="0" smtClean="0"/>
              <a:t> BRACKETS indicate that it is an array</a:t>
            </a:r>
          </a:p>
          <a:p>
            <a:r>
              <a:rPr lang="en-US" baseline="0" dirty="0" smtClean="0"/>
              <a:t>Mention NEW: keyword!  Grab MEMORY!</a:t>
            </a:r>
          </a:p>
          <a:p>
            <a:r>
              <a:rPr lang="en-US" baseline="0" dirty="0" smtClean="0"/>
              <a:t>How to declare an array of 100 players?</a:t>
            </a:r>
          </a:p>
          <a:p>
            <a:r>
              <a:rPr lang="en-US" baseline="0" dirty="0" smtClean="0"/>
              <a:t>Player[] players = new Player[100];   DOES NOT CREATE ANY PLAYERS, JUST SPACE</a:t>
            </a:r>
          </a:p>
          <a:p>
            <a:r>
              <a:rPr lang="en-US" baseline="0" dirty="0" smtClean="0"/>
              <a:t>null is default value for Objects</a:t>
            </a:r>
          </a:p>
          <a:p>
            <a:r>
              <a:rPr lang="en-US" baseline="0" dirty="0" smtClean="0"/>
              <a:t>Show indices 0-99  </a:t>
            </a:r>
          </a:p>
          <a:p>
            <a:r>
              <a:rPr lang="en-US" baseline="0" dirty="0" smtClean="0"/>
              <a:t>players[0] = new Player( </a:t>
            </a:r>
            <a:r>
              <a:rPr lang="en-US" baseline="0" dirty="0" err="1" smtClean="0"/>
              <a:t>some_info</a:t>
            </a:r>
            <a:r>
              <a:rPr lang="en-US" baseline="0" dirty="0" smtClean="0"/>
              <a:t> );</a:t>
            </a:r>
          </a:p>
          <a:p>
            <a:r>
              <a:rPr lang="en-US" baseline="0" dirty="0" smtClean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[] fizzArray3(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start,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end)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[] output = new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[end-start];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for(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=start;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&lt; end;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++)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  output[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-start]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return output;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bigDiff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biggest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[0];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smallest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[0];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for(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= 1;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nums.length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++)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   biggest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Math.max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biggest,nums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]);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   smallest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Math.min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smallest,nums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]);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return biggest - smallest;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shiftLeft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if(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nums.length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== 0)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  return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first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[0];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for(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= 0;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nums.length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-1;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++)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[i+1];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nums.length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- 1] = first;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return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//a solution – probably not the best, but it works </a:t>
            </a:r>
            <a:r>
              <a:rPr lang="en-US" sz="1200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zeroFront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= 0;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for (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=nums.length-1;i&gt;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curStart;i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--)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if (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]==0)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while (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nums.length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&amp;&amp;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]==0)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++;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if (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  break;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];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curStart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++] = 0;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return </a:t>
            </a:r>
            <a:r>
              <a:rPr lang="en-US" sz="1200" dirty="0" err="1" smtClean="0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5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Array-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-hulman.edu/class/csse/csse220/201830/syllabu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554288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endParaRPr sz="4400" dirty="0"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239253" y="1804737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Arrays, </a:t>
            </a:r>
            <a:r>
              <a:rPr sz="2500" dirty="0" err="1">
                <a:solidFill>
                  <a:srgbClr val="888888"/>
                </a:solidFill>
              </a:rPr>
              <a:t>ArrayLists</a:t>
            </a:r>
            <a:r>
              <a:rPr sz="2500" dirty="0">
                <a:solidFill>
                  <a:srgbClr val="888888"/>
                </a:solidFill>
              </a:rPr>
              <a:t>, </a:t>
            </a:r>
            <a:br>
              <a:rPr sz="2500" dirty="0">
                <a:solidFill>
                  <a:srgbClr val="888888"/>
                </a:solidFill>
              </a:rPr>
            </a:br>
            <a:r>
              <a:rPr sz="2500" dirty="0">
                <a:solidFill>
                  <a:srgbClr val="888888"/>
                </a:solidFill>
              </a:rPr>
              <a:t>Wrapper Classes, Auto-boxing,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Enhanced </a:t>
            </a:r>
            <a:r>
              <a:rPr sz="2500" i="1" dirty="0">
                <a:solidFill>
                  <a:srgbClr val="888888"/>
                </a:solidFill>
              </a:rPr>
              <a:t>for</a:t>
            </a:r>
            <a:r>
              <a:rPr sz="2500" dirty="0">
                <a:solidFill>
                  <a:srgbClr val="888888"/>
                </a:solidFill>
              </a:rPr>
              <a:t> loop</a:t>
            </a:r>
          </a:p>
        </p:txBody>
      </p:sp>
      <p:sp>
        <p:nvSpPr>
          <p:cNvPr id="54" name="Shape 54"/>
          <p:cNvSpPr/>
          <p:nvPr/>
        </p:nvSpPr>
        <p:spPr>
          <a:xfrm>
            <a:off x="1447800" y="6242050"/>
            <a:ext cx="6648450" cy="485141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400">
                <a:solidFill>
                  <a:srgbClr val="FFFFFF"/>
                </a:solidFill>
              </a:rPr>
              <a:t>Check out </a:t>
            </a:r>
            <a:r>
              <a:rPr sz="2400" i="1">
                <a:solidFill>
                  <a:srgbClr val="FFFFFF"/>
                </a:solidFill>
              </a:rPr>
              <a:t>ArraysListPractice </a:t>
            </a:r>
            <a:r>
              <a:rPr sz="2400">
                <a:solidFill>
                  <a:srgbClr val="FFFFFF"/>
                </a:solidFill>
              </a:rPr>
              <a:t>from SVN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2784" y="3855548"/>
            <a:ext cx="5690937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Please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sit in the first four row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s!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baseline="0" dirty="0" smtClean="0">
                <a:solidFill>
                  <a:srgbClr val="FF0000"/>
                </a:solidFill>
              </a:rPr>
              <a:t>(not the back row </a:t>
            </a:r>
            <a:r>
              <a:rPr lang="en-US" sz="3200" b="1" baseline="0" dirty="0" smtClean="0">
                <a:solidFill>
                  <a:srgbClr val="FF0000"/>
                </a:solidFill>
              </a:rPr>
              <a:t>if</a:t>
            </a:r>
            <a:r>
              <a:rPr lang="en-US" sz="3200" b="1" dirty="0" smtClean="0">
                <a:solidFill>
                  <a:srgbClr val="FF0000"/>
                </a:solidFill>
              </a:rPr>
              <a:t> possible </a:t>
            </a:r>
            <a:r>
              <a:rPr lang="en-US" sz="3200" b="1" baseline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r>
              <a:rPr lang="en-US" sz="3200" b="1" baseline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Arrays- What, When, Why, &amp;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8229600" cy="5635487"/>
          </a:xfrm>
        </p:spPr>
        <p:txBody>
          <a:bodyPr>
            <a:normAutofit/>
          </a:bodyPr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Avoids things like int1, int2, int3, int4</a:t>
            </a:r>
          </a:p>
          <a:p>
            <a:pPr lvl="1"/>
            <a:r>
              <a:rPr lang="en-US" dirty="0" smtClean="0"/>
              <a:t>Avoids repetitive code and frequent updates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Type[] </a:t>
            </a:r>
            <a:r>
              <a:rPr lang="en-US" dirty="0" err="1" smtClean="0"/>
              <a:t>arr</a:t>
            </a:r>
            <a:r>
              <a:rPr lang="en-US" dirty="0" smtClean="0"/>
              <a:t> = new Type[</a:t>
            </a:r>
            <a:r>
              <a:rPr lang="en-US" dirty="0" err="1" smtClean="0"/>
              <a:t>num</a:t>
            </a:r>
            <a:r>
              <a:rPr lang="en-US" dirty="0" smtClean="0"/>
              <a:t>]; </a:t>
            </a:r>
            <a:r>
              <a:rPr lang="en-US" dirty="0" smtClean="0">
                <a:sym typeface="Wingdings" panose="05000000000000000000" pitchFamily="2" charset="2"/>
              </a:rPr>
              <a:t> Creates a new array of type </a:t>
            </a:r>
            <a:r>
              <a:rPr lang="en-US" dirty="0" err="1" smtClean="0">
                <a:sym typeface="Wingdings" panose="05000000000000000000" pitchFamily="2" charset="2"/>
              </a:rPr>
              <a:t>Type</a:t>
            </a:r>
            <a:r>
              <a:rPr lang="en-US" dirty="0" smtClean="0">
                <a:sym typeface="Wingdings" panose="05000000000000000000" pitchFamily="2" charset="2"/>
              </a:rPr>
              <a:t> stored in variable </a:t>
            </a:r>
            <a:r>
              <a:rPr lang="en-US" dirty="0" err="1" smtClean="0">
                <a:sym typeface="Wingdings" panose="05000000000000000000" pitchFamily="2" charset="2"/>
              </a:rPr>
              <a:t>arr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An array of 5 Strings (stored in the variable </a:t>
            </a:r>
            <a:r>
              <a:rPr lang="en-US" dirty="0" err="1" smtClean="0"/>
              <a:t>fiveStrings</a:t>
            </a:r>
            <a:r>
              <a:rPr lang="en-US" dirty="0" smtClean="0"/>
              <a:t>) would look like this:</a:t>
            </a:r>
          </a:p>
          <a:p>
            <a:pPr lvl="2"/>
            <a:r>
              <a:rPr lang="en-US" dirty="0" smtClean="0"/>
              <a:t>String[] </a:t>
            </a:r>
            <a:r>
              <a:rPr lang="en-US" dirty="0" err="1" smtClean="0"/>
              <a:t>fiveStrings</a:t>
            </a:r>
            <a:r>
              <a:rPr lang="en-US" dirty="0" smtClean="0"/>
              <a:t> = new String[5];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Form groups of 2</a:t>
            </a:r>
          </a:p>
          <a:p>
            <a:pPr lvl="0">
              <a:defRPr sz="1800"/>
            </a:pPr>
            <a:r>
              <a:rPr sz="3200" dirty="0" smtClean="0"/>
              <a:t>Look at the Array Examples Handout </a:t>
            </a:r>
            <a:endParaRPr lang="en-US" dirty="0"/>
          </a:p>
          <a:p>
            <a:pPr lvl="0">
              <a:defRPr sz="1800"/>
            </a:pPr>
            <a:r>
              <a:rPr sz="3200" dirty="0" smtClean="0"/>
              <a:t>Study </a:t>
            </a:r>
            <a:r>
              <a:rPr sz="3200" dirty="0"/>
              <a:t>how arrays are used and answer the questions in the </a:t>
            </a:r>
            <a:r>
              <a:rPr sz="3200" dirty="0" smtClean="0"/>
              <a:t>quiz</a:t>
            </a:r>
            <a:endParaRPr lang="en-US" sz="3200" dirty="0" smtClean="0"/>
          </a:p>
          <a:p>
            <a:pPr lvl="1">
              <a:defRPr sz="1800"/>
            </a:pPr>
            <a:r>
              <a:rPr lang="en-US" sz="4000" dirty="0" smtClean="0"/>
              <a:t>FIRST PAGE OF QUIZ ONLY</a:t>
            </a:r>
            <a:endParaRPr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3861"/>
            </a:lvl1pPr>
          </a:lstStyle>
          <a:p>
            <a:pPr lvl="0">
              <a:defRPr sz="1800"/>
            </a:pPr>
            <a:r>
              <a:rPr sz="3861" dirty="0"/>
              <a:t>Go to </a:t>
            </a:r>
            <a:r>
              <a:rPr sz="3861" dirty="0">
                <a:hlinkClick r:id="rId3"/>
              </a:rPr>
              <a:t>http://</a:t>
            </a:r>
            <a:r>
              <a:rPr sz="3861" dirty="0" smtClean="0">
                <a:hlinkClick r:id="rId3"/>
              </a:rPr>
              <a:t>codingbat.com/java/Array-2</a:t>
            </a:r>
            <a:r>
              <a:rPr lang="en-US" sz="3861" dirty="0" smtClean="0"/>
              <a:t> </a:t>
            </a:r>
            <a:endParaRPr sz="3861" dirty="0"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Work in your groups to solve fizArray3, bigDiff, </a:t>
            </a:r>
            <a:r>
              <a:rPr sz="3200" dirty="0" smtClean="0"/>
              <a:t>shiftLeft</a:t>
            </a:r>
            <a:endParaRPr sz="3200" dirty="0"/>
          </a:p>
          <a:p>
            <a:pPr lvl="0">
              <a:defRPr sz="1800"/>
            </a:pPr>
            <a:r>
              <a:rPr sz="3200" dirty="0"/>
              <a:t>If you finish early, try </a:t>
            </a:r>
            <a:r>
              <a:rPr sz="3200" dirty="0" err="1"/>
              <a:t>zeroFront</a:t>
            </a:r>
            <a:endParaRPr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Elements are referred to by their </a:t>
            </a:r>
            <a:r>
              <a:rPr sz="2900" b="1"/>
              <a:t>position</a:t>
            </a:r>
            <a:r>
              <a:rPr sz="2900"/>
              <a:t>, or </a:t>
            </a:r>
            <a:r>
              <a:rPr sz="2900" b="1" i="1"/>
              <a:t>index</a:t>
            </a:r>
            <a:r>
              <a:rPr sz="290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Syntax for declaring:  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local variable: 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Parameters: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field: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mutualFunds;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/>
              <a:t>Syntax for allocating:</a:t>
            </a:r>
            <a:br>
              <a:rPr sz="2700"/>
            </a:br>
            <a:r>
              <a:rPr sz="2700"/>
              <a:t>                     </a:t>
            </a: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/>
              <a:t> </a:t>
            </a:r>
            <a:r>
              <a:rPr sz="23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/>
              <a:t>Sets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/>
              <a:t> for boolean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double[] polls = new double[50];</a:t>
            </a:r>
            <a:endParaRPr sz="230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int[] elecVotes = new int[50];</a:t>
            </a:r>
            <a:endParaRPr sz="230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Dog[] dogs = new Dog[50];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147651" y="2370803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solidFill>
                    <a:srgbClr val="FFFFFF"/>
                  </a:solidFill>
                </a:rPr>
                <a:t>This does NOT construct any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(all the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start out as </a:t>
              </a:r>
              <a:r>
                <a:rPr sz="2000" i="1">
                  <a:solidFill>
                    <a:srgbClr val="FFFFFF"/>
                  </a:solidFill>
                </a:rPr>
                <a:t>null </a:t>
              </a:r>
              <a:r>
                <a:rPr sz="200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elecVotes[42];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elecVotes[37] = 11;</a:t>
            </a:r>
            <a:endParaRPr sz="25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Getting array length: 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2" cy="1042378"/>
            <a:chOff x="0" y="0"/>
            <a:chExt cx="4069181" cy="1042377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09257"/>
              <a:ext cx="3200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Reads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ArrayList</a:t>
            </a:r>
            <a:r>
              <a:rPr lang="en-US" sz="4000" dirty="0" smtClean="0"/>
              <a:t>- What, When, Why, &amp; How?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A class in a Java library used to hold a collection of items of a specified type</a:t>
            </a:r>
          </a:p>
          <a:p>
            <a:pPr lvl="1"/>
            <a:r>
              <a:rPr lang="en-US" dirty="0" smtClean="0"/>
              <a:t>Allows variable number of items</a:t>
            </a:r>
          </a:p>
          <a:p>
            <a:pPr lvl="1"/>
            <a:r>
              <a:rPr lang="en-US" dirty="0" smtClean="0"/>
              <a:t>Fast random access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Use when you need to store multiple items of the same type</a:t>
            </a:r>
          </a:p>
          <a:p>
            <a:pPr lvl="1"/>
            <a:r>
              <a:rPr lang="en-US" dirty="0" smtClean="0"/>
              <a:t>Number of items is not known/will 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8229600" cy="5635487"/>
          </a:xfrm>
        </p:spPr>
        <p:txBody>
          <a:bodyPr>
            <a:normAutofit/>
          </a:bodyPr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Fast random access</a:t>
            </a:r>
          </a:p>
          <a:p>
            <a:pPr lvl="1"/>
            <a:r>
              <a:rPr lang="en-US" dirty="0" smtClean="0"/>
              <a:t>Allows length changes, cannot do this with an array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Creates a new </a:t>
            </a:r>
            <a:r>
              <a:rPr lang="en-US" dirty="0" err="1" smtClean="0">
                <a:sym typeface="Wingdings" panose="05000000000000000000" pitchFamily="2" charset="2"/>
              </a:rPr>
              <a:t>ArrayList</a:t>
            </a:r>
            <a:r>
              <a:rPr lang="en-US" dirty="0" smtClean="0">
                <a:sym typeface="Wingdings" panose="05000000000000000000" pitchFamily="2" charset="2"/>
              </a:rPr>
              <a:t> of type </a:t>
            </a:r>
            <a:r>
              <a:rPr lang="en-US" dirty="0" err="1" smtClean="0">
                <a:sym typeface="Wingdings" panose="05000000000000000000" pitchFamily="2" charset="2"/>
              </a:rPr>
              <a:t>Type</a:t>
            </a:r>
            <a:r>
              <a:rPr lang="en-US" dirty="0" smtClean="0">
                <a:sym typeface="Wingdings" panose="05000000000000000000" pitchFamily="2" charset="2"/>
              </a:rPr>
              <a:t> stored in variable </a:t>
            </a:r>
            <a:r>
              <a:rPr lang="en-US" dirty="0" err="1" smtClean="0">
                <a:sym typeface="Wingdings" panose="05000000000000000000" pitchFamily="2" charset="2"/>
              </a:rPr>
              <a:t>arl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arrayLists are used and answer the questions in the quiz</a:t>
            </a:r>
          </a:p>
          <a:p>
            <a:pPr lvl="0">
              <a:defRPr sz="1800"/>
            </a:pPr>
            <a:r>
              <a:rPr sz="3200" dirty="0"/>
              <a:t>Then solve the 3 problems in ArrayListPractice (you downloaded it from SVN</a:t>
            </a:r>
            <a:r>
              <a:rPr sz="3200" dirty="0" smtClean="0"/>
              <a:t>)</a:t>
            </a:r>
            <a:endParaRPr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re-cap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refresh to see new folders</a:t>
            </a:r>
          </a:p>
          <a:p>
            <a:r>
              <a:rPr lang="en-US" dirty="0" smtClean="0"/>
              <a:t>Make sure you commit when complete</a:t>
            </a:r>
          </a:p>
          <a:p>
            <a:r>
              <a:rPr lang="en-US" dirty="0" smtClean="0"/>
              <a:t>Black * box should go away after committing</a:t>
            </a:r>
          </a:p>
          <a:p>
            <a:r>
              <a:rPr lang="en-US" dirty="0" smtClean="0"/>
              <a:t>If any ongoing issues, please email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 smtClean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 smtClean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/>
              <a:t>Type parameter can’t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Not: </a:t>
            </a:r>
            <a:r>
              <a:rPr sz="2277" b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ArrayList&lt;int&gt; runs;</a:t>
            </a:r>
            <a:endParaRPr sz="2277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But: </a:t>
            </a:r>
            <a:r>
              <a:rPr sz="2277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ArrayList&lt;Integer&gt; runs;</a:t>
            </a:r>
            <a:endParaRPr sz="2277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/>
              <a:t>Use </a:t>
            </a:r>
            <a:r>
              <a:rPr sz="2673" b="1" i="1"/>
              <a:t>get</a:t>
            </a:r>
            <a:r>
              <a:rPr sz="2673"/>
              <a:t>  method to read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Not: </a:t>
            </a:r>
            <a:r>
              <a:rPr sz="2277" b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But: </a:t>
            </a:r>
            <a:r>
              <a:rPr sz="2277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runs.get(12)</a:t>
            </a:r>
            <a:endParaRPr sz="2277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/>
              <a:t>Use </a:t>
            </a:r>
            <a:r>
              <a:rPr sz="2673" b="1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/>
              <a:t> not </a:t>
            </a:r>
            <a:r>
              <a:rPr sz="2673" b="1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Not: </a:t>
            </a:r>
            <a:r>
              <a:rPr sz="2277" b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/>
              <a:t>But: </a:t>
            </a:r>
            <a:r>
              <a:rPr sz="2277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Add 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victories.add(new WorldSeries(2011));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Overwrite 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victories.set(0,new WorldSeries(1907));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victories.add(1, new WorldSeries(1908));</a:t>
            </a:r>
            <a:endParaRPr sz="25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Pushes elements at indexes 1 and 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victories.remove(victories.size() - 1)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839200" cy="4525964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/>
              <a:t>You write: 	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/>
              <a:t>Java does: 	</a:t>
            </a:r>
            <a:r>
              <a:rPr sz="2500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/>
              <a:t>You write: 	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/>
              <a:t>Java does: 	</a:t>
            </a:r>
            <a:r>
              <a:rPr sz="2500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m.intValue() * 7;</a:t>
            </a:r>
            <a:br>
              <a:rPr sz="2500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>
                <a:solidFill>
                  <a:srgbClr val="4F81BD"/>
                </a:solidFill>
              </a:rPr>
              <a:t>	</a:t>
            </a:r>
            <a:r>
              <a:rPr sz="2500" b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Just have to remember to use wrapper class for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sz="28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b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	new ArrayList&lt;</a:t>
            </a:r>
            <a:r>
              <a:rPr sz="28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runs.add(9); </a:t>
            </a:r>
            <a:r>
              <a:rPr sz="2800" i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runs.get(0); </a:t>
            </a:r>
            <a:r>
              <a:rPr sz="2800" i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ArrayList’s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Finish all the in-class material exercises if you haven’t yet</a:t>
            </a:r>
          </a:p>
          <a:p>
            <a:r>
              <a:rPr lang="en-US" dirty="0" smtClean="0"/>
              <a:t>Work on </a:t>
            </a:r>
            <a:r>
              <a:rPr lang="en-US" dirty="0" err="1" smtClean="0"/>
              <a:t>TwelveProblems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dirty="0" smtClean="0">
                <a:sym typeface="Lucida Sans Typewriter"/>
              </a:rPr>
              <a:t>while (condition) {    </a:t>
            </a:r>
            <a:br>
              <a:rPr lang="en-US" dirty="0" smtClean="0">
                <a:sym typeface="Lucida Sans Typewriter"/>
              </a:rPr>
            </a:br>
            <a:r>
              <a:rPr lang="en-US" dirty="0" smtClean="0">
                <a:sym typeface="Lucida Sans Typewriter"/>
              </a:rPr>
              <a:t>	statements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ym typeface="Lucida Sans Typewriter"/>
              </a:rPr>
              <a:t>}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For loop syntax:            Different from Python</a:t>
            </a:r>
          </a:p>
          <a:p>
            <a:pPr marL="914400" lvl="2" indent="0">
              <a:buNone/>
            </a:pPr>
            <a:r>
              <a:rPr lang="en-US" dirty="0" smtClean="0">
                <a:sym typeface="Lucida Sans Typewriter"/>
              </a:rPr>
              <a:t> for (initialization ; condition ; update) {</a:t>
            </a:r>
            <a:br>
              <a:rPr lang="en-US" dirty="0" smtClean="0">
                <a:sym typeface="Lucida Sans Typewriter"/>
              </a:rPr>
            </a:br>
            <a:r>
              <a:rPr lang="en-US" dirty="0" smtClean="0">
                <a:sym typeface="Lucida Sans Typewriter"/>
              </a:rPr>
              <a:t>	    statements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ym typeface="Lucida Sans Typewriter"/>
              </a:rPr>
              <a:t> }</a:t>
            </a:r>
            <a:endParaRPr lang="en-US" dirty="0">
              <a:sym typeface="Lucida Sans Typewriter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for vs. while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=0;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extra line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ym typeface="Lucida Sans Typewriter"/>
              </a:rPr>
              <a:t>while ( 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&lt;10) </a:t>
            </a:r>
            <a:r>
              <a:rPr lang="en-US" dirty="0">
                <a:sym typeface="Lucida Sans Typewriter"/>
              </a:rPr>
              <a:t>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</a:t>
            </a:r>
            <a:r>
              <a:rPr lang="en-US" dirty="0" err="1" smtClean="0">
                <a:sym typeface="Lucida Sans Typewriter"/>
              </a:rPr>
              <a:t>System.out.println</a:t>
            </a:r>
            <a:r>
              <a:rPr lang="en-US" dirty="0" smtClean="0">
                <a:sym typeface="Lucida Sans Typewriter"/>
              </a:rPr>
              <a:t>( 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 );</a:t>
            </a:r>
          </a:p>
          <a:p>
            <a:pPr marL="0" indent="0">
              <a:buNone/>
            </a:pPr>
            <a:r>
              <a:rPr lang="en-US" dirty="0">
                <a:sym typeface="Lucida Sans Typewriter"/>
              </a:rPr>
              <a:t>	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++;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extra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line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ym typeface="Lucida Sans Typewriter"/>
              </a:rPr>
              <a:t>}</a:t>
            </a:r>
            <a:endParaRPr lang="en-US" dirty="0"/>
          </a:p>
          <a:p>
            <a:pPr marL="0" lvl="0" indent="0">
              <a:buNone/>
            </a:pPr>
            <a:endParaRPr lang="en-US" dirty="0" smtClean="0">
              <a:sym typeface="Lucida Sans Typewriter"/>
            </a:endParaRPr>
          </a:p>
          <a:p>
            <a:pPr marL="0" lvl="0" indent="0">
              <a:buNone/>
            </a:pPr>
            <a:r>
              <a:rPr lang="en-US" dirty="0" smtClean="0">
                <a:sym typeface="Lucida Sans Typewriter"/>
              </a:rPr>
              <a:t>for (</a:t>
            </a:r>
            <a:r>
              <a:rPr lang="en-US" dirty="0" err="1" smtClean="0">
                <a:sym typeface="Lucida Sans Typewriter"/>
              </a:rPr>
              <a:t>int</a:t>
            </a:r>
            <a:r>
              <a:rPr lang="en-US" dirty="0" smtClean="0">
                <a:sym typeface="Lucida Sans Typewriter"/>
              </a:rPr>
              <a:t> 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=0 </a:t>
            </a:r>
            <a:r>
              <a:rPr lang="en-US" dirty="0">
                <a:sym typeface="Lucida Sans Typewriter"/>
              </a:rPr>
              <a:t>; 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&lt;10; </a:t>
            </a:r>
            <a:r>
              <a:rPr lang="en-US" dirty="0" err="1" smtClean="0">
                <a:sym typeface="Lucida Sans Typewriter"/>
              </a:rPr>
              <a:t>i</a:t>
            </a:r>
            <a:r>
              <a:rPr lang="en-US" dirty="0" smtClean="0">
                <a:sym typeface="Lucida Sans Typewriter"/>
              </a:rPr>
              <a:t>++) </a:t>
            </a:r>
            <a:r>
              <a:rPr lang="en-US" dirty="0">
                <a:sym typeface="Lucida Sans Typewriter"/>
              </a:rPr>
              <a:t>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</a:t>
            </a:r>
            <a:r>
              <a:rPr lang="en-US" dirty="0" err="1">
                <a:sym typeface="Lucida Sans Typewriter"/>
              </a:rPr>
              <a:t>System.out.println</a:t>
            </a:r>
            <a:r>
              <a:rPr lang="en-US" dirty="0">
                <a:sym typeface="Lucida Sans Typewriter"/>
              </a:rPr>
              <a:t>( </a:t>
            </a:r>
            <a:r>
              <a:rPr lang="en-US" dirty="0" err="1">
                <a:sym typeface="Lucida Sans Typewriter"/>
              </a:rPr>
              <a:t>i</a:t>
            </a:r>
            <a:r>
              <a:rPr lang="en-US" dirty="0">
                <a:sym typeface="Lucida Sans Typewriter"/>
              </a:rPr>
              <a:t> </a:t>
            </a:r>
            <a:r>
              <a:rPr lang="en-US" dirty="0" smtClean="0">
                <a:sym typeface="Lucida Sans Typewriter"/>
              </a:rPr>
              <a:t>);</a:t>
            </a:r>
          </a:p>
          <a:p>
            <a:pPr marL="0" lvl="0" indent="0">
              <a:buNone/>
            </a:pPr>
            <a:r>
              <a:rPr lang="en-US" dirty="0" smtClean="0">
                <a:sym typeface="Lucida Sans Typewriter"/>
              </a:rPr>
              <a:t>}</a:t>
            </a:r>
            <a:endParaRPr lang="en-US" dirty="0">
              <a:sym typeface="Lucida Sans Typewri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Reminder: Comparisons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rules for now:</a:t>
            </a:r>
            <a:endParaRPr lang="en-US" dirty="0"/>
          </a:p>
          <a:p>
            <a:r>
              <a:rPr lang="en-US" dirty="0" smtClean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 smtClean="0"/>
              <a:t>String alpha = “</a:t>
            </a:r>
            <a:r>
              <a:rPr lang="en-US" dirty="0" err="1" smtClean="0"/>
              <a:t>aaa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( </a:t>
            </a:r>
            <a:r>
              <a:rPr lang="en-US" dirty="0" err="1" smtClean="0"/>
              <a:t>alpha.equals</a:t>
            </a:r>
            <a:r>
              <a:rPr lang="en-US" dirty="0" smtClean="0"/>
              <a:t>(“</a:t>
            </a:r>
            <a:r>
              <a:rPr lang="en-US" dirty="0" err="1" smtClean="0"/>
              <a:t>bbb</a:t>
            </a:r>
            <a:r>
              <a:rPr lang="en-US" dirty="0" smtClean="0"/>
              <a:t>”)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 “Yes!” 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a = ( 5 == 6);</a:t>
            </a:r>
          </a:p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( 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JavaIntro</a:t>
            </a:r>
            <a:r>
              <a:rPr lang="en-US" dirty="0" smtClean="0"/>
              <a:t>, HW1, </a:t>
            </a:r>
            <a:r>
              <a:rPr lang="en-US" dirty="0" err="1" smtClean="0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questions: feel free to ask individually</a:t>
            </a:r>
          </a:p>
          <a:p>
            <a:r>
              <a:rPr lang="en-US" dirty="0" err="1" smtClean="0"/>
              <a:t>JavaIntro</a:t>
            </a:r>
            <a:r>
              <a:rPr lang="en-US" dirty="0" smtClean="0"/>
              <a:t> will not be collected and graded</a:t>
            </a:r>
          </a:p>
          <a:p>
            <a:pPr lvl="1"/>
            <a:r>
              <a:rPr lang="en-US" dirty="0" smtClean="0"/>
              <a:t>Intended to help you learn</a:t>
            </a:r>
          </a:p>
          <a:p>
            <a:pPr lvl="1"/>
            <a:r>
              <a:rPr lang="en-US" dirty="0" smtClean="0"/>
              <a:t>Not intended as busy work</a:t>
            </a:r>
          </a:p>
          <a:p>
            <a:r>
              <a:rPr lang="en-US" dirty="0" err="1" smtClean="0"/>
              <a:t>TwelveProblems</a:t>
            </a:r>
            <a:endParaRPr lang="en-US" dirty="0" smtClean="0"/>
          </a:p>
          <a:p>
            <a:pPr lvl="1"/>
            <a:r>
              <a:rPr lang="en-US" dirty="0" smtClean="0"/>
              <a:t>Due tomorrow night</a:t>
            </a:r>
          </a:p>
          <a:p>
            <a:pPr lvl="1"/>
            <a:r>
              <a:rPr lang="en-US" dirty="0" smtClean="0"/>
              <a:t>First half you can probably do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read the whole thing</a:t>
            </a:r>
          </a:p>
          <a:p>
            <a:r>
              <a:rPr lang="en-US" dirty="0" smtClean="0"/>
              <a:t>But pay special attention to the grading policies of the course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www.rose-hulman.edu/class/csse/csse220/201830/syllabus.html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double, char, </a:t>
            </a:r>
            <a:r>
              <a:rPr lang="en-US" dirty="0" err="1" smtClean="0"/>
              <a:t>boolean</a:t>
            </a:r>
            <a:r>
              <a:rPr lang="en-US" dirty="0" smtClean="0"/>
              <a:t>, long,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String, 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Gotchas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What is 7/2?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Alternatives?</a:t>
            </a:r>
          </a:p>
          <a:p>
            <a:pPr marL="457200" lvl="1" indent="0">
              <a:buNone/>
            </a:pPr>
            <a:r>
              <a:rPr lang="en-US" dirty="0" smtClean="0"/>
              <a:t>What is x/y if x and y are both </a:t>
            </a:r>
            <a:r>
              <a:rPr lang="en-US" dirty="0" err="1" smtClean="0"/>
              <a:t>ints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r>
              <a:rPr lang="en-US" i="1" dirty="0" smtClean="0"/>
              <a:t>Alternatives?</a:t>
            </a:r>
          </a:p>
          <a:p>
            <a:pPr marL="457200" lvl="1" indent="0">
              <a:buNone/>
            </a:pPr>
            <a:r>
              <a:rPr lang="en-US" dirty="0" smtClean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 smtClean="0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 smtClean="0"/>
              <a:t>Alternatives?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Arrays- What, When, Why, &amp;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A special </a:t>
            </a:r>
            <a:r>
              <a:rPr lang="en-US" b="1" dirty="0" smtClean="0"/>
              <a:t>type </a:t>
            </a:r>
            <a:r>
              <a:rPr lang="en-US" dirty="0" smtClean="0"/>
              <a:t>used to hold a set number of items of a specified type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Use when you need to store multiple items of the same type</a:t>
            </a:r>
          </a:p>
          <a:p>
            <a:pPr lvl="1"/>
            <a:r>
              <a:rPr lang="en-US" dirty="0" smtClean="0"/>
              <a:t>Number of items is known and </a:t>
            </a:r>
            <a:r>
              <a:rPr lang="en-US" b="1" dirty="0" smtClean="0"/>
              <a:t>will not 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1913</Words>
  <Application>Microsoft Office PowerPoint</Application>
  <PresentationFormat>On-screen Show (4:3)</PresentationFormat>
  <Paragraphs>354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</vt:lpstr>
      <vt:lpstr>Helvetica Neue</vt:lpstr>
      <vt:lpstr>Lucida Sans Typewriter</vt:lpstr>
      <vt:lpstr>Verdana</vt:lpstr>
      <vt:lpstr>Wingdings</vt:lpstr>
      <vt:lpstr>Wingdings 3</vt:lpstr>
      <vt:lpstr>Default</vt:lpstr>
      <vt:lpstr>CSSE 220</vt:lpstr>
      <vt:lpstr>SVN re-cap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Review of types</vt:lpstr>
      <vt:lpstr>Arrays- What, When, Why, &amp; How?</vt:lpstr>
      <vt:lpstr>Arrays- What, When, Why, &amp; How?</vt:lpstr>
      <vt:lpstr>Array Examples Handout</vt:lpstr>
      <vt:lpstr>Go to http://codingbat.com/java/Array-2 </vt:lpstr>
      <vt:lpstr>Array Types</vt:lpstr>
      <vt:lpstr>Allocating Arrays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Enhanced For Loop and Arrays</vt:lpstr>
      <vt:lpstr>Enhanced For and ArrayList’s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cp:lastModifiedBy>Yoder, Jason A</cp:lastModifiedBy>
  <cp:revision>40</cp:revision>
  <dcterms:modified xsi:type="dcterms:W3CDTF">2018-03-07T15:37:12Z</dcterms:modified>
</cp:coreProperties>
</file>