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7" r:id="rId10"/>
    <p:sldId id="268" r:id="rId11"/>
    <p:sldId id="262" r:id="rId12"/>
    <p:sldId id="269" r:id="rId13"/>
    <p:sldId id="270" r:id="rId14"/>
    <p:sldId id="265" r:id="rId15"/>
    <p:sldId id="271" r:id="rId16"/>
    <p:sldId id="266" r:id="rId1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4"/>
    <p:restoredTop sz="68582"/>
  </p:normalViewPr>
  <p:slideViewPr>
    <p:cSldViewPr snapToGrid="0" snapToObjects="1">
      <p:cViewPr varScale="1">
        <p:scale>
          <a:sx n="60" d="100"/>
          <a:sy n="60" d="100"/>
        </p:scale>
        <p:origin x="205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120BB76-3C7A-48DA-92EC-DAF431D3FC5F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7360" cy="4183560"/>
          </a:xfrm>
          <a:prstGeom prst="rect">
            <a:avLst/>
          </a:prstGeom>
        </p:spPr>
        <p:txBody>
          <a:bodyPr lIns="93240" tIns="46440" rIns="93240" bIns="46440"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Bring hard copy of code from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IntroToJavaGraphics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solution.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QUIZ TODAY is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GraphicsQuiz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3970800" y="8829000"/>
            <a:ext cx="3037680" cy="465480"/>
          </a:xfrm>
          <a:prstGeom prst="rect">
            <a:avLst/>
          </a:prstGeom>
          <a:noFill/>
          <a:ln w="9360">
            <a:noFill/>
          </a:ln>
        </p:spPr>
        <p:txBody>
          <a:bodyPr lIns="93240" tIns="46440" rIns="93240" bIns="46440" anchor="b"/>
          <a:lstStyle/>
          <a:p>
            <a:pPr algn="r">
              <a:lnSpc>
                <a:spcPct val="100000"/>
              </a:lnSpc>
            </a:pPr>
            <a:fld id="{4F2A428F-657C-42A9-813D-BB16FC49E3F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7360" cy="4183560"/>
          </a:xfrm>
          <a:prstGeom prst="rect">
            <a:avLst/>
          </a:prstGeom>
        </p:spPr>
        <p:txBody>
          <a:bodyPr lIns="93240" tIns="46440" rIns="93240" bIns="464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3970800" y="8829000"/>
            <a:ext cx="3037680" cy="465480"/>
          </a:xfrm>
          <a:prstGeom prst="rect">
            <a:avLst/>
          </a:prstGeom>
          <a:noFill/>
          <a:ln w="9360">
            <a:noFill/>
          </a:ln>
        </p:spPr>
        <p:txBody>
          <a:bodyPr lIns="93240" tIns="46440" rIns="93240" bIns="46440" anchor="b"/>
          <a:lstStyle/>
          <a:p>
            <a:pPr algn="r">
              <a:lnSpc>
                <a:spcPct val="100000"/>
              </a:lnSpc>
            </a:pPr>
            <a:fld id="{0AF73492-4D4C-4F85-9EED-FB15AC3F638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7360" cy="4183560"/>
          </a:xfrm>
          <a:prstGeom prst="rect">
            <a:avLst/>
          </a:prstGeom>
        </p:spPr>
        <p:txBody>
          <a:bodyPr lIns="93240" tIns="46440" rIns="93240" bIns="464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See code in IntroToJavaGraphicsSolution , just draw a simple box initially.  Then add a loop to draw multiple boxes.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 conceptual difference between Zelle's graphics in Python and Swing's Graphics2D: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Zelle: objects on window, change object state and display changes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Swing Graphics2D: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Painting on a surface (component – an instance of a class that is used like (extends) a JComponent)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used inside the method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paintComponent(Graphics g)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is automatically called whenever component needs to be painted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is a graphics object that stores the graphics state --- current color, font, etc.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Graphics2D object is like a Graphics object, but with more features than the Graphics object.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Will see more Zelle-like graphics in Swing later</a:t>
            </a:r>
          </a:p>
        </p:txBody>
      </p:sp>
      <p:sp>
        <p:nvSpPr>
          <p:cNvPr id="178" name="TextShape 2"/>
          <p:cNvSpPr txBox="1"/>
          <p:nvPr/>
        </p:nvSpPr>
        <p:spPr>
          <a:xfrm>
            <a:off x="3970800" y="8829000"/>
            <a:ext cx="3037680" cy="465480"/>
          </a:xfrm>
          <a:prstGeom prst="rect">
            <a:avLst/>
          </a:prstGeom>
          <a:noFill/>
          <a:ln w="9360">
            <a:noFill/>
          </a:ln>
        </p:spPr>
        <p:txBody>
          <a:bodyPr lIns="93240" tIns="46440" rIns="93240" bIns="46440" anchor="b"/>
          <a:lstStyle/>
          <a:p>
            <a:pPr algn="r">
              <a:lnSpc>
                <a:spcPct val="100000"/>
              </a:lnSpc>
            </a:pPr>
            <a:fld id="{667107FB-E422-43A5-9D1F-1DAE54AC707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7360" cy="4183560"/>
          </a:xfrm>
          <a:prstGeom prst="rect">
            <a:avLst/>
          </a:prstGeom>
        </p:spPr>
        <p:txBody>
          <a:bodyPr lIns="93240" tIns="46440" rIns="93240" bIns="46440"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 that code is already in today’s project as a reference.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aqua callouts are shown one at a time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frame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a window with a title bar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You cannot draw directly onto a frame – “think of it like a picture frame, you shouldn’t draw on a frame, you have to place a canvas IN it… then you draw/paint something.”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You have to construct a component and add it to a frame, if you wish to show something inside the frame – “a component is </a:t>
            </a:r>
            <a:r>
              <a:rPr lang="en-US" sz="20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like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canvas”</a:t>
            </a:r>
          </a:p>
        </p:txBody>
      </p:sp>
      <p:sp>
        <p:nvSpPr>
          <p:cNvPr id="180" name="TextShape 2"/>
          <p:cNvSpPr txBox="1"/>
          <p:nvPr/>
        </p:nvSpPr>
        <p:spPr>
          <a:xfrm>
            <a:off x="3970800" y="8829000"/>
            <a:ext cx="3037680" cy="465480"/>
          </a:xfrm>
          <a:prstGeom prst="rect">
            <a:avLst/>
          </a:prstGeom>
          <a:noFill/>
          <a:ln w="9360">
            <a:noFill/>
          </a:ln>
        </p:spPr>
        <p:txBody>
          <a:bodyPr lIns="93240" tIns="46440" rIns="93240" bIns="46440" anchor="b"/>
          <a:lstStyle/>
          <a:p>
            <a:pPr algn="r">
              <a:lnSpc>
                <a:spcPct val="100000"/>
              </a:lnSpc>
            </a:pPr>
            <a:fld id="{9E1ECA46-F577-4591-A625-160103D61F9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7360" cy="4183560"/>
          </a:xfrm>
          <a:prstGeom prst="rect">
            <a:avLst/>
          </a:prstGeom>
        </p:spPr>
        <p:txBody>
          <a:bodyPr lIns="93240" tIns="46440" rIns="93240" bIns="464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See code in IntroToJavaGraphicsSolution , just draw a simple box initially.  Then add a loop to draw multiple boxes.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 conceptual difference between Zelle's graphics in Python and Swing's Graphics2D: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Zelle: objects on window, change object state and display changes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Swing Graphics2D: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Painting on a surface (component – an instance of a class that is used like (extends) a JComponent)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used inside the method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paintComponent(Graphics g)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is automatically called whenever component needs to be painted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is a graphics object that stores the graphics state --- current color, font, etc.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Graphics2D object is like a Graphics object, but with more features than the Graphics object.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Will see more Zelle-like graphics in Swing later</a:t>
            </a:r>
          </a:p>
        </p:txBody>
      </p:sp>
      <p:sp>
        <p:nvSpPr>
          <p:cNvPr id="182" name="TextShape 2"/>
          <p:cNvSpPr txBox="1"/>
          <p:nvPr/>
        </p:nvSpPr>
        <p:spPr>
          <a:xfrm>
            <a:off x="3970800" y="8829000"/>
            <a:ext cx="3037680" cy="465480"/>
          </a:xfrm>
          <a:prstGeom prst="rect">
            <a:avLst/>
          </a:prstGeom>
          <a:noFill/>
          <a:ln w="9360">
            <a:noFill/>
          </a:ln>
        </p:spPr>
        <p:txBody>
          <a:bodyPr lIns="93240" tIns="46440" rIns="93240" bIns="46440" anchor="b"/>
          <a:lstStyle/>
          <a:p>
            <a:pPr algn="r">
              <a:lnSpc>
                <a:spcPct val="100000"/>
              </a:lnSpc>
            </a:pPr>
            <a:fld id="{82E09146-3424-4E02-AED3-77803399C11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7360" cy="4183560"/>
          </a:xfrm>
          <a:prstGeom prst="rect">
            <a:avLst/>
          </a:prstGeom>
        </p:spPr>
        <p:txBody>
          <a:bodyPr lIns="93240" tIns="46440" rIns="93240" bIns="464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Give some time to work on this.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 that the angle for arcs increase in the counter clockwise direction. 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They are also measured in degrees.</a:t>
            </a:r>
          </a:p>
        </p:txBody>
      </p:sp>
      <p:sp>
        <p:nvSpPr>
          <p:cNvPr id="184" name="TextShape 2"/>
          <p:cNvSpPr txBox="1"/>
          <p:nvPr/>
        </p:nvSpPr>
        <p:spPr>
          <a:xfrm>
            <a:off x="3970800" y="8829000"/>
            <a:ext cx="3037680" cy="465480"/>
          </a:xfrm>
          <a:prstGeom prst="rect">
            <a:avLst/>
          </a:prstGeom>
          <a:noFill/>
          <a:ln w="9360">
            <a:noFill/>
          </a:ln>
        </p:spPr>
        <p:txBody>
          <a:bodyPr lIns="93240" tIns="46440" rIns="93240" bIns="46440" anchor="b"/>
          <a:lstStyle/>
          <a:p>
            <a:pPr algn="r">
              <a:lnSpc>
                <a:spcPct val="100000"/>
              </a:lnSpc>
            </a:pPr>
            <a:fld id="{98304FB4-BA04-44DD-B78C-0DE82315C66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students how they could draw these with</a:t>
            </a:r>
            <a:r>
              <a:rPr lang="en-US" baseline="0" dirty="0" smtClean="0"/>
              <a:t> their current knowledge.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-Will suggest mathematics to calculate the position (</a:t>
            </a:r>
            <a:r>
              <a:rPr lang="en-US" baseline="0" dirty="0" err="1" smtClean="0"/>
              <a:t>x,y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Manageable, but we can do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2120BB76-3C7A-48DA-92EC-DAF431D3FC5F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9996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students how they could draw these with</a:t>
            </a:r>
            <a:r>
              <a:rPr lang="en-US" baseline="0" dirty="0" smtClean="0"/>
              <a:t> their current knowledge.</a:t>
            </a:r>
          </a:p>
          <a:p>
            <a:r>
              <a:rPr lang="en-US" baseline="0" dirty="0" smtClean="0"/>
              <a:t>-Will suggest mathematics to calculate the position based on trig functions…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HARD – LAZINESS IS A VIRTUE!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2120BB76-3C7A-48DA-92EC-DAF431D3FC5F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8999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2120BB76-3C7A-48DA-92EC-DAF431D3FC5F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1888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Optional slide if showing how</a:t>
            </a:r>
            <a:r>
              <a:rPr lang="en-US" baseline="0" dirty="0" smtClean="0"/>
              <a:t> to make sure to undo translate and rotate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20BB76-3C7A-48DA-92EC-DAF431D3FC5F}" type="slidenum">
              <a:rPr kumimoji="0" lang="en-US" sz="1400" b="0" i="0" u="none" strike="noStrike" kern="1200" cap="none" spc="-1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cs typeface="DejaVu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983319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Monday, March 12,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339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Picture 114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7458DA3-A124-461E-90B7-7075DC13EDE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85A8C58-2AE9-4FD3-962B-B668530547BA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9776FAF-2E38-456B-A059-E17E97C51F9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CSSE 220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 to Java Graphics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228600" y="6095880"/>
            <a:ext cx="8534160" cy="60912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 out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IntroToJavaGraphics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from </a:t>
            </a:r>
            <a:r>
              <a:rPr lang="en-US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SVN.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63320" y="1134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Translate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487480" y="1143000"/>
            <a:ext cx="34560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Originally, origin of 0,0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top left of screen (with (50,50)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marked below)</a:t>
            </a:r>
          </a:p>
        </p:txBody>
      </p:sp>
      <p:sp>
        <p:nvSpPr>
          <p:cNvPr id="144" name="CustomShape 3"/>
          <p:cNvSpPr/>
          <p:nvPr/>
        </p:nvSpPr>
        <p:spPr>
          <a:xfrm>
            <a:off x="5494680" y="2264400"/>
            <a:ext cx="34927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we called g2.translate(50, 50),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here‘s what would happen:</a:t>
            </a:r>
          </a:p>
        </p:txBody>
      </p:sp>
      <p:sp>
        <p:nvSpPr>
          <p:cNvPr id="145" name="Line 4"/>
          <p:cNvSpPr/>
          <p:nvPr/>
        </p:nvSpPr>
        <p:spPr>
          <a:xfrm>
            <a:off x="669960" y="1131840"/>
            <a:ext cx="360" cy="43434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Line 5"/>
          <p:cNvSpPr/>
          <p:nvPr/>
        </p:nvSpPr>
        <p:spPr>
          <a:xfrm>
            <a:off x="212760" y="1741680"/>
            <a:ext cx="495324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6"/>
          <p:cNvSpPr/>
          <p:nvPr/>
        </p:nvSpPr>
        <p:spPr>
          <a:xfrm>
            <a:off x="719640" y="1830960"/>
            <a:ext cx="650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(0,0)</a:t>
            </a:r>
          </a:p>
        </p:txBody>
      </p:sp>
      <p:sp>
        <p:nvSpPr>
          <p:cNvPr id="149" name="CustomShape 8"/>
          <p:cNvSpPr/>
          <p:nvPr/>
        </p:nvSpPr>
        <p:spPr>
          <a:xfrm>
            <a:off x="2142360" y="3574440"/>
            <a:ext cx="903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(50,50)</a:t>
            </a:r>
          </a:p>
        </p:txBody>
      </p:sp>
      <p:sp>
        <p:nvSpPr>
          <p:cNvPr id="151" name="CustomShape 10"/>
          <p:cNvSpPr/>
          <p:nvPr/>
        </p:nvSpPr>
        <p:spPr>
          <a:xfrm>
            <a:off x="2669331" y="3033720"/>
            <a:ext cx="650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(0,0)</a:t>
            </a:r>
          </a:p>
        </p:txBody>
      </p:sp>
      <p:sp>
        <p:nvSpPr>
          <p:cNvPr id="152" name="Line 11"/>
          <p:cNvSpPr/>
          <p:nvPr/>
        </p:nvSpPr>
        <p:spPr>
          <a:xfrm>
            <a:off x="2626920" y="1044360"/>
            <a:ext cx="360" cy="43434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Line 12"/>
          <p:cNvSpPr/>
          <p:nvPr/>
        </p:nvSpPr>
        <p:spPr>
          <a:xfrm>
            <a:off x="321480" y="3409920"/>
            <a:ext cx="495288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13"/>
          <p:cNvSpPr/>
          <p:nvPr/>
        </p:nvSpPr>
        <p:spPr>
          <a:xfrm>
            <a:off x="665280" y="2121386"/>
            <a:ext cx="1055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(-50,-50)</a:t>
            </a:r>
          </a:p>
        </p:txBody>
      </p:sp>
      <p:sp>
        <p:nvSpPr>
          <p:cNvPr id="156" name="CustomShape 15"/>
          <p:cNvSpPr/>
          <p:nvPr/>
        </p:nvSpPr>
        <p:spPr>
          <a:xfrm>
            <a:off x="575280" y="1639530"/>
            <a:ext cx="190080" cy="1900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16"/>
          <p:cNvSpPr/>
          <p:nvPr/>
        </p:nvSpPr>
        <p:spPr>
          <a:xfrm>
            <a:off x="5487120" y="3062880"/>
            <a:ext cx="379584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Always want to make sure we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reset the pen, so when we’re done,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need to translate back to where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started, in this case: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g2.translate(-50,-50)</a:t>
            </a:r>
          </a:p>
        </p:txBody>
      </p:sp>
      <p:sp>
        <p:nvSpPr>
          <p:cNvPr id="19" name="CustomShape 14"/>
          <p:cNvSpPr/>
          <p:nvPr/>
        </p:nvSpPr>
        <p:spPr>
          <a:xfrm>
            <a:off x="2531880" y="3327660"/>
            <a:ext cx="190080" cy="1900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TextBox 1"/>
          <p:cNvSpPr txBox="1"/>
          <p:nvPr/>
        </p:nvSpPr>
        <p:spPr>
          <a:xfrm>
            <a:off x="483008" y="1480430"/>
            <a:ext cx="319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X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34568" y="3161090"/>
            <a:ext cx="319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X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3" name="CustomShape 9"/>
          <p:cNvSpPr/>
          <p:nvPr/>
        </p:nvSpPr>
        <p:spPr>
          <a:xfrm>
            <a:off x="470709" y="1535400"/>
            <a:ext cx="413280" cy="413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" name="TextBox 26"/>
          <p:cNvSpPr txBox="1"/>
          <p:nvPr/>
        </p:nvSpPr>
        <p:spPr>
          <a:xfrm>
            <a:off x="808800" y="1757569"/>
            <a:ext cx="319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X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73042" y="3495743"/>
            <a:ext cx="797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XX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0530" y="2030699"/>
            <a:ext cx="797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XX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CustomShape 10"/>
          <p:cNvSpPr/>
          <p:nvPr/>
        </p:nvSpPr>
        <p:spPr>
          <a:xfrm>
            <a:off x="817876" y="2491964"/>
            <a:ext cx="650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(0,0)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63150" y="2971377"/>
            <a:ext cx="797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XX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29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  <p:bldP spid="149" grpId="0"/>
      <p:bldP spid="151" grpId="0"/>
      <p:bldP spid="154" grpId="0"/>
      <p:bldP spid="2" grpId="0"/>
      <p:bldP spid="21" grpId="0"/>
      <p:bldP spid="27" grpId="0"/>
      <p:bldP spid="28" grpId="0"/>
      <p:bldP spid="29" grpId="0"/>
      <p:bldP spid="30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 1"/>
          <p:cNvSpPr/>
          <p:nvPr/>
        </p:nvSpPr>
        <p:spPr>
          <a:xfrm flipH="1">
            <a:off x="1159380" y="1820520"/>
            <a:ext cx="3277080" cy="28501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Line 2"/>
          <p:cNvSpPr/>
          <p:nvPr/>
        </p:nvSpPr>
        <p:spPr>
          <a:xfrm>
            <a:off x="1274245" y="1827645"/>
            <a:ext cx="2942466" cy="338307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TextShape 3"/>
          <p:cNvSpPr txBox="1"/>
          <p:nvPr/>
        </p:nvSpPr>
        <p:spPr>
          <a:xfrm>
            <a:off x="463320" y="1134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Rotate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5497200" y="1143000"/>
            <a:ext cx="359928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Let’s say we’ve already translated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put the origin at (50,50)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(mostly to make the slides look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nicer)</a:t>
            </a:r>
          </a:p>
        </p:txBody>
      </p:sp>
      <p:sp>
        <p:nvSpPr>
          <p:cNvPr id="162" name="CustomShape 5"/>
          <p:cNvSpPr/>
          <p:nvPr/>
        </p:nvSpPr>
        <p:spPr>
          <a:xfrm>
            <a:off x="5495040" y="2514600"/>
            <a:ext cx="340272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we drew a rectangle here like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this: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g2.drawRect(0, 0, 50, 10);, we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would get something like…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Line 7"/>
          <p:cNvSpPr/>
          <p:nvPr/>
        </p:nvSpPr>
        <p:spPr>
          <a:xfrm>
            <a:off x="2627280" y="1256040"/>
            <a:ext cx="0" cy="41317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Line 8"/>
          <p:cNvSpPr/>
          <p:nvPr/>
        </p:nvSpPr>
        <p:spPr>
          <a:xfrm>
            <a:off x="321480" y="3409920"/>
            <a:ext cx="495288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9"/>
          <p:cNvSpPr/>
          <p:nvPr/>
        </p:nvSpPr>
        <p:spPr>
          <a:xfrm>
            <a:off x="2550206" y="3306006"/>
            <a:ext cx="190080" cy="1900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10"/>
          <p:cNvSpPr/>
          <p:nvPr/>
        </p:nvSpPr>
        <p:spPr>
          <a:xfrm>
            <a:off x="2653231" y="3409920"/>
            <a:ext cx="1563480" cy="2800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11"/>
          <p:cNvSpPr/>
          <p:nvPr/>
        </p:nvSpPr>
        <p:spPr>
          <a:xfrm>
            <a:off x="5496120" y="3992040"/>
            <a:ext cx="373356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would happen if we called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g2.rotate(Math.PI/4); (radians)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then call g2.drawRect(0, 0, 50, 10);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again?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12"/>
          <p:cNvSpPr/>
          <p:nvPr/>
        </p:nvSpPr>
        <p:spPr>
          <a:xfrm rot="2786400">
            <a:off x="2336515" y="3933235"/>
            <a:ext cx="1563480" cy="2800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3"/>
          <p:cNvSpPr/>
          <p:nvPr/>
        </p:nvSpPr>
        <p:spPr>
          <a:xfrm>
            <a:off x="5494680" y="5388120"/>
            <a:ext cx="342864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Remember, y is positive down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instead of up, so the rotate will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 reverse of what you might be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expecting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CustomShape 6"/>
          <p:cNvSpPr/>
          <p:nvPr/>
        </p:nvSpPr>
        <p:spPr>
          <a:xfrm>
            <a:off x="2645246" y="3452400"/>
            <a:ext cx="650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(0,0)</a:t>
            </a:r>
          </a:p>
        </p:txBody>
      </p:sp>
    </p:spTree>
    <p:extLst>
      <p:ext uri="{BB962C8B-B14F-4D97-AF65-F5344CB8AC3E}">
        <p14:creationId xmlns:p14="http://schemas.microsoft.com/office/powerpoint/2010/main" val="119018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 on the 3 todos in the translationrotation package (TranslateComponent, RotateComponent)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Then solve the HourTimer Problem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Details are in the PDF within your repo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each step as you go!</a:t>
            </a:r>
          </a:p>
          <a:p>
            <a:r>
              <a:rPr lang="en-US" dirty="0" smtClean="0"/>
              <a:t>First make sure you get something visible</a:t>
            </a:r>
          </a:p>
          <a:p>
            <a:r>
              <a:rPr lang="en-US" dirty="0" smtClean="0"/>
              <a:t>1. translate</a:t>
            </a:r>
          </a:p>
          <a:p>
            <a:r>
              <a:rPr lang="en-US" dirty="0" smtClean="0"/>
              <a:t>2. rotate </a:t>
            </a:r>
          </a:p>
          <a:p>
            <a:r>
              <a:rPr lang="en-US" dirty="0" smtClean="0"/>
              <a:t>3. draw</a:t>
            </a:r>
          </a:p>
          <a:p>
            <a:r>
              <a:rPr lang="en-US" dirty="0" smtClean="0"/>
              <a:t>4. un-rotate</a:t>
            </a:r>
          </a:p>
          <a:p>
            <a:r>
              <a:rPr lang="en-US" dirty="0" smtClean="0"/>
              <a:t>5. un-translate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21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Scene Introduction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Scene project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Announcement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next week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We’re splitting the exam into written and programming and doing them on separate days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next class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Complete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written portion of the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201510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written exam (provided on the schedule page)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Bring any questions you have to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sure to time yourself to make sure you can complete it within the given 50 minutes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 Graphics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 Graphics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Simplest Java Graphics Program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57200" y="1417680"/>
            <a:ext cx="8457840" cy="5288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import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javax.swing.JFrame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/**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* From </a:t>
            </a:r>
            <a:r>
              <a:rPr lang="en-US" sz="1800" b="0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Ch</a:t>
            </a: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2, Big Java.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* @author Cay </a:t>
            </a:r>
            <a:r>
              <a:rPr lang="en-US" sz="1800" b="0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Horstmann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*/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class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EmptyFrameViewer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/**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 * Draws a frame.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 * @</a:t>
            </a:r>
            <a:r>
              <a:rPr lang="en-US" sz="1800" b="0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param</a:t>
            </a: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args</a:t>
            </a: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ignored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 */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static void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main(String[]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args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JFrame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frame = </a:t>
            </a:r>
            <a:r>
              <a:rPr lang="en-US" sz="18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JFrame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frame.setSize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(300,400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frame.setTitle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("An Empty Frame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");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frame.setDefaultCloseOperation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JFrame.EXIT_ON_CLOSE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frame.setVisible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en-US" sz="1800" b="0" strike="noStrike" spc="-1" dirty="0" smtClean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true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}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5886360" y="1411200"/>
            <a:ext cx="3028680" cy="82188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code is already in your project for today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6515280" y="2971800"/>
            <a:ext cx="2400120" cy="856800"/>
          </a:xfrm>
          <a:prstGeom prst="borderCallout1">
            <a:avLst>
              <a:gd name="adj1" fmla="val 18750"/>
              <a:gd name="adj2" fmla="val -8333"/>
              <a:gd name="adj3" fmla="val 191311"/>
              <a:gd name="adj4" fmla="val -64055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Creates a graphics frame object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6896160" y="4176720"/>
            <a:ext cx="2018880" cy="466200"/>
          </a:xfrm>
          <a:prstGeom prst="borderCallout1">
            <a:avLst>
              <a:gd name="adj1" fmla="val 18750"/>
              <a:gd name="adj2" fmla="val -8333"/>
              <a:gd name="adj3" fmla="val 186323"/>
              <a:gd name="adj4" fmla="val -130278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Configures 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6114960" y="5772240"/>
            <a:ext cx="2800080" cy="999720"/>
          </a:xfrm>
          <a:prstGeom prst="borderCallout1">
            <a:avLst>
              <a:gd name="adj1" fmla="val 18750"/>
              <a:gd name="adj2" fmla="val -8333"/>
              <a:gd name="adj3" fmla="val -17365"/>
              <a:gd name="adj4" fmla="val -28966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Tells Java to exit program when user closes the frame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7"/>
          <p:cNvSpPr/>
          <p:nvPr/>
        </p:nvSpPr>
        <p:spPr>
          <a:xfrm>
            <a:off x="3200400" y="6114960"/>
            <a:ext cx="2400120" cy="466200"/>
          </a:xfrm>
          <a:prstGeom prst="borderCallout1">
            <a:avLst>
              <a:gd name="adj1" fmla="val 18750"/>
              <a:gd name="adj2" fmla="val -8333"/>
              <a:gd name="adj3" fmla="val -57772"/>
              <a:gd name="adj4" fmla="val -223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Display the frame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Live Coding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MyViewer</a:t>
            </a: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</a:t>
            </a:r>
            <a:r>
              <a:rPr lang="en-US" sz="2000" b="1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MyComponent </a:t>
            </a: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(Based on </a:t>
            </a:r>
            <a:r>
              <a:rPr lang="en-US" sz="2000" b="1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RectangleViewer</a:t>
            </a: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</a:t>
            </a:r>
            <a:r>
              <a:rPr lang="en-US" sz="2000" b="1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RectangleComponent</a:t>
            </a: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from Big Java)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Other Shapes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228600" y="1481040"/>
            <a:ext cx="876276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EB641B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Ellipse2D.Double(double x, double y, 
				   double w, double h)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EB641B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Line2D.Double(double x1, double y1,
				double x2, double y2)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EB641B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Point2D.Double(double x, double y)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EB641B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Line2D.Double(Point2D p1, Point2D p2)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EB641B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Arc2D.Double(double x, double y, 				    double w, double h, 				    	    double start, double extent, 
		    int type)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EB641B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Polygon(int[] x, int[] y, int nPoints);</a:t>
            </a:r>
            <a:r>
              <a:rPr lang="en-US" sz="2400" b="0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Try some of these!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an ellipse and both kinds of lines to </a:t>
            </a:r>
            <a:r>
              <a:rPr lang="en-US" sz="2800" b="0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MyComponent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2160" y="407280"/>
            <a:ext cx="7772040" cy="14997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to draw a shape at different positions?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2160" y="1907040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2160" y="2897640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2160" y="3888240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08180" y="1925045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11560" y="2897639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39948" y="3870233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8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2160" y="407280"/>
            <a:ext cx="7772040" cy="14997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to draw a rotated shape?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395179">
            <a:off x="627019" y="3535680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4249399">
            <a:off x="3365768" y="3197320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6143399">
            <a:off x="5778139" y="3191004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7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translate and rotate successfully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Translate and rotate to adjust the “state” of the pen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is usually easier to move the pen, then draw in a fixed configuration around (0,0), then move the pen back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 (0,0) your center of rotation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change the point of origin using translate() so you can rotate different portions of the component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11044</TotalTime>
  <Words>982</Words>
  <Application>Microsoft Office PowerPoint</Application>
  <PresentationFormat>On-screen Show (4:3)</PresentationFormat>
  <Paragraphs>158</Paragraphs>
  <Slides>14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Calibri</vt:lpstr>
      <vt:lpstr>Consolas</vt:lpstr>
      <vt:lpstr>DejaVu Sans</vt:lpstr>
      <vt:lpstr>Lucida Sans Typewriter</vt:lpstr>
      <vt:lpstr>StarSymbol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Graphics Debugging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Curtis Clifton</dc:creator>
  <dc:description/>
  <cp:lastModifiedBy>Yoder, Jason A</cp:lastModifiedBy>
  <cp:revision>256</cp:revision>
  <cp:lastPrinted>2016-09-13T15:44:44Z</cp:lastPrinted>
  <dcterms:created xsi:type="dcterms:W3CDTF">2007-11-19T15:20:41Z</dcterms:created>
  <dcterms:modified xsi:type="dcterms:W3CDTF">2018-03-12T13:58:09Z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  <property fmtid="{D5CDD505-2E9C-101B-9397-08002B2CF9AE}" pid="12" name="_TemplateID">
    <vt:lpwstr>TC101671231033</vt:lpwstr>
  </property>
</Properties>
</file>