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9" r:id="rId6"/>
    <p:sldId id="261" r:id="rId7"/>
    <p:sldId id="262" r:id="rId8"/>
    <p:sldId id="260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7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 smtClean="0"/>
              <a:t>[Probably should point</a:t>
            </a:r>
            <a:r>
              <a:rPr lang="en-US" baseline="0" dirty="0" smtClean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 smtClean="0"/>
          </a:p>
          <a:p>
            <a:pPr defTabSz="868801">
              <a:defRPr/>
            </a:pPr>
            <a:r>
              <a:rPr lang="en-US" dirty="0" smtClean="0"/>
              <a:t>I draw out a tree of Fibonacci calls</a:t>
            </a:r>
            <a:r>
              <a:rPr lang="en-US" baseline="0" dirty="0" smtClean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 smtClean="0"/>
              <a:t>each value left </a:t>
            </a:r>
            <a:r>
              <a:rPr lang="en-US" baseline="0" dirty="0" smtClean="0"/>
              <a:t>in the tree.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ask students</a:t>
            </a:r>
            <a:r>
              <a:rPr lang="en-US" baseline="0" dirty="0" smtClean="0"/>
              <a:t> to draw this out themselves to make sure they can translate from code to UML and then show this to verify they understood what they needed to write.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startuml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BettingMain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currentMoney</a:t>
            </a:r>
            <a:endParaRPr lang="en-US" dirty="0" smtClean="0"/>
          </a:p>
          <a:p>
            <a:r>
              <a:rPr lang="en-US" dirty="0" err="1" smtClean="0"/>
              <a:t>handleCommand</a:t>
            </a:r>
            <a:r>
              <a:rPr lang="en-US" dirty="0" smtClean="0"/>
              <a:t>(command)</a:t>
            </a:r>
          </a:p>
          <a:p>
            <a:r>
              <a:rPr lang="en-US" dirty="0" err="1" smtClean="0"/>
              <a:t>handleRoll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handleNumberBet</a:t>
            </a:r>
            <a:r>
              <a:rPr lang="en-US" dirty="0" smtClean="0"/>
              <a:t>(</a:t>
            </a:r>
            <a:r>
              <a:rPr lang="en-US" dirty="0" err="1" smtClean="0"/>
              <a:t>betAmount</a:t>
            </a:r>
            <a:r>
              <a:rPr lang="en-US" dirty="0" smtClean="0"/>
              <a:t>, </a:t>
            </a:r>
            <a:r>
              <a:rPr lang="en-US" dirty="0" err="1" smtClean="0"/>
              <a:t>numberBetOn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handleOddEvenBet</a:t>
            </a:r>
            <a:r>
              <a:rPr lang="en-US" dirty="0" smtClean="0"/>
              <a:t>(</a:t>
            </a:r>
            <a:r>
              <a:rPr lang="en-US" dirty="0" err="1" smtClean="0"/>
              <a:t>oddOrEven</a:t>
            </a:r>
            <a:r>
              <a:rPr lang="en-US" dirty="0" smtClean="0"/>
              <a:t>, </a:t>
            </a:r>
            <a:r>
              <a:rPr lang="en-US" dirty="0" err="1" smtClean="0"/>
              <a:t>betAmount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NumberBet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numberBetOn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err="1" smtClean="0"/>
              <a:t>isWinResult</a:t>
            </a:r>
            <a:r>
              <a:rPr lang="en-US" dirty="0" smtClean="0"/>
              <a:t>(</a:t>
            </a:r>
            <a:r>
              <a:rPr lang="en-US" dirty="0" err="1" smtClean="0"/>
              <a:t>rollResult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winAmount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OddEvenBet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isEvenBet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err="1" smtClean="0"/>
              <a:t>isWinResult</a:t>
            </a:r>
            <a:r>
              <a:rPr lang="en-US" dirty="0" smtClean="0"/>
              <a:t>(</a:t>
            </a:r>
            <a:r>
              <a:rPr lang="en-US" dirty="0" err="1" smtClean="0"/>
              <a:t>rollResult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winAmount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-&gt; "*" </a:t>
            </a:r>
            <a:r>
              <a:rPr lang="en-US" dirty="0" err="1" smtClean="0"/>
              <a:t>NumberBet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-&gt; "*" </a:t>
            </a:r>
            <a:r>
              <a:rPr lang="en-US" dirty="0" err="1" smtClean="0"/>
              <a:t>OddEvenBet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</a:t>
            </a:r>
            <a:r>
              <a:rPr lang="en-US" dirty="0" smtClean="0"/>
              <a:t>recursion</a:t>
            </a:r>
          </a:p>
          <a:p>
            <a:r>
              <a:rPr lang="en-US" dirty="0" smtClean="0"/>
              <a:t>More fun?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88392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Check out </a:t>
            </a:r>
            <a:r>
              <a:rPr lang="en-US" sz="2400" i="1" dirty="0" err="1" smtClean="0"/>
              <a:t>RecursiveHelperFunctions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BettingInterfaces</a:t>
            </a:r>
            <a:r>
              <a:rPr lang="en-US" sz="2400" dirty="0" smtClean="0"/>
              <a:t> from SVN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 smtClean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 smtClean="0"/>
              <a:t>You’ll need to update the lists in main to a single </a:t>
            </a:r>
            <a:r>
              <a:rPr lang="en-US" dirty="0" err="1" smtClean="0"/>
              <a:t>ArrayList</a:t>
            </a:r>
            <a:r>
              <a:rPr lang="en-US" dirty="0" smtClean="0"/>
              <a:t>&lt;Bet&gt; (or some other storage method to 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</a:t>
            </a:r>
            <a:r>
              <a:rPr lang="en-US" dirty="0" err="1" smtClean="0">
                <a:solidFill>
                  <a:srgbClr val="F79646"/>
                </a:solidFill>
              </a:rPr>
              <a:t>sumArray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function recursively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t’s in the </a:t>
            </a:r>
            <a:r>
              <a:rPr lang="en-US" i="1" dirty="0" err="1" smtClean="0">
                <a:solidFill>
                  <a:srgbClr val="F79646"/>
                </a:solidFill>
              </a:rPr>
              <a:t>RecursiveHelperFunctions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You can work with friends, but each of you should get the code working on your own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Helper Functions – What, When, Why,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recursive function that is called by another (non-recursive) function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non-recursive function </a:t>
            </a:r>
            <a:r>
              <a:rPr lang="en-US" dirty="0" smtClean="0"/>
              <a:t>(the caller) doesn’t </a:t>
            </a:r>
            <a:r>
              <a:rPr lang="en-US" dirty="0"/>
              <a:t>do much</a:t>
            </a:r>
          </a:p>
          <a:p>
            <a:r>
              <a:rPr lang="en-US" dirty="0" smtClean="0"/>
              <a:t>When:</a:t>
            </a:r>
          </a:p>
          <a:p>
            <a:pPr lvl="1"/>
            <a:r>
              <a:rPr lang="en-US" dirty="0" smtClean="0"/>
              <a:t>Additional parameters are needed </a:t>
            </a:r>
          </a:p>
          <a:p>
            <a:pPr lvl="2"/>
            <a:r>
              <a:rPr lang="en-US" dirty="0" smtClean="0"/>
              <a:t>Often </a:t>
            </a:r>
            <a:r>
              <a:rPr lang="en-US" dirty="0"/>
              <a:t>the initial function you’re given is not in the ideal form for a </a:t>
            </a:r>
            <a:r>
              <a:rPr lang="en-US" dirty="0" smtClean="0"/>
              <a:t>recursive solution</a:t>
            </a:r>
          </a:p>
          <a:p>
            <a:pPr lvl="1"/>
            <a:r>
              <a:rPr lang="en-US" dirty="0" smtClean="0"/>
              <a:t>Return values need to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Makes function called by external code cleaner/easier to use </a:t>
            </a:r>
          </a:p>
          <a:p>
            <a:pPr lvl="2"/>
            <a:r>
              <a:rPr lang="en-US" dirty="0" smtClean="0"/>
              <a:t>Does not rely on caller to understand how to initialize the information for the helper</a:t>
            </a:r>
          </a:p>
          <a:p>
            <a:pPr lvl="1"/>
            <a:r>
              <a:rPr lang="en-US" dirty="0" smtClean="0"/>
              <a:t>Easier to understand by breaking problem down to smaller pieces</a:t>
            </a:r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smtClean="0"/>
              <a:t>Methods named </a:t>
            </a:r>
            <a:r>
              <a:rPr lang="en-US" dirty="0" err="1" smtClean="0">
                <a:solidFill>
                  <a:srgbClr val="F79646"/>
                </a:solidFill>
              </a:rPr>
              <a:t>coolFunction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the remaining problems</a:t>
            </a:r>
            <a:endParaRPr lang="en-US" dirty="0"/>
          </a:p>
          <a:p>
            <a:pPr lvl="1"/>
            <a:r>
              <a:rPr lang="en-US" b="1" dirty="0" smtClean="0"/>
              <a:t>all the problems will require you to create a recursive helper function</a:t>
            </a:r>
          </a:p>
          <a:p>
            <a:r>
              <a:rPr lang="en-US" dirty="0" smtClean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every solution we find to sub-problems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efore recursively computing a solution:</a:t>
            </a:r>
          </a:p>
          <a:p>
            <a:pPr lvl="1"/>
            <a:r>
              <a:rPr lang="en-US" dirty="0" smtClean="0"/>
              <a:t>Look it up</a:t>
            </a:r>
          </a:p>
          <a:p>
            <a:pPr lvl="1"/>
            <a:r>
              <a:rPr lang="en-US" dirty="0" smtClean="0"/>
              <a:t>If found, use it</a:t>
            </a:r>
          </a:p>
          <a:p>
            <a:pPr lvl="1"/>
            <a:r>
              <a:rPr lang="en-US" dirty="0" smtClean="0"/>
              <a:t>Otherwise do the recursive computation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Study the </a:t>
            </a:r>
            <a:r>
              <a:rPr lang="en-US" dirty="0" err="1" smtClean="0"/>
              <a:t>memoization</a:t>
            </a:r>
            <a:r>
              <a:rPr lang="en-US" dirty="0" smtClean="0"/>
              <a:t> code in the </a:t>
            </a:r>
            <a:r>
              <a:rPr lang="en-US" dirty="0" err="1" smtClean="0">
                <a:solidFill>
                  <a:srgbClr val="F79646"/>
                </a:solidFill>
              </a:rPr>
              <a:t>RecursiveHelperFunctions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project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recursive call isn’t in the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the quiz problem together, then you can finish it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Get in groups of 2-3…no one working alone</a:t>
            </a:r>
          </a:p>
          <a:p>
            <a:r>
              <a:rPr lang="en-US" dirty="0" smtClean="0"/>
              <a:t>Understand the given code, the duplication, plus the additional features you will be adding.  Look at 3 TODOs in </a:t>
            </a:r>
            <a:r>
              <a:rPr lang="en-US" dirty="0" err="1" smtClean="0"/>
              <a:t>BettingMain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a solution for all 3 TODOs using interfaces and make a UML diagram describing it</a:t>
            </a:r>
          </a:p>
          <a:p>
            <a:r>
              <a:rPr lang="en-US" dirty="0" smtClean="0"/>
              <a:t>Get myself or a TA to check out your UML</a:t>
            </a:r>
          </a:p>
          <a:p>
            <a:r>
              <a:rPr lang="en-US" dirty="0" smtClean="0"/>
              <a:t>Once we sign off – start coding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only need 1 computer for this one.  </a:t>
            </a:r>
          </a:p>
          <a:p>
            <a:pPr lvl="1"/>
            <a:r>
              <a:rPr lang="en-US" dirty="0" smtClean="0"/>
              <a:t>I recommend you do each TODO one by one rather than </a:t>
            </a:r>
            <a:r>
              <a:rPr lang="en-US" smtClean="0"/>
              <a:t>doing everything in one go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as it currently stands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add?</a:t>
            </a:r>
          </a:p>
          <a:p>
            <a:r>
              <a:rPr lang="en-US" dirty="0" smtClean="0"/>
              <a:t>What do the Bet classes have in common?</a:t>
            </a:r>
            <a:endParaRPr 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87972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628</Words>
  <Application>Microsoft Office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Memoization</vt:lpstr>
      <vt:lpstr>What if the recursive call isn’t in the return?</vt:lpstr>
      <vt:lpstr>BettingInterfaces</vt:lpstr>
      <vt:lpstr>UML as it currently stands</vt:lpstr>
      <vt:lpstr>Hints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 A</cp:lastModifiedBy>
  <cp:revision>36</cp:revision>
  <dcterms:created xsi:type="dcterms:W3CDTF">2014-10-07T17:13:01Z</dcterms:created>
  <dcterms:modified xsi:type="dcterms:W3CDTF">2018-04-16T15:33:09Z</dcterms:modified>
  <cp:category/>
</cp:coreProperties>
</file>