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0"/>
  </p:notesMasterIdLst>
  <p:handoutMasterIdLst>
    <p:handoutMasterId r:id="rId31"/>
  </p:handoutMasterIdLst>
  <p:sldIdLst>
    <p:sldId id="301" r:id="rId2"/>
    <p:sldId id="258" r:id="rId3"/>
    <p:sldId id="302" r:id="rId4"/>
    <p:sldId id="259" r:id="rId5"/>
    <p:sldId id="303" r:id="rId6"/>
    <p:sldId id="304" r:id="rId7"/>
    <p:sldId id="276" r:id="rId8"/>
    <p:sldId id="331" r:id="rId9"/>
    <p:sldId id="313" r:id="rId10"/>
    <p:sldId id="314" r:id="rId11"/>
    <p:sldId id="316" r:id="rId12"/>
    <p:sldId id="330" r:id="rId13"/>
    <p:sldId id="317" r:id="rId14"/>
    <p:sldId id="318" r:id="rId15"/>
    <p:sldId id="319" r:id="rId16"/>
    <p:sldId id="320" r:id="rId17"/>
    <p:sldId id="321" r:id="rId18"/>
    <p:sldId id="322" r:id="rId19"/>
    <p:sldId id="323" r:id="rId20"/>
    <p:sldId id="327" r:id="rId21"/>
    <p:sldId id="324" r:id="rId22"/>
    <p:sldId id="328" r:id="rId23"/>
    <p:sldId id="325" r:id="rId24"/>
    <p:sldId id="326" r:id="rId25"/>
    <p:sldId id="329" r:id="rId26"/>
    <p:sldId id="309" r:id="rId27"/>
    <p:sldId id="310" r:id="rId28"/>
    <p:sldId id="311"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35" autoAdjust="0"/>
    <p:restoredTop sz="81269" autoAdjust="0"/>
  </p:normalViewPr>
  <p:slideViewPr>
    <p:cSldViewPr snapToGrid="0" snapToObjects="1">
      <p:cViewPr varScale="1">
        <p:scale>
          <a:sx n="71" d="100"/>
          <a:sy n="71" d="100"/>
        </p:scale>
        <p:origin x="1934"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70E182-4433-B944-AF35-723DFC7F8728}" type="datetimeFigureOut">
              <a:rPr lang="en-US" smtClean="0"/>
              <a:t>3/26/2018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E41A89-CE4D-824D-A749-1D4DFB7EA9E5}" type="slidenum">
              <a:rPr lang="en-US" smtClean="0"/>
              <a:t>‹#›</a:t>
            </a:fld>
            <a:endParaRPr lang="en-US"/>
          </a:p>
        </p:txBody>
      </p:sp>
    </p:spTree>
    <p:extLst>
      <p:ext uri="{BB962C8B-B14F-4D97-AF65-F5344CB8AC3E}">
        <p14:creationId xmlns:p14="http://schemas.microsoft.com/office/powerpoint/2010/main" val="1729009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2EF212-CCF8-3B4F-9C5F-A87F03513D57}" type="datetimeFigureOut">
              <a:rPr lang="en-US" smtClean="0"/>
              <a:t>3/26/2018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C41D83-A85E-494A-A425-5657A5A18AE9}" type="slidenum">
              <a:rPr lang="en-US" smtClean="0"/>
              <a:t>‹#›</a:t>
            </a:fld>
            <a:endParaRPr lang="en-US"/>
          </a:p>
        </p:txBody>
      </p:sp>
    </p:spTree>
    <p:extLst>
      <p:ext uri="{BB962C8B-B14F-4D97-AF65-F5344CB8AC3E}">
        <p14:creationId xmlns:p14="http://schemas.microsoft.com/office/powerpoint/2010/main" val="23500823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a:noFill/>
          <a:ln/>
        </p:spPr>
        <p:txBody>
          <a:bodyPr/>
          <a:lstStyle/>
          <a:p>
            <a:r>
              <a:rPr lang="en-US" dirty="0" smtClean="0"/>
              <a:t>For a future class</a:t>
            </a:r>
          </a:p>
        </p:txBody>
      </p:sp>
      <p:sp>
        <p:nvSpPr>
          <p:cNvPr id="48132" name="Slide Number Placeholder 3"/>
          <p:cNvSpPr>
            <a:spLocks noGrp="1"/>
          </p:cNvSpPr>
          <p:nvPr>
            <p:ph type="sldNum" sz="quarter" idx="5"/>
          </p:nvPr>
        </p:nvSpPr>
        <p:spPr>
          <a:noFill/>
        </p:spPr>
        <p:txBody>
          <a:bodyPr/>
          <a:lstStyle/>
          <a:p>
            <a:fld id="{DC0E6170-2EC2-4F8B-9528-2FD61EC07430}" type="slidenum">
              <a:rPr lang="en-US"/>
              <a:pPr/>
              <a:t>7</a:t>
            </a:fld>
            <a:endParaRPr lang="en-US"/>
          </a:p>
        </p:txBody>
      </p:sp>
    </p:spTree>
    <p:extLst>
      <p:ext uri="{BB962C8B-B14F-4D97-AF65-F5344CB8AC3E}">
        <p14:creationId xmlns:p14="http://schemas.microsoft.com/office/powerpoint/2010/main" val="2304168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Briefly</a:t>
            </a:r>
            <a:r>
              <a:rPr lang="en-US" baseline="0" dirty="0" smtClean="0"/>
              <a:t> show the website description and how points are awarded, especially making note of the reflection questions and sample output.</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25</a:t>
            </a:fld>
            <a:endParaRPr lang="en-US"/>
          </a:p>
        </p:txBody>
      </p:sp>
    </p:spTree>
    <p:extLst>
      <p:ext uri="{BB962C8B-B14F-4D97-AF65-F5344CB8AC3E}">
        <p14:creationId xmlns:p14="http://schemas.microsoft.com/office/powerpoint/2010/main" val="3485115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am leaving this slide in in case there is time but I doubt there will be.</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26</a:t>
            </a:fld>
            <a:endParaRPr lang="en-US"/>
          </a:p>
        </p:txBody>
      </p:sp>
    </p:spTree>
    <p:extLst>
      <p:ext uri="{BB962C8B-B14F-4D97-AF65-F5344CB8AC3E}">
        <p14:creationId xmlns:p14="http://schemas.microsoft.com/office/powerpoint/2010/main" val="2982674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startuml</a:t>
            </a:r>
            <a:endParaRPr lang="en-US" dirty="0" smtClean="0"/>
          </a:p>
          <a:p>
            <a:r>
              <a:rPr lang="en-US" dirty="0" err="1" smtClean="0"/>
              <a:t>skinparam</a:t>
            </a:r>
            <a:r>
              <a:rPr lang="en-US" dirty="0" smtClean="0"/>
              <a:t> style </a:t>
            </a:r>
            <a:r>
              <a:rPr lang="en-US" dirty="0" err="1" smtClean="0"/>
              <a:t>strictuml</a:t>
            </a:r>
            <a:endParaRPr lang="en-US" dirty="0" smtClean="0"/>
          </a:p>
          <a:p>
            <a:r>
              <a:rPr lang="en-US" dirty="0" smtClean="0"/>
              <a:t>class </a:t>
            </a:r>
            <a:r>
              <a:rPr lang="en-US" dirty="0" err="1" smtClean="0"/>
              <a:t>FactoryMain</a:t>
            </a:r>
            <a:r>
              <a:rPr lang="en-US" dirty="0" smtClean="0"/>
              <a:t> {</a:t>
            </a:r>
          </a:p>
          <a:p>
            <a:r>
              <a:rPr lang="en-US" dirty="0" smtClean="0"/>
              <a:t>   </a:t>
            </a:r>
            <a:r>
              <a:rPr lang="en-US" dirty="0" err="1" smtClean="0"/>
              <a:t>handleCreateOrder</a:t>
            </a:r>
            <a:r>
              <a:rPr lang="en-US" dirty="0" smtClean="0"/>
              <a:t>(??)</a:t>
            </a:r>
          </a:p>
          <a:p>
            <a:r>
              <a:rPr lang="en-US" dirty="0" smtClean="0"/>
              <a:t>   </a:t>
            </a:r>
            <a:r>
              <a:rPr lang="en-US" dirty="0" err="1" smtClean="0"/>
              <a:t>handleCreateShipment</a:t>
            </a:r>
            <a:r>
              <a:rPr lang="en-US" dirty="0" smtClean="0"/>
              <a:t>(??) </a:t>
            </a:r>
          </a:p>
          <a:p>
            <a:r>
              <a:rPr lang="en-US" dirty="0" smtClean="0"/>
              <a:t>}</a:t>
            </a:r>
          </a:p>
          <a:p>
            <a:r>
              <a:rPr lang="en-US" dirty="0" smtClean="0"/>
              <a:t>class Product {</a:t>
            </a:r>
          </a:p>
          <a:p>
            <a:r>
              <a:rPr lang="en-US" dirty="0" smtClean="0"/>
              <a:t>id</a:t>
            </a:r>
          </a:p>
          <a:p>
            <a:r>
              <a:rPr lang="en-US" dirty="0" smtClean="0"/>
              <a:t>description</a:t>
            </a:r>
          </a:p>
          <a:p>
            <a:r>
              <a:rPr lang="en-US" dirty="0" smtClean="0"/>
              <a:t>price</a:t>
            </a:r>
          </a:p>
          <a:p>
            <a:r>
              <a:rPr lang="en-US" dirty="0" err="1" smtClean="0"/>
              <a:t>factoryQuantity</a:t>
            </a:r>
            <a:endParaRPr lang="en-US" dirty="0" smtClean="0"/>
          </a:p>
          <a:p>
            <a:r>
              <a:rPr lang="en-US" dirty="0" smtClean="0"/>
              <a:t>}</a:t>
            </a:r>
          </a:p>
          <a:p>
            <a:endParaRPr lang="en-US" dirty="0" smtClean="0"/>
          </a:p>
          <a:p>
            <a:r>
              <a:rPr lang="en-US" dirty="0" smtClean="0"/>
              <a:t>class Order {</a:t>
            </a:r>
          </a:p>
          <a:p>
            <a:r>
              <a:rPr lang="en-US" dirty="0" smtClean="0"/>
              <a:t>  name</a:t>
            </a:r>
          </a:p>
          <a:p>
            <a:r>
              <a:rPr lang="en-US" dirty="0" smtClean="0"/>
              <a:t>  address</a:t>
            </a:r>
          </a:p>
          <a:p>
            <a:r>
              <a:rPr lang="en-US" dirty="0" smtClean="0"/>
              <a:t>  phone</a:t>
            </a:r>
          </a:p>
          <a:p>
            <a:r>
              <a:rPr lang="en-US" dirty="0" smtClean="0"/>
              <a:t>}</a:t>
            </a:r>
          </a:p>
          <a:p>
            <a:endParaRPr lang="en-US" dirty="0" smtClean="0"/>
          </a:p>
          <a:p>
            <a:r>
              <a:rPr lang="en-US" dirty="0" smtClean="0"/>
              <a:t>class </a:t>
            </a:r>
            <a:r>
              <a:rPr lang="en-US" dirty="0" err="1" smtClean="0"/>
              <a:t>ProductOrder</a:t>
            </a:r>
            <a:r>
              <a:rPr lang="en-US" dirty="0" smtClean="0"/>
              <a:t> {</a:t>
            </a:r>
          </a:p>
          <a:p>
            <a:r>
              <a:rPr lang="en-US" dirty="0" smtClean="0"/>
              <a:t>quantity</a:t>
            </a:r>
          </a:p>
          <a:p>
            <a:r>
              <a:rPr lang="en-US" dirty="0" smtClean="0"/>
              <a:t>}</a:t>
            </a:r>
          </a:p>
          <a:p>
            <a:endParaRPr lang="en-US" dirty="0" smtClean="0"/>
          </a:p>
          <a:p>
            <a:r>
              <a:rPr lang="en-US" dirty="0" smtClean="0"/>
              <a:t>class Shipment {</a:t>
            </a:r>
          </a:p>
          <a:p>
            <a:r>
              <a:rPr lang="en-US" dirty="0" smtClean="0"/>
              <a:t>  date</a:t>
            </a:r>
          </a:p>
          <a:p>
            <a:endParaRPr lang="en-US" dirty="0" smtClean="0"/>
          </a:p>
          <a:p>
            <a:r>
              <a:rPr lang="en-US" dirty="0" smtClean="0"/>
              <a:t>}</a:t>
            </a:r>
          </a:p>
          <a:p>
            <a:endParaRPr lang="en-US" dirty="0" smtClean="0"/>
          </a:p>
          <a:p>
            <a:r>
              <a:rPr lang="en-US" dirty="0" err="1" smtClean="0"/>
              <a:t>FactoryMain</a:t>
            </a:r>
            <a:r>
              <a:rPr lang="en-US" dirty="0" smtClean="0"/>
              <a:t> --&gt; "*" Product</a:t>
            </a:r>
          </a:p>
          <a:p>
            <a:r>
              <a:rPr lang="en-US" dirty="0" err="1" smtClean="0"/>
              <a:t>FactoryMain</a:t>
            </a:r>
            <a:r>
              <a:rPr lang="en-US" dirty="0" smtClean="0"/>
              <a:t> --&gt; "*" Order</a:t>
            </a:r>
          </a:p>
          <a:p>
            <a:r>
              <a:rPr lang="en-US" dirty="0" smtClean="0"/>
              <a:t>Order -&gt; "*" </a:t>
            </a:r>
            <a:r>
              <a:rPr lang="en-US" dirty="0" err="1" smtClean="0"/>
              <a:t>ProductOrder</a:t>
            </a:r>
            <a:endParaRPr lang="en-US" dirty="0" smtClean="0"/>
          </a:p>
          <a:p>
            <a:r>
              <a:rPr lang="en-US" dirty="0" smtClean="0"/>
              <a:t>Order --&gt; "*" Shipment</a:t>
            </a:r>
          </a:p>
          <a:p>
            <a:r>
              <a:rPr lang="en-US" dirty="0" err="1" smtClean="0"/>
              <a:t>ProductOrder</a:t>
            </a:r>
            <a:r>
              <a:rPr lang="en-US" dirty="0" smtClean="0"/>
              <a:t> -&gt; Product</a:t>
            </a:r>
          </a:p>
          <a:p>
            <a:r>
              <a:rPr lang="en-US" dirty="0" smtClean="0"/>
              <a:t>Shipment -&gt; "*" </a:t>
            </a:r>
            <a:r>
              <a:rPr lang="en-US" dirty="0" err="1" smtClean="0"/>
              <a:t>ProductOrder</a:t>
            </a:r>
            <a:endParaRPr lang="en-US" dirty="0" smtClean="0"/>
          </a:p>
          <a:p>
            <a:r>
              <a:rPr lang="en-US" dirty="0" smtClean="0"/>
              <a:t>@</a:t>
            </a:r>
            <a:r>
              <a:rPr lang="en-US" dirty="0" err="1" smtClean="0"/>
              <a:t>enduml</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28</a:t>
            </a:fld>
            <a:endParaRPr lang="en-US"/>
          </a:p>
        </p:txBody>
      </p:sp>
    </p:spTree>
    <p:extLst>
      <p:ext uri="{BB962C8B-B14F-4D97-AF65-F5344CB8AC3E}">
        <p14:creationId xmlns:p14="http://schemas.microsoft.com/office/powerpoint/2010/main" val="2871302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startuml</a:t>
            </a:r>
            <a:endParaRPr lang="en-US" dirty="0" smtClean="0"/>
          </a:p>
          <a:p>
            <a:r>
              <a:rPr lang="en-US" dirty="0" err="1" smtClean="0"/>
              <a:t>skinparam</a:t>
            </a:r>
            <a:r>
              <a:rPr lang="en-US" dirty="0" smtClean="0"/>
              <a:t> style </a:t>
            </a:r>
            <a:r>
              <a:rPr lang="en-US" dirty="0" err="1" smtClean="0"/>
              <a:t>strictuml</a:t>
            </a:r>
            <a:endParaRPr lang="en-US" dirty="0" smtClean="0"/>
          </a:p>
          <a:p>
            <a:r>
              <a:rPr lang="en-US" dirty="0" smtClean="0"/>
              <a:t>class Main {</a:t>
            </a:r>
          </a:p>
          <a:p>
            <a:r>
              <a:rPr lang="en-US" dirty="0" smtClean="0"/>
              <a:t>Main()</a:t>
            </a:r>
          </a:p>
          <a:p>
            <a:r>
              <a:rPr lang="en-US" dirty="0" smtClean="0"/>
              <a:t>setAllBValuesTo3()</a:t>
            </a:r>
          </a:p>
          <a:p>
            <a:r>
              <a:rPr lang="en-US" dirty="0" smtClean="0"/>
              <a:t>}</a:t>
            </a:r>
          </a:p>
          <a:p>
            <a:r>
              <a:rPr lang="en-US" dirty="0" smtClean="0"/>
              <a:t>class A{</a:t>
            </a:r>
          </a:p>
          <a:p>
            <a:r>
              <a:rPr lang="en-US" dirty="0" smtClean="0"/>
              <a:t>name</a:t>
            </a:r>
          </a:p>
          <a:p>
            <a:r>
              <a:rPr lang="en-US" dirty="0" smtClean="0"/>
              <a:t>A( name )</a:t>
            </a:r>
          </a:p>
          <a:p>
            <a:r>
              <a:rPr lang="en-US" dirty="0" err="1" smtClean="0"/>
              <a:t>setBValue</a:t>
            </a:r>
            <a:r>
              <a:rPr lang="en-US" dirty="0" smtClean="0"/>
              <a:t>( value)</a:t>
            </a:r>
          </a:p>
          <a:p>
            <a:r>
              <a:rPr lang="en-US" dirty="0" smtClean="0"/>
              <a:t>}</a:t>
            </a:r>
          </a:p>
          <a:p>
            <a:r>
              <a:rPr lang="en-US" dirty="0" smtClean="0"/>
              <a:t>class B{</a:t>
            </a:r>
          </a:p>
          <a:p>
            <a:r>
              <a:rPr lang="en-US" dirty="0" smtClean="0"/>
              <a:t>count</a:t>
            </a:r>
          </a:p>
          <a:p>
            <a:r>
              <a:rPr lang="en-US" dirty="0" smtClean="0"/>
              <a:t>B()</a:t>
            </a:r>
          </a:p>
          <a:p>
            <a:r>
              <a:rPr lang="en-US" dirty="0" err="1" smtClean="0"/>
              <a:t>setValue</a:t>
            </a:r>
            <a:r>
              <a:rPr lang="en-US" dirty="0" smtClean="0"/>
              <a:t>( value )</a:t>
            </a:r>
          </a:p>
          <a:p>
            <a:r>
              <a:rPr lang="en-US" dirty="0" smtClean="0"/>
              <a:t>}</a:t>
            </a:r>
          </a:p>
          <a:p>
            <a:r>
              <a:rPr lang="en-US" dirty="0" smtClean="0"/>
              <a:t>Main -&gt; "*" A</a:t>
            </a:r>
          </a:p>
          <a:p>
            <a:r>
              <a:rPr lang="en-US" dirty="0" smtClean="0"/>
              <a:t>A-&gt;  B</a:t>
            </a:r>
          </a:p>
          <a:p>
            <a:r>
              <a:rPr lang="en-US" dirty="0" smtClean="0"/>
              <a:t>@</a:t>
            </a:r>
            <a:r>
              <a:rPr lang="en-US" dirty="0" err="1" smtClean="0"/>
              <a:t>enduml</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8</a:t>
            </a:fld>
            <a:endParaRPr lang="en-US"/>
          </a:p>
        </p:txBody>
      </p:sp>
    </p:spTree>
    <p:extLst>
      <p:ext uri="{BB962C8B-B14F-4D97-AF65-F5344CB8AC3E}">
        <p14:creationId xmlns:p14="http://schemas.microsoft.com/office/powerpoint/2010/main" val="2831314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a:t>
            </a:r>
            <a:r>
              <a:rPr lang="en-US" baseline="0" dirty="0" smtClean="0"/>
              <a:t> mention in passing there are other design approaches that divide things differently, but we’ll be focusing on OO in this course</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11</a:t>
            </a:fld>
            <a:endParaRPr lang="en-US"/>
          </a:p>
        </p:txBody>
      </p:sp>
    </p:spTree>
    <p:extLst>
      <p:ext uri="{BB962C8B-B14F-4D97-AF65-F5344CB8AC3E}">
        <p14:creationId xmlns:p14="http://schemas.microsoft.com/office/powerpoint/2010/main" val="3951031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a:t>
            </a:r>
            <a:r>
              <a:rPr lang="en-US" baseline="0" dirty="0" smtClean="0"/>
              <a:t> mention in passing there are other design approaches that divide things differently, but we’ll be focusing on OO in this course</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12</a:t>
            </a:fld>
            <a:endParaRPr lang="en-US"/>
          </a:p>
        </p:txBody>
      </p:sp>
    </p:spTree>
    <p:extLst>
      <p:ext uri="{BB962C8B-B14F-4D97-AF65-F5344CB8AC3E}">
        <p14:creationId xmlns:p14="http://schemas.microsoft.com/office/powerpoint/2010/main" val="1780193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spend too long here</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13</a:t>
            </a:fld>
            <a:endParaRPr lang="en-US"/>
          </a:p>
        </p:txBody>
      </p:sp>
    </p:spTree>
    <p:extLst>
      <p:ext uri="{BB962C8B-B14F-4D97-AF65-F5344CB8AC3E}">
        <p14:creationId xmlns:p14="http://schemas.microsoft.com/office/powerpoint/2010/main" val="3279030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startuml</a:t>
            </a:r>
            <a:endParaRPr lang="en-US" dirty="0" smtClean="0"/>
          </a:p>
          <a:p>
            <a:r>
              <a:rPr lang="en-US" dirty="0" err="1" smtClean="0"/>
              <a:t>skinparam</a:t>
            </a:r>
            <a:r>
              <a:rPr lang="en-US" dirty="0" smtClean="0"/>
              <a:t> style </a:t>
            </a:r>
            <a:r>
              <a:rPr lang="en-US" dirty="0" err="1" smtClean="0"/>
              <a:t>strictuml</a:t>
            </a:r>
            <a:endParaRPr lang="en-US" dirty="0" smtClean="0"/>
          </a:p>
          <a:p>
            <a:endParaRPr lang="en-US" dirty="0" smtClean="0"/>
          </a:p>
          <a:p>
            <a:r>
              <a:rPr lang="en-US" dirty="0" smtClean="0"/>
              <a:t>class Book {</a:t>
            </a:r>
          </a:p>
          <a:p>
            <a:r>
              <a:rPr lang="en-US" dirty="0" smtClean="0"/>
              <a:t>   name</a:t>
            </a:r>
          </a:p>
          <a:p>
            <a:r>
              <a:rPr lang="en-US" dirty="0" smtClean="0"/>
              <a:t>   author</a:t>
            </a:r>
          </a:p>
          <a:p>
            <a:r>
              <a:rPr lang="en-US" dirty="0" smtClean="0"/>
              <a:t>   </a:t>
            </a:r>
            <a:r>
              <a:rPr lang="en-US" dirty="0" err="1" smtClean="0"/>
              <a:t>printReport</a:t>
            </a:r>
            <a:r>
              <a:rPr lang="en-US" dirty="0" smtClean="0"/>
              <a:t>()</a:t>
            </a:r>
          </a:p>
          <a:p>
            <a:r>
              <a:rPr lang="en-US" dirty="0" smtClean="0"/>
              <a:t>   </a:t>
            </a:r>
            <a:r>
              <a:rPr lang="en-US" dirty="0" err="1" smtClean="0"/>
              <a:t>addKid</a:t>
            </a:r>
            <a:r>
              <a:rPr lang="en-US" dirty="0" smtClean="0"/>
              <a:t>(kid)</a:t>
            </a:r>
          </a:p>
          <a:p>
            <a:r>
              <a:rPr lang="en-US" dirty="0" smtClean="0"/>
              <a:t>}</a:t>
            </a:r>
          </a:p>
          <a:p>
            <a:r>
              <a:rPr lang="en-US" dirty="0" smtClean="0"/>
              <a:t>class Kid {</a:t>
            </a:r>
          </a:p>
          <a:p>
            <a:r>
              <a:rPr lang="en-US" dirty="0" smtClean="0"/>
              <a:t>   name</a:t>
            </a:r>
          </a:p>
          <a:p>
            <a:r>
              <a:rPr lang="en-US" dirty="0" smtClean="0"/>
              <a:t>   </a:t>
            </a:r>
            <a:r>
              <a:rPr lang="en-US" dirty="0" err="1" smtClean="0"/>
              <a:t>gradeLevel</a:t>
            </a:r>
            <a:endParaRPr lang="en-US" dirty="0" smtClean="0"/>
          </a:p>
          <a:p>
            <a:r>
              <a:rPr lang="en-US" dirty="0" smtClean="0"/>
              <a:t>   </a:t>
            </a:r>
            <a:r>
              <a:rPr lang="en-US" dirty="0" err="1" smtClean="0"/>
              <a:t>printReport</a:t>
            </a:r>
            <a:r>
              <a:rPr lang="en-US" dirty="0" smtClean="0"/>
              <a:t>()</a:t>
            </a:r>
          </a:p>
          <a:p>
            <a:r>
              <a:rPr lang="en-US" dirty="0" smtClean="0"/>
              <a:t>   </a:t>
            </a:r>
            <a:r>
              <a:rPr lang="en-US" dirty="0" err="1" smtClean="0"/>
              <a:t>addBook</a:t>
            </a:r>
            <a:r>
              <a:rPr lang="en-US" dirty="0" smtClean="0"/>
              <a:t>(book)</a:t>
            </a:r>
          </a:p>
          <a:p>
            <a:r>
              <a:rPr lang="en-US" dirty="0" smtClean="0"/>
              <a:t>}</a:t>
            </a:r>
          </a:p>
          <a:p>
            <a:endParaRPr lang="en-US" dirty="0" smtClean="0"/>
          </a:p>
          <a:p>
            <a:r>
              <a:rPr lang="en-US" dirty="0" smtClean="0"/>
              <a:t>class </a:t>
            </a:r>
            <a:r>
              <a:rPr lang="en-US" dirty="0" err="1" smtClean="0"/>
              <a:t>BookMain</a:t>
            </a:r>
            <a:r>
              <a:rPr lang="en-US" dirty="0" smtClean="0"/>
              <a:t> {</a:t>
            </a:r>
          </a:p>
          <a:p>
            <a:r>
              <a:rPr lang="en-US" dirty="0" smtClean="0"/>
              <a:t>   </a:t>
            </a:r>
            <a:r>
              <a:rPr lang="en-US" dirty="0" err="1" smtClean="0"/>
              <a:t>handleNewReading</a:t>
            </a:r>
            <a:r>
              <a:rPr lang="en-US" dirty="0" smtClean="0"/>
              <a:t>(</a:t>
            </a:r>
            <a:r>
              <a:rPr lang="en-US" dirty="0" err="1" smtClean="0"/>
              <a:t>bookname,kidname</a:t>
            </a:r>
            <a:r>
              <a:rPr lang="en-US" dirty="0" smtClean="0"/>
              <a:t>)</a:t>
            </a:r>
          </a:p>
          <a:p>
            <a:r>
              <a:rPr lang="en-US" dirty="0" smtClean="0"/>
              <a:t>   </a:t>
            </a:r>
            <a:r>
              <a:rPr lang="en-US" dirty="0" err="1" smtClean="0"/>
              <a:t>printReportForBook</a:t>
            </a:r>
            <a:r>
              <a:rPr lang="en-US" dirty="0" smtClean="0"/>
              <a:t>(</a:t>
            </a:r>
            <a:r>
              <a:rPr lang="en-US" dirty="0" err="1" smtClean="0"/>
              <a:t>bookname</a:t>
            </a:r>
            <a:r>
              <a:rPr lang="en-US" dirty="0" smtClean="0"/>
              <a:t>)</a:t>
            </a:r>
          </a:p>
          <a:p>
            <a:r>
              <a:rPr lang="en-US" dirty="0" smtClean="0"/>
              <a:t>   </a:t>
            </a:r>
            <a:r>
              <a:rPr lang="en-US" dirty="0" err="1" smtClean="0"/>
              <a:t>printReportForKid</a:t>
            </a:r>
            <a:r>
              <a:rPr lang="en-US" dirty="0" smtClean="0"/>
              <a:t>(</a:t>
            </a:r>
            <a:r>
              <a:rPr lang="en-US" dirty="0" err="1" smtClean="0"/>
              <a:t>kidname</a:t>
            </a:r>
            <a:r>
              <a:rPr lang="en-US" dirty="0" smtClean="0"/>
              <a:t>)</a:t>
            </a:r>
          </a:p>
          <a:p>
            <a:r>
              <a:rPr lang="en-US" dirty="0" smtClean="0"/>
              <a:t>}</a:t>
            </a:r>
          </a:p>
          <a:p>
            <a:r>
              <a:rPr lang="en-US" dirty="0" smtClean="0"/>
              <a:t>Kid "*" &lt;-&gt; "*" Book</a:t>
            </a:r>
          </a:p>
          <a:p>
            <a:r>
              <a:rPr lang="en-US" dirty="0" err="1" smtClean="0"/>
              <a:t>BookMain</a:t>
            </a:r>
            <a:r>
              <a:rPr lang="en-US" dirty="0" smtClean="0"/>
              <a:t> -&gt; "*" Book</a:t>
            </a:r>
          </a:p>
          <a:p>
            <a:r>
              <a:rPr lang="en-US" dirty="0" err="1" smtClean="0"/>
              <a:t>BookMain</a:t>
            </a:r>
            <a:r>
              <a:rPr lang="en-US" dirty="0" smtClean="0"/>
              <a:t> -&gt; "*" Kid</a:t>
            </a:r>
          </a:p>
          <a:p>
            <a:r>
              <a:rPr lang="en-US" dirty="0" smtClean="0"/>
              <a:t>@</a:t>
            </a:r>
            <a:r>
              <a:rPr lang="en-US" dirty="0" err="1" smtClean="0"/>
              <a:t>enduml</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15</a:t>
            </a:fld>
            <a:endParaRPr lang="en-US"/>
          </a:p>
        </p:txBody>
      </p:sp>
    </p:spTree>
    <p:extLst>
      <p:ext uri="{BB962C8B-B14F-4D97-AF65-F5344CB8AC3E}">
        <p14:creationId xmlns:p14="http://schemas.microsoft.com/office/powerpoint/2010/main" val="1272750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UcPeriod"/>
            </a:pPr>
            <a:r>
              <a:rPr lang="en-US" dirty="0" smtClean="0"/>
              <a:t>Each</a:t>
            </a:r>
            <a:r>
              <a:rPr lang="en-US" baseline="0" dirty="0" smtClean="0"/>
              <a:t> kid now only has 1 book</a:t>
            </a:r>
          </a:p>
          <a:p>
            <a:pPr marL="228600" indent="-228600">
              <a:buAutoNum type="alphaUcPeriod"/>
            </a:pPr>
            <a:r>
              <a:rPr lang="en-US" baseline="0" dirty="0" smtClean="0"/>
              <a:t>There is no (sane) way to lookup a book to either lookup a book to add to a kid or print a report</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17</a:t>
            </a:fld>
            <a:endParaRPr lang="en-US"/>
          </a:p>
        </p:txBody>
      </p:sp>
    </p:spTree>
    <p:extLst>
      <p:ext uri="{BB962C8B-B14F-4D97-AF65-F5344CB8AC3E}">
        <p14:creationId xmlns:p14="http://schemas.microsoft.com/office/powerpoint/2010/main" val="2724198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for 1a – obviously you try to use nouns</a:t>
            </a:r>
            <a:r>
              <a:rPr lang="en-US" baseline="0" dirty="0" smtClean="0"/>
              <a:t> from the description.  But its not required</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20</a:t>
            </a:fld>
            <a:endParaRPr lang="en-US"/>
          </a:p>
        </p:txBody>
      </p:sp>
    </p:spTree>
    <p:extLst>
      <p:ext uri="{BB962C8B-B14F-4D97-AF65-F5344CB8AC3E}">
        <p14:creationId xmlns:p14="http://schemas.microsoft.com/office/powerpoint/2010/main" val="2994267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a:t>
            </a:r>
            <a:r>
              <a:rPr lang="en-US" baseline="0" dirty="0" smtClean="0"/>
              <a:t> UML is meant to be a simple way to communicate, we often omit simple methods like getters and setters.</a:t>
            </a:r>
          </a:p>
          <a:p>
            <a:r>
              <a:rPr lang="en-US" baseline="0" dirty="0" smtClean="0"/>
              <a:t>If we want you to show all methods, we will tell you to do so</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24</a:t>
            </a:fld>
            <a:endParaRPr lang="en-US"/>
          </a:p>
        </p:txBody>
      </p:sp>
    </p:spTree>
    <p:extLst>
      <p:ext uri="{BB962C8B-B14F-4D97-AF65-F5344CB8AC3E}">
        <p14:creationId xmlns:p14="http://schemas.microsoft.com/office/powerpoint/2010/main" val="918222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59B25467-3E49-4A02-8839-2043BDD3B757}" type="datetime2">
              <a:rPr lang="en-US" smtClean="0"/>
              <a:pPr>
                <a:defRPr/>
              </a:pPr>
              <a:t>Monday, March 26, 2018</a:t>
            </a:fld>
            <a:endParaRPr lang="en-US" dirty="0"/>
          </a:p>
        </p:txBody>
      </p:sp>
      <p:sp>
        <p:nvSpPr>
          <p:cNvPr id="5" name="Footer Placeholder 4"/>
          <p:cNvSpPr>
            <a:spLocks noGrp="1"/>
          </p:cNvSpPr>
          <p:nvPr>
            <p:ph type="ftr" sz="quarter" idx="11"/>
          </p:nvPr>
        </p:nvSpPr>
        <p:spPr/>
        <p:txBody>
          <a:bodyPr/>
          <a:lstStyle/>
          <a:p>
            <a:pPr>
              <a:defRPr/>
            </a:pPr>
            <a:endParaRPr lang="en-US">
              <a:solidFill>
                <a:srgbClr val="2DA2BF">
                  <a:tint val="20000"/>
                </a:srgbClr>
              </a:solidFill>
            </a:endParaRPr>
          </a:p>
        </p:txBody>
      </p:sp>
      <p:sp>
        <p:nvSpPr>
          <p:cNvPr id="6" name="Slide Number Placeholder 5"/>
          <p:cNvSpPr>
            <a:spLocks noGrp="1"/>
          </p:cNvSpPr>
          <p:nvPr>
            <p:ph type="sldNum" sz="quarter" idx="12"/>
          </p:nvPr>
        </p:nvSpPr>
        <p:spPr/>
        <p:txBody>
          <a:bodyPr/>
          <a:lstStyle/>
          <a:p>
            <a:pPr>
              <a:defRPr/>
            </a:pPr>
            <a:fld id="{531A9884-40B4-4770-9F7A-EBB0BFBE65FD}" type="slidenum">
              <a:rPr lang="en-US" smtClean="0"/>
              <a:pPr>
                <a:defRPr/>
              </a:pPr>
              <a:t>‹#›</a:t>
            </a:fld>
            <a:endParaRPr lang="en-US" dirty="0"/>
          </a:p>
        </p:txBody>
      </p:sp>
    </p:spTree>
    <p:extLst>
      <p:ext uri="{BB962C8B-B14F-4D97-AF65-F5344CB8AC3E}">
        <p14:creationId xmlns:p14="http://schemas.microsoft.com/office/powerpoint/2010/main" val="2143322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D04503FC-2A0B-4B61-BD65-21DF3DC724D5}" type="datetime2">
              <a:rPr lang="en-US" smtClean="0">
                <a:solidFill>
                  <a:prstClr val="black"/>
                </a:solidFill>
              </a:rPr>
              <a:pPr>
                <a:defRPr/>
              </a:pPr>
              <a:t>Monday, March 26, 2018</a:t>
            </a:fld>
            <a:endParaRPr lang="en-US" dirty="0">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DCF799F2-45AD-46C6-A446-1D5031D9EACC}"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843507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A4F45614-9B57-4121-8FB4-2210FF4181F7}" type="datetime2">
              <a:rPr lang="en-US" smtClean="0">
                <a:solidFill>
                  <a:prstClr val="black"/>
                </a:solidFill>
              </a:rPr>
              <a:pPr>
                <a:defRPr/>
              </a:pPr>
              <a:t>Monday, March 26, 2018</a:t>
            </a:fld>
            <a:endParaRPr lang="en-US" dirty="0">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D1C69817-B71C-471D-9E0D-8E758127CCD3}"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563713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72914828-37F0-4500-8D51-4DCEFC5D2106}" type="datetime2">
              <a:rPr lang="en-US" smtClean="0">
                <a:solidFill>
                  <a:prstClr val="black"/>
                </a:solidFill>
              </a:rPr>
              <a:pPr>
                <a:defRPr/>
              </a:pPr>
              <a:t>Monday, March 26, 2018</a:t>
            </a:fld>
            <a:endParaRPr lang="en-US" dirty="0">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4B4F1902-4D89-4059-B3ED-0FB13823B05C}"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688833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362A9ECD-FBEA-48B6-8882-619694758B79}" type="datetime2">
              <a:rPr lang="en-US" smtClean="0">
                <a:solidFill>
                  <a:prstClr val="black"/>
                </a:solidFill>
              </a:rPr>
              <a:pPr>
                <a:defRPr/>
              </a:pPr>
              <a:t>Monday, March 26, 2018</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6AA01BC2-CD98-4515-BCD1-4FFAE67E50D9}"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831703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0F4F5E4A-CCF8-4D5D-8224-293D35428881}" type="datetime2">
              <a:rPr lang="en-US" smtClean="0">
                <a:solidFill>
                  <a:prstClr val="black"/>
                </a:solidFill>
              </a:rPr>
              <a:pPr>
                <a:defRPr/>
              </a:pPr>
              <a:t>Monday, March 26, 2018</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24BF9583-2237-42B9-82A5-F454E9865161}"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4216908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9E7F29EF-88BC-43FC-B46B-8B84863D6117}" type="datetime2">
              <a:rPr lang="en-US" smtClean="0">
                <a:solidFill>
                  <a:prstClr val="black"/>
                </a:solidFill>
              </a:rPr>
              <a:pPr>
                <a:defRPr/>
              </a:pPr>
              <a:t>Monday, March 26, 2018</a:t>
            </a:fld>
            <a:endParaRPr lang="en-US">
              <a:solidFill>
                <a:prstClr val="black"/>
              </a:solidFill>
            </a:endParaRPr>
          </a:p>
        </p:txBody>
      </p:sp>
      <p:sp>
        <p:nvSpPr>
          <p:cNvPr id="8" name="Footer Placeholder 7"/>
          <p:cNvSpPr>
            <a:spLocks noGrp="1"/>
          </p:cNvSpPr>
          <p:nvPr>
            <p:ph type="ftr" sz="quarter" idx="11"/>
          </p:nvPr>
        </p:nvSpPr>
        <p:spPr/>
        <p:txBody>
          <a:bodyPr/>
          <a:lstStyle/>
          <a:p>
            <a:pPr>
              <a:defRPr/>
            </a:pPr>
            <a:endParaRPr lang="en-US">
              <a:solidFill>
                <a:prstClr val="black"/>
              </a:solidFill>
            </a:endParaRPr>
          </a:p>
        </p:txBody>
      </p:sp>
      <p:sp>
        <p:nvSpPr>
          <p:cNvPr id="9" name="Slide Number Placeholder 8"/>
          <p:cNvSpPr>
            <a:spLocks noGrp="1"/>
          </p:cNvSpPr>
          <p:nvPr>
            <p:ph type="sldNum" sz="quarter" idx="12"/>
          </p:nvPr>
        </p:nvSpPr>
        <p:spPr/>
        <p:txBody>
          <a:bodyPr/>
          <a:lstStyle/>
          <a:p>
            <a:pPr>
              <a:defRPr/>
            </a:pPr>
            <a:fld id="{C63F8AF9-3B16-46A6-A61E-43F548095979}"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808533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053E9A4B-173D-4A70-AD3C-D11E4D9184F2}" type="datetime2">
              <a:rPr lang="en-US" smtClean="0">
                <a:solidFill>
                  <a:prstClr val="black"/>
                </a:solidFill>
              </a:rPr>
              <a:pPr>
                <a:defRPr/>
              </a:pPr>
              <a:t>Monday, March 26, 2018</a:t>
            </a:fld>
            <a:endParaRPr lang="en-US">
              <a:solidFill>
                <a:prstClr val="black"/>
              </a:solidFill>
            </a:endParaRPr>
          </a:p>
        </p:txBody>
      </p:sp>
      <p:sp>
        <p:nvSpPr>
          <p:cNvPr id="4" name="Footer Placeholder 3"/>
          <p:cNvSpPr>
            <a:spLocks noGrp="1"/>
          </p:cNvSpPr>
          <p:nvPr>
            <p:ph type="ftr" sz="quarter" idx="11"/>
          </p:nvPr>
        </p:nvSpPr>
        <p:spPr/>
        <p:txBody>
          <a:bodyPr/>
          <a:lstStyle/>
          <a:p>
            <a:pPr>
              <a:defRPr/>
            </a:pPr>
            <a:endParaRPr lang="en-US">
              <a:solidFill>
                <a:prstClr val="black"/>
              </a:solidFill>
            </a:endParaRPr>
          </a:p>
        </p:txBody>
      </p:sp>
      <p:sp>
        <p:nvSpPr>
          <p:cNvPr id="5" name="Slide Number Placeholder 4"/>
          <p:cNvSpPr>
            <a:spLocks noGrp="1"/>
          </p:cNvSpPr>
          <p:nvPr>
            <p:ph type="sldNum" sz="quarter" idx="12"/>
          </p:nvPr>
        </p:nvSpPr>
        <p:spPr/>
        <p:txBody>
          <a:bodyPr/>
          <a:lstStyle/>
          <a:p>
            <a:pPr>
              <a:defRPr/>
            </a:pPr>
            <a:fld id="{99BCAA56-A1AA-4172-BA72-A58DE8646F5E}"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62129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9420D88-E798-401E-8EC0-E7A9378F7DF2}" type="datetime2">
              <a:rPr lang="en-US" smtClean="0">
                <a:solidFill>
                  <a:prstClr val="black"/>
                </a:solidFill>
              </a:rPr>
              <a:pPr>
                <a:defRPr/>
              </a:pPr>
              <a:t>Monday, March 26, 2018</a:t>
            </a:fld>
            <a:endParaRPr lang="en-US" dirty="0">
              <a:solidFill>
                <a:prstClr val="black"/>
              </a:solidFill>
            </a:endParaRPr>
          </a:p>
        </p:txBody>
      </p:sp>
      <p:sp>
        <p:nvSpPr>
          <p:cNvPr id="3" name="Footer Placeholder 2"/>
          <p:cNvSpPr>
            <a:spLocks noGrp="1"/>
          </p:cNvSpPr>
          <p:nvPr>
            <p:ph type="ftr" sz="quarter" idx="11"/>
          </p:nvPr>
        </p:nvSpPr>
        <p:spPr/>
        <p:txBody>
          <a:bodyPr/>
          <a:lstStyle/>
          <a:p>
            <a:pPr>
              <a:defRPr/>
            </a:pPr>
            <a:endParaRPr lang="en-US">
              <a:solidFill>
                <a:prstClr val="black"/>
              </a:solidFill>
            </a:endParaRPr>
          </a:p>
        </p:txBody>
      </p:sp>
      <p:sp>
        <p:nvSpPr>
          <p:cNvPr id="4" name="Slide Number Placeholder 3"/>
          <p:cNvSpPr>
            <a:spLocks noGrp="1"/>
          </p:cNvSpPr>
          <p:nvPr>
            <p:ph type="sldNum" sz="quarter" idx="12"/>
          </p:nvPr>
        </p:nvSpPr>
        <p:spPr/>
        <p:txBody>
          <a:bodyPr/>
          <a:lstStyle/>
          <a:p>
            <a:pPr>
              <a:defRPr/>
            </a:pPr>
            <a:fld id="{81FF9668-17D3-4FAC-92BE-90D1D3F60635}"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590044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5624A8C6-C68F-47EA-8AA3-1EFB4D633773}" type="datetime2">
              <a:rPr lang="en-US" smtClean="0">
                <a:solidFill>
                  <a:prstClr val="black"/>
                </a:solidFill>
              </a:rPr>
              <a:pPr>
                <a:defRPr/>
              </a:pPr>
              <a:t>Monday, March 26, 2018</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4E6748F5-E3C1-4F4F-8E68-0D90D53ACE80}"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982849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AB6333A2-9560-47E8-82C7-C1D6D76B9E2B}" type="datetime2">
              <a:rPr lang="en-US" smtClean="0">
                <a:solidFill>
                  <a:prstClr val="black"/>
                </a:solidFill>
              </a:rPr>
              <a:pPr>
                <a:defRPr/>
              </a:pPr>
              <a:t>Monday, March 26, 2018</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B814B041-3B9B-41B2-BC58-412FAA8D660E}"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411619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914400" fontAlgn="base">
              <a:spcBef>
                <a:spcPct val="0"/>
              </a:spcBef>
              <a:spcAft>
                <a:spcPct val="0"/>
              </a:spcAft>
              <a:defRPr/>
            </a:pPr>
            <a:fld id="{3C202C19-1D14-48F9-A6DE-97D20C3814DC}" type="datetime2">
              <a:rPr lang="en-US" smtClean="0">
                <a:solidFill>
                  <a:prstClr val="black"/>
                </a:solidFill>
                <a:latin typeface="Arial" charset="0"/>
                <a:cs typeface="Arial" charset="0"/>
              </a:rPr>
              <a:pPr defTabSz="914400" fontAlgn="base">
                <a:spcBef>
                  <a:spcPct val="0"/>
                </a:spcBef>
                <a:spcAft>
                  <a:spcPct val="0"/>
                </a:spcAft>
                <a:defRPr/>
              </a:pPr>
              <a:t>Monday, March 26, 2018</a:t>
            </a:fld>
            <a:endParaRPr lang="en-US" dirty="0">
              <a:solidFill>
                <a:prstClr val="black"/>
              </a:solidFill>
              <a:latin typeface="Arial" charset="0"/>
              <a:cs typeface="Arial" charset="0"/>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914400" fontAlgn="base">
              <a:spcBef>
                <a:spcPct val="0"/>
              </a:spcBef>
              <a:spcAft>
                <a:spcPct val="0"/>
              </a:spcAft>
              <a:defRPr/>
            </a:pPr>
            <a:endParaRPr lang="en-US">
              <a:solidFill>
                <a:prstClr val="black"/>
              </a:solidFill>
              <a:latin typeface="Arial" charset="0"/>
              <a:cs typeface="Arial" charset="0"/>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914400" fontAlgn="base">
              <a:spcBef>
                <a:spcPct val="0"/>
              </a:spcBef>
              <a:spcAft>
                <a:spcPct val="0"/>
              </a:spcAft>
              <a:defRPr/>
            </a:pPr>
            <a:fld id="{F0AD6FC9-4D74-438F-A1D3-E2A49B303821}" type="slidenum">
              <a:rPr lang="en-US" smtClean="0">
                <a:solidFill>
                  <a:prstClr val="black"/>
                </a:solidFill>
                <a:latin typeface="Arial" charset="0"/>
                <a:cs typeface="Arial" charset="0"/>
              </a:rPr>
              <a:pPr defTabSz="914400"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22621988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plantuml.com/plantuml/img/JL3BRW8n3BpdAonEB89Vg0Gh5JY0K0-zcurL8X9xvIIjKCM_amtBun9xDFRCEF7ik4V5035TF9LNNPToyCPq7cE4DGRQeMFuDoTawsadl_HLEWajgft6X9eE7Y-a-p8w1sBxWisujBHs9PpZj7-RxCJBs1u7SXaaStgij1Bwd6XJm3VwJ9-YTzqtZSO0NCUWGveI4g0Nnwck550zIfK_9dtbUZ0rL55kiohnU4Sbg_bXa8fRxdosZd_k9pJcQfw_ilY0oMnIpMy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plantuml.com/plantuml/img/JL3BRW8n3BpdAonEB89Vg0Gh5JY0K0-zcurL8X9xvIIjKCM_amtBun9xDFRCEF7ik4V5035TF9LNNPToyCPq7cE4DGRQeMFuDoTawsadl_HLEWajgft6X9eE7Y-a-p8w1sBxWisujBHs9PpZj7-RxCJBs1u7SXaaStgij1Bwd6XJm3VwJ9-YTzqtZSO0NCUWGveI4g0Nnwck550zIfK_9dtbUZ0rL55kiohnU4Sbg_bXa8fRxdosZd_k9pJcQfw_ilY0oMnIpMy0"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plantuml.com/plantuml/img/NP1DJmCX48Rl_0gofwrfJzvDwYPQ3zN66EzJ65iYC1iOJ3Qc_rtOPVlXXOzvPzxtWVXjV0y1d8myMCnhC8gJiq8e2p7APt2u1UFbhpY2rnQtz8Fl-KIkWw3Ro11uPs70y9fRbnAzlbmNTMYjzIFv5Dl-gbEHfNhS5t7jA7cUHpfoVMBSvCids8HF52RVAu-5aF8qaqvgvfJIPorlwfz5M_hT3Vy7jSH7hDP5Xnbrn5jAg5Id6jELSWUC1mh3cCR4O7TaFCSnDEk58RazXhUladAkZyuNicdenIkRjF67ART4dNzzjNgGpLrJ7oVg6qlnlhb5-GC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plantuml.com/plantuml/img/NP1DJmCX48Rl_0gofwrfJzvDwYPQ3zN66EzJ65iYC1iOJ3Qc_rtOPVlXXOzvPzxtWVXjV0y1d8myMCnhC8gJiq8e2p7APt2u1UFbhpY2rnQtz8Fl-KIkWw3Ro11uPs70y9fRbnAzlbmNTMYjzIFv5Dl-gbEHfNhS5t7jA7cUHpfoVMBSvCids8HF52RVAu-5aF8qaqvgvfJIPorlwfz5M_hT3Vy7jSH7hDP5Xnbrn5jAg5Id6jELSWUC1mh3cCR4O7TaFCSnDEk58RazXhUladAkZyuNicdenIkRjF67ART4dNzzjNgGpLrJ7oVg6qlnlhb5-GC0"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plantuml.com/plantuml/img/JL3BRW8n3BpdAonEB89Vg0Gh5JY0K0-zcurL8X9xvIIjKCM_amtBun9xDFRCEF7ik4V5035TF9LNNPToyCPq7cE4DGRQeMFuDoTawsadl_HLEWajgft6X9eE7Y-a-p8w1sBxWisujBHs9PpZj7-RxCJBs1u7SXaaStgij1Bwd6XJm3VwJ9-YTzqtZSO0NCUWGveI4g0Nnwck550zIfK_9dtbUZ0rL55kiohnU4Sbg_bXa8fRxdosZd_k9pJcQfw_ilY0oMnIpMy0"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plantuml.com/plantuml/img/LL3DIWCn4BxdAOQUjh9z0P52BLWzh8YAzt4pj8l9JCYFKAJlRf9cjRqaC_dc-vc4huaTUhGGuj5GFlqqncIDKgF14627bWQS67xK0LaR6kIRNdCbTejUTo6YZoy6Z-IVysWFnFg_NJRIHkjxuHGwTp4vYf5MVXPmOoLnd2bRiIv5UipD1vf43-BFkXSQImLmcfEUqPmJW3EMhsfGVMy7T7TlUJVUzqySQKz-NGUkFReYQAyMV9TEue6QTy5ntgNAzu0jzgdbAAoQmid4CSmvClxtbwlL6XOtYnPPjUJjiV1_0G00"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hyperlink" Target="https://www.rose-hulman.edu/class/csse/csse220/201830/Programs/ImplementingDesign1/instructions.ht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CSSE 220: Object Design</a:t>
            </a:r>
            <a:endParaRPr lang="en-US" dirty="0"/>
          </a:p>
        </p:txBody>
      </p:sp>
      <p:sp>
        <p:nvSpPr>
          <p:cNvPr id="5" name="Text Placeholder 4"/>
          <p:cNvSpPr>
            <a:spLocks noGrp="1"/>
          </p:cNvSpPr>
          <p:nvPr>
            <p:ph type="subTitle" idx="1"/>
          </p:nvPr>
        </p:nvSpPr>
        <p:spPr/>
        <p:txBody>
          <a:bodyPr/>
          <a:lstStyle/>
          <a:p>
            <a:r>
              <a:rPr lang="en-US" dirty="0" smtClean="0"/>
              <a:t>Part 1 of Many</a:t>
            </a:r>
          </a:p>
          <a:p>
            <a:r>
              <a:rPr lang="en-US" dirty="0" smtClean="0"/>
              <a:t>Also Class Diagrams</a:t>
            </a:r>
            <a:endParaRPr lang="en-US" dirty="0"/>
          </a:p>
        </p:txBody>
      </p:sp>
    </p:spTree>
    <p:extLst>
      <p:ext uri="{BB962C8B-B14F-4D97-AF65-F5344CB8AC3E}">
        <p14:creationId xmlns:p14="http://schemas.microsoft.com/office/powerpoint/2010/main" val="399915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principles go from most important to least important. Today’s focus:</a:t>
            </a:r>
            <a:endParaRPr lang="en-US" dirty="0"/>
          </a:p>
        </p:txBody>
      </p:sp>
      <p:sp>
        <p:nvSpPr>
          <p:cNvPr id="3" name="Content Placeholder 2"/>
          <p:cNvSpPr>
            <a:spLocks noGrp="1"/>
          </p:cNvSpPr>
          <p:nvPr>
            <p:ph idx="1"/>
          </p:nvPr>
        </p:nvSpPr>
        <p:spPr/>
        <p:txBody>
          <a:bodyPr>
            <a:noAutofit/>
          </a:bodyPr>
          <a:lstStyle/>
          <a:p>
            <a:pPr marL="0" indent="0" fontAlgn="base">
              <a:buNone/>
            </a:pPr>
            <a:r>
              <a:rPr lang="en-US" sz="3200" dirty="0"/>
              <a:t>Make sure your design </a:t>
            </a:r>
            <a:r>
              <a:rPr lang="en-US" sz="3200" b="1" dirty="0"/>
              <a:t>allows proper functionality</a:t>
            </a:r>
            <a:endParaRPr lang="en-US" sz="3200" dirty="0"/>
          </a:p>
          <a:p>
            <a:pPr lvl="1" fontAlgn="base"/>
            <a:r>
              <a:rPr lang="en-US" sz="2400" dirty="0"/>
              <a:t>Must be able to </a:t>
            </a:r>
            <a:r>
              <a:rPr lang="en-US" sz="2400" b="1" dirty="0"/>
              <a:t>store required information</a:t>
            </a:r>
            <a:r>
              <a:rPr lang="en-US" sz="2400" dirty="0"/>
              <a:t> (one/many to one/many relationships)</a:t>
            </a:r>
          </a:p>
          <a:p>
            <a:pPr lvl="1" fontAlgn="base"/>
            <a:r>
              <a:rPr lang="en-US" sz="2400" dirty="0"/>
              <a:t>Must be able to </a:t>
            </a:r>
            <a:r>
              <a:rPr lang="en-US" sz="2400" b="1" dirty="0"/>
              <a:t>access the required information</a:t>
            </a:r>
            <a:r>
              <a:rPr lang="en-US" sz="2400" dirty="0"/>
              <a:t> to accomplish tasks</a:t>
            </a:r>
          </a:p>
          <a:p>
            <a:pPr lvl="1" fontAlgn="base"/>
            <a:r>
              <a:rPr lang="en-US" sz="2400" dirty="0"/>
              <a:t>Data should </a:t>
            </a:r>
            <a:r>
              <a:rPr lang="en-US" sz="2400" b="1" dirty="0"/>
              <a:t>not be duplicated</a:t>
            </a:r>
            <a:r>
              <a:rPr lang="en-US" sz="2400" dirty="0"/>
              <a:t> (id/identifiers are OK!)</a:t>
            </a:r>
            <a:endParaRPr lang="en-US" sz="3200" dirty="0"/>
          </a:p>
          <a:p>
            <a:pPr marL="0" indent="0">
              <a:buNone/>
            </a:pPr>
            <a:r>
              <a:rPr lang="en-US" sz="3200" dirty="0"/>
              <a:t>Structure design </a:t>
            </a:r>
            <a:r>
              <a:rPr lang="en-US" sz="3200" b="1" dirty="0"/>
              <a:t>around the data</a:t>
            </a:r>
            <a:r>
              <a:rPr lang="en-US" sz="3200" dirty="0"/>
              <a:t> to be stored</a:t>
            </a:r>
          </a:p>
          <a:p>
            <a:pPr lvl="1" fontAlgn="base"/>
            <a:r>
              <a:rPr lang="en-US" sz="2400" b="1" dirty="0"/>
              <a:t>Nouns should become classes</a:t>
            </a:r>
            <a:endParaRPr lang="en-US" sz="2400" dirty="0"/>
          </a:p>
          <a:p>
            <a:pPr lvl="1" fontAlgn="base"/>
            <a:r>
              <a:rPr lang="en-US" sz="2400" b="1" dirty="0"/>
              <a:t>Classes should have intelligent behaviors</a:t>
            </a:r>
            <a:r>
              <a:rPr lang="en-US" sz="2400" dirty="0"/>
              <a:t> (methods) </a:t>
            </a:r>
            <a:r>
              <a:rPr lang="en-US" sz="2400" b="1" dirty="0"/>
              <a:t>that may operate on their data</a:t>
            </a:r>
            <a:endParaRPr lang="en-US" sz="2400" dirty="0"/>
          </a:p>
        </p:txBody>
      </p:sp>
    </p:spTree>
    <p:extLst>
      <p:ext uri="{BB962C8B-B14F-4D97-AF65-F5344CB8AC3E}">
        <p14:creationId xmlns:p14="http://schemas.microsoft.com/office/powerpoint/2010/main" val="13508750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 object oriented design must work!</a:t>
            </a:r>
            <a:endParaRPr lang="en-US" dirty="0"/>
          </a:p>
        </p:txBody>
      </p:sp>
      <p:sp>
        <p:nvSpPr>
          <p:cNvPr id="3" name="Content Placeholder 2"/>
          <p:cNvSpPr>
            <a:spLocks noGrp="1"/>
          </p:cNvSpPr>
          <p:nvPr>
            <p:ph idx="1"/>
          </p:nvPr>
        </p:nvSpPr>
        <p:spPr/>
        <p:txBody>
          <a:bodyPr>
            <a:normAutofit/>
          </a:bodyPr>
          <a:lstStyle/>
          <a:p>
            <a:pPr marL="0" indent="0" fontAlgn="base">
              <a:buNone/>
            </a:pPr>
            <a:r>
              <a:rPr lang="en-US" sz="3200" dirty="0" smtClean="0"/>
              <a:t>Make sure all the data that you need is stored somewhere</a:t>
            </a:r>
          </a:p>
          <a:p>
            <a:pPr lvl="1" fontAlgn="base"/>
            <a:r>
              <a:rPr lang="en-US" sz="2900" dirty="0" smtClean="0"/>
              <a:t>And that you can access it from the classes that need it</a:t>
            </a:r>
          </a:p>
          <a:p>
            <a:pPr lvl="1" fontAlgn="base"/>
            <a:r>
              <a:rPr lang="en-US" sz="2900" dirty="0" smtClean="0"/>
              <a:t>The solution is not to keep 2 copies of the same data.</a:t>
            </a:r>
          </a:p>
          <a:p>
            <a:endParaRPr lang="en-US" sz="3200" dirty="0" smtClean="0"/>
          </a:p>
        </p:txBody>
      </p:sp>
    </p:spTree>
    <p:extLst>
      <p:ext uri="{BB962C8B-B14F-4D97-AF65-F5344CB8AC3E}">
        <p14:creationId xmlns:p14="http://schemas.microsoft.com/office/powerpoint/2010/main" val="3244535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good object oriented design is structured around the data</a:t>
            </a:r>
            <a:endParaRPr lang="en-US" dirty="0"/>
          </a:p>
        </p:txBody>
      </p:sp>
      <p:sp>
        <p:nvSpPr>
          <p:cNvPr id="3" name="Content Placeholder 2"/>
          <p:cNvSpPr>
            <a:spLocks noGrp="1"/>
          </p:cNvSpPr>
          <p:nvPr>
            <p:ph idx="1"/>
          </p:nvPr>
        </p:nvSpPr>
        <p:spPr/>
        <p:txBody>
          <a:bodyPr>
            <a:normAutofit/>
          </a:bodyPr>
          <a:lstStyle/>
          <a:p>
            <a:r>
              <a:rPr lang="en-US" sz="3200" dirty="0" smtClean="0"/>
              <a:t>Look for the nouns in your problem, consider making them classes</a:t>
            </a:r>
          </a:p>
          <a:p>
            <a:pPr lvl="1"/>
            <a:r>
              <a:rPr lang="is-IS" sz="2900" dirty="0" smtClean="0"/>
              <a:t>…i</a:t>
            </a:r>
            <a:r>
              <a:rPr lang="en-US" sz="2900" dirty="0" smtClean="0"/>
              <a:t>f they are complex enough</a:t>
            </a:r>
          </a:p>
          <a:p>
            <a:r>
              <a:rPr lang="en-US" sz="3200" dirty="0" smtClean="0"/>
              <a:t>Put the data you need to store as fields in your classes</a:t>
            </a:r>
          </a:p>
          <a:p>
            <a:r>
              <a:rPr lang="en-US" sz="3200" dirty="0" smtClean="0"/>
              <a:t>Add operations to the classes to accomplish what your need</a:t>
            </a:r>
          </a:p>
          <a:p>
            <a:r>
              <a:rPr lang="en-US" sz="3200" dirty="0" smtClean="0"/>
              <a:t>Avoid Plural Nouns</a:t>
            </a:r>
          </a:p>
        </p:txBody>
      </p:sp>
    </p:spTree>
    <p:extLst>
      <p:ext uri="{BB962C8B-B14F-4D97-AF65-F5344CB8AC3E}">
        <p14:creationId xmlns:p14="http://schemas.microsoft.com/office/powerpoint/2010/main" val="44187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Problem</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800" dirty="0" smtClean="0"/>
              <a:t>A website tracks books and the kids that read them.  For each book the system stores the name and author.  For each kid the system stores name and grade level.  The teacher enters when a kid reads a particular book.  It should be possible to print a report on a book that includes all kids who have read a particular book.  It should be possible to print a report on a kid that includes the books a particular kid has read.</a:t>
            </a:r>
          </a:p>
          <a:p>
            <a:pPr marL="0" indent="0">
              <a:buNone/>
            </a:pPr>
            <a:endParaRPr lang="en-US" sz="2800" dirty="0"/>
          </a:p>
          <a:p>
            <a:pPr marL="0" indent="0">
              <a:buNone/>
            </a:pPr>
            <a:r>
              <a:rPr lang="en-US" sz="2800" dirty="0" smtClean="0"/>
              <a:t>Make a UML diagram of your proposed design for this system.  </a:t>
            </a:r>
            <a:endParaRPr lang="en-US" sz="2800" dirty="0"/>
          </a:p>
        </p:txBody>
      </p:sp>
    </p:spTree>
    <p:extLst>
      <p:ext uri="{BB962C8B-B14F-4D97-AF65-F5344CB8AC3E}">
        <p14:creationId xmlns:p14="http://schemas.microsoft.com/office/powerpoint/2010/main" val="34029727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solution</a:t>
            </a:r>
            <a:endParaRPr lang="en-US" dirty="0"/>
          </a:p>
        </p:txBody>
      </p:sp>
      <p:pic>
        <p:nvPicPr>
          <p:cNvPr id="1028" name="Picture 4" descr="PlantUML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90421" y="1690689"/>
            <a:ext cx="5134786" cy="24334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094509" y="4793673"/>
            <a:ext cx="6622473" cy="1200329"/>
          </a:xfrm>
          <a:prstGeom prst="rect">
            <a:avLst/>
          </a:prstGeom>
          <a:noFill/>
        </p:spPr>
        <p:txBody>
          <a:bodyPr wrap="square" rtlCol="0">
            <a:spAutoFit/>
          </a:bodyPr>
          <a:lstStyle/>
          <a:p>
            <a:r>
              <a:rPr lang="en-US" dirty="0" smtClean="0"/>
              <a:t>Note that List&lt;Book&gt; isn’t listed by name as an instance variable of Kid, but the line from Kid to Book with the * implies that. Ditto for List&lt;Kid&gt; in book, since the arrow is double-ended with * on each end</a:t>
            </a:r>
            <a:endParaRPr lang="en-US" dirty="0"/>
          </a:p>
        </p:txBody>
      </p:sp>
    </p:spTree>
    <p:extLst>
      <p:ext uri="{BB962C8B-B14F-4D97-AF65-F5344CB8AC3E}">
        <p14:creationId xmlns:p14="http://schemas.microsoft.com/office/powerpoint/2010/main" val="20662558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22889"/>
          </a:xfrm>
        </p:spPr>
        <p:txBody>
          <a:bodyPr/>
          <a:lstStyle/>
          <a:p>
            <a:r>
              <a:rPr lang="en-US" dirty="0" smtClean="0"/>
              <a:t>Main class</a:t>
            </a:r>
            <a:endParaRPr lang="en-US" dirty="0"/>
          </a:p>
        </p:txBody>
      </p:sp>
      <p:sp>
        <p:nvSpPr>
          <p:cNvPr id="2" name="Content Placeholder 1"/>
          <p:cNvSpPr>
            <a:spLocks noGrp="1"/>
          </p:cNvSpPr>
          <p:nvPr>
            <p:ph idx="1"/>
          </p:nvPr>
        </p:nvSpPr>
        <p:spPr>
          <a:xfrm>
            <a:off x="186612" y="1642188"/>
            <a:ext cx="3750906" cy="4825113"/>
          </a:xfrm>
        </p:spPr>
        <p:txBody>
          <a:bodyPr>
            <a:normAutofit/>
          </a:bodyPr>
          <a:lstStyle/>
          <a:p>
            <a:r>
              <a:rPr lang="en-US" sz="2000" dirty="0" smtClean="0"/>
              <a:t>In really small programs, you could just have them as local variables in a static main</a:t>
            </a:r>
          </a:p>
          <a:p>
            <a:r>
              <a:rPr lang="en-US" sz="2000" dirty="0" smtClean="0"/>
              <a:t>But for larger programs, it’s more usual for the class with main to be a real class with fields (also aids testing)</a:t>
            </a:r>
          </a:p>
          <a:p>
            <a:r>
              <a:rPr lang="en-US" sz="2000" dirty="0" smtClean="0"/>
              <a:t>In our very simple designs, this class also deals with user input</a:t>
            </a:r>
          </a:p>
          <a:p>
            <a:r>
              <a:rPr lang="en-US" sz="2000" dirty="0" smtClean="0"/>
              <a:t>Also be sure your design shows where things start and how user commands are handled</a:t>
            </a:r>
            <a:endParaRPr lang="en-US" dirty="0"/>
          </a:p>
          <a:p>
            <a:endParaRPr lang="en-US" dirty="0"/>
          </a:p>
        </p:txBody>
      </p:sp>
      <p:pic>
        <p:nvPicPr>
          <p:cNvPr id="2050"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2546" y="255977"/>
            <a:ext cx="5218858" cy="5075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060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Focus</a:t>
            </a:r>
            <a:endParaRPr lang="en-US" dirty="0"/>
          </a:p>
        </p:txBody>
      </p:sp>
      <p:sp>
        <p:nvSpPr>
          <p:cNvPr id="3" name="Content Placeholder 2"/>
          <p:cNvSpPr>
            <a:spLocks noGrp="1"/>
          </p:cNvSpPr>
          <p:nvPr>
            <p:ph idx="1"/>
          </p:nvPr>
        </p:nvSpPr>
        <p:spPr/>
        <p:txBody>
          <a:bodyPr>
            <a:normAutofit/>
          </a:bodyPr>
          <a:lstStyle/>
          <a:p>
            <a:pPr marL="457200" indent="-457200" fontAlgn="base">
              <a:buFont typeface="+mj-lt"/>
              <a:buAutoNum type="arabicPeriod"/>
            </a:pPr>
            <a:r>
              <a:rPr lang="en-US" sz="3200" dirty="0" smtClean="0"/>
              <a:t>Structure your program around the data that needs storing</a:t>
            </a:r>
          </a:p>
          <a:p>
            <a:pPr lvl="1" fontAlgn="base"/>
            <a:r>
              <a:rPr lang="en-US" sz="2400" dirty="0" smtClean="0"/>
              <a:t>Nouns become your classes, operations become their methods</a:t>
            </a:r>
          </a:p>
          <a:p>
            <a:pPr marL="457200" indent="-457200" fontAlgn="base">
              <a:buFont typeface="+mj-lt"/>
              <a:buAutoNum type="arabicPeriod"/>
            </a:pPr>
            <a:r>
              <a:rPr lang="en-US" sz="3200" dirty="0" smtClean="0">
                <a:solidFill>
                  <a:srgbClr val="FF0000"/>
                </a:solidFill>
              </a:rPr>
              <a:t>Your structure needs to function correctly</a:t>
            </a:r>
          </a:p>
          <a:p>
            <a:pPr lvl="1" fontAlgn="base"/>
            <a:r>
              <a:rPr lang="en-US" sz="2400" dirty="0" smtClean="0"/>
              <a:t>Every class must have access (directly or indirectly) to the data it needs to complete its operations</a:t>
            </a:r>
          </a:p>
          <a:p>
            <a:pPr lvl="1" fontAlgn="base"/>
            <a:r>
              <a:rPr lang="en-US" sz="2400" dirty="0" smtClean="0"/>
              <a:t>Usually this means the problem must be modeled correctly</a:t>
            </a:r>
          </a:p>
          <a:p>
            <a:pPr lvl="1" fontAlgn="base"/>
            <a:r>
              <a:rPr lang="en-US" sz="2400" dirty="0" smtClean="0"/>
              <a:t>Data should also not be duplicated</a:t>
            </a:r>
            <a:endParaRPr lang="en-US" sz="2400" dirty="0"/>
          </a:p>
        </p:txBody>
      </p:sp>
    </p:spTree>
    <p:extLst>
      <p:ext uri="{BB962C8B-B14F-4D97-AF65-F5344CB8AC3E}">
        <p14:creationId xmlns:p14="http://schemas.microsoft.com/office/powerpoint/2010/main" val="13379800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
            </a:r>
            <a:endParaRPr lang="en-US" dirty="0"/>
          </a:p>
        </p:txBody>
      </p:sp>
      <p:pic>
        <p:nvPicPr>
          <p:cNvPr id="3074"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192" y="1690689"/>
            <a:ext cx="8749615" cy="25918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98347" y="1922585"/>
            <a:ext cx="2318263" cy="523220"/>
          </a:xfrm>
          <a:prstGeom prst="rect">
            <a:avLst/>
          </a:prstGeom>
          <a:noFill/>
        </p:spPr>
        <p:txBody>
          <a:bodyPr wrap="none" rtlCol="0">
            <a:spAutoFit/>
          </a:bodyPr>
          <a:lstStyle/>
          <a:p>
            <a:r>
              <a:rPr lang="en-US" sz="2800" dirty="0" smtClean="0"/>
              <a:t>Bad Solution A</a:t>
            </a:r>
            <a:endParaRPr lang="en-US" dirty="0"/>
          </a:p>
        </p:txBody>
      </p:sp>
      <p:pic>
        <p:nvPicPr>
          <p:cNvPr id="3076" name="Picture 4" descr="PlantUML dia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70" y="4766928"/>
            <a:ext cx="9059330" cy="196315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97192" y="4243708"/>
            <a:ext cx="2318263" cy="523220"/>
          </a:xfrm>
          <a:prstGeom prst="rect">
            <a:avLst/>
          </a:prstGeom>
          <a:noFill/>
        </p:spPr>
        <p:txBody>
          <a:bodyPr wrap="none" rtlCol="0">
            <a:spAutoFit/>
          </a:bodyPr>
          <a:lstStyle/>
          <a:p>
            <a:r>
              <a:rPr lang="en-US" sz="2800" dirty="0" smtClean="0"/>
              <a:t>Bad Solution B</a:t>
            </a:r>
            <a:endParaRPr lang="en-US" dirty="0"/>
          </a:p>
        </p:txBody>
      </p:sp>
      <p:cxnSp>
        <p:nvCxnSpPr>
          <p:cNvPr id="5" name="Straight Arrow Connector 4"/>
          <p:cNvCxnSpPr/>
          <p:nvPr/>
        </p:nvCxnSpPr>
        <p:spPr>
          <a:xfrm flipH="1">
            <a:off x="6857999" y="5721927"/>
            <a:ext cx="360218" cy="13855"/>
          </a:xfrm>
          <a:prstGeom prst="straightConnector1">
            <a:avLst/>
          </a:prstGeom>
          <a:ln w="34925">
            <a:solidFill>
              <a:srgbClr val="C00000"/>
            </a:solidFill>
            <a:tailEnd type="stealth"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18157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most cases non-workable design is caused by…</a:t>
            </a:r>
            <a:endParaRPr lang="en-US" dirty="0"/>
          </a:p>
        </p:txBody>
      </p:sp>
      <p:sp>
        <p:nvSpPr>
          <p:cNvPr id="3" name="Content Placeholder 2"/>
          <p:cNvSpPr>
            <a:spLocks noGrp="1"/>
          </p:cNvSpPr>
          <p:nvPr>
            <p:ph idx="1"/>
          </p:nvPr>
        </p:nvSpPr>
        <p:spPr/>
        <p:txBody>
          <a:bodyPr>
            <a:normAutofit/>
          </a:bodyPr>
          <a:lstStyle/>
          <a:p>
            <a:r>
              <a:rPr lang="en-US" sz="2800" dirty="0" smtClean="0"/>
              <a:t>Not reading the problem carefully or not mapping it to design carefully (e.g. not noticing that each kid reads several books, not just one)</a:t>
            </a:r>
          </a:p>
          <a:p>
            <a:r>
              <a:rPr lang="en-US" sz="2800" dirty="0" smtClean="0"/>
              <a:t>Not thinking about how specific required features might be implemented (e.g. how can we print a book report if we don’t have access to the book objects?)</a:t>
            </a:r>
          </a:p>
          <a:p>
            <a:r>
              <a:rPr lang="en-US" sz="2800" dirty="0" smtClean="0"/>
              <a:t>Duplicating data (e.g. what does it matter if we store a copy of the author and title for every kid that reads the book)</a:t>
            </a:r>
            <a:endParaRPr lang="en-US" sz="2800" dirty="0"/>
          </a:p>
        </p:txBody>
      </p:sp>
    </p:spTree>
    <p:extLst>
      <p:ext uri="{BB962C8B-B14F-4D97-AF65-F5344CB8AC3E}">
        <p14:creationId xmlns:p14="http://schemas.microsoft.com/office/powerpoint/2010/main" val="2886222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92369"/>
            <a:ext cx="7886700" cy="3501133"/>
          </a:xfrm>
        </p:spPr>
        <p:txBody>
          <a:bodyPr/>
          <a:lstStyle/>
          <a:p>
            <a:pPr marL="0" indent="0">
              <a:buNone/>
            </a:pPr>
            <a:r>
              <a:rPr lang="en-US" dirty="0"/>
              <a:t>In a particular card game, players have hands of cards.  Each card is worth some points and also has a color (red, blue, green).  During play, players accrue bonuses that mean cards of a particular color are worth bonus points.  During play, sometimes a random card is selected from one player's hand and moved to another player's hand.  At the end of game, it is necessary to compute the total points for each player's hand. </a:t>
            </a:r>
            <a:endParaRPr lang="en-US" dirty="0" smtClean="0"/>
          </a:p>
          <a:p>
            <a:pPr marL="0" indent="0">
              <a:buNone/>
            </a:pPr>
            <a:endParaRPr lang="en-US" dirty="0"/>
          </a:p>
          <a:p>
            <a:pPr marL="0" indent="0">
              <a:buNone/>
            </a:pPr>
            <a:r>
              <a:rPr lang="en-US" dirty="0" smtClean="0"/>
              <a:t>What is wrong with this design? (Hint: look at and refer to your design principles by number).  I see at least 2 separate categories violated.</a:t>
            </a:r>
            <a:endParaRPr lang="en-US" dirty="0"/>
          </a:p>
        </p:txBody>
      </p:sp>
      <p:pic>
        <p:nvPicPr>
          <p:cNvPr id="4098" name="Picture 2" descr="https://lh4.googleusercontent.com/N6NtOPFq86twPO1G8_VJtAVmXiWVP40tVlHgAE7Xl7uoXF1qiykzKyppnwxYAfYxu1c9A54i505eLg4K06A0D7RndUaYqZqasLV1SHubMLowpfaUH2iYtJtZKDL-NswjI2vu7dG3">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754" y="3823703"/>
            <a:ext cx="8662941" cy="175600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93431" y="6295292"/>
            <a:ext cx="738554"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15175630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Designing Classes</a:t>
            </a:r>
            <a:endParaRPr lang="en-US" dirty="0"/>
          </a:p>
        </p:txBody>
      </p:sp>
      <p:sp>
        <p:nvSpPr>
          <p:cNvPr id="2" name="Content Placeholder 1"/>
          <p:cNvSpPr>
            <a:spLocks noGrp="1"/>
          </p:cNvSpPr>
          <p:nvPr>
            <p:ph idx="1"/>
          </p:nvPr>
        </p:nvSpPr>
        <p:spPr>
          <a:xfrm>
            <a:off x="457200" y="1481138"/>
            <a:ext cx="8229600" cy="4969538"/>
          </a:xfrm>
        </p:spPr>
        <p:txBody>
          <a:bodyPr/>
          <a:lstStyle/>
          <a:p>
            <a:pPr>
              <a:buFont typeface="Arial" panose="020B0604020202020204" pitchFamily="34" charset="0"/>
              <a:buChar char="•"/>
            </a:pPr>
            <a:r>
              <a:rPr lang="en-US" dirty="0" smtClean="0"/>
              <a:t>Programs typically begin as abstract ideas</a:t>
            </a:r>
          </a:p>
          <a:p>
            <a:pPr>
              <a:buFont typeface="Arial" panose="020B0604020202020204" pitchFamily="34" charset="0"/>
              <a:buChar char="•"/>
            </a:pPr>
            <a:r>
              <a:rPr lang="en-US" dirty="0" smtClean="0"/>
              <a:t>These ideas form a set of requirements (i.e. what the user wants)</a:t>
            </a:r>
          </a:p>
          <a:p>
            <a:pPr>
              <a:buFont typeface="Arial" panose="020B0604020202020204" pitchFamily="34" charset="0"/>
              <a:buChar char="•"/>
            </a:pPr>
            <a:r>
              <a:rPr lang="en-US" dirty="0" smtClean="0"/>
              <a:t>We must take these requirements, and figure out an approach for our coding</a:t>
            </a:r>
          </a:p>
          <a:p>
            <a:pPr>
              <a:buFont typeface="Arial" panose="020B0604020202020204" pitchFamily="34" charset="0"/>
              <a:buChar char="•"/>
            </a:pPr>
            <a:r>
              <a:rPr lang="en-US" dirty="0" smtClean="0"/>
              <a:t>Usually the approach is not obvious</a:t>
            </a:r>
          </a:p>
          <a:p>
            <a:pPr>
              <a:buFont typeface="Arial" panose="020B0604020202020204" pitchFamily="34" charset="0"/>
              <a:buChar char="•"/>
            </a:pPr>
            <a:r>
              <a:rPr lang="en-US" dirty="0" smtClean="0"/>
              <a:t>So we propose designs, then iteratively refine them into something that might work (continued…)</a:t>
            </a:r>
          </a:p>
        </p:txBody>
      </p:sp>
    </p:spTree>
    <p:extLst>
      <p:ext uri="{BB962C8B-B14F-4D97-AF65-F5344CB8AC3E}">
        <p14:creationId xmlns:p14="http://schemas.microsoft.com/office/powerpoint/2010/main" val="3555040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2745180"/>
            <a:ext cx="7886700" cy="3501133"/>
          </a:xfrm>
        </p:spPr>
        <p:txBody>
          <a:bodyPr/>
          <a:lstStyle/>
          <a:p>
            <a:pPr marL="0" indent="0">
              <a:buNone/>
            </a:pPr>
            <a:r>
              <a:rPr lang="en-US" i="1" dirty="0" smtClean="0"/>
              <a:t>My answer (in order of importance)</a:t>
            </a:r>
          </a:p>
          <a:p>
            <a:pPr marL="0" indent="0">
              <a:buNone/>
            </a:pPr>
            <a:r>
              <a:rPr lang="en-US" dirty="0"/>
              <a:t>1</a:t>
            </a:r>
            <a:r>
              <a:rPr lang="en-US" dirty="0" smtClean="0"/>
              <a:t>a.  The design does not function correctly</a:t>
            </a:r>
          </a:p>
          <a:p>
            <a:pPr marL="0" indent="0">
              <a:buNone/>
            </a:pPr>
            <a:r>
              <a:rPr lang="en-US" dirty="0" smtClean="0"/>
              <a:t>The player’s color bonus cannot be preserved if he/she loses all their cards of a particular color</a:t>
            </a:r>
          </a:p>
          <a:p>
            <a:pPr marL="0" indent="0">
              <a:buNone/>
            </a:pPr>
            <a:r>
              <a:rPr lang="en-US" dirty="0" smtClean="0"/>
              <a:t>It requires iterating over all objects to get the full set of cards in the players hands to move cards or compute final total</a:t>
            </a:r>
          </a:p>
          <a:p>
            <a:pPr marL="0" indent="0">
              <a:buNone/>
            </a:pPr>
            <a:r>
              <a:rPr lang="en-US" dirty="0"/>
              <a:t>1</a:t>
            </a:r>
            <a:r>
              <a:rPr lang="en-US" dirty="0" smtClean="0"/>
              <a:t>c. </a:t>
            </a:r>
            <a:r>
              <a:rPr lang="en-US" dirty="0" err="1" smtClean="0"/>
              <a:t>Playername</a:t>
            </a:r>
            <a:r>
              <a:rPr lang="en-US" dirty="0" smtClean="0"/>
              <a:t> &amp; player color bonus are duplicated across cards</a:t>
            </a:r>
          </a:p>
          <a:p>
            <a:pPr marL="0" indent="0">
              <a:buNone/>
            </a:pPr>
            <a:r>
              <a:rPr lang="en-US" dirty="0"/>
              <a:t>2</a:t>
            </a:r>
            <a:r>
              <a:rPr lang="en-US" dirty="0" smtClean="0"/>
              <a:t>a.  Player (common noun from problem) not represented</a:t>
            </a:r>
            <a:endParaRPr lang="en-US" dirty="0"/>
          </a:p>
        </p:txBody>
      </p:sp>
      <p:pic>
        <p:nvPicPr>
          <p:cNvPr id="4098" name="Picture 2" descr="https://lh4.googleusercontent.com/N6NtOPFq86twPO1G8_VJtAVmXiWVP40tVlHgAE7Xl7uoXF1qiykzKyppnwxYAfYxu1c9A54i505eLg4K06A0D7RndUaYqZqasLV1SHubMLowpfaUH2iYtJtZKDL-NswjI2vu7dG3">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529" y="494350"/>
            <a:ext cx="8662941" cy="1756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0171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7928" y="249773"/>
            <a:ext cx="7886700" cy="3501133"/>
          </a:xfrm>
        </p:spPr>
        <p:txBody>
          <a:bodyPr>
            <a:normAutofit/>
          </a:bodyPr>
          <a:lstStyle/>
          <a:p>
            <a:pPr marL="0" indent="0">
              <a:buNone/>
            </a:pPr>
            <a:r>
              <a:rPr lang="en-US" sz="2000" dirty="0"/>
              <a:t>In a particular card game, players have hands of cards.  Each card is worth some points and also has a color (red, blue, green).  During play, players accrue bonuses that mean cards of a particular color are worth bonus points.  During play, sometimes a random card is selected from one player's hand and moved to another player's hand.  At the end of game, it is necessary to compute the total points for each player's hand. </a:t>
            </a:r>
            <a:endParaRPr lang="en-US" sz="2000" dirty="0" smtClean="0"/>
          </a:p>
          <a:p>
            <a:pPr marL="0" indent="0">
              <a:buNone/>
            </a:pPr>
            <a:endParaRPr lang="en-US" sz="2000" dirty="0"/>
          </a:p>
          <a:p>
            <a:pPr marL="0" indent="0">
              <a:buNone/>
            </a:pPr>
            <a:r>
              <a:rPr lang="en-US" sz="2000" dirty="0" smtClean="0"/>
              <a:t>What is wrong with this design? (Hint: look at and refer to your design guidelines).  I see at least 2 separate categories violated.</a:t>
            </a:r>
            <a:endParaRPr lang="en-US" sz="2000" dirty="0"/>
          </a:p>
        </p:txBody>
      </p:sp>
      <p:pic>
        <p:nvPicPr>
          <p:cNvPr id="5128" name="Picture 8" descr="https://lh4.googleusercontent.com/PVCeo5nR1R-TMogPVbBE3Z1FZ7s1g2qf0UiLjfjyex27NUmIdzyshYdmEmxmm9w8j94Za8I6iivPqZK618BOeGfGUrV77juM5DXT4SJ29ri-bPm6kKYF8RLYyGrnPzHlBr4Ajt3k">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75" y="3227614"/>
            <a:ext cx="7203686" cy="359490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93431" y="6295292"/>
            <a:ext cx="738554"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Tree>
    <p:extLst>
      <p:ext uri="{BB962C8B-B14F-4D97-AF65-F5344CB8AC3E}">
        <p14:creationId xmlns:p14="http://schemas.microsoft.com/office/powerpoint/2010/main" val="19872077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4127500"/>
            <a:ext cx="7886700" cy="2118813"/>
          </a:xfrm>
        </p:spPr>
        <p:txBody>
          <a:bodyPr/>
          <a:lstStyle/>
          <a:p>
            <a:pPr marL="0" indent="0">
              <a:buNone/>
            </a:pPr>
            <a:r>
              <a:rPr lang="en-US" i="1" dirty="0" smtClean="0"/>
              <a:t>My answer (in order of importance)</a:t>
            </a:r>
          </a:p>
          <a:p>
            <a:pPr marL="0" indent="0">
              <a:buNone/>
            </a:pPr>
            <a:r>
              <a:rPr lang="en-US" dirty="0"/>
              <a:t>1</a:t>
            </a:r>
            <a:r>
              <a:rPr lang="en-US" dirty="0" smtClean="0"/>
              <a:t>a.  The design does not function correctly</a:t>
            </a:r>
          </a:p>
          <a:p>
            <a:pPr marL="0" indent="0">
              <a:buNone/>
            </a:pPr>
            <a:r>
              <a:rPr lang="en-US" dirty="0" smtClean="0"/>
              <a:t>Once a card is added to a players hand, its specific point value is lost so the card cannot be randomly moved to another players hand</a:t>
            </a:r>
          </a:p>
          <a:p>
            <a:pPr marL="0" indent="0">
              <a:buNone/>
            </a:pPr>
            <a:r>
              <a:rPr lang="en-US" dirty="0"/>
              <a:t>2</a:t>
            </a:r>
            <a:r>
              <a:rPr lang="en-US" dirty="0" smtClean="0"/>
              <a:t>a.  Card (common noun from problem) not represented</a:t>
            </a:r>
            <a:endParaRPr lang="en-US" dirty="0"/>
          </a:p>
        </p:txBody>
      </p:sp>
      <p:pic>
        <p:nvPicPr>
          <p:cNvPr id="4" name="Picture 8" descr="https://lh4.googleusercontent.com/PVCeo5nR1R-TMogPVbBE3Z1FZ7s1g2qf0UiLjfjyex27NUmIdzyshYdmEmxmm9w8j94Za8I6iivPqZK618BOeGfGUrV77juM5DXT4SJ29ri-bPm6kKYF8RLYyGrnPzHlBr4Ajt3k">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49" y="128814"/>
            <a:ext cx="7203686" cy="3594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4183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92369"/>
            <a:ext cx="7886700" cy="3501133"/>
          </a:xfrm>
        </p:spPr>
        <p:txBody>
          <a:bodyPr/>
          <a:lstStyle/>
          <a:p>
            <a:pPr marL="0" indent="0">
              <a:buNone/>
            </a:pPr>
            <a:r>
              <a:rPr lang="en-US" dirty="0"/>
              <a:t>In a particular card game, players have hands of cards.  Each card is worth some points and also has a color (red, blue, green).  During play, players accrue bonuses that mean cards of a particular color are worth bonus points.  During play, sometimes a random card is selected from one player's hand and moved to another player's hand.  At the end of game, it is necessary to compute the total points for each player's hand. </a:t>
            </a:r>
            <a:endParaRPr lang="en-US" dirty="0" smtClean="0"/>
          </a:p>
          <a:p>
            <a:pPr marL="0" indent="0">
              <a:buNone/>
            </a:pPr>
            <a:endParaRPr lang="en-US" dirty="0"/>
          </a:p>
          <a:p>
            <a:pPr marL="0" indent="0">
              <a:buNone/>
            </a:pPr>
            <a:r>
              <a:rPr lang="en-US" dirty="0" smtClean="0"/>
              <a:t>Now design your solution that solves all problems.</a:t>
            </a:r>
            <a:endParaRPr lang="en-US" dirty="0"/>
          </a:p>
        </p:txBody>
      </p:sp>
      <p:pic>
        <p:nvPicPr>
          <p:cNvPr id="4098" name="Picture 2" descr="https://lh4.googleusercontent.com/N6NtOPFq86twPO1G8_VJtAVmXiWVP40tVlHgAE7Xl7uoXF1qiykzKyppnwxYAfYxu1c9A54i505eLg4K06A0D7RndUaYqZqasLV1SHubMLowpfaUH2iYtJtZKDL-NswjI2vu7dG3">
            <a:hlinkClick r:id="rId2"/>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9248"/>
          <a:stretch/>
        </p:blipFill>
        <p:spPr bwMode="auto">
          <a:xfrm>
            <a:off x="628650" y="3823703"/>
            <a:ext cx="7052665" cy="23531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93431" y="6295292"/>
            <a:ext cx="738554"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Tree>
    <p:extLst>
      <p:ext uri="{BB962C8B-B14F-4D97-AF65-F5344CB8AC3E}">
        <p14:creationId xmlns:p14="http://schemas.microsoft.com/office/powerpoint/2010/main" val="28325123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Solution</a:t>
            </a:r>
            <a:endParaRPr lang="en-US" dirty="0"/>
          </a:p>
        </p:txBody>
      </p:sp>
      <p:pic>
        <p:nvPicPr>
          <p:cNvPr id="7170" name="Picture 2" descr="https://lh5.googleusercontent.com/neINm5Lnc3kDaSRJyG37Ca5aRmKtP2uHSuCKDjT5JfVpgtzNLmu5l4TsTEubpgsgjEodnLHVSBbAmg6aIzoyVEvSWnEsZH8EU1Q5nU3Lr09TuEgFOyxhySngy9vm-9-BYTf4j0In">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28650" y="1690689"/>
            <a:ext cx="7153081" cy="49403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471276" y="6123207"/>
            <a:ext cx="2620910" cy="369332"/>
          </a:xfrm>
          <a:prstGeom prst="rect">
            <a:avLst/>
          </a:prstGeom>
          <a:noFill/>
        </p:spPr>
        <p:txBody>
          <a:bodyPr wrap="none" rtlCol="0">
            <a:spAutoFit/>
          </a:bodyPr>
          <a:lstStyle/>
          <a:p>
            <a:r>
              <a:rPr lang="en-US" dirty="0" err="1" smtClean="0"/>
              <a:t>getPoints</a:t>
            </a:r>
            <a:r>
              <a:rPr lang="en-US" dirty="0" smtClean="0"/>
              <a:t>(), </a:t>
            </a:r>
            <a:r>
              <a:rPr lang="en-US" dirty="0" err="1" smtClean="0"/>
              <a:t>getColor</a:t>
            </a:r>
            <a:r>
              <a:rPr lang="en-US" dirty="0" smtClean="0"/>
              <a:t>() too</a:t>
            </a:r>
            <a:endParaRPr lang="en-US" dirty="0"/>
          </a:p>
        </p:txBody>
      </p:sp>
    </p:spTree>
    <p:extLst>
      <p:ext uri="{BB962C8B-B14F-4D97-AF65-F5344CB8AC3E}">
        <p14:creationId xmlns:p14="http://schemas.microsoft.com/office/powerpoint/2010/main" val="22094195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Next Class</a:t>
            </a:r>
            <a:endParaRPr lang="en-US" dirty="0"/>
          </a:p>
        </p:txBody>
      </p:sp>
      <p:sp>
        <p:nvSpPr>
          <p:cNvPr id="3" name="Content Placeholder 2"/>
          <p:cNvSpPr>
            <a:spLocks noGrp="1"/>
          </p:cNvSpPr>
          <p:nvPr>
            <p:ph idx="1"/>
          </p:nvPr>
        </p:nvSpPr>
        <p:spPr/>
        <p:txBody>
          <a:bodyPr>
            <a:normAutofit/>
          </a:bodyPr>
          <a:lstStyle/>
          <a:p>
            <a:r>
              <a:rPr lang="en-US" dirty="0" smtClean="0"/>
              <a:t>Solve the 2 Design Problems in the handout</a:t>
            </a:r>
          </a:p>
          <a:p>
            <a:pPr lvl="1"/>
            <a:r>
              <a:rPr lang="en-US" dirty="0" smtClean="0"/>
              <a:t>Bring your solution to be collected </a:t>
            </a:r>
            <a:r>
              <a:rPr lang="en-US" b="1" dirty="0" smtClean="0">
                <a:solidFill>
                  <a:srgbClr val="FF0000"/>
                </a:solidFill>
              </a:rPr>
              <a:t>at the start of </a:t>
            </a:r>
            <a:r>
              <a:rPr lang="en-US" dirty="0" smtClean="0"/>
              <a:t>next class</a:t>
            </a:r>
          </a:p>
          <a:p>
            <a:pPr lvl="1"/>
            <a:r>
              <a:rPr lang="en-US" dirty="0" smtClean="0"/>
              <a:t>We will go over the solution at the beginning of next class</a:t>
            </a:r>
          </a:p>
          <a:p>
            <a:pPr lvl="1"/>
            <a:r>
              <a:rPr lang="en-US" dirty="0"/>
              <a:t>A</a:t>
            </a:r>
            <a:r>
              <a:rPr lang="en-US" dirty="0" smtClean="0"/>
              <a:t>nything turned in late will be worth zero points</a:t>
            </a:r>
          </a:p>
          <a:p>
            <a:endParaRPr lang="en-US" dirty="0"/>
          </a:p>
          <a:p>
            <a:r>
              <a:rPr lang="en-US" dirty="0" smtClean="0"/>
              <a:t>Problem 1 is also associated with ImplementingDesign1 homework</a:t>
            </a:r>
          </a:p>
          <a:p>
            <a:pPr lvl="1"/>
            <a:r>
              <a:rPr lang="en-US" dirty="0" smtClean="0"/>
              <a:t>Due </a:t>
            </a:r>
            <a:r>
              <a:rPr lang="en-US" b="1" dirty="0" smtClean="0"/>
              <a:t>Thursday night</a:t>
            </a:r>
            <a:r>
              <a:rPr lang="en-US" dirty="0" smtClean="0"/>
              <a:t>. (We will go over a solution Wednesday)</a:t>
            </a:r>
          </a:p>
          <a:p>
            <a:pPr lvl="1"/>
            <a:r>
              <a:rPr lang="en-US" dirty="0" smtClean="0"/>
              <a:t>You will have the option to implement your own design or out solution</a:t>
            </a:r>
          </a:p>
          <a:p>
            <a:pPr lvl="1"/>
            <a:r>
              <a:rPr lang="en-US" dirty="0" smtClean="0">
                <a:hlinkClick r:id="rId3"/>
              </a:rPr>
              <a:t>ImplementingDesign1</a:t>
            </a:r>
            <a:r>
              <a:rPr lang="en-US" dirty="0" smtClean="0"/>
              <a:t> description</a:t>
            </a:r>
          </a:p>
          <a:p>
            <a:pPr marL="0" indent="0">
              <a:buNone/>
            </a:pPr>
            <a:endParaRPr lang="en-US" dirty="0" smtClean="0"/>
          </a:p>
          <a:p>
            <a:r>
              <a:rPr lang="en-US" dirty="0" smtClean="0"/>
              <a:t>We’ll discuss more design principles next class</a:t>
            </a:r>
          </a:p>
          <a:p>
            <a:endParaRPr lang="en-US" dirty="0"/>
          </a:p>
          <a:p>
            <a:endParaRPr lang="en-US" dirty="0"/>
          </a:p>
        </p:txBody>
      </p:sp>
    </p:spTree>
    <p:extLst>
      <p:ext uri="{BB962C8B-B14F-4D97-AF65-F5344CB8AC3E}">
        <p14:creationId xmlns:p14="http://schemas.microsoft.com/office/powerpoint/2010/main" val="18935701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5256"/>
            <a:ext cx="8229600" cy="1022148"/>
          </a:xfrm>
        </p:spPr>
        <p:txBody>
          <a:bodyPr/>
          <a:lstStyle/>
          <a:p>
            <a:r>
              <a:rPr lang="en-US" dirty="0" smtClean="0"/>
              <a:t>A problem (if we have time)</a:t>
            </a:r>
            <a:endParaRPr lang="en-US" dirty="0"/>
          </a:p>
        </p:txBody>
      </p:sp>
      <p:sp>
        <p:nvSpPr>
          <p:cNvPr id="2" name="Content Placeholder 1"/>
          <p:cNvSpPr>
            <a:spLocks noGrp="1"/>
          </p:cNvSpPr>
          <p:nvPr>
            <p:ph idx="1"/>
          </p:nvPr>
        </p:nvSpPr>
        <p:spPr>
          <a:xfrm>
            <a:off x="457200" y="832745"/>
            <a:ext cx="8229600" cy="5085917"/>
          </a:xfrm>
        </p:spPr>
        <p:txBody>
          <a:bodyPr>
            <a:normAutofit lnSpcReduction="10000"/>
          </a:bodyPr>
          <a:lstStyle/>
          <a:p>
            <a:pPr marL="109537" indent="0">
              <a:buNone/>
            </a:pPr>
            <a:r>
              <a:rPr lang="en-US" sz="2400" dirty="0"/>
              <a:t>A factory sells a small number of unique products.  Each product has </a:t>
            </a:r>
            <a:r>
              <a:rPr lang="en-US" sz="2400" dirty="0" smtClean="0"/>
              <a:t>an </a:t>
            </a:r>
            <a:r>
              <a:rPr lang="en-US" sz="2400" dirty="0"/>
              <a:t>id code, a description, price and quantity (the amount currently available at the factory).  When a customer places an order, they buy a specific number of each product.  The order needs to be stored in the system for future reference, with the customer’s name and address</a:t>
            </a:r>
            <a:r>
              <a:rPr lang="en-US" sz="2400" dirty="0" smtClean="0"/>
              <a:t>.</a:t>
            </a:r>
          </a:p>
          <a:p>
            <a:pPr marL="109537" indent="0">
              <a:buNone/>
            </a:pPr>
            <a:endParaRPr lang="en-US" sz="2400" dirty="0" smtClean="0"/>
          </a:p>
          <a:p>
            <a:pPr marL="109537" indent="0">
              <a:buNone/>
            </a:pPr>
            <a:r>
              <a:rPr lang="en-US" sz="2400" dirty="0" smtClean="0"/>
              <a:t>At </a:t>
            </a:r>
            <a:r>
              <a:rPr lang="en-US" sz="2400" dirty="0"/>
              <a:t>some point, the order should ship to the customer, and that date should also be recorded.</a:t>
            </a:r>
          </a:p>
          <a:p>
            <a:pPr marL="109537" indent="0">
              <a:buNone/>
            </a:pPr>
            <a:endParaRPr lang="en-US" sz="2400" dirty="0" smtClean="0"/>
          </a:p>
          <a:p>
            <a:pPr marL="109537" indent="0">
              <a:buNone/>
            </a:pPr>
            <a:r>
              <a:rPr lang="en-US" sz="2400" dirty="0" smtClean="0"/>
              <a:t>The </a:t>
            </a:r>
            <a:r>
              <a:rPr lang="en-US" sz="2400" dirty="0"/>
              <a:t>main operation of the system is to add a new order and mark an order as shipped.</a:t>
            </a:r>
          </a:p>
          <a:p>
            <a:pPr marL="109537" indent="0">
              <a:buNone/>
            </a:pPr>
            <a:r>
              <a:rPr lang="en-US" sz="2400" b="1" dirty="0" smtClean="0"/>
              <a:t>In a group of 2-3, make with an object design for this system and document it in UML (on paper).</a:t>
            </a:r>
            <a:endParaRPr lang="en-US" sz="2400" b="1" dirty="0"/>
          </a:p>
          <a:p>
            <a:pPr marL="109537" indent="0">
              <a:buNone/>
            </a:pPr>
            <a:endParaRPr lang="en-US" sz="2400" dirty="0"/>
          </a:p>
        </p:txBody>
      </p:sp>
    </p:spTree>
    <p:extLst>
      <p:ext uri="{BB962C8B-B14F-4D97-AF65-F5344CB8AC3E}">
        <p14:creationId xmlns:p14="http://schemas.microsoft.com/office/powerpoint/2010/main" val="271842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5256"/>
            <a:ext cx="8229600" cy="1022148"/>
          </a:xfrm>
        </p:spPr>
        <p:txBody>
          <a:bodyPr/>
          <a:lstStyle/>
          <a:p>
            <a:r>
              <a:rPr lang="en-US" dirty="0" smtClean="0"/>
              <a:t>A problem –revised</a:t>
            </a:r>
            <a:endParaRPr lang="en-US" dirty="0"/>
          </a:p>
        </p:txBody>
      </p:sp>
      <p:sp>
        <p:nvSpPr>
          <p:cNvPr id="2" name="Content Placeholder 1"/>
          <p:cNvSpPr>
            <a:spLocks noGrp="1"/>
          </p:cNvSpPr>
          <p:nvPr>
            <p:ph idx="1"/>
          </p:nvPr>
        </p:nvSpPr>
        <p:spPr>
          <a:xfrm>
            <a:off x="457200" y="832745"/>
            <a:ext cx="8229600" cy="5085917"/>
          </a:xfrm>
        </p:spPr>
        <p:txBody>
          <a:bodyPr/>
          <a:lstStyle/>
          <a:p>
            <a:pPr marL="109537" indent="0">
              <a:buNone/>
            </a:pPr>
            <a:r>
              <a:rPr lang="en-US" sz="2400" dirty="0" smtClean="0"/>
              <a:t>Now orders can be partially shipped – i.e. a single order might take several shipments to complete.</a:t>
            </a:r>
          </a:p>
          <a:p>
            <a:pPr marL="109537" indent="0">
              <a:buNone/>
            </a:pPr>
            <a:endParaRPr lang="en-US" sz="2400" dirty="0" smtClean="0"/>
          </a:p>
          <a:p>
            <a:pPr marL="109537" indent="0">
              <a:buNone/>
            </a:pPr>
            <a:r>
              <a:rPr lang="en-US" sz="2400" dirty="0" smtClean="0"/>
              <a:t>The </a:t>
            </a:r>
            <a:r>
              <a:rPr lang="en-US" sz="2400" dirty="0"/>
              <a:t>main operation of the system is to add a new order and </a:t>
            </a:r>
            <a:r>
              <a:rPr lang="en-US" sz="2400" dirty="0" smtClean="0"/>
              <a:t>enter shipments for orders.</a:t>
            </a:r>
            <a:endParaRPr lang="en-US" sz="2400" dirty="0"/>
          </a:p>
          <a:p>
            <a:pPr marL="109537" indent="0">
              <a:buNone/>
            </a:pPr>
            <a:endParaRPr lang="en-US" sz="2000" b="1" dirty="0" smtClean="0"/>
          </a:p>
          <a:p>
            <a:pPr marL="109537" indent="0">
              <a:buNone/>
            </a:pPr>
            <a:r>
              <a:rPr lang="en-US" sz="2800" b="1" dirty="0" smtClean="0"/>
              <a:t>In a group of 2-3, revise your design to accommodate this new issue.</a:t>
            </a:r>
            <a:endParaRPr lang="en-US" sz="2800" b="1" dirty="0"/>
          </a:p>
          <a:p>
            <a:pPr marL="109537" indent="0">
              <a:buNone/>
            </a:pPr>
            <a:endParaRPr lang="en-US" sz="2400" dirty="0"/>
          </a:p>
        </p:txBody>
      </p:sp>
    </p:spTree>
    <p:extLst>
      <p:ext uri="{BB962C8B-B14F-4D97-AF65-F5344CB8AC3E}">
        <p14:creationId xmlns:p14="http://schemas.microsoft.com/office/powerpoint/2010/main" val="3286282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2682" y="464282"/>
            <a:ext cx="5664933" cy="623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727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p:cNvSpPr>
            <a:spLocks noGrp="1"/>
          </p:cNvSpPr>
          <p:nvPr>
            <p:ph idx="1"/>
          </p:nvPr>
        </p:nvSpPr>
        <p:spPr/>
        <p:txBody>
          <a:bodyPr/>
          <a:lstStyle/>
          <a:p>
            <a:pPr>
              <a:buFont typeface="Arial" panose="020B0604020202020204" pitchFamily="34" charset="0"/>
              <a:buChar char="•"/>
            </a:pPr>
            <a:r>
              <a:rPr lang="en-US" dirty="0"/>
              <a:t>So we propose designs, then iteratively refine them into something that might work</a:t>
            </a:r>
          </a:p>
          <a:p>
            <a:pPr lvl="1">
              <a:buFont typeface="Arial" panose="020B0604020202020204" pitchFamily="34" charset="0"/>
              <a:buChar char="•"/>
            </a:pPr>
            <a:r>
              <a:rPr lang="en-US" dirty="0"/>
              <a:t>Many bad ideas in the process</a:t>
            </a:r>
          </a:p>
          <a:p>
            <a:pPr lvl="1">
              <a:buFont typeface="Arial" panose="020B0604020202020204" pitchFamily="34" charset="0"/>
              <a:buChar char="•"/>
            </a:pPr>
            <a:r>
              <a:rPr lang="en-US" dirty="0"/>
              <a:t>We don’t want to go through the effort of implementing bad ideas in </a:t>
            </a:r>
            <a:r>
              <a:rPr lang="en-US" dirty="0" smtClean="0"/>
              <a:t>code</a:t>
            </a:r>
          </a:p>
          <a:p>
            <a:pPr lvl="1">
              <a:buFont typeface="Arial" panose="020B0604020202020204" pitchFamily="34" charset="0"/>
              <a:buChar char="•"/>
            </a:pPr>
            <a:r>
              <a:rPr lang="en-US" dirty="0" smtClean="0"/>
              <a:t>But we need a way to communicate/think concretely about these half-baked program approaches</a:t>
            </a:r>
          </a:p>
          <a:p>
            <a:pPr>
              <a:buFont typeface="Arial" panose="020B0604020202020204" pitchFamily="34" charset="0"/>
              <a:buChar char="•"/>
            </a:pPr>
            <a:r>
              <a:rPr lang="en-US" dirty="0" smtClean="0"/>
              <a:t>We need a diagram language!</a:t>
            </a:r>
            <a:endParaRPr lang="en-US" dirty="0"/>
          </a:p>
          <a:p>
            <a:endParaRPr lang="en-US" dirty="0"/>
          </a:p>
        </p:txBody>
      </p:sp>
    </p:spTree>
    <p:extLst>
      <p:ext uri="{BB962C8B-B14F-4D97-AF65-F5344CB8AC3E}">
        <p14:creationId xmlns:p14="http://schemas.microsoft.com/office/powerpoint/2010/main" val="4263988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Tools of the Trade</a:t>
            </a:r>
            <a:endParaRPr lang="en-US" dirty="0"/>
          </a:p>
        </p:txBody>
      </p:sp>
      <p:sp>
        <p:nvSpPr>
          <p:cNvPr id="2" name="Content Placeholder 1"/>
          <p:cNvSpPr>
            <a:spLocks noGrp="1"/>
          </p:cNvSpPr>
          <p:nvPr>
            <p:ph idx="1"/>
          </p:nvPr>
        </p:nvSpPr>
        <p:spPr/>
        <p:txBody>
          <a:bodyPr/>
          <a:lstStyle/>
          <a:p>
            <a:r>
              <a:rPr lang="en-US" dirty="0" smtClean="0"/>
              <a:t>Class Diagrams</a:t>
            </a:r>
            <a:r>
              <a:rPr lang="en-US" dirty="0"/>
              <a:t> </a:t>
            </a:r>
            <a:r>
              <a:rPr lang="en-US" dirty="0" smtClean="0"/>
              <a:t>(UML)</a:t>
            </a:r>
          </a:p>
          <a:p>
            <a:r>
              <a:rPr lang="en-US" dirty="0" smtClean="0"/>
              <a:t>UML – Unified Modeling Language</a:t>
            </a:r>
          </a:p>
          <a:p>
            <a:pPr lvl="1"/>
            <a:r>
              <a:rPr lang="en-US" sz="2100" dirty="0" smtClean="0"/>
              <a:t>Language </a:t>
            </a:r>
            <a:r>
              <a:rPr lang="en-US" sz="2100" dirty="0" smtClean="0">
                <a:solidFill>
                  <a:srgbClr val="FF0000"/>
                </a:solidFill>
              </a:rPr>
              <a:t>un</a:t>
            </a:r>
            <a:r>
              <a:rPr lang="en-US" sz="2100" dirty="0" smtClean="0"/>
              <a:t>specific</a:t>
            </a:r>
          </a:p>
          <a:p>
            <a:pPr lvl="1"/>
            <a:r>
              <a:rPr lang="en-US" sz="2100" dirty="0" smtClean="0"/>
              <a:t>Has a lot of different diagrams it provides specifications for – but the class diagram language is the most widely used</a:t>
            </a:r>
          </a:p>
        </p:txBody>
      </p:sp>
    </p:spTree>
    <p:extLst>
      <p:ext uri="{BB962C8B-B14F-4D97-AF65-F5344CB8AC3E}">
        <p14:creationId xmlns:p14="http://schemas.microsoft.com/office/powerpoint/2010/main" val="3671572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A little class diagram will get you a long way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98984322"/>
              </p:ext>
            </p:extLst>
          </p:nvPr>
        </p:nvGraphicFramePr>
        <p:xfrm>
          <a:off x="457200" y="4173450"/>
          <a:ext cx="2701636" cy="190523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smtClean="0"/>
                        <a:t>Team</a:t>
                      </a:r>
                      <a:endParaRPr lang="en-US" dirty="0"/>
                    </a:p>
                  </a:txBody>
                  <a:tcPr/>
                </a:tc>
                <a:extLst>
                  <a:ext uri="{0D108BD9-81ED-4DB2-BD59-A6C34878D82A}">
                    <a16:rowId xmlns:a16="http://schemas.microsoft.com/office/drawing/2014/main" val="3088865900"/>
                  </a:ext>
                </a:extLst>
              </a:tr>
              <a:tr h="498763">
                <a:tc>
                  <a:txBody>
                    <a:bodyPr/>
                    <a:lstStyle/>
                    <a:p>
                      <a:r>
                        <a:rPr lang="en-US" dirty="0" err="1" smtClean="0"/>
                        <a:t>teamAverage</a:t>
                      </a:r>
                      <a:endParaRPr lang="en-US" dirty="0" smtClean="0"/>
                    </a:p>
                    <a:p>
                      <a:r>
                        <a:rPr lang="en-US" dirty="0" smtClean="0"/>
                        <a:t>name</a:t>
                      </a:r>
                    </a:p>
                    <a:p>
                      <a:r>
                        <a:rPr lang="en-US" dirty="0" smtClean="0"/>
                        <a:t>students</a:t>
                      </a:r>
                      <a:endParaRPr lang="en-US" dirty="0"/>
                    </a:p>
                  </a:txBody>
                  <a:tcPr/>
                </a:tc>
                <a:extLst>
                  <a:ext uri="{0D108BD9-81ED-4DB2-BD59-A6C34878D82A}">
                    <a16:rowId xmlns:a16="http://schemas.microsoft.com/office/drawing/2014/main" val="4051349719"/>
                  </a:ext>
                </a:extLst>
              </a:tr>
              <a:tr h="714894">
                <a:tc>
                  <a:txBody>
                    <a:bodyPr/>
                    <a:lstStyle/>
                    <a:p>
                      <a:r>
                        <a:rPr lang="en-US" dirty="0" err="1" smtClean="0"/>
                        <a:t>addGrade</a:t>
                      </a:r>
                      <a:r>
                        <a:rPr lang="en-US" dirty="0" smtClean="0"/>
                        <a:t>(grade)</a:t>
                      </a:r>
                    </a:p>
                    <a:p>
                      <a:r>
                        <a:rPr lang="en-US" dirty="0" err="1" smtClean="0"/>
                        <a:t>getTeamAverage</a:t>
                      </a:r>
                      <a:r>
                        <a:rPr lang="en-US" dirty="0" smtClean="0"/>
                        <a:t>()</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20973961"/>
              </p:ext>
            </p:extLst>
          </p:nvPr>
        </p:nvGraphicFramePr>
        <p:xfrm>
          <a:off x="4982096" y="4410362"/>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smtClean="0"/>
                        <a:t>Student</a:t>
                      </a:r>
                      <a:endParaRPr lang="en-US" dirty="0"/>
                    </a:p>
                  </a:txBody>
                  <a:tcPr/>
                </a:tc>
                <a:extLst>
                  <a:ext uri="{0D108BD9-81ED-4DB2-BD59-A6C34878D82A}">
                    <a16:rowId xmlns:a16="http://schemas.microsoft.com/office/drawing/2014/main" val="3088865900"/>
                  </a:ext>
                </a:extLst>
              </a:tr>
              <a:tr h="498763">
                <a:tc>
                  <a:txBody>
                    <a:bodyPr/>
                    <a:lstStyle/>
                    <a:p>
                      <a:r>
                        <a:rPr lang="en-US" dirty="0" smtClean="0"/>
                        <a:t>grades</a:t>
                      </a:r>
                    </a:p>
                    <a:p>
                      <a:r>
                        <a:rPr lang="en-US" dirty="0" smtClean="0"/>
                        <a:t>name</a:t>
                      </a:r>
                      <a:endParaRPr lang="en-US" dirty="0"/>
                    </a:p>
                  </a:txBody>
                  <a:tcPr/>
                </a:tc>
                <a:extLst>
                  <a:ext uri="{0D108BD9-81ED-4DB2-BD59-A6C34878D82A}">
                    <a16:rowId xmlns:a16="http://schemas.microsoft.com/office/drawing/2014/main" val="4051349719"/>
                  </a:ext>
                </a:extLst>
              </a:tr>
              <a:tr h="714894">
                <a:tc>
                  <a:txBody>
                    <a:bodyPr/>
                    <a:lstStyle/>
                    <a:p>
                      <a:r>
                        <a:rPr lang="en-US" dirty="0" err="1" smtClean="0"/>
                        <a:t>addGrade</a:t>
                      </a:r>
                      <a:r>
                        <a:rPr lang="en-US" dirty="0" smtClean="0"/>
                        <a:t>(grade)</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21670327"/>
              </p:ext>
            </p:extLst>
          </p:nvPr>
        </p:nvGraphicFramePr>
        <p:xfrm>
          <a:off x="457200"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err="1" smtClean="0"/>
                        <a:t>ClassName</a:t>
                      </a:r>
                      <a:endParaRPr lang="en-US" dirty="0"/>
                    </a:p>
                  </a:txBody>
                  <a:tcPr/>
                </a:tc>
                <a:extLst>
                  <a:ext uri="{0D108BD9-81ED-4DB2-BD59-A6C34878D82A}">
                    <a16:rowId xmlns:a16="http://schemas.microsoft.com/office/drawing/2014/main" val="3088865900"/>
                  </a:ext>
                </a:extLst>
              </a:tr>
              <a:tr h="336164">
                <a:tc>
                  <a:txBody>
                    <a:bodyPr/>
                    <a:lstStyle/>
                    <a:p>
                      <a:r>
                        <a:rPr lang="en-US" dirty="0" smtClean="0"/>
                        <a:t>Field names</a:t>
                      </a:r>
                      <a:endParaRPr lang="en-US" dirty="0"/>
                    </a:p>
                  </a:txBody>
                  <a:tcPr/>
                </a:tc>
                <a:extLst>
                  <a:ext uri="{0D108BD9-81ED-4DB2-BD59-A6C34878D82A}">
                    <a16:rowId xmlns:a16="http://schemas.microsoft.com/office/drawing/2014/main" val="4051349719"/>
                  </a:ext>
                </a:extLst>
              </a:tr>
              <a:tr h="531747">
                <a:tc>
                  <a:txBody>
                    <a:bodyPr/>
                    <a:lstStyle/>
                    <a:p>
                      <a:r>
                        <a:rPr lang="en-US" dirty="0" smtClean="0"/>
                        <a:t>Method names</a:t>
                      </a:r>
                    </a:p>
                    <a:p>
                      <a:endParaRPr lang="en-US" dirty="0"/>
                    </a:p>
                  </a:txBody>
                  <a:tcPr/>
                </a:tc>
                <a:extLst>
                  <a:ext uri="{0D108BD9-81ED-4DB2-BD59-A6C34878D82A}">
                    <a16:rowId xmlns:a16="http://schemas.microsoft.com/office/drawing/2014/main" val="1112117699"/>
                  </a:ext>
                </a:extLst>
              </a:tr>
            </a:tbl>
          </a:graphicData>
        </a:graphic>
      </p:graphicFrame>
      <p:sp>
        <p:nvSpPr>
          <p:cNvPr id="7" name="TextBox 6"/>
          <p:cNvSpPr txBox="1"/>
          <p:nvPr/>
        </p:nvSpPr>
        <p:spPr>
          <a:xfrm>
            <a:off x="4854633" y="1562793"/>
            <a:ext cx="3158836"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3 sections</a:t>
            </a:r>
          </a:p>
          <a:p>
            <a:pPr marL="285750" indent="-285750">
              <a:buFont typeface="Arial" panose="020B0604020202020204" pitchFamily="34" charset="0"/>
              <a:buChar char="•"/>
            </a:pPr>
            <a:r>
              <a:rPr lang="en-US" dirty="0" smtClean="0"/>
              <a:t>Not the final version of UML we will teach, but covers the main points</a:t>
            </a:r>
            <a:endParaRPr lang="en-US" dirty="0"/>
          </a:p>
        </p:txBody>
      </p:sp>
      <p:cxnSp>
        <p:nvCxnSpPr>
          <p:cNvPr id="9" name="Straight Connector 8"/>
          <p:cNvCxnSpPr/>
          <p:nvPr/>
        </p:nvCxnSpPr>
        <p:spPr>
          <a:xfrm flipV="1">
            <a:off x="457200" y="3325091"/>
            <a:ext cx="8055033" cy="3325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3421004"/>
            <a:ext cx="3158836" cy="369332"/>
          </a:xfrm>
          <a:prstGeom prst="rect">
            <a:avLst/>
          </a:prstGeom>
          <a:noFill/>
        </p:spPr>
        <p:txBody>
          <a:bodyPr wrap="square" rtlCol="0">
            <a:spAutoFit/>
          </a:bodyPr>
          <a:lstStyle/>
          <a:p>
            <a:r>
              <a:rPr lang="en-US" b="1" dirty="0" smtClean="0"/>
              <a:t>Example</a:t>
            </a:r>
          </a:p>
        </p:txBody>
      </p:sp>
    </p:spTree>
    <p:extLst>
      <p:ext uri="{BB962C8B-B14F-4D97-AF65-F5344CB8AC3E}">
        <p14:creationId xmlns:p14="http://schemas.microsoft.com/office/powerpoint/2010/main" val="252737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Lines</a:t>
            </a:r>
            <a:endParaRPr lang="en-US" dirty="0"/>
          </a:p>
        </p:txBody>
      </p:sp>
      <p:graphicFrame>
        <p:nvGraphicFramePr>
          <p:cNvPr id="4" name="Table 3"/>
          <p:cNvGraphicFramePr>
            <a:graphicFrameLocks noGrp="1"/>
          </p:cNvGraphicFramePr>
          <p:nvPr/>
        </p:nvGraphicFramePr>
        <p:xfrm>
          <a:off x="457200" y="4173450"/>
          <a:ext cx="2701636" cy="190523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smtClean="0"/>
                        <a:t>Team</a:t>
                      </a:r>
                      <a:endParaRPr lang="en-US" dirty="0"/>
                    </a:p>
                  </a:txBody>
                  <a:tcPr/>
                </a:tc>
                <a:extLst>
                  <a:ext uri="{0D108BD9-81ED-4DB2-BD59-A6C34878D82A}">
                    <a16:rowId xmlns:a16="http://schemas.microsoft.com/office/drawing/2014/main" val="3088865900"/>
                  </a:ext>
                </a:extLst>
              </a:tr>
              <a:tr h="498763">
                <a:tc>
                  <a:txBody>
                    <a:bodyPr/>
                    <a:lstStyle/>
                    <a:p>
                      <a:r>
                        <a:rPr lang="en-US" dirty="0" err="1" smtClean="0"/>
                        <a:t>teamAverage</a:t>
                      </a:r>
                      <a:endParaRPr lang="en-US" dirty="0" smtClean="0"/>
                    </a:p>
                    <a:p>
                      <a:r>
                        <a:rPr lang="en-US" dirty="0" smtClean="0"/>
                        <a:t>name</a:t>
                      </a:r>
                    </a:p>
                    <a:p>
                      <a:r>
                        <a:rPr lang="en-US" dirty="0" smtClean="0"/>
                        <a:t>students</a:t>
                      </a:r>
                      <a:endParaRPr lang="en-US" dirty="0"/>
                    </a:p>
                  </a:txBody>
                  <a:tcPr/>
                </a:tc>
                <a:extLst>
                  <a:ext uri="{0D108BD9-81ED-4DB2-BD59-A6C34878D82A}">
                    <a16:rowId xmlns:a16="http://schemas.microsoft.com/office/drawing/2014/main" val="4051349719"/>
                  </a:ext>
                </a:extLst>
              </a:tr>
              <a:tr h="714894">
                <a:tc>
                  <a:txBody>
                    <a:bodyPr/>
                    <a:lstStyle/>
                    <a:p>
                      <a:r>
                        <a:rPr lang="en-US" dirty="0" err="1" smtClean="0"/>
                        <a:t>addGrade</a:t>
                      </a:r>
                      <a:r>
                        <a:rPr lang="en-US" dirty="0" smtClean="0"/>
                        <a:t>(grade)</a:t>
                      </a:r>
                    </a:p>
                    <a:p>
                      <a:r>
                        <a:rPr lang="en-US" dirty="0" err="1" smtClean="0"/>
                        <a:t>getTeamAverage</a:t>
                      </a:r>
                      <a:r>
                        <a:rPr lang="en-US" dirty="0" smtClean="0"/>
                        <a:t>()</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5" name="Table 4"/>
          <p:cNvGraphicFramePr>
            <a:graphicFrameLocks noGrp="1"/>
          </p:cNvGraphicFramePr>
          <p:nvPr/>
        </p:nvGraphicFramePr>
        <p:xfrm>
          <a:off x="4982096" y="4410362"/>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smtClean="0"/>
                        <a:t>Student</a:t>
                      </a:r>
                      <a:endParaRPr lang="en-US" dirty="0"/>
                    </a:p>
                  </a:txBody>
                  <a:tcPr/>
                </a:tc>
                <a:extLst>
                  <a:ext uri="{0D108BD9-81ED-4DB2-BD59-A6C34878D82A}">
                    <a16:rowId xmlns:a16="http://schemas.microsoft.com/office/drawing/2014/main" val="3088865900"/>
                  </a:ext>
                </a:extLst>
              </a:tr>
              <a:tr h="498763">
                <a:tc>
                  <a:txBody>
                    <a:bodyPr/>
                    <a:lstStyle/>
                    <a:p>
                      <a:r>
                        <a:rPr lang="en-US" dirty="0" smtClean="0"/>
                        <a:t>grades</a:t>
                      </a:r>
                    </a:p>
                    <a:p>
                      <a:r>
                        <a:rPr lang="en-US" dirty="0" smtClean="0"/>
                        <a:t>name</a:t>
                      </a:r>
                      <a:endParaRPr lang="en-US" dirty="0"/>
                    </a:p>
                  </a:txBody>
                  <a:tcPr/>
                </a:tc>
                <a:extLst>
                  <a:ext uri="{0D108BD9-81ED-4DB2-BD59-A6C34878D82A}">
                    <a16:rowId xmlns:a16="http://schemas.microsoft.com/office/drawing/2014/main" val="4051349719"/>
                  </a:ext>
                </a:extLst>
              </a:tr>
              <a:tr h="714894">
                <a:tc>
                  <a:txBody>
                    <a:bodyPr/>
                    <a:lstStyle/>
                    <a:p>
                      <a:r>
                        <a:rPr lang="en-US" dirty="0" err="1" smtClean="0"/>
                        <a:t>addGrade</a:t>
                      </a:r>
                      <a:r>
                        <a:rPr lang="en-US" dirty="0" smtClean="0"/>
                        <a:t>(grade)</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6" name="Table 5"/>
          <p:cNvGraphicFramePr>
            <a:graphicFrameLocks noGrp="1"/>
          </p:cNvGraphicFramePr>
          <p:nvPr/>
        </p:nvGraphicFramePr>
        <p:xfrm>
          <a:off x="457200"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err="1" smtClean="0"/>
                        <a:t>ClassName</a:t>
                      </a:r>
                      <a:endParaRPr lang="en-US" dirty="0"/>
                    </a:p>
                  </a:txBody>
                  <a:tcPr/>
                </a:tc>
                <a:extLst>
                  <a:ext uri="{0D108BD9-81ED-4DB2-BD59-A6C34878D82A}">
                    <a16:rowId xmlns:a16="http://schemas.microsoft.com/office/drawing/2014/main" val="3088865900"/>
                  </a:ext>
                </a:extLst>
              </a:tr>
              <a:tr h="336164">
                <a:tc>
                  <a:txBody>
                    <a:bodyPr/>
                    <a:lstStyle/>
                    <a:p>
                      <a:r>
                        <a:rPr lang="en-US" dirty="0" smtClean="0"/>
                        <a:t>Field names</a:t>
                      </a:r>
                      <a:endParaRPr lang="en-US" dirty="0"/>
                    </a:p>
                  </a:txBody>
                  <a:tcPr/>
                </a:tc>
                <a:extLst>
                  <a:ext uri="{0D108BD9-81ED-4DB2-BD59-A6C34878D82A}">
                    <a16:rowId xmlns:a16="http://schemas.microsoft.com/office/drawing/2014/main" val="4051349719"/>
                  </a:ext>
                </a:extLst>
              </a:tr>
              <a:tr h="531747">
                <a:tc>
                  <a:txBody>
                    <a:bodyPr/>
                    <a:lstStyle/>
                    <a:p>
                      <a:r>
                        <a:rPr lang="en-US" dirty="0" smtClean="0"/>
                        <a:t>Method names</a:t>
                      </a:r>
                    </a:p>
                    <a:p>
                      <a:endParaRPr lang="en-US" dirty="0"/>
                    </a:p>
                  </a:txBody>
                  <a:tcPr/>
                </a:tc>
                <a:extLst>
                  <a:ext uri="{0D108BD9-81ED-4DB2-BD59-A6C34878D82A}">
                    <a16:rowId xmlns:a16="http://schemas.microsoft.com/office/drawing/2014/main" val="1112117699"/>
                  </a:ext>
                </a:extLst>
              </a:tr>
            </a:tbl>
          </a:graphicData>
        </a:graphic>
      </p:graphicFrame>
      <p:sp>
        <p:nvSpPr>
          <p:cNvPr id="7" name="TextBox 6"/>
          <p:cNvSpPr txBox="1"/>
          <p:nvPr/>
        </p:nvSpPr>
        <p:spPr>
          <a:xfrm>
            <a:off x="2139143" y="1086084"/>
            <a:ext cx="5685905" cy="584775"/>
          </a:xfrm>
          <a:prstGeom prst="rect">
            <a:avLst/>
          </a:prstGeom>
          <a:noFill/>
        </p:spPr>
        <p:txBody>
          <a:bodyPr wrap="square" rtlCol="0">
            <a:spAutoFit/>
          </a:bodyPr>
          <a:lstStyle/>
          <a:p>
            <a:r>
              <a:rPr lang="en-US" sz="3200" dirty="0" smtClean="0"/>
              <a:t>A has a B (field)</a:t>
            </a:r>
            <a:endParaRPr lang="en-US" sz="3200" dirty="0"/>
          </a:p>
        </p:txBody>
      </p:sp>
      <p:cxnSp>
        <p:nvCxnSpPr>
          <p:cNvPr id="9" name="Straight Connector 8"/>
          <p:cNvCxnSpPr/>
          <p:nvPr/>
        </p:nvCxnSpPr>
        <p:spPr>
          <a:xfrm flipV="1">
            <a:off x="457200" y="3325091"/>
            <a:ext cx="8055033" cy="3325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3421004"/>
            <a:ext cx="3158836" cy="369332"/>
          </a:xfrm>
          <a:prstGeom prst="rect">
            <a:avLst/>
          </a:prstGeom>
          <a:noFill/>
        </p:spPr>
        <p:txBody>
          <a:bodyPr wrap="square" rtlCol="0">
            <a:spAutoFit/>
          </a:bodyPr>
          <a:lstStyle/>
          <a:p>
            <a:r>
              <a:rPr lang="en-US" b="1" dirty="0" smtClean="0"/>
              <a:t>Example</a:t>
            </a:r>
          </a:p>
        </p:txBody>
      </p:sp>
      <p:graphicFrame>
        <p:nvGraphicFramePr>
          <p:cNvPr id="11" name="Table 10"/>
          <p:cNvGraphicFramePr>
            <a:graphicFrameLocks noGrp="1"/>
          </p:cNvGraphicFramePr>
          <p:nvPr>
            <p:extLst>
              <p:ext uri="{D42A27DB-BD31-4B8C-83A1-F6EECF244321}">
                <p14:modId xmlns:p14="http://schemas.microsoft.com/office/powerpoint/2010/main" val="2403846332"/>
              </p:ext>
            </p:extLst>
          </p:nvPr>
        </p:nvGraphicFramePr>
        <p:xfrm>
          <a:off x="4865717"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err="1" smtClean="0"/>
                        <a:t>ClassName</a:t>
                      </a:r>
                      <a:endParaRPr lang="en-US" dirty="0"/>
                    </a:p>
                  </a:txBody>
                  <a:tcPr/>
                </a:tc>
                <a:extLst>
                  <a:ext uri="{0D108BD9-81ED-4DB2-BD59-A6C34878D82A}">
                    <a16:rowId xmlns:a16="http://schemas.microsoft.com/office/drawing/2014/main" val="3088865900"/>
                  </a:ext>
                </a:extLst>
              </a:tr>
              <a:tr h="336164">
                <a:tc>
                  <a:txBody>
                    <a:bodyPr/>
                    <a:lstStyle/>
                    <a:p>
                      <a:r>
                        <a:rPr lang="en-US" dirty="0" smtClean="0"/>
                        <a:t>Field names</a:t>
                      </a:r>
                      <a:endParaRPr lang="en-US" dirty="0"/>
                    </a:p>
                  </a:txBody>
                  <a:tcPr/>
                </a:tc>
                <a:extLst>
                  <a:ext uri="{0D108BD9-81ED-4DB2-BD59-A6C34878D82A}">
                    <a16:rowId xmlns:a16="http://schemas.microsoft.com/office/drawing/2014/main" val="4051349719"/>
                  </a:ext>
                </a:extLst>
              </a:tr>
              <a:tr h="531747">
                <a:tc>
                  <a:txBody>
                    <a:bodyPr/>
                    <a:lstStyle/>
                    <a:p>
                      <a:r>
                        <a:rPr lang="en-US" dirty="0" smtClean="0"/>
                        <a:t>Method names</a:t>
                      </a:r>
                    </a:p>
                    <a:p>
                      <a:endParaRPr lang="en-US" dirty="0"/>
                    </a:p>
                  </a:txBody>
                  <a:tcPr/>
                </a:tc>
                <a:extLst>
                  <a:ext uri="{0D108BD9-81ED-4DB2-BD59-A6C34878D82A}">
                    <a16:rowId xmlns:a16="http://schemas.microsoft.com/office/drawing/2014/main" val="1112117699"/>
                  </a:ext>
                </a:extLst>
              </a:tr>
            </a:tbl>
          </a:graphicData>
        </a:graphic>
      </p:graphicFrame>
      <p:cxnSp>
        <p:nvCxnSpPr>
          <p:cNvPr id="8" name="Straight Arrow Connector 7"/>
          <p:cNvCxnSpPr>
            <a:endCxn id="11" idx="1"/>
          </p:cNvCxnSpPr>
          <p:nvPr/>
        </p:nvCxnSpPr>
        <p:spPr>
          <a:xfrm flipV="1">
            <a:off x="3158836" y="2329800"/>
            <a:ext cx="1706881" cy="89521"/>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219796" y="5240335"/>
            <a:ext cx="1706881" cy="0"/>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4716" y="4688378"/>
            <a:ext cx="381001" cy="769441"/>
          </a:xfrm>
          <a:prstGeom prst="rect">
            <a:avLst/>
          </a:prstGeom>
          <a:noFill/>
        </p:spPr>
        <p:txBody>
          <a:bodyPr wrap="square" rtlCol="0">
            <a:spAutoFit/>
          </a:bodyPr>
          <a:lstStyle/>
          <a:p>
            <a:r>
              <a:rPr lang="en-US" sz="4400" dirty="0" smtClean="0">
                <a:latin typeface="Arial Black" panose="020B0A04020102020204" pitchFamily="34" charset="0"/>
              </a:rPr>
              <a:t>*</a:t>
            </a:r>
            <a:endParaRPr lang="en-US" dirty="0">
              <a:latin typeface="Arial Black" panose="020B0A04020102020204" pitchFamily="34" charset="0"/>
            </a:endParaRPr>
          </a:p>
        </p:txBody>
      </p:sp>
      <p:sp>
        <p:nvSpPr>
          <p:cNvPr id="16" name="TextBox 15"/>
          <p:cNvSpPr txBox="1"/>
          <p:nvPr/>
        </p:nvSpPr>
        <p:spPr>
          <a:xfrm>
            <a:off x="4865717" y="3421004"/>
            <a:ext cx="2959331" cy="923330"/>
          </a:xfrm>
          <a:prstGeom prst="rect">
            <a:avLst/>
          </a:prstGeom>
          <a:noFill/>
        </p:spPr>
        <p:txBody>
          <a:bodyPr wrap="square" rtlCol="0">
            <a:spAutoFit/>
          </a:bodyPr>
          <a:lstStyle/>
          <a:p>
            <a:r>
              <a:rPr lang="en-US" dirty="0" smtClean="0"/>
              <a:t>Note the star means several… usually a list or collection.</a:t>
            </a:r>
            <a:endParaRPr lang="en-US" dirty="0"/>
          </a:p>
        </p:txBody>
      </p:sp>
      <p:sp>
        <p:nvSpPr>
          <p:cNvPr id="14" name="Rectangle 13"/>
          <p:cNvSpPr/>
          <p:nvPr/>
        </p:nvSpPr>
        <p:spPr>
          <a:xfrm>
            <a:off x="193431" y="6295292"/>
            <a:ext cx="738554"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a:t>
            </a:r>
            <a:endParaRPr lang="en-US" dirty="0"/>
          </a:p>
        </p:txBody>
      </p:sp>
    </p:spTree>
    <p:extLst>
      <p:ext uri="{BB962C8B-B14F-4D97-AF65-F5344CB8AC3E}">
        <p14:creationId xmlns:p14="http://schemas.microsoft.com/office/powerpoint/2010/main" val="1567250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defRPr/>
            </a:pPr>
            <a:r>
              <a:rPr lang="en-US" dirty="0" smtClean="0">
                <a:ea typeface="+mj-ea"/>
              </a:rPr>
              <a:t>Summary of </a:t>
            </a:r>
            <a:br>
              <a:rPr lang="en-US" dirty="0" smtClean="0">
                <a:ea typeface="+mj-ea"/>
              </a:rPr>
            </a:br>
            <a:r>
              <a:rPr lang="en-US" dirty="0" smtClean="0">
                <a:ea typeface="+mj-ea"/>
              </a:rPr>
              <a:t>UML Class Diagram Arrows</a:t>
            </a:r>
            <a:endParaRPr lang="en-US" dirty="0">
              <a:ea typeface="+mj-ea"/>
            </a:endParaRPr>
          </a:p>
        </p:txBody>
      </p:sp>
      <p:pic>
        <p:nvPicPr>
          <p:cNvPr id="7" name="Picture 6"/>
          <p:cNvPicPr/>
          <p:nvPr/>
        </p:nvPicPr>
        <p:blipFill rotWithShape="1">
          <a:blip r:embed="rId3"/>
          <a:srcRect l="9000" t="7500" r="9000" b="9000"/>
          <a:stretch/>
        </p:blipFill>
        <p:spPr bwMode="auto">
          <a:xfrm>
            <a:off x="714595" y="2263694"/>
            <a:ext cx="1741525" cy="1797944"/>
          </a:xfrm>
          <a:prstGeom prst="rect">
            <a:avLst/>
          </a:prstGeom>
          <a:ln>
            <a:noFill/>
          </a:ln>
          <a:extLst>
            <a:ext uri="{53640926-AAD7-44D8-BBD7-CCE9431645EC}">
              <a14:shadowObscured xmlns:a14="http://schemas.microsoft.com/office/drawing/2010/main"/>
            </a:ext>
          </a:extLst>
        </p:spPr>
      </p:pic>
      <p:sp>
        <p:nvSpPr>
          <p:cNvPr id="2" name="TextBox 1"/>
          <p:cNvSpPr txBox="1"/>
          <p:nvPr/>
        </p:nvSpPr>
        <p:spPr>
          <a:xfrm>
            <a:off x="870258" y="1651763"/>
            <a:ext cx="1430200" cy="646331"/>
          </a:xfrm>
          <a:prstGeom prst="rect">
            <a:avLst/>
          </a:prstGeom>
          <a:noFill/>
        </p:spPr>
        <p:txBody>
          <a:bodyPr wrap="none" rtlCol="0">
            <a:spAutoFit/>
          </a:bodyPr>
          <a:lstStyle/>
          <a:p>
            <a:pPr algn="ctr"/>
            <a:r>
              <a:rPr lang="en-US" dirty="0" smtClean="0"/>
              <a:t>Inheritance</a:t>
            </a:r>
          </a:p>
          <a:p>
            <a:pPr algn="ctr"/>
            <a:r>
              <a:rPr lang="en-US" dirty="0" smtClean="0"/>
              <a:t>(is-a)</a:t>
            </a:r>
            <a:endParaRPr lang="en-US" dirty="0"/>
          </a:p>
        </p:txBody>
      </p:sp>
      <p:sp>
        <p:nvSpPr>
          <p:cNvPr id="12" name="TextBox 11"/>
          <p:cNvSpPr txBox="1"/>
          <p:nvPr/>
        </p:nvSpPr>
        <p:spPr>
          <a:xfrm>
            <a:off x="2902520" y="1513264"/>
            <a:ext cx="1944763" cy="923330"/>
          </a:xfrm>
          <a:prstGeom prst="rect">
            <a:avLst/>
          </a:prstGeom>
          <a:noFill/>
        </p:spPr>
        <p:txBody>
          <a:bodyPr wrap="none" rtlCol="0">
            <a:spAutoFit/>
          </a:bodyPr>
          <a:lstStyle/>
          <a:p>
            <a:pPr algn="ctr"/>
            <a:r>
              <a:rPr lang="en-US" dirty="0" smtClean="0"/>
              <a:t>Interface </a:t>
            </a:r>
          </a:p>
          <a:p>
            <a:pPr algn="ctr"/>
            <a:r>
              <a:rPr lang="en-US" dirty="0" smtClean="0"/>
              <a:t>Implementation</a:t>
            </a:r>
          </a:p>
          <a:p>
            <a:pPr algn="ctr"/>
            <a:r>
              <a:rPr lang="en-US" dirty="0" smtClean="0"/>
              <a:t>(is-a)</a:t>
            </a:r>
            <a:endParaRPr lang="en-US" dirty="0"/>
          </a:p>
        </p:txBody>
      </p:sp>
      <p:pic>
        <p:nvPicPr>
          <p:cNvPr id="13" name="Picture 12"/>
          <p:cNvPicPr/>
          <p:nvPr/>
        </p:nvPicPr>
        <p:blipFill rotWithShape="1">
          <a:blip r:embed="rId4"/>
          <a:srcRect l="8152" t="9783" r="8696" b="8695"/>
          <a:stretch/>
        </p:blipFill>
        <p:spPr bwMode="auto">
          <a:xfrm>
            <a:off x="3147886" y="2397957"/>
            <a:ext cx="1454030" cy="1529418"/>
          </a:xfrm>
          <a:prstGeom prst="rect">
            <a:avLst/>
          </a:prstGeom>
          <a:ln>
            <a:noFill/>
          </a:ln>
          <a:extLst>
            <a:ext uri="{53640926-AAD7-44D8-BBD7-CCE9431645EC}">
              <a14:shadowObscured xmlns:a14="http://schemas.microsoft.com/office/drawing/2010/main"/>
            </a:ext>
          </a:extLst>
        </p:spPr>
      </p:pic>
      <p:sp>
        <p:nvSpPr>
          <p:cNvPr id="14" name="TextBox 13"/>
          <p:cNvSpPr txBox="1"/>
          <p:nvPr/>
        </p:nvSpPr>
        <p:spPr>
          <a:xfrm>
            <a:off x="5341560" y="1648115"/>
            <a:ext cx="1611339" cy="646331"/>
          </a:xfrm>
          <a:prstGeom prst="rect">
            <a:avLst/>
          </a:prstGeom>
          <a:noFill/>
        </p:spPr>
        <p:txBody>
          <a:bodyPr wrap="none" rtlCol="0">
            <a:spAutoFit/>
          </a:bodyPr>
          <a:lstStyle/>
          <a:p>
            <a:pPr algn="ctr"/>
            <a:r>
              <a:rPr lang="en-US" dirty="0" smtClean="0"/>
              <a:t>Association</a:t>
            </a:r>
          </a:p>
          <a:p>
            <a:pPr algn="ctr"/>
            <a:r>
              <a:rPr lang="en-US" dirty="0" smtClean="0"/>
              <a:t>(has-a-field)</a:t>
            </a:r>
            <a:endParaRPr lang="en-US" dirty="0"/>
          </a:p>
        </p:txBody>
      </p:sp>
      <p:pic>
        <p:nvPicPr>
          <p:cNvPr id="15" name="Picture 14"/>
          <p:cNvPicPr/>
          <p:nvPr/>
        </p:nvPicPr>
        <p:blipFill rotWithShape="1">
          <a:blip r:embed="rId5"/>
          <a:srcRect l="9000" t="10500" r="9000" b="8000"/>
          <a:stretch/>
        </p:blipFill>
        <p:spPr bwMode="auto">
          <a:xfrm>
            <a:off x="5412092" y="2417275"/>
            <a:ext cx="1470274" cy="1490781"/>
          </a:xfrm>
          <a:prstGeom prst="rect">
            <a:avLst/>
          </a:prstGeom>
          <a:ln>
            <a:noFill/>
          </a:ln>
          <a:extLst>
            <a:ext uri="{53640926-AAD7-44D8-BBD7-CCE9431645EC}">
              <a14:shadowObscured xmlns:a14="http://schemas.microsoft.com/office/drawing/2010/main"/>
            </a:ext>
          </a:extLst>
        </p:spPr>
      </p:pic>
      <p:pic>
        <p:nvPicPr>
          <p:cNvPr id="16" name="Picture 15"/>
          <p:cNvPicPr/>
          <p:nvPr/>
        </p:nvPicPr>
        <p:blipFill rotWithShape="1">
          <a:blip r:embed="rId6"/>
          <a:srcRect l="10000" t="7468" r="8499" b="9333"/>
          <a:stretch/>
        </p:blipFill>
        <p:spPr bwMode="auto">
          <a:xfrm>
            <a:off x="7447175" y="2298094"/>
            <a:ext cx="1409746" cy="1629281"/>
          </a:xfrm>
          <a:prstGeom prst="rect">
            <a:avLst/>
          </a:prstGeom>
          <a:ln>
            <a:noFill/>
          </a:ln>
          <a:extLst>
            <a:ext uri="{53640926-AAD7-44D8-BBD7-CCE9431645EC}">
              <a14:shadowObscured xmlns:a14="http://schemas.microsoft.com/office/drawing/2010/main"/>
            </a:ext>
          </a:extLst>
        </p:spPr>
      </p:pic>
      <p:sp>
        <p:nvSpPr>
          <p:cNvPr id="17" name="TextBox 16"/>
          <p:cNvSpPr txBox="1"/>
          <p:nvPr/>
        </p:nvSpPr>
        <p:spPr>
          <a:xfrm>
            <a:off x="7299090" y="1655376"/>
            <a:ext cx="1705916" cy="646331"/>
          </a:xfrm>
          <a:prstGeom prst="rect">
            <a:avLst/>
          </a:prstGeom>
          <a:noFill/>
        </p:spPr>
        <p:txBody>
          <a:bodyPr wrap="none" rtlCol="0">
            <a:spAutoFit/>
          </a:bodyPr>
          <a:lstStyle/>
          <a:p>
            <a:pPr algn="ctr"/>
            <a:r>
              <a:rPr lang="en-US" dirty="0" smtClean="0"/>
              <a:t>Dependency</a:t>
            </a:r>
          </a:p>
          <a:p>
            <a:pPr algn="ctr"/>
            <a:r>
              <a:rPr lang="en-US" dirty="0" smtClean="0"/>
              <a:t>(depends-on)</a:t>
            </a:r>
            <a:endParaRPr lang="en-US" dirty="0"/>
          </a:p>
        </p:txBody>
      </p:sp>
      <p:pic>
        <p:nvPicPr>
          <p:cNvPr id="18" name="Picture 17"/>
          <p:cNvPicPr/>
          <p:nvPr/>
        </p:nvPicPr>
        <p:blipFill rotWithShape="1">
          <a:blip r:embed="rId7"/>
          <a:srcRect l="4800" t="27000" r="4800" b="16000"/>
          <a:stretch/>
        </p:blipFill>
        <p:spPr bwMode="auto">
          <a:xfrm>
            <a:off x="870257" y="4400119"/>
            <a:ext cx="3233909" cy="629119"/>
          </a:xfrm>
          <a:prstGeom prst="rect">
            <a:avLst/>
          </a:prstGeom>
          <a:ln>
            <a:noFill/>
          </a:ln>
          <a:extLst>
            <a:ext uri="{53640926-AAD7-44D8-BBD7-CCE9431645EC}">
              <a14:shadowObscured xmlns:a14="http://schemas.microsoft.com/office/drawing/2010/main"/>
            </a:ext>
          </a:extLst>
        </p:spPr>
      </p:pic>
      <p:pic>
        <p:nvPicPr>
          <p:cNvPr id="19" name="Picture 18"/>
          <p:cNvPicPr/>
          <p:nvPr/>
        </p:nvPicPr>
        <p:blipFill rotWithShape="1">
          <a:blip r:embed="rId8"/>
          <a:srcRect l="4533" t="31000" r="4267" b="19000"/>
          <a:stretch/>
        </p:blipFill>
        <p:spPr bwMode="auto">
          <a:xfrm>
            <a:off x="870258" y="5188688"/>
            <a:ext cx="3233908" cy="489098"/>
          </a:xfrm>
          <a:prstGeom prst="rect">
            <a:avLst/>
          </a:prstGeom>
          <a:ln>
            <a:noFill/>
          </a:ln>
          <a:extLst>
            <a:ext uri="{53640926-AAD7-44D8-BBD7-CCE9431645EC}">
              <a14:shadowObscured xmlns:a14="http://schemas.microsoft.com/office/drawing/2010/main"/>
            </a:ext>
          </a:extLst>
        </p:spPr>
      </p:pic>
      <p:pic>
        <p:nvPicPr>
          <p:cNvPr id="20" name="Picture 19"/>
          <p:cNvPicPr/>
          <p:nvPr/>
        </p:nvPicPr>
        <p:blipFill rotWithShape="1">
          <a:blip r:embed="rId9"/>
          <a:srcRect l="4393" t="27907" r="4133" b="18346"/>
          <a:stretch/>
        </p:blipFill>
        <p:spPr bwMode="auto">
          <a:xfrm>
            <a:off x="893624" y="5837236"/>
            <a:ext cx="3210542" cy="606094"/>
          </a:xfrm>
          <a:prstGeom prst="rect">
            <a:avLst/>
          </a:prstGeom>
          <a:ln>
            <a:noFill/>
          </a:ln>
          <a:extLst>
            <a:ext uri="{53640926-AAD7-44D8-BBD7-CCE9431645EC}">
              <a14:shadowObscured xmlns:a14="http://schemas.microsoft.com/office/drawing/2010/main"/>
            </a:ext>
          </a:extLst>
        </p:spPr>
      </p:pic>
      <p:sp>
        <p:nvSpPr>
          <p:cNvPr id="21" name="TextBox 20"/>
          <p:cNvSpPr txBox="1"/>
          <p:nvPr/>
        </p:nvSpPr>
        <p:spPr>
          <a:xfrm>
            <a:off x="5299828" y="4400119"/>
            <a:ext cx="2568332" cy="369332"/>
          </a:xfrm>
          <a:prstGeom prst="rect">
            <a:avLst/>
          </a:prstGeom>
          <a:noFill/>
        </p:spPr>
        <p:txBody>
          <a:bodyPr wrap="none" rtlCol="0">
            <a:spAutoFit/>
          </a:bodyPr>
          <a:lstStyle/>
          <a:p>
            <a:pPr algn="ctr"/>
            <a:r>
              <a:rPr lang="en-US" dirty="0" smtClean="0"/>
              <a:t>Two-way Association</a:t>
            </a:r>
            <a:endParaRPr lang="en-US" dirty="0"/>
          </a:p>
        </p:txBody>
      </p:sp>
      <p:sp>
        <p:nvSpPr>
          <p:cNvPr id="22" name="TextBox 21"/>
          <p:cNvSpPr txBox="1"/>
          <p:nvPr/>
        </p:nvSpPr>
        <p:spPr>
          <a:xfrm>
            <a:off x="5251282" y="5110071"/>
            <a:ext cx="2675732" cy="369332"/>
          </a:xfrm>
          <a:prstGeom prst="rect">
            <a:avLst/>
          </a:prstGeom>
          <a:noFill/>
        </p:spPr>
        <p:txBody>
          <a:bodyPr wrap="none" rtlCol="0">
            <a:spAutoFit/>
          </a:bodyPr>
          <a:lstStyle/>
          <a:p>
            <a:pPr algn="ctr"/>
            <a:r>
              <a:rPr lang="en-US" dirty="0" smtClean="0"/>
              <a:t>Two-Way Dependency</a:t>
            </a:r>
            <a:endParaRPr lang="en-US" dirty="0"/>
          </a:p>
        </p:txBody>
      </p:sp>
      <p:sp>
        <p:nvSpPr>
          <p:cNvPr id="23" name="TextBox 22"/>
          <p:cNvSpPr txBox="1"/>
          <p:nvPr/>
        </p:nvSpPr>
        <p:spPr>
          <a:xfrm>
            <a:off x="4790878" y="5837236"/>
            <a:ext cx="3586238" cy="923330"/>
          </a:xfrm>
          <a:prstGeom prst="rect">
            <a:avLst/>
          </a:prstGeom>
          <a:noFill/>
        </p:spPr>
        <p:txBody>
          <a:bodyPr wrap="none" rtlCol="0">
            <a:spAutoFit/>
          </a:bodyPr>
          <a:lstStyle/>
          <a:p>
            <a:pPr algn="ctr"/>
            <a:r>
              <a:rPr lang="en-US" dirty="0" smtClean="0"/>
              <a:t>Cardinality</a:t>
            </a:r>
          </a:p>
          <a:p>
            <a:pPr algn="ctr"/>
            <a:r>
              <a:rPr lang="en-US" dirty="0" smtClean="0"/>
              <a:t>(one-to-one, one-to-many)</a:t>
            </a:r>
          </a:p>
          <a:p>
            <a:pPr algn="ctr"/>
            <a:r>
              <a:rPr lang="en-US" dirty="0" smtClean="0"/>
              <a:t>One-to-many is shown on left</a:t>
            </a:r>
            <a:endParaRPr lang="en-US" dirty="0"/>
          </a:p>
        </p:txBody>
      </p:sp>
    </p:spTree>
    <p:extLst>
      <p:ext uri="{BB962C8B-B14F-4D97-AF65-F5344CB8AC3E}">
        <p14:creationId xmlns:p14="http://schemas.microsoft.com/office/powerpoint/2010/main" val="3790688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to code a simple UML diagram!</a:t>
            </a:r>
            <a:endParaRPr lang="en-US" dirty="0"/>
          </a:p>
        </p:txBody>
      </p:sp>
      <p:sp>
        <p:nvSpPr>
          <p:cNvPr id="3" name="Content Placeholder 2"/>
          <p:cNvSpPr>
            <a:spLocks noGrp="1"/>
          </p:cNvSpPr>
          <p:nvPr>
            <p:ph idx="1"/>
          </p:nvPr>
        </p:nvSpPr>
        <p:spPr>
          <a:xfrm>
            <a:off x="628650" y="1825625"/>
            <a:ext cx="7886700" cy="1412427"/>
          </a:xfrm>
        </p:spPr>
        <p:txBody>
          <a:bodyPr/>
          <a:lstStyle/>
          <a:p>
            <a:r>
              <a:rPr lang="en-US" dirty="0" smtClean="0"/>
              <a:t>Try to make the classes and fields first!</a:t>
            </a:r>
          </a:p>
          <a:p>
            <a:r>
              <a:rPr lang="en-US" dirty="0" smtClean="0"/>
              <a:t>You can create empty methods and leave TODOs</a:t>
            </a:r>
          </a:p>
          <a:p>
            <a:r>
              <a:rPr lang="en-US" dirty="0" smtClean="0"/>
              <a:t>Implement the methods as the </a:t>
            </a:r>
            <a:r>
              <a:rPr lang="en-US" b="1" dirty="0" smtClean="0"/>
              <a:t>last</a:t>
            </a:r>
            <a:r>
              <a:rPr lang="en-US" dirty="0" smtClean="0"/>
              <a:t> thing you do.</a:t>
            </a:r>
            <a:endParaRPr lang="en-US" dirty="0"/>
          </a:p>
        </p:txBody>
      </p:sp>
      <p:pic>
        <p:nvPicPr>
          <p:cNvPr id="1032" name="Picture 8"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95" y="3858912"/>
            <a:ext cx="9045705" cy="2057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654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22498"/>
          </a:xfrm>
        </p:spPr>
        <p:txBody>
          <a:bodyPr/>
          <a:lstStyle/>
          <a:p>
            <a:r>
              <a:rPr lang="en-US" dirty="0" smtClean="0"/>
              <a:t>Principles of Design (for CSSE220)</a:t>
            </a:r>
            <a:endParaRPr lang="en-US" dirty="0"/>
          </a:p>
        </p:txBody>
      </p:sp>
      <p:sp>
        <p:nvSpPr>
          <p:cNvPr id="3" name="Content Placeholder 2"/>
          <p:cNvSpPr>
            <a:spLocks noGrp="1"/>
          </p:cNvSpPr>
          <p:nvPr>
            <p:ph idx="1"/>
          </p:nvPr>
        </p:nvSpPr>
        <p:spPr>
          <a:xfrm>
            <a:off x="335901" y="1287625"/>
            <a:ext cx="8546841" cy="5570375"/>
          </a:xfrm>
        </p:spPr>
        <p:txBody>
          <a:bodyPr>
            <a:normAutofit fontScale="92500" lnSpcReduction="10000"/>
          </a:bodyPr>
          <a:lstStyle/>
          <a:p>
            <a:pPr fontAlgn="base"/>
            <a:r>
              <a:rPr lang="en-US" sz="2400" dirty="0"/>
              <a:t>Make sure your design </a:t>
            </a:r>
            <a:r>
              <a:rPr lang="en-US" sz="2400" b="1" dirty="0"/>
              <a:t>allows proper functionality</a:t>
            </a:r>
            <a:endParaRPr lang="en-US" sz="2400" dirty="0"/>
          </a:p>
          <a:p>
            <a:pPr lvl="1" fontAlgn="base"/>
            <a:r>
              <a:rPr lang="en-US" dirty="0"/>
              <a:t>Must be able to </a:t>
            </a:r>
            <a:r>
              <a:rPr lang="en-US" b="1" dirty="0"/>
              <a:t>store required information</a:t>
            </a:r>
            <a:r>
              <a:rPr lang="en-US" dirty="0"/>
              <a:t> (one/many to one/many relationships)</a:t>
            </a:r>
          </a:p>
          <a:p>
            <a:pPr lvl="1" fontAlgn="base"/>
            <a:r>
              <a:rPr lang="en-US" dirty="0"/>
              <a:t>Must be able to </a:t>
            </a:r>
            <a:r>
              <a:rPr lang="en-US" b="1" dirty="0"/>
              <a:t>access the required information</a:t>
            </a:r>
            <a:r>
              <a:rPr lang="en-US" dirty="0"/>
              <a:t> to accomplish tasks</a:t>
            </a:r>
          </a:p>
          <a:p>
            <a:pPr lvl="1" fontAlgn="base"/>
            <a:r>
              <a:rPr lang="en-US" dirty="0"/>
              <a:t>Data should </a:t>
            </a:r>
            <a:r>
              <a:rPr lang="en-US" b="1" dirty="0"/>
              <a:t>not be duplicated</a:t>
            </a:r>
            <a:r>
              <a:rPr lang="en-US" dirty="0"/>
              <a:t> (id/identifiers are OK</a:t>
            </a:r>
            <a:r>
              <a:rPr lang="en-US" dirty="0" smtClean="0"/>
              <a:t>!)</a:t>
            </a:r>
            <a:endParaRPr lang="en-US" sz="2400" dirty="0" smtClean="0"/>
          </a:p>
          <a:p>
            <a:r>
              <a:rPr lang="en-US" sz="2400" dirty="0" smtClean="0"/>
              <a:t>Structure </a:t>
            </a:r>
            <a:r>
              <a:rPr lang="en-US" sz="2400" dirty="0"/>
              <a:t>design </a:t>
            </a:r>
            <a:r>
              <a:rPr lang="en-US" sz="2400" b="1" dirty="0"/>
              <a:t>around the data</a:t>
            </a:r>
            <a:r>
              <a:rPr lang="en-US" sz="2400" dirty="0"/>
              <a:t> to be stored</a:t>
            </a:r>
          </a:p>
          <a:p>
            <a:pPr lvl="1" fontAlgn="base"/>
            <a:r>
              <a:rPr lang="en-US" b="1" dirty="0"/>
              <a:t>Nouns should become </a:t>
            </a:r>
            <a:r>
              <a:rPr lang="en-US" b="1" dirty="0" smtClean="0"/>
              <a:t>classes</a:t>
            </a:r>
            <a:endParaRPr lang="en-US" dirty="0"/>
          </a:p>
          <a:p>
            <a:pPr lvl="1" fontAlgn="base"/>
            <a:r>
              <a:rPr lang="en-US" b="1" dirty="0"/>
              <a:t>Classes should have intelligent behaviors</a:t>
            </a:r>
            <a:r>
              <a:rPr lang="en-US" dirty="0"/>
              <a:t> (methods) </a:t>
            </a:r>
            <a:r>
              <a:rPr lang="en-US" b="1" dirty="0"/>
              <a:t>that may operate on their </a:t>
            </a:r>
            <a:r>
              <a:rPr lang="en-US" b="1" dirty="0" smtClean="0"/>
              <a:t>data</a:t>
            </a:r>
            <a:endParaRPr lang="en-US" dirty="0"/>
          </a:p>
          <a:p>
            <a:pPr fontAlgn="base"/>
            <a:r>
              <a:rPr lang="en-US" sz="2400" dirty="0" smtClean="0"/>
              <a:t>Functionality </a:t>
            </a:r>
            <a:r>
              <a:rPr lang="en-US" sz="2400" dirty="0"/>
              <a:t>should be </a:t>
            </a:r>
            <a:r>
              <a:rPr lang="en-US" sz="2400" b="1" dirty="0"/>
              <a:t>distributed efficiently</a:t>
            </a:r>
            <a:endParaRPr lang="en-US" sz="2400" dirty="0"/>
          </a:p>
          <a:p>
            <a:pPr lvl="1" fontAlgn="base"/>
            <a:r>
              <a:rPr lang="en-US" b="1" dirty="0"/>
              <a:t>No class/part should get too large</a:t>
            </a:r>
          </a:p>
          <a:p>
            <a:pPr lvl="1" fontAlgn="base"/>
            <a:r>
              <a:rPr lang="en-US" b="1" dirty="0"/>
              <a:t>Each class should have a single responsibility</a:t>
            </a:r>
            <a:r>
              <a:rPr lang="en-US" dirty="0"/>
              <a:t> it </a:t>
            </a:r>
            <a:r>
              <a:rPr lang="en-US" dirty="0" smtClean="0"/>
              <a:t>accomplishes</a:t>
            </a:r>
            <a:endParaRPr lang="en-US" dirty="0"/>
          </a:p>
          <a:p>
            <a:pPr fontAlgn="base"/>
            <a:r>
              <a:rPr lang="en-US" sz="2400" b="1" dirty="0" smtClean="0"/>
              <a:t>Minimize </a:t>
            </a:r>
            <a:r>
              <a:rPr lang="en-US" sz="2400" b="1" dirty="0"/>
              <a:t>dependencies</a:t>
            </a:r>
            <a:r>
              <a:rPr lang="en-US" sz="2400" dirty="0"/>
              <a:t> between objects when it does not disrupt usability or </a:t>
            </a:r>
            <a:r>
              <a:rPr lang="en-US" sz="2400" dirty="0" err="1" smtClean="0"/>
              <a:t>extendability</a:t>
            </a:r>
            <a:endParaRPr lang="en-US" sz="2400" dirty="0"/>
          </a:p>
          <a:p>
            <a:pPr lvl="1" fontAlgn="base"/>
            <a:r>
              <a:rPr lang="en-US" dirty="0"/>
              <a:t>Tell don't ask</a:t>
            </a:r>
          </a:p>
          <a:p>
            <a:pPr lvl="1" fontAlgn="base"/>
            <a:r>
              <a:rPr lang="en-US" dirty="0"/>
              <a:t>Don't have message chains</a:t>
            </a:r>
          </a:p>
          <a:p>
            <a:pPr fontAlgn="base"/>
            <a:r>
              <a:rPr lang="en-US" sz="2400" b="1" dirty="0" smtClean="0"/>
              <a:t>Don't </a:t>
            </a:r>
            <a:r>
              <a:rPr lang="en-US" sz="2400" b="1" dirty="0"/>
              <a:t>duplicate</a:t>
            </a:r>
            <a:r>
              <a:rPr lang="en-US" sz="2400" dirty="0"/>
              <a:t> code</a:t>
            </a:r>
          </a:p>
          <a:p>
            <a:pPr lvl="1" fontAlgn="base"/>
            <a:r>
              <a:rPr lang="en-US" dirty="0"/>
              <a:t>Similar "chunks" of code should be </a:t>
            </a:r>
            <a:r>
              <a:rPr lang="en-US" b="1" dirty="0"/>
              <a:t>unified into functions</a:t>
            </a:r>
            <a:endParaRPr lang="en-US" dirty="0"/>
          </a:p>
          <a:p>
            <a:pPr lvl="1" fontAlgn="base"/>
            <a:r>
              <a:rPr lang="en-US" dirty="0"/>
              <a:t>Classes with similar features should be given </a:t>
            </a:r>
            <a:r>
              <a:rPr lang="en-US" b="1" dirty="0"/>
              <a:t>common interfaces</a:t>
            </a:r>
            <a:endParaRPr lang="en-US" dirty="0"/>
          </a:p>
          <a:p>
            <a:pPr lvl="1"/>
            <a:r>
              <a:rPr lang="en-US" dirty="0"/>
              <a:t>Classes with similar internals should be simplified using </a:t>
            </a:r>
            <a:r>
              <a:rPr lang="en-US" b="1" dirty="0"/>
              <a:t>inheritance</a:t>
            </a:r>
            <a:endParaRPr lang="en-US" dirty="0"/>
          </a:p>
        </p:txBody>
      </p:sp>
    </p:spTree>
    <p:extLst>
      <p:ext uri="{BB962C8B-B14F-4D97-AF65-F5344CB8AC3E}">
        <p14:creationId xmlns:p14="http://schemas.microsoft.com/office/powerpoint/2010/main" val="38130129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6502</TotalTime>
  <Words>1859</Words>
  <Application>Microsoft Office PowerPoint</Application>
  <PresentationFormat>On-screen Show (4:3)</PresentationFormat>
  <Paragraphs>289</Paragraphs>
  <Slides>28</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Arial Black</vt:lpstr>
      <vt:lpstr>Calibri</vt:lpstr>
      <vt:lpstr>Calibri Light</vt:lpstr>
      <vt:lpstr>Office Theme</vt:lpstr>
      <vt:lpstr>CSSE 220: Object Design</vt:lpstr>
      <vt:lpstr>Designing Classes</vt:lpstr>
      <vt:lpstr>PowerPoint Presentation</vt:lpstr>
      <vt:lpstr>Tools of the Trade</vt:lpstr>
      <vt:lpstr>A little class diagram will get you a long way</vt:lpstr>
      <vt:lpstr>Lines</vt:lpstr>
      <vt:lpstr>Summary of  UML Class Diagram Arrows</vt:lpstr>
      <vt:lpstr>Let’s try to code a simple UML diagram!</vt:lpstr>
      <vt:lpstr>Principles of Design (for CSSE220)</vt:lpstr>
      <vt:lpstr>The principles go from most important to least important. Today’s focus:</vt:lpstr>
      <vt:lpstr>An object oriented design must work!</vt:lpstr>
      <vt:lpstr>A good object oriented design is structured around the data</vt:lpstr>
      <vt:lpstr>An Example Problem</vt:lpstr>
      <vt:lpstr>Basic solution</vt:lpstr>
      <vt:lpstr>Main class</vt:lpstr>
      <vt:lpstr>Today’s Focus</vt:lpstr>
      <vt:lpstr>Consider</vt:lpstr>
      <vt:lpstr>In most cases non-workable design is caused by…</vt:lpstr>
      <vt:lpstr>PowerPoint Presentation</vt:lpstr>
      <vt:lpstr>PowerPoint Presentation</vt:lpstr>
      <vt:lpstr>PowerPoint Presentation</vt:lpstr>
      <vt:lpstr>PowerPoint Presentation</vt:lpstr>
      <vt:lpstr>PowerPoint Presentation</vt:lpstr>
      <vt:lpstr>My Solution</vt:lpstr>
      <vt:lpstr>For Next Class</vt:lpstr>
      <vt:lpstr>A problem (if we have time)</vt:lpstr>
      <vt:lpstr>A problem –revised</vt:lpstr>
      <vt:lpstr>PowerPoint Presentation</vt:lpstr>
    </vt:vector>
  </TitlesOfParts>
  <Company>RHIT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CSSE 220 Day 10</dc:title>
  <dc:creator>Gregory Aaron Wilkin</dc:creator>
  <cp:lastModifiedBy>Yoder, Jason A</cp:lastModifiedBy>
  <cp:revision>117</cp:revision>
  <cp:lastPrinted>2017-12-19T13:04:52Z</cp:lastPrinted>
  <dcterms:created xsi:type="dcterms:W3CDTF">2014-09-24T21:55:27Z</dcterms:created>
  <dcterms:modified xsi:type="dcterms:W3CDTF">2018-03-26T14:40:24Z</dcterms:modified>
</cp:coreProperties>
</file>