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/>
    <p:restoredTop sz="86418"/>
  </p:normalViewPr>
  <p:slideViewPr>
    <p:cSldViewPr snapToGrid="0" snapToObjects="1">
      <p:cViewPr varScale="1">
        <p:scale>
          <a:sx n="115" d="100"/>
          <a:sy n="115" d="100"/>
        </p:scale>
        <p:origin x="16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week from today! Written part Wednesday, programming part Friday</a:t>
            </a: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72067-E504-440F-9140-E83496EA1D2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Math.pow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Math.sqrt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Utilities,</a:t>
            </a:r>
            <a:r>
              <a:rPr lang="en-US" baseline="0" dirty="0" smtClean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allowed to write code like this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Teams too, not just single students and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</a:t>
            </a: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.equals()</a:t>
            </a:r>
          </a:p>
          <a:p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Arrays.equals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Draw box and pointer diagrams on board showing:</a:t>
            </a:r>
          </a:p>
          <a:p>
            <a:r>
              <a:rPr lang="en-US" dirty="0" smtClean="0"/>
              <a:t>x : 10</a:t>
            </a:r>
          </a:p>
          <a:p>
            <a:r>
              <a:rPr lang="en-US" dirty="0" smtClean="0"/>
              <a:t>y : 20</a:t>
            </a:r>
          </a:p>
          <a:p>
            <a:r>
              <a:rPr lang="en-US" dirty="0" smtClean="0"/>
              <a:t>Rectangle object with values 10, 20, 5, 5</a:t>
            </a:r>
          </a:p>
          <a:p>
            <a:r>
              <a:rPr lang="en-US" dirty="0" smtClean="0"/>
              <a:t>box : arrow pointing to Rectangle object</a:t>
            </a:r>
          </a:p>
          <a:p>
            <a:endParaRPr lang="en-US" dirty="0" smtClean="0"/>
          </a:p>
          <a:p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Draw step-by-step on the board.  </a:t>
            </a:r>
          </a:p>
          <a:p>
            <a:endParaRPr lang="en-US" dirty="0" smtClean="0"/>
          </a:p>
          <a:p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slide look busy, but the animation should help explaining the details.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Point out the box and pointer diagrams on the course page</a:t>
            </a:r>
          </a:p>
          <a:p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SMALL BOXES MUST NOT POINT TO OTHER  SMALL BOXES</a:t>
            </a:r>
          </a:p>
          <a:p>
            <a:endParaRPr lang="en-US" sz="1200" b="1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Monday, March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Monday, March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7FC69-8F56-498B-B5D9-210476D93626}" type="datetime2">
              <a:rPr lang="en-US" smtClean="0"/>
              <a:pPr>
                <a:defRPr/>
              </a:pPr>
              <a:t>Monday, March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82E21-D9B9-4FC7-BF24-159BE7931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Objects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906101"/>
            <a:ext cx="91440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Check out </a:t>
            </a:r>
            <a:r>
              <a:rPr lang="en-US" sz="2800" i="1" dirty="0" err="1" smtClean="0"/>
              <a:t>SuperSimpleObjects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TeamGradebook</a:t>
            </a:r>
            <a:r>
              <a:rPr lang="en-US" sz="2800" i="1" dirty="0" smtClean="0"/>
              <a:t> </a:t>
            </a:r>
            <a:r>
              <a:rPr lang="en-US" sz="2800" dirty="0" smtClean="0"/>
              <a:t>from </a:t>
            </a:r>
            <a:r>
              <a:rPr lang="en-US" sz="2800" dirty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4339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Understanding static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3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 char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toString()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+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fields can’t always be static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Adam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B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Chris has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0472" y="11430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Student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toString()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+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not make the grade static?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267200" y="41483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Adam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 a grade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Chris has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grade of 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144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only one instance of a field/method for every instance of a class that's created</a:t>
            </a:r>
            <a:r>
              <a:rPr lang="en-US" sz="2000" dirty="0" smtClean="0"/>
              <a:t>. So when you change a grade, they all change.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6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we make methods static?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Methods</a:t>
            </a:r>
          </a:p>
          <a:p>
            <a:pPr lvl="1"/>
            <a:r>
              <a:rPr lang="en-US" dirty="0" smtClean="0"/>
              <a:t>Things like abs, </a:t>
            </a:r>
            <a:r>
              <a:rPr lang="en-US" dirty="0" err="1" smtClean="0"/>
              <a:t>sqrt</a:t>
            </a:r>
            <a:r>
              <a:rPr lang="en-US" dirty="0" smtClean="0"/>
              <a:t>, etc. </a:t>
            </a:r>
          </a:p>
          <a:p>
            <a:pPr lvl="1"/>
            <a:r>
              <a:rPr lang="en-US" dirty="0" smtClean="0"/>
              <a:t>Don’t need an instance of a class to run them</a:t>
            </a:r>
          </a:p>
          <a:p>
            <a:r>
              <a:rPr lang="en-US" dirty="0" smtClean="0"/>
              <a:t>How do I know?</a:t>
            </a:r>
          </a:p>
          <a:p>
            <a:pPr lvl="1"/>
            <a:r>
              <a:rPr lang="en-US" dirty="0" smtClean="0"/>
              <a:t>No references to non-static fields/methods</a:t>
            </a:r>
          </a:p>
          <a:p>
            <a:pPr lvl="1"/>
            <a:r>
              <a:rPr lang="en-US" dirty="0" smtClean="0"/>
              <a:t>No “this” keyword used in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rarely for memory efficiency, state that can’t be duplicated, or really meta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23975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//Elsewhere…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;//output depends on code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;//output is </a:t>
            </a:r>
            <a:r>
              <a:rPr lang="en-US" sz="20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41492"/>
            <a:ext cx="9283148" cy="692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Bicycle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private 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Bicycle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/No requirement to have a Bicycle yet…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Bicycle myBike1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myBike2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+ </a:t>
            </a:r>
            <a:r>
              <a:rPr lang="en-US" dirty="0"/>
              <a:t>" </a:t>
            </a:r>
            <a:r>
              <a:rPr lang="en-US" dirty="0" smtClean="0"/>
              <a:t> 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 myBike1.getSpeed())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200" b="1" dirty="0" smtClean="0"/>
              <a:t>0</a:t>
            </a:r>
          </a:p>
          <a:p>
            <a:r>
              <a:rPr lang="en-US" sz="2200" b="1" dirty="0" smtClean="0"/>
              <a:t>2 18</a:t>
            </a:r>
            <a:endParaRPr lang="en-US" sz="2200" b="1" dirty="0"/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working on the TeamGradeBook homework. Try to finish the code for both add-student, add-absence and get-absences today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object references and box and pointer diagrams</a:t>
            </a:r>
          </a:p>
          <a:p>
            <a:r>
              <a:rPr lang="en-US" dirty="0" smtClean="0"/>
              <a:t>Talk about static methods</a:t>
            </a:r>
          </a:p>
          <a:p>
            <a:r>
              <a:rPr lang="en-US" dirty="0"/>
              <a:t>Continue </a:t>
            </a:r>
            <a:r>
              <a:rPr lang="en-US" dirty="0" smtClean="0"/>
              <a:t>working on writing </a:t>
            </a:r>
            <a:r>
              <a:rPr lang="en-US" dirty="0"/>
              <a:t>your own classes</a:t>
            </a:r>
          </a:p>
          <a:p>
            <a:r>
              <a:rPr lang="en-US" dirty="0" smtClean="0"/>
              <a:t>Get started on </a:t>
            </a:r>
            <a:r>
              <a:rPr lang="en-US" dirty="0" err="1" smtClean="0"/>
              <a:t>TeamGradebook</a:t>
            </a:r>
            <a:r>
              <a:rPr lang="en-US" dirty="0" smtClean="0"/>
              <a:t>, your new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TeamGradebook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quick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StudentAssignments problem in the SuperSimpleObject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between primitive types and object types in Java</a:t>
            </a:r>
          </a:p>
        </p:txBody>
      </p:sp>
    </p:spTree>
    <p:extLst>
      <p:ext uri="{BB962C8B-B14F-4D97-AF65-F5344CB8AC3E}">
        <p14:creationId xmlns:p14="http://schemas.microsoft.com/office/powerpoint/2010/main" val="1535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Do Variables Really Store?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Variables of </a:t>
            </a:r>
            <a:r>
              <a:rPr lang="en-US" dirty="0" smtClean="0">
                <a:solidFill>
                  <a:srgbClr val="0070C0"/>
                </a:solidFill>
              </a:rPr>
              <a:t>primitive type </a:t>
            </a:r>
            <a:r>
              <a:rPr lang="en-US" dirty="0" smtClean="0"/>
              <a:t>store </a:t>
            </a:r>
            <a:r>
              <a:rPr lang="en-US" i="1" dirty="0" smtClean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 smtClean="0"/>
              <a:t>Variables of </a:t>
            </a:r>
            <a:r>
              <a:rPr lang="en-US" dirty="0" smtClean="0">
                <a:solidFill>
                  <a:schemeClr val="accent3"/>
                </a:solidFill>
              </a:rPr>
              <a:t>class type </a:t>
            </a:r>
            <a:r>
              <a:rPr lang="en-US" dirty="0" smtClean="0"/>
              <a:t>store </a:t>
            </a:r>
            <a:r>
              <a:rPr lang="en-US" i="1" dirty="0" smtClean="0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151" y="5257621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</a:t>
            </a:r>
            <a:r>
              <a:rPr lang="en-US" sz="2400" dirty="0" smtClean="0">
                <a:solidFill>
                  <a:schemeClr val="accent3"/>
                </a:solidFill>
                <a:latin typeface="Lucida Sans Typewriter" pitchFamily="49" charset="0"/>
              </a:rPr>
              <a:t>, y, 5, 5</a:t>
            </a: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box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Assignment Copies </a:t>
            </a:r>
            <a:r>
              <a:rPr lang="en-US" dirty="0" smtClean="0">
                <a:solidFill>
                  <a:schemeClr val="accent3"/>
                </a:solidFill>
              </a:rPr>
              <a:t>Values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Actual</a:t>
            </a:r>
            <a:r>
              <a:rPr lang="en-US" dirty="0" smtClean="0"/>
              <a:t> value for number types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Reference</a:t>
            </a:r>
            <a:r>
              <a:rPr lang="en-US" dirty="0" smtClean="0"/>
              <a:t> value for object types</a:t>
            </a:r>
          </a:p>
          <a:p>
            <a:pPr lvl="1">
              <a:defRPr/>
            </a:pPr>
            <a:r>
              <a:rPr lang="en-US" dirty="0" smtClean="0"/>
              <a:t>The actual </a:t>
            </a:r>
            <a:r>
              <a:rPr lang="en-US" b="1" dirty="0" smtClean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3"/>
                </a:solidFill>
              </a:rPr>
              <a:t>reference value </a:t>
            </a:r>
            <a:r>
              <a:rPr lang="en-US" dirty="0" smtClean="0"/>
              <a:t>(“the pointer”) </a:t>
            </a:r>
            <a:r>
              <a:rPr lang="en-US" b="1" dirty="0" smtClean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 smtClean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401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/>
            </a:r>
            <a:b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</a:b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</a:t>
            </a:r>
            <a:r>
              <a:rPr lang="en-US" sz="2400" dirty="0" smtClean="0">
                <a:solidFill>
                  <a:schemeClr val="accent3"/>
                </a:solidFill>
                <a:latin typeface="Lucida Sans Typewriter" pitchFamily="49" charset="0"/>
              </a:rPr>
              <a:t>Rectangle(5, 6, 7, 8</a:t>
            </a: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</a:t>
            </a:r>
            <a:r>
              <a:rPr lang="en-US" sz="2400" dirty="0" smtClean="0">
                <a:solidFill>
                  <a:schemeClr val="accent3"/>
                </a:solidFill>
                <a:latin typeface="Lucida Sans Typewriter" pitchFamily="49" charset="0"/>
              </a:rPr>
              <a:t>, 4</a:t>
            </a: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8124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box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29050" y="4198203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× </a:t>
            </a:r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715000" y="3616722"/>
            <a:ext cx="2143124" cy="1020366"/>
            <a:chOff x="5486400" y="2530872"/>
            <a:chExt cx="2143124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box2  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800850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00999" y="2343150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× </a:t>
            </a:r>
            <a:r>
              <a:rPr lang="en-US" sz="2400" b="1" dirty="0" smtClean="0">
                <a:solidFill>
                  <a:srgbClr val="FF0000"/>
                </a:solidFill>
              </a:rPr>
              <a:t>9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58150" y="2883753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× </a:t>
            </a:r>
            <a:r>
              <a:rPr lang="en-US" sz="2400" b="1" dirty="0" smtClean="0">
                <a:solidFill>
                  <a:srgbClr val="FF0000"/>
                </a:solidFill>
              </a:rPr>
              <a:t>10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 Equality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598760"/>
            <a:ext cx="457164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61880" y="1193760"/>
            <a:ext cx="17935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269240" y="1234800"/>
            <a:ext cx="2220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 here?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 flipH="1">
            <a:off x="2260080" y="2550960"/>
            <a:ext cx="182700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1314000" y="3065040"/>
            <a:ext cx="96336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3362400" y="2082600"/>
            <a:ext cx="54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V="1">
            <a:off x="1795680" y="2442240"/>
            <a:ext cx="360" cy="62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 flipH="1" flipV="1">
            <a:off x="6876360" y="3065040"/>
            <a:ext cx="1009440" cy="20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6"/>
          <p:cNvSpPr/>
          <p:nvPr/>
        </p:nvSpPr>
        <p:spPr>
          <a:xfrm>
            <a:off x="4255200" y="1560960"/>
            <a:ext cx="470664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 flipH="1">
            <a:off x="7885440" y="312048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7048440" y="2734560"/>
            <a:ext cx="90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 flipH="1">
            <a:off x="7885440" y="258084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2173320" y="3601440"/>
            <a:ext cx="463104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 operator compares references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2038320" y="5900760"/>
            <a:ext cx="49726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equals(), in general, compares values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>
            <a:off x="2743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CustomShape 33"/>
          <p:cNvSpPr/>
          <p:nvPr/>
        </p:nvSpPr>
        <p:spPr>
          <a:xfrm>
            <a:off x="6001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6" name="Line 38"/>
          <p:cNvSpPr/>
          <p:nvPr/>
        </p:nvSpPr>
        <p:spPr>
          <a:xfrm>
            <a:off x="3897360" y="2082600"/>
            <a:ext cx="360" cy="4683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1" grpId="0" animBg="1"/>
      <p:bldP spid="182" grpId="0" animBg="1"/>
      <p:bldP spid="187" grpId="0"/>
      <p:bldP spid="189" grpId="0" animBg="1"/>
      <p:bldP spid="190" grpId="0"/>
      <p:bldP spid="191" grpId="0" animBg="1"/>
      <p:bldP spid="192" grpId="0"/>
      <p:bldP spid="194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Boxes and lines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001000" y="6248400"/>
            <a:ext cx="939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1172</Words>
  <Application>Microsoft Office PowerPoint</Application>
  <PresentationFormat>On-screen Show (4:3)</PresentationFormat>
  <Paragraphs>274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DejaVu Sans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Plan for today</vt:lpstr>
      <vt:lpstr>TeamGradebook</vt:lpstr>
      <vt:lpstr>PowerPoint Presentation</vt:lpstr>
      <vt:lpstr>Object References</vt:lpstr>
      <vt:lpstr>What Do Variables Really Store?</vt:lpstr>
      <vt:lpstr>Assignment Copies Values</vt:lpstr>
      <vt:lpstr>PowerPoint Presentation</vt:lpstr>
      <vt:lpstr>Boxes and lines exercise</vt:lpstr>
      <vt:lpstr>Static</vt:lpstr>
      <vt:lpstr>Why fields can’t always be static</vt:lpstr>
      <vt:lpstr>Why not make the grade static?</vt:lpstr>
      <vt:lpstr>When do we make methods static?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 A</cp:lastModifiedBy>
  <cp:revision>55</cp:revision>
  <dcterms:created xsi:type="dcterms:W3CDTF">2011-03-10T14:54:15Z</dcterms:created>
  <dcterms:modified xsi:type="dcterms:W3CDTF">2018-03-12T13:22:34Z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