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78"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5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00FFCC"/>
    <a:srgbClr val="009999"/>
    <a:srgbClr val="990000"/>
    <a:srgbClr val="FB1111"/>
    <a:srgbClr val="FF4754"/>
    <a:srgbClr val="0066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v Banisetti" userId="9315928346b1745c" providerId="LiveId" clId="{1C51339F-8F77-45E9-A01D-452402534111}"/>
    <pc:docChg chg="undo custSel modSld">
      <pc:chgData name="Abhinav Banisetti" userId="9315928346b1745c" providerId="LiveId" clId="{1C51339F-8F77-45E9-A01D-452402534111}" dt="2020-10-19T11:14:42.265" v="755" actId="20577"/>
      <pc:docMkLst>
        <pc:docMk/>
      </pc:docMkLst>
      <pc:sldChg chg="modSp mod">
        <pc:chgData name="Abhinav Banisetti" userId="9315928346b1745c" providerId="LiveId" clId="{1C51339F-8F77-45E9-A01D-452402534111}" dt="2020-10-19T10:06:07.803" v="406" actId="123"/>
        <pc:sldMkLst>
          <pc:docMk/>
          <pc:sldMk cId="3333278950" sldId="258"/>
        </pc:sldMkLst>
        <pc:spChg chg="mod">
          <ac:chgData name="Abhinav Banisetti" userId="9315928346b1745c" providerId="LiveId" clId="{1C51339F-8F77-45E9-A01D-452402534111}" dt="2020-10-19T10:06:07.803" v="406" actId="123"/>
          <ac:spMkLst>
            <pc:docMk/>
            <pc:sldMk cId="3333278950" sldId="258"/>
            <ac:spMk id="3" creationId="{E6003D9F-426D-4B0A-91A6-7CCB1D9804D9}"/>
          </ac:spMkLst>
        </pc:spChg>
      </pc:sldChg>
      <pc:sldChg chg="modSp mod">
        <pc:chgData name="Abhinav Banisetti" userId="9315928346b1745c" providerId="LiveId" clId="{1C51339F-8F77-45E9-A01D-452402534111}" dt="2020-10-19T11:00:06.444" v="466" actId="20577"/>
        <pc:sldMkLst>
          <pc:docMk/>
          <pc:sldMk cId="1590456682" sldId="259"/>
        </pc:sldMkLst>
        <pc:spChg chg="mod">
          <ac:chgData name="Abhinav Banisetti" userId="9315928346b1745c" providerId="LiveId" clId="{1C51339F-8F77-45E9-A01D-452402534111}" dt="2020-10-19T09:31:54.931" v="2" actId="14100"/>
          <ac:spMkLst>
            <pc:docMk/>
            <pc:sldMk cId="1590456682" sldId="259"/>
            <ac:spMk id="2" creationId="{40D09E70-5816-4157-8E1F-CB005676712A}"/>
          </ac:spMkLst>
        </pc:spChg>
        <pc:spChg chg="mod">
          <ac:chgData name="Abhinav Banisetti" userId="9315928346b1745c" providerId="LiveId" clId="{1C51339F-8F77-45E9-A01D-452402534111}" dt="2020-10-19T11:00:06.444" v="466" actId="20577"/>
          <ac:spMkLst>
            <pc:docMk/>
            <pc:sldMk cId="1590456682" sldId="259"/>
            <ac:spMk id="3" creationId="{E6003D9F-426D-4B0A-91A6-7CCB1D9804D9}"/>
          </ac:spMkLst>
        </pc:spChg>
      </pc:sldChg>
      <pc:sldChg chg="modSp mod">
        <pc:chgData name="Abhinav Banisetti" userId="9315928346b1745c" providerId="LiveId" clId="{1C51339F-8F77-45E9-A01D-452402534111}" dt="2020-10-19T10:09:22.580" v="430" actId="123"/>
        <pc:sldMkLst>
          <pc:docMk/>
          <pc:sldMk cId="1254372068" sldId="260"/>
        </pc:sldMkLst>
        <pc:spChg chg="mod">
          <ac:chgData name="Abhinav Banisetti" userId="9315928346b1745c" providerId="LiveId" clId="{1C51339F-8F77-45E9-A01D-452402534111}" dt="2020-10-19T10:09:22.580" v="430" actId="123"/>
          <ac:spMkLst>
            <pc:docMk/>
            <pc:sldMk cId="1254372068" sldId="260"/>
            <ac:spMk id="3" creationId="{E6003D9F-426D-4B0A-91A6-7CCB1D9804D9}"/>
          </ac:spMkLst>
        </pc:spChg>
        <pc:picChg chg="mod">
          <ac:chgData name="Abhinav Banisetti" userId="9315928346b1745c" providerId="LiveId" clId="{1C51339F-8F77-45E9-A01D-452402534111}" dt="2020-10-19T10:09:20.588" v="429" actId="1076"/>
          <ac:picMkLst>
            <pc:docMk/>
            <pc:sldMk cId="1254372068" sldId="260"/>
            <ac:picMk id="5" creationId="{FCFC9921-F76E-465D-A0D0-DC956E19ACB6}"/>
          </ac:picMkLst>
        </pc:picChg>
      </pc:sldChg>
      <pc:sldChg chg="modSp mod">
        <pc:chgData name="Abhinav Banisetti" userId="9315928346b1745c" providerId="LiveId" clId="{1C51339F-8F77-45E9-A01D-452402534111}" dt="2020-10-19T09:35:44.468" v="117" actId="20577"/>
        <pc:sldMkLst>
          <pc:docMk/>
          <pc:sldMk cId="937980141" sldId="261"/>
        </pc:sldMkLst>
        <pc:spChg chg="mod">
          <ac:chgData name="Abhinav Banisetti" userId="9315928346b1745c" providerId="LiveId" clId="{1C51339F-8F77-45E9-A01D-452402534111}" dt="2020-10-19T09:35:44.468" v="117" actId="20577"/>
          <ac:spMkLst>
            <pc:docMk/>
            <pc:sldMk cId="937980141" sldId="261"/>
            <ac:spMk id="3" creationId="{E6003D9F-426D-4B0A-91A6-7CCB1D9804D9}"/>
          </ac:spMkLst>
        </pc:spChg>
      </pc:sldChg>
      <pc:sldChg chg="modSp mod">
        <pc:chgData name="Abhinav Banisetti" userId="9315928346b1745c" providerId="LiveId" clId="{1C51339F-8F77-45E9-A01D-452402534111}" dt="2020-10-19T10:09:19.654" v="428" actId="123"/>
        <pc:sldMkLst>
          <pc:docMk/>
          <pc:sldMk cId="2301277734" sldId="262"/>
        </pc:sldMkLst>
        <pc:spChg chg="mod">
          <ac:chgData name="Abhinav Banisetti" userId="9315928346b1745c" providerId="LiveId" clId="{1C51339F-8F77-45E9-A01D-452402534111}" dt="2020-10-19T10:09:19.654" v="428" actId="123"/>
          <ac:spMkLst>
            <pc:docMk/>
            <pc:sldMk cId="2301277734" sldId="262"/>
            <ac:spMk id="3" creationId="{E6003D9F-426D-4B0A-91A6-7CCB1D9804D9}"/>
          </ac:spMkLst>
        </pc:spChg>
      </pc:sldChg>
      <pc:sldChg chg="modSp mod">
        <pc:chgData name="Abhinav Banisetti" userId="9315928346b1745c" providerId="LiveId" clId="{1C51339F-8F77-45E9-A01D-452402534111}" dt="2020-10-19T10:09:19.133" v="427" actId="123"/>
        <pc:sldMkLst>
          <pc:docMk/>
          <pc:sldMk cId="913767432" sldId="263"/>
        </pc:sldMkLst>
        <pc:spChg chg="mod">
          <ac:chgData name="Abhinav Banisetti" userId="9315928346b1745c" providerId="LiveId" clId="{1C51339F-8F77-45E9-A01D-452402534111}" dt="2020-10-19T10:09:19.133" v="427" actId="123"/>
          <ac:spMkLst>
            <pc:docMk/>
            <pc:sldMk cId="913767432" sldId="263"/>
            <ac:spMk id="3" creationId="{E6003D9F-426D-4B0A-91A6-7CCB1D9804D9}"/>
          </ac:spMkLst>
        </pc:spChg>
      </pc:sldChg>
      <pc:sldChg chg="modSp mod">
        <pc:chgData name="Abhinav Banisetti" userId="9315928346b1745c" providerId="LiveId" clId="{1C51339F-8F77-45E9-A01D-452402534111}" dt="2020-10-19T10:09:18.711" v="426" actId="123"/>
        <pc:sldMkLst>
          <pc:docMk/>
          <pc:sldMk cId="362646771" sldId="264"/>
        </pc:sldMkLst>
        <pc:spChg chg="mod">
          <ac:chgData name="Abhinav Banisetti" userId="9315928346b1745c" providerId="LiveId" clId="{1C51339F-8F77-45E9-A01D-452402534111}" dt="2020-10-19T10:09:18.711" v="426" actId="123"/>
          <ac:spMkLst>
            <pc:docMk/>
            <pc:sldMk cId="362646771" sldId="264"/>
            <ac:spMk id="3" creationId="{E6003D9F-426D-4B0A-91A6-7CCB1D9804D9}"/>
          </ac:spMkLst>
        </pc:spChg>
      </pc:sldChg>
      <pc:sldChg chg="modSp mod">
        <pc:chgData name="Abhinav Banisetti" userId="9315928346b1745c" providerId="LiveId" clId="{1C51339F-8F77-45E9-A01D-452402534111}" dt="2020-10-19T11:02:23.379" v="469" actId="20577"/>
        <pc:sldMkLst>
          <pc:docMk/>
          <pc:sldMk cId="1451749260" sldId="265"/>
        </pc:sldMkLst>
        <pc:spChg chg="mod">
          <ac:chgData name="Abhinav Banisetti" userId="9315928346b1745c" providerId="LiveId" clId="{1C51339F-8F77-45E9-A01D-452402534111}" dt="2020-10-19T11:02:23.379" v="469" actId="20577"/>
          <ac:spMkLst>
            <pc:docMk/>
            <pc:sldMk cId="1451749260" sldId="265"/>
            <ac:spMk id="3" creationId="{E6003D9F-426D-4B0A-91A6-7CCB1D9804D9}"/>
          </ac:spMkLst>
        </pc:spChg>
      </pc:sldChg>
      <pc:sldChg chg="modSp mod">
        <pc:chgData name="Abhinav Banisetti" userId="9315928346b1745c" providerId="LiveId" clId="{1C51339F-8F77-45E9-A01D-452402534111}" dt="2020-10-19T10:10:15.963" v="433" actId="123"/>
        <pc:sldMkLst>
          <pc:docMk/>
          <pc:sldMk cId="115656891" sldId="266"/>
        </pc:sldMkLst>
        <pc:spChg chg="mod">
          <ac:chgData name="Abhinav Banisetti" userId="9315928346b1745c" providerId="LiveId" clId="{1C51339F-8F77-45E9-A01D-452402534111}" dt="2020-10-19T10:10:15.963" v="433" actId="123"/>
          <ac:spMkLst>
            <pc:docMk/>
            <pc:sldMk cId="115656891" sldId="266"/>
            <ac:spMk id="3" creationId="{E6003D9F-426D-4B0A-91A6-7CCB1D9804D9}"/>
          </ac:spMkLst>
        </pc:spChg>
      </pc:sldChg>
      <pc:sldChg chg="modSp mod">
        <pc:chgData name="Abhinav Banisetti" userId="9315928346b1745c" providerId="LiveId" clId="{1C51339F-8F77-45E9-A01D-452402534111}" dt="2020-10-19T10:10:29.412" v="434" actId="123"/>
        <pc:sldMkLst>
          <pc:docMk/>
          <pc:sldMk cId="2870952150" sldId="267"/>
        </pc:sldMkLst>
        <pc:spChg chg="mod">
          <ac:chgData name="Abhinav Banisetti" userId="9315928346b1745c" providerId="LiveId" clId="{1C51339F-8F77-45E9-A01D-452402534111}" dt="2020-10-19T10:10:29.412" v="434" actId="123"/>
          <ac:spMkLst>
            <pc:docMk/>
            <pc:sldMk cId="2870952150" sldId="267"/>
            <ac:spMk id="3" creationId="{E6003D9F-426D-4B0A-91A6-7CCB1D9804D9}"/>
          </ac:spMkLst>
        </pc:spChg>
      </pc:sldChg>
      <pc:sldChg chg="modSp mod">
        <pc:chgData name="Abhinav Banisetti" userId="9315928346b1745c" providerId="LiveId" clId="{1C51339F-8F77-45E9-A01D-452402534111}" dt="2020-10-19T10:10:42.509" v="435" actId="123"/>
        <pc:sldMkLst>
          <pc:docMk/>
          <pc:sldMk cId="1494072571" sldId="268"/>
        </pc:sldMkLst>
        <pc:spChg chg="mod">
          <ac:chgData name="Abhinav Banisetti" userId="9315928346b1745c" providerId="LiveId" clId="{1C51339F-8F77-45E9-A01D-452402534111}" dt="2020-10-19T10:10:42.509" v="435" actId="123"/>
          <ac:spMkLst>
            <pc:docMk/>
            <pc:sldMk cId="1494072571" sldId="268"/>
            <ac:spMk id="3" creationId="{E6003D9F-426D-4B0A-91A6-7CCB1D9804D9}"/>
          </ac:spMkLst>
        </pc:spChg>
      </pc:sldChg>
      <pc:sldChg chg="modSp mod">
        <pc:chgData name="Abhinav Banisetti" userId="9315928346b1745c" providerId="LiveId" clId="{1C51339F-8F77-45E9-A01D-452402534111}" dt="2020-10-19T10:10:55.766" v="436" actId="123"/>
        <pc:sldMkLst>
          <pc:docMk/>
          <pc:sldMk cId="1910890898" sldId="269"/>
        </pc:sldMkLst>
        <pc:spChg chg="mod">
          <ac:chgData name="Abhinav Banisetti" userId="9315928346b1745c" providerId="LiveId" clId="{1C51339F-8F77-45E9-A01D-452402534111}" dt="2020-10-19T10:10:55.766" v="436" actId="123"/>
          <ac:spMkLst>
            <pc:docMk/>
            <pc:sldMk cId="1910890898" sldId="269"/>
            <ac:spMk id="3" creationId="{E6003D9F-426D-4B0A-91A6-7CCB1D9804D9}"/>
          </ac:spMkLst>
        </pc:spChg>
      </pc:sldChg>
      <pc:sldChg chg="modSp mod">
        <pc:chgData name="Abhinav Banisetti" userId="9315928346b1745c" providerId="LiveId" clId="{1C51339F-8F77-45E9-A01D-452402534111}" dt="2020-10-19T10:15:50.573" v="447" actId="20577"/>
        <pc:sldMkLst>
          <pc:docMk/>
          <pc:sldMk cId="3479984543" sldId="270"/>
        </pc:sldMkLst>
        <pc:spChg chg="mod">
          <ac:chgData name="Abhinav Banisetti" userId="9315928346b1745c" providerId="LiveId" clId="{1C51339F-8F77-45E9-A01D-452402534111}" dt="2020-10-19T10:15:50.573" v="447" actId="20577"/>
          <ac:spMkLst>
            <pc:docMk/>
            <pc:sldMk cId="3479984543" sldId="270"/>
            <ac:spMk id="3" creationId="{E6003D9F-426D-4B0A-91A6-7CCB1D9804D9}"/>
          </ac:spMkLst>
        </pc:spChg>
      </pc:sldChg>
      <pc:sldChg chg="modSp mod">
        <pc:chgData name="Abhinav Banisetti" userId="9315928346b1745c" providerId="LiveId" clId="{1C51339F-8F77-45E9-A01D-452402534111}" dt="2020-10-19T10:11:32.082" v="438" actId="123"/>
        <pc:sldMkLst>
          <pc:docMk/>
          <pc:sldMk cId="2226444095" sldId="271"/>
        </pc:sldMkLst>
        <pc:spChg chg="mod">
          <ac:chgData name="Abhinav Banisetti" userId="9315928346b1745c" providerId="LiveId" clId="{1C51339F-8F77-45E9-A01D-452402534111}" dt="2020-10-19T10:11:32.082" v="438" actId="123"/>
          <ac:spMkLst>
            <pc:docMk/>
            <pc:sldMk cId="2226444095" sldId="271"/>
            <ac:spMk id="3" creationId="{E6003D9F-426D-4B0A-91A6-7CCB1D9804D9}"/>
          </ac:spMkLst>
        </pc:spChg>
      </pc:sldChg>
      <pc:sldChg chg="modSp mod">
        <pc:chgData name="Abhinav Banisetti" userId="9315928346b1745c" providerId="LiveId" clId="{1C51339F-8F77-45E9-A01D-452402534111}" dt="2020-10-19T11:10:02.944" v="719" actId="20577"/>
        <pc:sldMkLst>
          <pc:docMk/>
          <pc:sldMk cId="124571764" sldId="272"/>
        </pc:sldMkLst>
        <pc:spChg chg="mod">
          <ac:chgData name="Abhinav Banisetti" userId="9315928346b1745c" providerId="LiveId" clId="{1C51339F-8F77-45E9-A01D-452402534111}" dt="2020-10-19T11:10:02.944" v="719" actId="20577"/>
          <ac:spMkLst>
            <pc:docMk/>
            <pc:sldMk cId="124571764" sldId="272"/>
            <ac:spMk id="3" creationId="{E6003D9F-426D-4B0A-91A6-7CCB1D9804D9}"/>
          </ac:spMkLst>
        </pc:spChg>
      </pc:sldChg>
      <pc:sldChg chg="modSp mod">
        <pc:chgData name="Abhinav Banisetti" userId="9315928346b1745c" providerId="LiveId" clId="{1C51339F-8F77-45E9-A01D-452402534111}" dt="2020-10-19T11:11:54.082" v="749" actId="20577"/>
        <pc:sldMkLst>
          <pc:docMk/>
          <pc:sldMk cId="2418609410" sldId="273"/>
        </pc:sldMkLst>
        <pc:spChg chg="mod">
          <ac:chgData name="Abhinav Banisetti" userId="9315928346b1745c" providerId="LiveId" clId="{1C51339F-8F77-45E9-A01D-452402534111}" dt="2020-10-19T11:11:54.082" v="749" actId="20577"/>
          <ac:spMkLst>
            <pc:docMk/>
            <pc:sldMk cId="2418609410" sldId="273"/>
            <ac:spMk id="3" creationId="{E6003D9F-426D-4B0A-91A6-7CCB1D9804D9}"/>
          </ac:spMkLst>
        </pc:spChg>
      </pc:sldChg>
      <pc:sldChg chg="modSp mod">
        <pc:chgData name="Abhinav Banisetti" userId="9315928346b1745c" providerId="LiveId" clId="{1C51339F-8F77-45E9-A01D-452402534111}" dt="2020-10-19T11:14:04.001" v="752" actId="20577"/>
        <pc:sldMkLst>
          <pc:docMk/>
          <pc:sldMk cId="3312228919" sldId="274"/>
        </pc:sldMkLst>
        <pc:spChg chg="mod">
          <ac:chgData name="Abhinav Banisetti" userId="9315928346b1745c" providerId="LiveId" clId="{1C51339F-8F77-45E9-A01D-452402534111}" dt="2020-10-19T11:14:04.001" v="752" actId="20577"/>
          <ac:spMkLst>
            <pc:docMk/>
            <pc:sldMk cId="3312228919" sldId="274"/>
            <ac:spMk id="3" creationId="{E6003D9F-426D-4B0A-91A6-7CCB1D9804D9}"/>
          </ac:spMkLst>
        </pc:spChg>
      </pc:sldChg>
      <pc:sldChg chg="modSp mod">
        <pc:chgData name="Abhinav Banisetti" userId="9315928346b1745c" providerId="LiveId" clId="{1C51339F-8F77-45E9-A01D-452402534111}" dt="2020-10-19T11:14:42.265" v="755" actId="20577"/>
        <pc:sldMkLst>
          <pc:docMk/>
          <pc:sldMk cId="316747753" sldId="275"/>
        </pc:sldMkLst>
        <pc:spChg chg="mod">
          <ac:chgData name="Abhinav Banisetti" userId="9315928346b1745c" providerId="LiveId" clId="{1C51339F-8F77-45E9-A01D-452402534111}" dt="2020-10-19T11:14:42.265" v="755" actId="20577"/>
          <ac:spMkLst>
            <pc:docMk/>
            <pc:sldMk cId="316747753" sldId="275"/>
            <ac:spMk id="3" creationId="{E6003D9F-426D-4B0A-91A6-7CCB1D9804D9}"/>
          </ac:spMkLst>
        </pc:spChg>
      </pc:sldChg>
      <pc:sldChg chg="modSp mod">
        <pc:chgData name="Abhinav Banisetti" userId="9315928346b1745c" providerId="LiveId" clId="{1C51339F-8F77-45E9-A01D-452402534111}" dt="2020-10-19T10:13:17.319" v="444" actId="123"/>
        <pc:sldMkLst>
          <pc:docMk/>
          <pc:sldMk cId="2157038657" sldId="276"/>
        </pc:sldMkLst>
        <pc:spChg chg="mod">
          <ac:chgData name="Abhinav Banisetti" userId="9315928346b1745c" providerId="LiveId" clId="{1C51339F-8F77-45E9-A01D-452402534111}" dt="2020-10-19T10:13:17.319" v="444" actId="123"/>
          <ac:spMkLst>
            <pc:docMk/>
            <pc:sldMk cId="2157038657" sldId="276"/>
            <ac:spMk id="3" creationId="{E6003D9F-426D-4B0A-91A6-7CCB1D9804D9}"/>
          </ac:spMkLst>
        </pc:spChg>
      </pc:sldChg>
      <pc:sldChg chg="modSp mod">
        <pc:chgData name="Abhinav Banisetti" userId="9315928346b1745c" providerId="LiveId" clId="{1C51339F-8F77-45E9-A01D-452402534111}" dt="2020-10-19T10:10:03.335" v="432" actId="123"/>
        <pc:sldMkLst>
          <pc:docMk/>
          <pc:sldMk cId="846871787" sldId="278"/>
        </pc:sldMkLst>
        <pc:spChg chg="mod">
          <ac:chgData name="Abhinav Banisetti" userId="9315928346b1745c" providerId="LiveId" clId="{1C51339F-8F77-45E9-A01D-452402534111}" dt="2020-10-19T10:10:03.335" v="432" actId="123"/>
          <ac:spMkLst>
            <pc:docMk/>
            <pc:sldMk cId="846871787" sldId="278"/>
            <ac:spMk id="3" creationId="{E6003D9F-426D-4B0A-91A6-7CCB1D9804D9}"/>
          </ac:spMkLst>
        </pc:spChg>
      </pc:sldChg>
    </pc:docChg>
  </pc:docChgLst>
  <pc:docChgLst>
    <pc:chgData name="Abhinav Banisetti" userId="9315928346b1745c" providerId="LiveId" clId="{824C0806-76C4-44C7-AA09-242B401852D6}"/>
    <pc:docChg chg="undo custSel addSld modSld">
      <pc:chgData name="Abhinav Banisetti" userId="9315928346b1745c" providerId="LiveId" clId="{824C0806-76C4-44C7-AA09-242B401852D6}" dt="2020-09-27T08:29:44.968" v="2050" actId="20577"/>
      <pc:docMkLst>
        <pc:docMk/>
      </pc:docMkLst>
      <pc:sldChg chg="modSp mod">
        <pc:chgData name="Abhinav Banisetti" userId="9315928346b1745c" providerId="LiveId" clId="{824C0806-76C4-44C7-AA09-242B401852D6}" dt="2020-09-25T14:21:37.260" v="2029" actId="14100"/>
        <pc:sldMkLst>
          <pc:docMk/>
          <pc:sldMk cId="621495521" sldId="256"/>
        </pc:sldMkLst>
        <pc:spChg chg="mod">
          <ac:chgData name="Abhinav Banisetti" userId="9315928346b1745c" providerId="LiveId" clId="{824C0806-76C4-44C7-AA09-242B401852D6}" dt="2020-09-25T13:35:05.573" v="926" actId="207"/>
          <ac:spMkLst>
            <pc:docMk/>
            <pc:sldMk cId="621495521" sldId="256"/>
            <ac:spMk id="2" creationId="{40D09E70-5816-4157-8E1F-CB005676712A}"/>
          </ac:spMkLst>
        </pc:spChg>
        <pc:spChg chg="mod">
          <ac:chgData name="Abhinav Banisetti" userId="9315928346b1745c" providerId="LiveId" clId="{824C0806-76C4-44C7-AA09-242B401852D6}" dt="2020-09-25T14:21:37.260" v="2029" actId="14100"/>
          <ac:spMkLst>
            <pc:docMk/>
            <pc:sldMk cId="621495521" sldId="256"/>
            <ac:spMk id="3" creationId="{E6003D9F-426D-4B0A-91A6-7CCB1D9804D9}"/>
          </ac:spMkLst>
        </pc:spChg>
      </pc:sldChg>
      <pc:sldChg chg="modSp mod">
        <pc:chgData name="Abhinav Banisetti" userId="9315928346b1745c" providerId="LiveId" clId="{824C0806-76C4-44C7-AA09-242B401852D6}" dt="2020-09-25T13:40:34.862" v="958" actId="20577"/>
        <pc:sldMkLst>
          <pc:docMk/>
          <pc:sldMk cId="3333278950" sldId="258"/>
        </pc:sldMkLst>
        <pc:spChg chg="mod">
          <ac:chgData name="Abhinav Banisetti" userId="9315928346b1745c" providerId="LiveId" clId="{824C0806-76C4-44C7-AA09-242B401852D6}" dt="2020-09-25T13:37:11.015" v="938" actId="207"/>
          <ac:spMkLst>
            <pc:docMk/>
            <pc:sldMk cId="3333278950" sldId="258"/>
            <ac:spMk id="2" creationId="{40D09E70-5816-4157-8E1F-CB005676712A}"/>
          </ac:spMkLst>
        </pc:spChg>
        <pc:spChg chg="mod">
          <ac:chgData name="Abhinav Banisetti" userId="9315928346b1745c" providerId="LiveId" clId="{824C0806-76C4-44C7-AA09-242B401852D6}" dt="2020-09-25T13:40:34.862" v="958" actId="20577"/>
          <ac:spMkLst>
            <pc:docMk/>
            <pc:sldMk cId="3333278950" sldId="258"/>
            <ac:spMk id="3" creationId="{E6003D9F-426D-4B0A-91A6-7CCB1D9804D9}"/>
          </ac:spMkLst>
        </pc:spChg>
      </pc:sldChg>
      <pc:sldChg chg="modSp mod">
        <pc:chgData name="Abhinav Banisetti" userId="9315928346b1745c" providerId="LiveId" clId="{824C0806-76C4-44C7-AA09-242B401852D6}" dt="2020-09-25T13:45:47.446" v="1082" actId="20577"/>
        <pc:sldMkLst>
          <pc:docMk/>
          <pc:sldMk cId="1590456682" sldId="259"/>
        </pc:sldMkLst>
        <pc:spChg chg="mod">
          <ac:chgData name="Abhinav Banisetti" userId="9315928346b1745c" providerId="LiveId" clId="{824C0806-76C4-44C7-AA09-242B401852D6}" dt="2020-09-25T13:37:18.141" v="939" actId="207"/>
          <ac:spMkLst>
            <pc:docMk/>
            <pc:sldMk cId="1590456682" sldId="259"/>
            <ac:spMk id="2" creationId="{40D09E70-5816-4157-8E1F-CB005676712A}"/>
          </ac:spMkLst>
        </pc:spChg>
        <pc:spChg chg="mod">
          <ac:chgData name="Abhinav Banisetti" userId="9315928346b1745c" providerId="LiveId" clId="{824C0806-76C4-44C7-AA09-242B401852D6}" dt="2020-09-25T13:45:47.446" v="1082" actId="20577"/>
          <ac:spMkLst>
            <pc:docMk/>
            <pc:sldMk cId="1590456682" sldId="259"/>
            <ac:spMk id="3" creationId="{E6003D9F-426D-4B0A-91A6-7CCB1D9804D9}"/>
          </ac:spMkLst>
        </pc:spChg>
      </pc:sldChg>
      <pc:sldChg chg="modSp">
        <pc:chgData name="Abhinav Banisetti" userId="9315928346b1745c" providerId="LiveId" clId="{824C0806-76C4-44C7-AA09-242B401852D6}" dt="2020-09-25T13:36:07.959" v="929" actId="207"/>
        <pc:sldMkLst>
          <pc:docMk/>
          <pc:sldMk cId="1254372068" sldId="260"/>
        </pc:sldMkLst>
        <pc:spChg chg="mod">
          <ac:chgData name="Abhinav Banisetti" userId="9315928346b1745c" providerId="LiveId" clId="{824C0806-76C4-44C7-AA09-242B401852D6}" dt="2020-09-25T13:36:07.959" v="929" actId="207"/>
          <ac:spMkLst>
            <pc:docMk/>
            <pc:sldMk cId="1254372068" sldId="260"/>
            <ac:spMk id="2" creationId="{40D09E70-5816-4157-8E1F-CB005676712A}"/>
          </ac:spMkLst>
        </pc:spChg>
      </pc:sldChg>
      <pc:sldChg chg="modSp mod">
        <pc:chgData name="Abhinav Banisetti" userId="9315928346b1745c" providerId="LiveId" clId="{824C0806-76C4-44C7-AA09-242B401852D6}" dt="2020-09-25T13:47:54.638" v="1095" actId="20577"/>
        <pc:sldMkLst>
          <pc:docMk/>
          <pc:sldMk cId="937980141" sldId="261"/>
        </pc:sldMkLst>
        <pc:spChg chg="mod">
          <ac:chgData name="Abhinav Banisetti" userId="9315928346b1745c" providerId="LiveId" clId="{824C0806-76C4-44C7-AA09-242B401852D6}" dt="2020-09-25T13:36:15.261" v="930" actId="207"/>
          <ac:spMkLst>
            <pc:docMk/>
            <pc:sldMk cId="937980141" sldId="261"/>
            <ac:spMk id="2" creationId="{40D09E70-5816-4157-8E1F-CB005676712A}"/>
          </ac:spMkLst>
        </pc:spChg>
        <pc:spChg chg="mod">
          <ac:chgData name="Abhinav Banisetti" userId="9315928346b1745c" providerId="LiveId" clId="{824C0806-76C4-44C7-AA09-242B401852D6}" dt="2020-09-25T13:47:54.638" v="1095" actId="20577"/>
          <ac:spMkLst>
            <pc:docMk/>
            <pc:sldMk cId="937980141" sldId="261"/>
            <ac:spMk id="3" creationId="{E6003D9F-426D-4B0A-91A6-7CCB1D9804D9}"/>
          </ac:spMkLst>
        </pc:spChg>
      </pc:sldChg>
      <pc:sldChg chg="modSp mod">
        <pc:chgData name="Abhinav Banisetti" userId="9315928346b1745c" providerId="LiveId" clId="{824C0806-76C4-44C7-AA09-242B401852D6}" dt="2020-09-27T08:29:44.968" v="2050" actId="20577"/>
        <pc:sldMkLst>
          <pc:docMk/>
          <pc:sldMk cId="2301277734" sldId="262"/>
        </pc:sldMkLst>
        <pc:spChg chg="mod">
          <ac:chgData name="Abhinav Banisetti" userId="9315928346b1745c" providerId="LiveId" clId="{824C0806-76C4-44C7-AA09-242B401852D6}" dt="2020-09-25T13:36:21.659" v="931" actId="207"/>
          <ac:spMkLst>
            <pc:docMk/>
            <pc:sldMk cId="2301277734" sldId="262"/>
            <ac:spMk id="2" creationId="{40D09E70-5816-4157-8E1F-CB005676712A}"/>
          </ac:spMkLst>
        </pc:spChg>
        <pc:spChg chg="mod">
          <ac:chgData name="Abhinav Banisetti" userId="9315928346b1745c" providerId="LiveId" clId="{824C0806-76C4-44C7-AA09-242B401852D6}" dt="2020-09-27T08:29:44.968" v="2050" actId="20577"/>
          <ac:spMkLst>
            <pc:docMk/>
            <pc:sldMk cId="2301277734" sldId="262"/>
            <ac:spMk id="3" creationId="{E6003D9F-426D-4B0A-91A6-7CCB1D9804D9}"/>
          </ac:spMkLst>
        </pc:spChg>
      </pc:sldChg>
      <pc:sldChg chg="modSp mod">
        <pc:chgData name="Abhinav Banisetti" userId="9315928346b1745c" providerId="LiveId" clId="{824C0806-76C4-44C7-AA09-242B401852D6}" dt="2020-09-25T13:49:15.282" v="1102" actId="20577"/>
        <pc:sldMkLst>
          <pc:docMk/>
          <pc:sldMk cId="913767432" sldId="263"/>
        </pc:sldMkLst>
        <pc:spChg chg="mod">
          <ac:chgData name="Abhinav Banisetti" userId="9315928346b1745c" providerId="LiveId" clId="{824C0806-76C4-44C7-AA09-242B401852D6}" dt="2020-09-25T13:36:27.966" v="932" actId="207"/>
          <ac:spMkLst>
            <pc:docMk/>
            <pc:sldMk cId="913767432" sldId="263"/>
            <ac:spMk id="2" creationId="{40D09E70-5816-4157-8E1F-CB005676712A}"/>
          </ac:spMkLst>
        </pc:spChg>
        <pc:spChg chg="mod">
          <ac:chgData name="Abhinav Banisetti" userId="9315928346b1745c" providerId="LiveId" clId="{824C0806-76C4-44C7-AA09-242B401852D6}" dt="2020-09-25T13:49:15.282" v="1102" actId="20577"/>
          <ac:spMkLst>
            <pc:docMk/>
            <pc:sldMk cId="913767432" sldId="263"/>
            <ac:spMk id="3" creationId="{E6003D9F-426D-4B0A-91A6-7CCB1D9804D9}"/>
          </ac:spMkLst>
        </pc:spChg>
      </pc:sldChg>
      <pc:sldChg chg="modSp mod">
        <pc:chgData name="Abhinav Banisetti" userId="9315928346b1745c" providerId="LiveId" clId="{824C0806-76C4-44C7-AA09-242B401852D6}" dt="2020-09-25T13:50:21.732" v="1110" actId="20577"/>
        <pc:sldMkLst>
          <pc:docMk/>
          <pc:sldMk cId="362646771" sldId="264"/>
        </pc:sldMkLst>
        <pc:spChg chg="mod">
          <ac:chgData name="Abhinav Banisetti" userId="9315928346b1745c" providerId="LiveId" clId="{824C0806-76C4-44C7-AA09-242B401852D6}" dt="2020-09-25T13:36:33.725" v="933" actId="207"/>
          <ac:spMkLst>
            <pc:docMk/>
            <pc:sldMk cId="362646771" sldId="264"/>
            <ac:spMk id="2" creationId="{40D09E70-5816-4157-8E1F-CB005676712A}"/>
          </ac:spMkLst>
        </pc:spChg>
        <pc:spChg chg="mod">
          <ac:chgData name="Abhinav Banisetti" userId="9315928346b1745c" providerId="LiveId" clId="{824C0806-76C4-44C7-AA09-242B401852D6}" dt="2020-09-25T13:50:21.732" v="1110" actId="20577"/>
          <ac:spMkLst>
            <pc:docMk/>
            <pc:sldMk cId="362646771" sldId="264"/>
            <ac:spMk id="3" creationId="{E6003D9F-426D-4B0A-91A6-7CCB1D9804D9}"/>
          </ac:spMkLst>
        </pc:spChg>
      </pc:sldChg>
      <pc:sldChg chg="modSp">
        <pc:chgData name="Abhinav Banisetti" userId="9315928346b1745c" providerId="LiveId" clId="{824C0806-76C4-44C7-AA09-242B401852D6}" dt="2020-09-25T13:36:40.284" v="934" actId="207"/>
        <pc:sldMkLst>
          <pc:docMk/>
          <pc:sldMk cId="1451749260" sldId="265"/>
        </pc:sldMkLst>
        <pc:spChg chg="mod">
          <ac:chgData name="Abhinav Banisetti" userId="9315928346b1745c" providerId="LiveId" clId="{824C0806-76C4-44C7-AA09-242B401852D6}" dt="2020-09-25T13:36:40.284" v="934" actId="207"/>
          <ac:spMkLst>
            <pc:docMk/>
            <pc:sldMk cId="1451749260" sldId="265"/>
            <ac:spMk id="2" creationId="{40D09E70-5816-4157-8E1F-CB005676712A}"/>
          </ac:spMkLst>
        </pc:spChg>
      </pc:sldChg>
      <pc:sldChg chg="modSp mod">
        <pc:chgData name="Abhinav Banisetti" userId="9315928346b1745c" providerId="LiveId" clId="{824C0806-76C4-44C7-AA09-242B401852D6}" dt="2020-09-25T13:52:21.022" v="1114" actId="20577"/>
        <pc:sldMkLst>
          <pc:docMk/>
          <pc:sldMk cId="115656891" sldId="266"/>
        </pc:sldMkLst>
        <pc:spChg chg="mod">
          <ac:chgData name="Abhinav Banisetti" userId="9315928346b1745c" providerId="LiveId" clId="{824C0806-76C4-44C7-AA09-242B401852D6}" dt="2020-09-25T13:36:51.414" v="936" actId="207"/>
          <ac:spMkLst>
            <pc:docMk/>
            <pc:sldMk cId="115656891" sldId="266"/>
            <ac:spMk id="2" creationId="{40D09E70-5816-4157-8E1F-CB005676712A}"/>
          </ac:spMkLst>
        </pc:spChg>
        <pc:spChg chg="mod">
          <ac:chgData name="Abhinav Banisetti" userId="9315928346b1745c" providerId="LiveId" clId="{824C0806-76C4-44C7-AA09-242B401852D6}" dt="2020-09-25T13:52:21.022" v="1114" actId="20577"/>
          <ac:spMkLst>
            <pc:docMk/>
            <pc:sldMk cId="115656891" sldId="266"/>
            <ac:spMk id="3" creationId="{E6003D9F-426D-4B0A-91A6-7CCB1D9804D9}"/>
          </ac:spMkLst>
        </pc:spChg>
      </pc:sldChg>
      <pc:sldChg chg="modSp mod">
        <pc:chgData name="Abhinav Banisetti" userId="9315928346b1745c" providerId="LiveId" clId="{824C0806-76C4-44C7-AA09-242B401852D6}" dt="2020-09-25T13:55:41.682" v="1161" actId="20577"/>
        <pc:sldMkLst>
          <pc:docMk/>
          <pc:sldMk cId="2870952150" sldId="267"/>
        </pc:sldMkLst>
        <pc:spChg chg="mod">
          <ac:chgData name="Abhinav Banisetti" userId="9315928346b1745c" providerId="LiveId" clId="{824C0806-76C4-44C7-AA09-242B401852D6}" dt="2020-09-25T13:36:56.909" v="937" actId="207"/>
          <ac:spMkLst>
            <pc:docMk/>
            <pc:sldMk cId="2870952150" sldId="267"/>
            <ac:spMk id="2" creationId="{40D09E70-5816-4157-8E1F-CB005676712A}"/>
          </ac:spMkLst>
        </pc:spChg>
        <pc:spChg chg="mod">
          <ac:chgData name="Abhinav Banisetti" userId="9315928346b1745c" providerId="LiveId" clId="{824C0806-76C4-44C7-AA09-242B401852D6}" dt="2020-09-25T13:55:41.682" v="1161" actId="20577"/>
          <ac:spMkLst>
            <pc:docMk/>
            <pc:sldMk cId="2870952150" sldId="267"/>
            <ac:spMk id="3" creationId="{E6003D9F-426D-4B0A-91A6-7CCB1D9804D9}"/>
          </ac:spMkLst>
        </pc:spChg>
      </pc:sldChg>
      <pc:sldChg chg="addSp modSp mod">
        <pc:chgData name="Abhinav Banisetti" userId="9315928346b1745c" providerId="LiveId" clId="{824C0806-76C4-44C7-AA09-242B401852D6}" dt="2020-09-25T14:05:23.898" v="1216" actId="14100"/>
        <pc:sldMkLst>
          <pc:docMk/>
          <pc:sldMk cId="1494072571" sldId="268"/>
        </pc:sldMkLst>
        <pc:spChg chg="mod">
          <ac:chgData name="Abhinav Banisetti" userId="9315928346b1745c" providerId="LiveId" clId="{824C0806-76C4-44C7-AA09-242B401852D6}" dt="2020-09-25T13:37:32.956" v="940" actId="207"/>
          <ac:spMkLst>
            <pc:docMk/>
            <pc:sldMk cId="1494072571" sldId="268"/>
            <ac:spMk id="2" creationId="{40D09E70-5816-4157-8E1F-CB005676712A}"/>
          </ac:spMkLst>
        </pc:spChg>
        <pc:spChg chg="mod">
          <ac:chgData name="Abhinav Banisetti" userId="9315928346b1745c" providerId="LiveId" clId="{824C0806-76C4-44C7-AA09-242B401852D6}" dt="2020-09-25T14:01:59.249" v="1208" actId="20577"/>
          <ac:spMkLst>
            <pc:docMk/>
            <pc:sldMk cId="1494072571" sldId="268"/>
            <ac:spMk id="3" creationId="{E6003D9F-426D-4B0A-91A6-7CCB1D9804D9}"/>
          </ac:spMkLst>
        </pc:spChg>
        <pc:picChg chg="mod">
          <ac:chgData name="Abhinav Banisetti" userId="9315928346b1745c" providerId="LiveId" clId="{824C0806-76C4-44C7-AA09-242B401852D6}" dt="2020-09-25T14:03:26.082" v="1209" actId="14100"/>
          <ac:picMkLst>
            <pc:docMk/>
            <pc:sldMk cId="1494072571" sldId="268"/>
            <ac:picMk id="6" creationId="{F135B073-137F-472D-854F-27C16C2DEF1F}"/>
          </ac:picMkLst>
        </pc:picChg>
        <pc:picChg chg="add mod">
          <ac:chgData name="Abhinav Banisetti" userId="9315928346b1745c" providerId="LiveId" clId="{824C0806-76C4-44C7-AA09-242B401852D6}" dt="2020-09-25T14:05:23.898" v="1216" actId="14100"/>
          <ac:picMkLst>
            <pc:docMk/>
            <pc:sldMk cId="1494072571" sldId="268"/>
            <ac:picMk id="7" creationId="{260B882F-A2B5-4B2C-82CB-0329EB964AB4}"/>
          </ac:picMkLst>
        </pc:picChg>
      </pc:sldChg>
      <pc:sldChg chg="modSp">
        <pc:chgData name="Abhinav Banisetti" userId="9315928346b1745c" providerId="LiveId" clId="{824C0806-76C4-44C7-AA09-242B401852D6}" dt="2020-09-25T13:37:38.179" v="941" actId="207"/>
        <pc:sldMkLst>
          <pc:docMk/>
          <pc:sldMk cId="1910890898" sldId="269"/>
        </pc:sldMkLst>
        <pc:spChg chg="mod">
          <ac:chgData name="Abhinav Banisetti" userId="9315928346b1745c" providerId="LiveId" clId="{824C0806-76C4-44C7-AA09-242B401852D6}" dt="2020-09-25T13:37:38.179" v="941" actId="207"/>
          <ac:spMkLst>
            <pc:docMk/>
            <pc:sldMk cId="1910890898" sldId="269"/>
            <ac:spMk id="2" creationId="{40D09E70-5816-4157-8E1F-CB005676712A}"/>
          </ac:spMkLst>
        </pc:spChg>
      </pc:sldChg>
      <pc:sldChg chg="modSp">
        <pc:chgData name="Abhinav Banisetti" userId="9315928346b1745c" providerId="LiveId" clId="{824C0806-76C4-44C7-AA09-242B401852D6}" dt="2020-09-25T13:37:43.173" v="942" actId="207"/>
        <pc:sldMkLst>
          <pc:docMk/>
          <pc:sldMk cId="3479984543" sldId="270"/>
        </pc:sldMkLst>
        <pc:spChg chg="mod">
          <ac:chgData name="Abhinav Banisetti" userId="9315928346b1745c" providerId="LiveId" clId="{824C0806-76C4-44C7-AA09-242B401852D6}" dt="2020-09-25T13:37:43.173" v="942" actId="207"/>
          <ac:spMkLst>
            <pc:docMk/>
            <pc:sldMk cId="3479984543" sldId="270"/>
            <ac:spMk id="2" creationId="{40D09E70-5816-4157-8E1F-CB005676712A}"/>
          </ac:spMkLst>
        </pc:spChg>
      </pc:sldChg>
      <pc:sldChg chg="modSp">
        <pc:chgData name="Abhinav Banisetti" userId="9315928346b1745c" providerId="LiveId" clId="{824C0806-76C4-44C7-AA09-242B401852D6}" dt="2020-09-25T13:37:50.566" v="943" actId="207"/>
        <pc:sldMkLst>
          <pc:docMk/>
          <pc:sldMk cId="2226444095" sldId="271"/>
        </pc:sldMkLst>
        <pc:spChg chg="mod">
          <ac:chgData name="Abhinav Banisetti" userId="9315928346b1745c" providerId="LiveId" clId="{824C0806-76C4-44C7-AA09-242B401852D6}" dt="2020-09-25T13:37:50.566" v="943" actId="207"/>
          <ac:spMkLst>
            <pc:docMk/>
            <pc:sldMk cId="2226444095" sldId="271"/>
            <ac:spMk id="2" creationId="{40D09E70-5816-4157-8E1F-CB005676712A}"/>
          </ac:spMkLst>
        </pc:spChg>
      </pc:sldChg>
      <pc:sldChg chg="modSp mod">
        <pc:chgData name="Abhinav Banisetti" userId="9315928346b1745c" providerId="LiveId" clId="{824C0806-76C4-44C7-AA09-242B401852D6}" dt="2020-09-25T14:09:05.132" v="1222" actId="20577"/>
        <pc:sldMkLst>
          <pc:docMk/>
          <pc:sldMk cId="124571764" sldId="272"/>
        </pc:sldMkLst>
        <pc:spChg chg="mod">
          <ac:chgData name="Abhinav Banisetti" userId="9315928346b1745c" providerId="LiveId" clId="{824C0806-76C4-44C7-AA09-242B401852D6}" dt="2020-09-25T13:37:54.662" v="944" actId="207"/>
          <ac:spMkLst>
            <pc:docMk/>
            <pc:sldMk cId="124571764" sldId="272"/>
            <ac:spMk id="2" creationId="{40D09E70-5816-4157-8E1F-CB005676712A}"/>
          </ac:spMkLst>
        </pc:spChg>
        <pc:spChg chg="mod">
          <ac:chgData name="Abhinav Banisetti" userId="9315928346b1745c" providerId="LiveId" clId="{824C0806-76C4-44C7-AA09-242B401852D6}" dt="2020-09-25T14:09:05.132" v="1222" actId="20577"/>
          <ac:spMkLst>
            <pc:docMk/>
            <pc:sldMk cId="124571764" sldId="272"/>
            <ac:spMk id="3" creationId="{E6003D9F-426D-4B0A-91A6-7CCB1D9804D9}"/>
          </ac:spMkLst>
        </pc:spChg>
      </pc:sldChg>
      <pc:sldChg chg="modSp">
        <pc:chgData name="Abhinav Banisetti" userId="9315928346b1745c" providerId="LiveId" clId="{824C0806-76C4-44C7-AA09-242B401852D6}" dt="2020-09-25T13:37:59.356" v="945" actId="207"/>
        <pc:sldMkLst>
          <pc:docMk/>
          <pc:sldMk cId="2418609410" sldId="273"/>
        </pc:sldMkLst>
        <pc:spChg chg="mod">
          <ac:chgData name="Abhinav Banisetti" userId="9315928346b1745c" providerId="LiveId" clId="{824C0806-76C4-44C7-AA09-242B401852D6}" dt="2020-09-25T13:37:59.356" v="945" actId="207"/>
          <ac:spMkLst>
            <pc:docMk/>
            <pc:sldMk cId="2418609410" sldId="273"/>
            <ac:spMk id="2" creationId="{40D09E70-5816-4157-8E1F-CB005676712A}"/>
          </ac:spMkLst>
        </pc:spChg>
      </pc:sldChg>
      <pc:sldChg chg="modSp">
        <pc:chgData name="Abhinav Banisetti" userId="9315928346b1745c" providerId="LiveId" clId="{824C0806-76C4-44C7-AA09-242B401852D6}" dt="2020-09-25T13:38:03.674" v="946" actId="207"/>
        <pc:sldMkLst>
          <pc:docMk/>
          <pc:sldMk cId="3312228919" sldId="274"/>
        </pc:sldMkLst>
        <pc:spChg chg="mod">
          <ac:chgData name="Abhinav Banisetti" userId="9315928346b1745c" providerId="LiveId" clId="{824C0806-76C4-44C7-AA09-242B401852D6}" dt="2020-09-25T13:38:03.674" v="946" actId="207"/>
          <ac:spMkLst>
            <pc:docMk/>
            <pc:sldMk cId="3312228919" sldId="274"/>
            <ac:spMk id="2" creationId="{40D09E70-5816-4157-8E1F-CB005676712A}"/>
          </ac:spMkLst>
        </pc:spChg>
      </pc:sldChg>
      <pc:sldChg chg="modSp mod">
        <pc:chgData name="Abhinav Banisetti" userId="9315928346b1745c" providerId="LiveId" clId="{824C0806-76C4-44C7-AA09-242B401852D6}" dt="2020-09-25T14:15:39.083" v="1889" actId="20577"/>
        <pc:sldMkLst>
          <pc:docMk/>
          <pc:sldMk cId="316747753" sldId="275"/>
        </pc:sldMkLst>
        <pc:spChg chg="mod">
          <ac:chgData name="Abhinav Banisetti" userId="9315928346b1745c" providerId="LiveId" clId="{824C0806-76C4-44C7-AA09-242B401852D6}" dt="2020-09-25T13:38:16.870" v="947" actId="207"/>
          <ac:spMkLst>
            <pc:docMk/>
            <pc:sldMk cId="316747753" sldId="275"/>
            <ac:spMk id="2" creationId="{40D09E70-5816-4157-8E1F-CB005676712A}"/>
          </ac:spMkLst>
        </pc:spChg>
        <pc:spChg chg="mod">
          <ac:chgData name="Abhinav Banisetti" userId="9315928346b1745c" providerId="LiveId" clId="{824C0806-76C4-44C7-AA09-242B401852D6}" dt="2020-09-25T14:15:39.083" v="1889" actId="20577"/>
          <ac:spMkLst>
            <pc:docMk/>
            <pc:sldMk cId="316747753" sldId="275"/>
            <ac:spMk id="3" creationId="{E6003D9F-426D-4B0A-91A6-7CCB1D9804D9}"/>
          </ac:spMkLst>
        </pc:spChg>
      </pc:sldChg>
      <pc:sldChg chg="modSp mod">
        <pc:chgData name="Abhinav Banisetti" userId="9315928346b1745c" providerId="LiveId" clId="{824C0806-76C4-44C7-AA09-242B401852D6}" dt="2020-09-25T14:16:52.813" v="1901" actId="20577"/>
        <pc:sldMkLst>
          <pc:docMk/>
          <pc:sldMk cId="2157038657" sldId="276"/>
        </pc:sldMkLst>
        <pc:spChg chg="mod">
          <ac:chgData name="Abhinav Banisetti" userId="9315928346b1745c" providerId="LiveId" clId="{824C0806-76C4-44C7-AA09-242B401852D6}" dt="2020-09-25T13:38:27.277" v="948" actId="207"/>
          <ac:spMkLst>
            <pc:docMk/>
            <pc:sldMk cId="2157038657" sldId="276"/>
            <ac:spMk id="2" creationId="{40D09E70-5816-4157-8E1F-CB005676712A}"/>
          </ac:spMkLst>
        </pc:spChg>
        <pc:spChg chg="mod">
          <ac:chgData name="Abhinav Banisetti" userId="9315928346b1745c" providerId="LiveId" clId="{824C0806-76C4-44C7-AA09-242B401852D6}" dt="2020-09-25T14:16:52.813" v="1901" actId="20577"/>
          <ac:spMkLst>
            <pc:docMk/>
            <pc:sldMk cId="2157038657" sldId="276"/>
            <ac:spMk id="3" creationId="{E6003D9F-426D-4B0A-91A6-7CCB1D9804D9}"/>
          </ac:spMkLst>
        </pc:spChg>
      </pc:sldChg>
      <pc:sldChg chg="modSp mod">
        <pc:chgData name="Abhinav Banisetti" userId="9315928346b1745c" providerId="LiveId" clId="{824C0806-76C4-44C7-AA09-242B401852D6}" dt="2020-09-25T14:23:23.850" v="2037" actId="207"/>
        <pc:sldMkLst>
          <pc:docMk/>
          <pc:sldMk cId="546776526" sldId="277"/>
        </pc:sldMkLst>
        <pc:spChg chg="mod">
          <ac:chgData name="Abhinav Banisetti" userId="9315928346b1745c" providerId="LiveId" clId="{824C0806-76C4-44C7-AA09-242B401852D6}" dt="2020-09-25T14:19:21.553" v="1928" actId="20577"/>
          <ac:spMkLst>
            <pc:docMk/>
            <pc:sldMk cId="546776526" sldId="277"/>
            <ac:spMk id="2" creationId="{40D09E70-5816-4157-8E1F-CB005676712A}"/>
          </ac:spMkLst>
        </pc:spChg>
        <pc:spChg chg="mod">
          <ac:chgData name="Abhinav Banisetti" userId="9315928346b1745c" providerId="LiveId" clId="{824C0806-76C4-44C7-AA09-242B401852D6}" dt="2020-09-25T14:23:23.850" v="2037" actId="207"/>
          <ac:spMkLst>
            <pc:docMk/>
            <pc:sldMk cId="546776526" sldId="277"/>
            <ac:spMk id="3" creationId="{E6003D9F-426D-4B0A-91A6-7CCB1D9804D9}"/>
          </ac:spMkLst>
        </pc:spChg>
      </pc:sldChg>
      <pc:sldChg chg="addSp delSp modSp add mod">
        <pc:chgData name="Abhinav Banisetti" userId="9315928346b1745c" providerId="LiveId" clId="{824C0806-76C4-44C7-AA09-242B401852D6}" dt="2020-09-25T13:51:54.093" v="1112" actId="20577"/>
        <pc:sldMkLst>
          <pc:docMk/>
          <pc:sldMk cId="846871787" sldId="278"/>
        </pc:sldMkLst>
        <pc:spChg chg="mod">
          <ac:chgData name="Abhinav Banisetti" userId="9315928346b1745c" providerId="LiveId" clId="{824C0806-76C4-44C7-AA09-242B401852D6}" dt="2020-09-25T13:36:46.259" v="935" actId="207"/>
          <ac:spMkLst>
            <pc:docMk/>
            <pc:sldMk cId="846871787" sldId="278"/>
            <ac:spMk id="2" creationId="{40D09E70-5816-4157-8E1F-CB005676712A}"/>
          </ac:spMkLst>
        </pc:spChg>
        <pc:spChg chg="mod">
          <ac:chgData name="Abhinav Banisetti" userId="9315928346b1745c" providerId="LiveId" clId="{824C0806-76C4-44C7-AA09-242B401852D6}" dt="2020-09-25T13:51:54.093" v="1112" actId="20577"/>
          <ac:spMkLst>
            <pc:docMk/>
            <pc:sldMk cId="846871787" sldId="278"/>
            <ac:spMk id="3" creationId="{E6003D9F-426D-4B0A-91A6-7CCB1D9804D9}"/>
          </ac:spMkLst>
        </pc:spChg>
        <pc:picChg chg="add mod">
          <ac:chgData name="Abhinav Banisetti" userId="9315928346b1745c" providerId="LiveId" clId="{824C0806-76C4-44C7-AA09-242B401852D6}" dt="2020-09-25T08:56:21.125" v="12" actId="14100"/>
          <ac:picMkLst>
            <pc:docMk/>
            <pc:sldMk cId="846871787" sldId="278"/>
            <ac:picMk id="6" creationId="{900E2D2D-2ED4-4F4F-AA2B-CB3FA7B06A6D}"/>
          </ac:picMkLst>
        </pc:picChg>
        <pc:picChg chg="del">
          <ac:chgData name="Abhinav Banisetti" userId="9315928346b1745c" providerId="LiveId" clId="{824C0806-76C4-44C7-AA09-242B401852D6}" dt="2020-09-25T08:52:47.335" v="1" actId="478"/>
          <ac:picMkLst>
            <pc:docMk/>
            <pc:sldMk cId="846871787" sldId="278"/>
            <ac:picMk id="7" creationId="{C948EC5F-08AD-4AC8-ACEB-7A6999404F73}"/>
          </ac:picMkLst>
        </pc:picChg>
        <pc:picChg chg="add mod">
          <ac:chgData name="Abhinav Banisetti" userId="9315928346b1745c" providerId="LiveId" clId="{824C0806-76C4-44C7-AA09-242B401852D6}" dt="2020-09-25T08:57:18.717" v="31" actId="14100"/>
          <ac:picMkLst>
            <pc:docMk/>
            <pc:sldMk cId="846871787" sldId="278"/>
            <ac:picMk id="9" creationId="{27301A84-8078-4B4A-960E-2A6212B73342}"/>
          </ac:picMkLst>
        </pc:picChg>
        <pc:picChg chg="add mod">
          <ac:chgData name="Abhinav Banisetti" userId="9315928346b1745c" providerId="LiveId" clId="{824C0806-76C4-44C7-AA09-242B401852D6}" dt="2020-09-25T08:56:54.789" v="23" actId="14100"/>
          <ac:picMkLst>
            <pc:docMk/>
            <pc:sldMk cId="846871787" sldId="278"/>
            <ac:picMk id="11" creationId="{FE4F2CED-D348-42D3-BCF3-C73E2DCB1550}"/>
          </ac:picMkLst>
        </pc:picChg>
        <pc:picChg chg="add mod">
          <ac:chgData name="Abhinav Banisetti" userId="9315928346b1745c" providerId="LiveId" clId="{824C0806-76C4-44C7-AA09-242B401852D6}" dt="2020-09-25T08:57:12.278" v="29" actId="1076"/>
          <ac:picMkLst>
            <pc:docMk/>
            <pc:sldMk cId="846871787" sldId="278"/>
            <ac:picMk id="13" creationId="{DD52C37A-0C4F-4DC5-8457-869D7CD0D77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9C033-8962-480E-9700-8FCCC3B37E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C3D091-DF91-4E0C-8AC2-0A0BB58C59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C6255D-6D48-4AF1-8178-315EBCB4644C}"/>
              </a:ext>
            </a:extLst>
          </p:cNvPr>
          <p:cNvSpPr>
            <a:spLocks noGrp="1"/>
          </p:cNvSpPr>
          <p:nvPr>
            <p:ph type="dt" sz="half" idx="10"/>
          </p:nvPr>
        </p:nvSpPr>
        <p:spPr/>
        <p:txBody>
          <a:bodyPr/>
          <a:lstStyle/>
          <a:p>
            <a:fld id="{24FA826D-2CC2-4B01-ACC4-F54D89E3273B}" type="datetimeFigureOut">
              <a:rPr lang="en-IN" smtClean="0"/>
              <a:t>19-10-2020</a:t>
            </a:fld>
            <a:endParaRPr lang="en-IN"/>
          </a:p>
        </p:txBody>
      </p:sp>
      <p:sp>
        <p:nvSpPr>
          <p:cNvPr id="5" name="Footer Placeholder 4">
            <a:extLst>
              <a:ext uri="{FF2B5EF4-FFF2-40B4-BE49-F238E27FC236}">
                <a16:creationId xmlns:a16="http://schemas.microsoft.com/office/drawing/2014/main" id="{4E46C6C2-618C-4763-8EF9-9558A62260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EBF9D7-F347-432B-9D0C-68CEB9DCA0EF}"/>
              </a:ext>
            </a:extLst>
          </p:cNvPr>
          <p:cNvSpPr>
            <a:spLocks noGrp="1"/>
          </p:cNvSpPr>
          <p:nvPr>
            <p:ph type="sldNum" sz="quarter" idx="12"/>
          </p:nvPr>
        </p:nvSpPr>
        <p:spPr/>
        <p:txBody>
          <a:bodyPr/>
          <a:lstStyle/>
          <a:p>
            <a:fld id="{ED0F80C3-B1D7-494D-B854-A90BE6D82797}" type="slidenum">
              <a:rPr lang="en-IN" smtClean="0"/>
              <a:t>‹#›</a:t>
            </a:fld>
            <a:endParaRPr lang="en-IN"/>
          </a:p>
        </p:txBody>
      </p:sp>
    </p:spTree>
    <p:extLst>
      <p:ext uri="{BB962C8B-B14F-4D97-AF65-F5344CB8AC3E}">
        <p14:creationId xmlns:p14="http://schemas.microsoft.com/office/powerpoint/2010/main" val="1926403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29746-7172-4DDC-977C-C1615E9259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14D7-C236-4C06-A748-E777C1CE1E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9C8C53-4D53-4AF9-8AA7-7C0E01A883FC}"/>
              </a:ext>
            </a:extLst>
          </p:cNvPr>
          <p:cNvSpPr>
            <a:spLocks noGrp="1"/>
          </p:cNvSpPr>
          <p:nvPr>
            <p:ph type="dt" sz="half" idx="10"/>
          </p:nvPr>
        </p:nvSpPr>
        <p:spPr/>
        <p:txBody>
          <a:bodyPr/>
          <a:lstStyle/>
          <a:p>
            <a:fld id="{24FA826D-2CC2-4B01-ACC4-F54D89E3273B}" type="datetimeFigureOut">
              <a:rPr lang="en-IN" smtClean="0"/>
              <a:t>19-10-2020</a:t>
            </a:fld>
            <a:endParaRPr lang="en-IN"/>
          </a:p>
        </p:txBody>
      </p:sp>
      <p:sp>
        <p:nvSpPr>
          <p:cNvPr id="5" name="Footer Placeholder 4">
            <a:extLst>
              <a:ext uri="{FF2B5EF4-FFF2-40B4-BE49-F238E27FC236}">
                <a16:creationId xmlns:a16="http://schemas.microsoft.com/office/drawing/2014/main" id="{7BE6A971-15EB-4511-9F43-D19EB9813B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DEC341-848F-40E1-A672-5F351AA31AB7}"/>
              </a:ext>
            </a:extLst>
          </p:cNvPr>
          <p:cNvSpPr>
            <a:spLocks noGrp="1"/>
          </p:cNvSpPr>
          <p:nvPr>
            <p:ph type="sldNum" sz="quarter" idx="12"/>
          </p:nvPr>
        </p:nvSpPr>
        <p:spPr/>
        <p:txBody>
          <a:bodyPr/>
          <a:lstStyle/>
          <a:p>
            <a:fld id="{ED0F80C3-B1D7-494D-B854-A90BE6D82797}" type="slidenum">
              <a:rPr lang="en-IN" smtClean="0"/>
              <a:t>‹#›</a:t>
            </a:fld>
            <a:endParaRPr lang="en-IN"/>
          </a:p>
        </p:txBody>
      </p:sp>
    </p:spTree>
    <p:extLst>
      <p:ext uri="{BB962C8B-B14F-4D97-AF65-F5344CB8AC3E}">
        <p14:creationId xmlns:p14="http://schemas.microsoft.com/office/powerpoint/2010/main" val="919509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ACB15F-285D-4FA8-AB09-2FFC8F8332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C1A445-14C1-4EE1-A113-231E7234B0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76A161-F43E-43D3-9B76-1D7BC0455B67}"/>
              </a:ext>
            </a:extLst>
          </p:cNvPr>
          <p:cNvSpPr>
            <a:spLocks noGrp="1"/>
          </p:cNvSpPr>
          <p:nvPr>
            <p:ph type="dt" sz="half" idx="10"/>
          </p:nvPr>
        </p:nvSpPr>
        <p:spPr/>
        <p:txBody>
          <a:bodyPr/>
          <a:lstStyle/>
          <a:p>
            <a:fld id="{24FA826D-2CC2-4B01-ACC4-F54D89E3273B}" type="datetimeFigureOut">
              <a:rPr lang="en-IN" smtClean="0"/>
              <a:t>19-10-2020</a:t>
            </a:fld>
            <a:endParaRPr lang="en-IN"/>
          </a:p>
        </p:txBody>
      </p:sp>
      <p:sp>
        <p:nvSpPr>
          <p:cNvPr id="5" name="Footer Placeholder 4">
            <a:extLst>
              <a:ext uri="{FF2B5EF4-FFF2-40B4-BE49-F238E27FC236}">
                <a16:creationId xmlns:a16="http://schemas.microsoft.com/office/drawing/2014/main" id="{509E1C30-E36E-4821-A274-3D1DD13400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9ACF4F-2A9D-4BB2-8CCB-4B6BCC12DD0F}"/>
              </a:ext>
            </a:extLst>
          </p:cNvPr>
          <p:cNvSpPr>
            <a:spLocks noGrp="1"/>
          </p:cNvSpPr>
          <p:nvPr>
            <p:ph type="sldNum" sz="quarter" idx="12"/>
          </p:nvPr>
        </p:nvSpPr>
        <p:spPr/>
        <p:txBody>
          <a:bodyPr/>
          <a:lstStyle/>
          <a:p>
            <a:fld id="{ED0F80C3-B1D7-494D-B854-A90BE6D82797}" type="slidenum">
              <a:rPr lang="en-IN" smtClean="0"/>
              <a:t>‹#›</a:t>
            </a:fld>
            <a:endParaRPr lang="en-IN"/>
          </a:p>
        </p:txBody>
      </p:sp>
    </p:spTree>
    <p:extLst>
      <p:ext uri="{BB962C8B-B14F-4D97-AF65-F5344CB8AC3E}">
        <p14:creationId xmlns:p14="http://schemas.microsoft.com/office/powerpoint/2010/main" val="232722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9B3EB-BE50-479A-9D12-08266ABBA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01DB0A-3320-48F6-8068-F89D2FA4F3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85CF57-E324-47AA-8760-647B8BEB998B}"/>
              </a:ext>
            </a:extLst>
          </p:cNvPr>
          <p:cNvSpPr>
            <a:spLocks noGrp="1"/>
          </p:cNvSpPr>
          <p:nvPr>
            <p:ph type="dt" sz="half" idx="10"/>
          </p:nvPr>
        </p:nvSpPr>
        <p:spPr/>
        <p:txBody>
          <a:bodyPr/>
          <a:lstStyle/>
          <a:p>
            <a:fld id="{24FA826D-2CC2-4B01-ACC4-F54D89E3273B}" type="datetimeFigureOut">
              <a:rPr lang="en-IN" smtClean="0"/>
              <a:t>19-10-2020</a:t>
            </a:fld>
            <a:endParaRPr lang="en-IN"/>
          </a:p>
        </p:txBody>
      </p:sp>
      <p:sp>
        <p:nvSpPr>
          <p:cNvPr id="5" name="Footer Placeholder 4">
            <a:extLst>
              <a:ext uri="{FF2B5EF4-FFF2-40B4-BE49-F238E27FC236}">
                <a16:creationId xmlns:a16="http://schemas.microsoft.com/office/drawing/2014/main" id="{87D72CEF-F7D0-440B-93CF-C273A5E3FF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B56652-C269-43C3-B6B7-0AD6148C2745}"/>
              </a:ext>
            </a:extLst>
          </p:cNvPr>
          <p:cNvSpPr>
            <a:spLocks noGrp="1"/>
          </p:cNvSpPr>
          <p:nvPr>
            <p:ph type="sldNum" sz="quarter" idx="12"/>
          </p:nvPr>
        </p:nvSpPr>
        <p:spPr/>
        <p:txBody>
          <a:bodyPr/>
          <a:lstStyle/>
          <a:p>
            <a:fld id="{ED0F80C3-B1D7-494D-B854-A90BE6D82797}" type="slidenum">
              <a:rPr lang="en-IN" smtClean="0"/>
              <a:t>‹#›</a:t>
            </a:fld>
            <a:endParaRPr lang="en-IN"/>
          </a:p>
        </p:txBody>
      </p:sp>
    </p:spTree>
    <p:extLst>
      <p:ext uri="{BB962C8B-B14F-4D97-AF65-F5344CB8AC3E}">
        <p14:creationId xmlns:p14="http://schemas.microsoft.com/office/powerpoint/2010/main" val="211641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611AF-2383-4877-B1EA-794617094C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5E27B6-58BF-456F-9E14-DF07FDBAC8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9A3017-9496-479B-BBA0-BDB5CE44FC12}"/>
              </a:ext>
            </a:extLst>
          </p:cNvPr>
          <p:cNvSpPr>
            <a:spLocks noGrp="1"/>
          </p:cNvSpPr>
          <p:nvPr>
            <p:ph type="dt" sz="half" idx="10"/>
          </p:nvPr>
        </p:nvSpPr>
        <p:spPr/>
        <p:txBody>
          <a:bodyPr/>
          <a:lstStyle/>
          <a:p>
            <a:fld id="{24FA826D-2CC2-4B01-ACC4-F54D89E3273B}" type="datetimeFigureOut">
              <a:rPr lang="en-IN" smtClean="0"/>
              <a:t>19-10-2020</a:t>
            </a:fld>
            <a:endParaRPr lang="en-IN"/>
          </a:p>
        </p:txBody>
      </p:sp>
      <p:sp>
        <p:nvSpPr>
          <p:cNvPr id="5" name="Footer Placeholder 4">
            <a:extLst>
              <a:ext uri="{FF2B5EF4-FFF2-40B4-BE49-F238E27FC236}">
                <a16:creationId xmlns:a16="http://schemas.microsoft.com/office/drawing/2014/main" id="{ABBFA31D-AC25-4222-A4BF-29E684E4E3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36C068-EE3D-4ADE-BEC1-6F2AA70B07B6}"/>
              </a:ext>
            </a:extLst>
          </p:cNvPr>
          <p:cNvSpPr>
            <a:spLocks noGrp="1"/>
          </p:cNvSpPr>
          <p:nvPr>
            <p:ph type="sldNum" sz="quarter" idx="12"/>
          </p:nvPr>
        </p:nvSpPr>
        <p:spPr/>
        <p:txBody>
          <a:bodyPr/>
          <a:lstStyle/>
          <a:p>
            <a:fld id="{ED0F80C3-B1D7-494D-B854-A90BE6D82797}" type="slidenum">
              <a:rPr lang="en-IN" smtClean="0"/>
              <a:t>‹#›</a:t>
            </a:fld>
            <a:endParaRPr lang="en-IN"/>
          </a:p>
        </p:txBody>
      </p:sp>
    </p:spTree>
    <p:extLst>
      <p:ext uri="{BB962C8B-B14F-4D97-AF65-F5344CB8AC3E}">
        <p14:creationId xmlns:p14="http://schemas.microsoft.com/office/powerpoint/2010/main" val="2651606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B769-4C2A-4284-9592-2711144CD3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B49068-3500-43ED-A8EE-C5D697BDBB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D40398-2228-4B86-8220-F172F1EBB6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715580-CBFE-4496-B108-9D184225DC39}"/>
              </a:ext>
            </a:extLst>
          </p:cNvPr>
          <p:cNvSpPr>
            <a:spLocks noGrp="1"/>
          </p:cNvSpPr>
          <p:nvPr>
            <p:ph type="dt" sz="half" idx="10"/>
          </p:nvPr>
        </p:nvSpPr>
        <p:spPr/>
        <p:txBody>
          <a:bodyPr/>
          <a:lstStyle/>
          <a:p>
            <a:fld id="{24FA826D-2CC2-4B01-ACC4-F54D89E3273B}" type="datetimeFigureOut">
              <a:rPr lang="en-IN" smtClean="0"/>
              <a:t>19-10-2020</a:t>
            </a:fld>
            <a:endParaRPr lang="en-IN"/>
          </a:p>
        </p:txBody>
      </p:sp>
      <p:sp>
        <p:nvSpPr>
          <p:cNvPr id="6" name="Footer Placeholder 5">
            <a:extLst>
              <a:ext uri="{FF2B5EF4-FFF2-40B4-BE49-F238E27FC236}">
                <a16:creationId xmlns:a16="http://schemas.microsoft.com/office/drawing/2014/main" id="{25163340-1287-4139-BB2A-7760137DE7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C3936F-3468-427E-9B82-69C519557EF0}"/>
              </a:ext>
            </a:extLst>
          </p:cNvPr>
          <p:cNvSpPr>
            <a:spLocks noGrp="1"/>
          </p:cNvSpPr>
          <p:nvPr>
            <p:ph type="sldNum" sz="quarter" idx="12"/>
          </p:nvPr>
        </p:nvSpPr>
        <p:spPr/>
        <p:txBody>
          <a:bodyPr/>
          <a:lstStyle/>
          <a:p>
            <a:fld id="{ED0F80C3-B1D7-494D-B854-A90BE6D82797}" type="slidenum">
              <a:rPr lang="en-IN" smtClean="0"/>
              <a:t>‹#›</a:t>
            </a:fld>
            <a:endParaRPr lang="en-IN"/>
          </a:p>
        </p:txBody>
      </p:sp>
    </p:spTree>
    <p:extLst>
      <p:ext uri="{BB962C8B-B14F-4D97-AF65-F5344CB8AC3E}">
        <p14:creationId xmlns:p14="http://schemas.microsoft.com/office/powerpoint/2010/main" val="319982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B0E4-F578-4036-B31F-39EB00BE6F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B1D4D9-7E18-4778-98BE-C66CE8F580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D96E50-894E-4073-866F-AF93334697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270C43-25FE-465D-8F13-5D6C1E797F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356CD1-F748-4B7D-A6E9-8E87FDD932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350191C-103B-4FE2-9BE4-888AAD97FAC8}"/>
              </a:ext>
            </a:extLst>
          </p:cNvPr>
          <p:cNvSpPr>
            <a:spLocks noGrp="1"/>
          </p:cNvSpPr>
          <p:nvPr>
            <p:ph type="dt" sz="half" idx="10"/>
          </p:nvPr>
        </p:nvSpPr>
        <p:spPr/>
        <p:txBody>
          <a:bodyPr/>
          <a:lstStyle/>
          <a:p>
            <a:fld id="{24FA826D-2CC2-4B01-ACC4-F54D89E3273B}" type="datetimeFigureOut">
              <a:rPr lang="en-IN" smtClean="0"/>
              <a:t>19-10-2020</a:t>
            </a:fld>
            <a:endParaRPr lang="en-IN"/>
          </a:p>
        </p:txBody>
      </p:sp>
      <p:sp>
        <p:nvSpPr>
          <p:cNvPr id="8" name="Footer Placeholder 7">
            <a:extLst>
              <a:ext uri="{FF2B5EF4-FFF2-40B4-BE49-F238E27FC236}">
                <a16:creationId xmlns:a16="http://schemas.microsoft.com/office/drawing/2014/main" id="{0A00F677-D0FD-46E0-ADB7-1B7FC80538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253CE7-7001-4F8B-86EC-2E1235E0FB3B}"/>
              </a:ext>
            </a:extLst>
          </p:cNvPr>
          <p:cNvSpPr>
            <a:spLocks noGrp="1"/>
          </p:cNvSpPr>
          <p:nvPr>
            <p:ph type="sldNum" sz="quarter" idx="12"/>
          </p:nvPr>
        </p:nvSpPr>
        <p:spPr/>
        <p:txBody>
          <a:bodyPr/>
          <a:lstStyle/>
          <a:p>
            <a:fld id="{ED0F80C3-B1D7-494D-B854-A90BE6D82797}" type="slidenum">
              <a:rPr lang="en-IN" smtClean="0"/>
              <a:t>‹#›</a:t>
            </a:fld>
            <a:endParaRPr lang="en-IN"/>
          </a:p>
        </p:txBody>
      </p:sp>
    </p:spTree>
    <p:extLst>
      <p:ext uri="{BB962C8B-B14F-4D97-AF65-F5344CB8AC3E}">
        <p14:creationId xmlns:p14="http://schemas.microsoft.com/office/powerpoint/2010/main" val="2283558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119C-CFBD-4188-AFBF-A6CAAF0A44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93000A-135E-4E04-80AA-0F80798EC11F}"/>
              </a:ext>
            </a:extLst>
          </p:cNvPr>
          <p:cNvSpPr>
            <a:spLocks noGrp="1"/>
          </p:cNvSpPr>
          <p:nvPr>
            <p:ph type="dt" sz="half" idx="10"/>
          </p:nvPr>
        </p:nvSpPr>
        <p:spPr/>
        <p:txBody>
          <a:bodyPr/>
          <a:lstStyle/>
          <a:p>
            <a:fld id="{24FA826D-2CC2-4B01-ACC4-F54D89E3273B}" type="datetimeFigureOut">
              <a:rPr lang="en-IN" smtClean="0"/>
              <a:t>19-10-2020</a:t>
            </a:fld>
            <a:endParaRPr lang="en-IN"/>
          </a:p>
        </p:txBody>
      </p:sp>
      <p:sp>
        <p:nvSpPr>
          <p:cNvPr id="4" name="Footer Placeholder 3">
            <a:extLst>
              <a:ext uri="{FF2B5EF4-FFF2-40B4-BE49-F238E27FC236}">
                <a16:creationId xmlns:a16="http://schemas.microsoft.com/office/drawing/2014/main" id="{49C6FB89-848E-4B9D-B013-6719F1C63E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D46516-8AFF-4304-9B8D-F1FFBFFA5D28}"/>
              </a:ext>
            </a:extLst>
          </p:cNvPr>
          <p:cNvSpPr>
            <a:spLocks noGrp="1"/>
          </p:cNvSpPr>
          <p:nvPr>
            <p:ph type="sldNum" sz="quarter" idx="12"/>
          </p:nvPr>
        </p:nvSpPr>
        <p:spPr/>
        <p:txBody>
          <a:bodyPr/>
          <a:lstStyle/>
          <a:p>
            <a:fld id="{ED0F80C3-B1D7-494D-B854-A90BE6D82797}" type="slidenum">
              <a:rPr lang="en-IN" smtClean="0"/>
              <a:t>‹#›</a:t>
            </a:fld>
            <a:endParaRPr lang="en-IN"/>
          </a:p>
        </p:txBody>
      </p:sp>
    </p:spTree>
    <p:extLst>
      <p:ext uri="{BB962C8B-B14F-4D97-AF65-F5344CB8AC3E}">
        <p14:creationId xmlns:p14="http://schemas.microsoft.com/office/powerpoint/2010/main" val="119239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ED5EB1-EE6C-4E10-9121-7F8306CC6D4E}"/>
              </a:ext>
            </a:extLst>
          </p:cNvPr>
          <p:cNvSpPr>
            <a:spLocks noGrp="1"/>
          </p:cNvSpPr>
          <p:nvPr>
            <p:ph type="dt" sz="half" idx="10"/>
          </p:nvPr>
        </p:nvSpPr>
        <p:spPr/>
        <p:txBody>
          <a:bodyPr/>
          <a:lstStyle/>
          <a:p>
            <a:fld id="{24FA826D-2CC2-4B01-ACC4-F54D89E3273B}" type="datetimeFigureOut">
              <a:rPr lang="en-IN" smtClean="0"/>
              <a:t>19-10-2020</a:t>
            </a:fld>
            <a:endParaRPr lang="en-IN"/>
          </a:p>
        </p:txBody>
      </p:sp>
      <p:sp>
        <p:nvSpPr>
          <p:cNvPr id="3" name="Footer Placeholder 2">
            <a:extLst>
              <a:ext uri="{FF2B5EF4-FFF2-40B4-BE49-F238E27FC236}">
                <a16:creationId xmlns:a16="http://schemas.microsoft.com/office/drawing/2014/main" id="{7C0A2DBA-DBD7-4F24-99B8-3ACE2B1443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FBCEA0-2C31-49B0-90D8-1D5621A081C8}"/>
              </a:ext>
            </a:extLst>
          </p:cNvPr>
          <p:cNvSpPr>
            <a:spLocks noGrp="1"/>
          </p:cNvSpPr>
          <p:nvPr>
            <p:ph type="sldNum" sz="quarter" idx="12"/>
          </p:nvPr>
        </p:nvSpPr>
        <p:spPr/>
        <p:txBody>
          <a:bodyPr/>
          <a:lstStyle/>
          <a:p>
            <a:fld id="{ED0F80C3-B1D7-494D-B854-A90BE6D82797}" type="slidenum">
              <a:rPr lang="en-IN" smtClean="0"/>
              <a:t>‹#›</a:t>
            </a:fld>
            <a:endParaRPr lang="en-IN"/>
          </a:p>
        </p:txBody>
      </p:sp>
    </p:spTree>
    <p:extLst>
      <p:ext uri="{BB962C8B-B14F-4D97-AF65-F5344CB8AC3E}">
        <p14:creationId xmlns:p14="http://schemas.microsoft.com/office/powerpoint/2010/main" val="3139512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89CCE-90B7-4AA8-9094-EF720622B5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9DF5A2-6656-476B-A36A-7403B1AB72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A7A7C2-00F6-48E5-B861-D2E9043DB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CE232A-CDC8-4B18-AA21-FD9EEA569EE6}"/>
              </a:ext>
            </a:extLst>
          </p:cNvPr>
          <p:cNvSpPr>
            <a:spLocks noGrp="1"/>
          </p:cNvSpPr>
          <p:nvPr>
            <p:ph type="dt" sz="half" idx="10"/>
          </p:nvPr>
        </p:nvSpPr>
        <p:spPr/>
        <p:txBody>
          <a:bodyPr/>
          <a:lstStyle/>
          <a:p>
            <a:fld id="{24FA826D-2CC2-4B01-ACC4-F54D89E3273B}" type="datetimeFigureOut">
              <a:rPr lang="en-IN" smtClean="0"/>
              <a:t>19-10-2020</a:t>
            </a:fld>
            <a:endParaRPr lang="en-IN"/>
          </a:p>
        </p:txBody>
      </p:sp>
      <p:sp>
        <p:nvSpPr>
          <p:cNvPr id="6" name="Footer Placeholder 5">
            <a:extLst>
              <a:ext uri="{FF2B5EF4-FFF2-40B4-BE49-F238E27FC236}">
                <a16:creationId xmlns:a16="http://schemas.microsoft.com/office/drawing/2014/main" id="{634A4F91-EB3C-4934-AACE-8325403517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A05B09-0261-4531-A5CF-7076E26E3A3D}"/>
              </a:ext>
            </a:extLst>
          </p:cNvPr>
          <p:cNvSpPr>
            <a:spLocks noGrp="1"/>
          </p:cNvSpPr>
          <p:nvPr>
            <p:ph type="sldNum" sz="quarter" idx="12"/>
          </p:nvPr>
        </p:nvSpPr>
        <p:spPr/>
        <p:txBody>
          <a:bodyPr/>
          <a:lstStyle/>
          <a:p>
            <a:fld id="{ED0F80C3-B1D7-494D-B854-A90BE6D82797}" type="slidenum">
              <a:rPr lang="en-IN" smtClean="0"/>
              <a:t>‹#›</a:t>
            </a:fld>
            <a:endParaRPr lang="en-IN"/>
          </a:p>
        </p:txBody>
      </p:sp>
    </p:spTree>
    <p:extLst>
      <p:ext uri="{BB962C8B-B14F-4D97-AF65-F5344CB8AC3E}">
        <p14:creationId xmlns:p14="http://schemas.microsoft.com/office/powerpoint/2010/main" val="4169483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1B50A-1826-4866-9E5B-6A76D2B2B3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C3C221-3984-4C9A-A339-96D65E15E9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3156F0-FD68-4FFA-91B4-E1ACBEEE5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B86B0-ADD0-456C-8205-DEBB35B3A2C8}"/>
              </a:ext>
            </a:extLst>
          </p:cNvPr>
          <p:cNvSpPr>
            <a:spLocks noGrp="1"/>
          </p:cNvSpPr>
          <p:nvPr>
            <p:ph type="dt" sz="half" idx="10"/>
          </p:nvPr>
        </p:nvSpPr>
        <p:spPr/>
        <p:txBody>
          <a:bodyPr/>
          <a:lstStyle/>
          <a:p>
            <a:fld id="{24FA826D-2CC2-4B01-ACC4-F54D89E3273B}" type="datetimeFigureOut">
              <a:rPr lang="en-IN" smtClean="0"/>
              <a:t>19-10-2020</a:t>
            </a:fld>
            <a:endParaRPr lang="en-IN"/>
          </a:p>
        </p:txBody>
      </p:sp>
      <p:sp>
        <p:nvSpPr>
          <p:cNvPr id="6" name="Footer Placeholder 5">
            <a:extLst>
              <a:ext uri="{FF2B5EF4-FFF2-40B4-BE49-F238E27FC236}">
                <a16:creationId xmlns:a16="http://schemas.microsoft.com/office/drawing/2014/main" id="{8F6714E2-8570-4442-ABF1-CE052047D8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D7F5A9-3F28-494B-B478-6E5102D4786E}"/>
              </a:ext>
            </a:extLst>
          </p:cNvPr>
          <p:cNvSpPr>
            <a:spLocks noGrp="1"/>
          </p:cNvSpPr>
          <p:nvPr>
            <p:ph type="sldNum" sz="quarter" idx="12"/>
          </p:nvPr>
        </p:nvSpPr>
        <p:spPr/>
        <p:txBody>
          <a:bodyPr/>
          <a:lstStyle/>
          <a:p>
            <a:fld id="{ED0F80C3-B1D7-494D-B854-A90BE6D82797}" type="slidenum">
              <a:rPr lang="en-IN" smtClean="0"/>
              <a:t>‹#›</a:t>
            </a:fld>
            <a:endParaRPr lang="en-IN"/>
          </a:p>
        </p:txBody>
      </p:sp>
    </p:spTree>
    <p:extLst>
      <p:ext uri="{BB962C8B-B14F-4D97-AF65-F5344CB8AC3E}">
        <p14:creationId xmlns:p14="http://schemas.microsoft.com/office/powerpoint/2010/main" val="221952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4BFD6-EE25-4EF5-98BF-776DECDD5B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7244ED-334B-4073-9423-87AFBBE1C9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BF95ED-C5FC-4E10-90B5-61105FBEFB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FA826D-2CC2-4B01-ACC4-F54D89E3273B}" type="datetimeFigureOut">
              <a:rPr lang="en-IN" smtClean="0"/>
              <a:t>19-10-2020</a:t>
            </a:fld>
            <a:endParaRPr lang="en-IN"/>
          </a:p>
        </p:txBody>
      </p:sp>
      <p:sp>
        <p:nvSpPr>
          <p:cNvPr id="5" name="Footer Placeholder 4">
            <a:extLst>
              <a:ext uri="{FF2B5EF4-FFF2-40B4-BE49-F238E27FC236}">
                <a16:creationId xmlns:a16="http://schemas.microsoft.com/office/drawing/2014/main" id="{B4C2FC57-9B1D-4673-9E29-BEB1022191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0C5241-7868-4B44-98C1-1A7359D263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0F80C3-B1D7-494D-B854-A90BE6D82797}" type="slidenum">
              <a:rPr lang="en-IN" smtClean="0"/>
              <a:t>‹#›</a:t>
            </a:fld>
            <a:endParaRPr lang="en-IN"/>
          </a:p>
        </p:txBody>
      </p:sp>
    </p:spTree>
    <p:extLst>
      <p:ext uri="{BB962C8B-B14F-4D97-AF65-F5344CB8AC3E}">
        <p14:creationId xmlns:p14="http://schemas.microsoft.com/office/powerpoint/2010/main" val="4246259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mailto:abhinavbanisetti2001@gmail.com"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FC9921-F76E-465D-A0D0-DC956E19ACB6}"/>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40D09E70-5816-4157-8E1F-CB005676712A}"/>
              </a:ext>
            </a:extLst>
          </p:cNvPr>
          <p:cNvSpPr>
            <a:spLocks noGrp="1"/>
          </p:cNvSpPr>
          <p:nvPr>
            <p:ph type="ctrTitle"/>
          </p:nvPr>
        </p:nvSpPr>
        <p:spPr>
          <a:xfrm>
            <a:off x="1524000" y="1122362"/>
            <a:ext cx="9144000" cy="3869516"/>
          </a:xfrm>
        </p:spPr>
        <p:txBody>
          <a:bodyPr>
            <a:normAutofit/>
          </a:bodyPr>
          <a:lstStyle/>
          <a:p>
            <a:r>
              <a:rPr lang="en-IN" sz="4700" dirty="0">
                <a:solidFill>
                  <a:srgbClr val="FFC000"/>
                </a:solidFill>
                <a:latin typeface="Copperplate Gothic Bold" panose="020E0705020206020404" pitchFamily="34" charset="0"/>
              </a:rPr>
              <a:t>Capstone Project</a:t>
            </a:r>
            <a:br>
              <a:rPr lang="en-IN" sz="4700" dirty="0">
                <a:solidFill>
                  <a:srgbClr val="FFFFFF"/>
                </a:solidFill>
              </a:rPr>
            </a:br>
            <a:r>
              <a:rPr lang="en-IN" sz="4700" dirty="0">
                <a:latin typeface="Microsoft YaHei UI" panose="020B0503020204020204" pitchFamily="34" charset="-122"/>
                <a:ea typeface="Microsoft YaHei UI" panose="020B0503020204020204" pitchFamily="34" charset="-122"/>
              </a:rPr>
              <a:t>Student’s Early Attrition Modelling for Clear Water State University</a:t>
            </a:r>
            <a:br>
              <a:rPr lang="en-IN" sz="4700" dirty="0">
                <a:solidFill>
                  <a:srgbClr val="FFFFFF"/>
                </a:solidFill>
              </a:rPr>
            </a:br>
            <a:endParaRPr lang="en-IN" sz="4700" dirty="0">
              <a:solidFill>
                <a:srgbClr val="FFFFFF"/>
              </a:solidFill>
            </a:endParaRPr>
          </a:p>
        </p:txBody>
      </p:sp>
      <p:sp>
        <p:nvSpPr>
          <p:cNvPr id="3" name="Subtitle 2">
            <a:extLst>
              <a:ext uri="{FF2B5EF4-FFF2-40B4-BE49-F238E27FC236}">
                <a16:creationId xmlns:a16="http://schemas.microsoft.com/office/drawing/2014/main" id="{E6003D9F-426D-4B0A-91A6-7CCB1D9804D9}"/>
              </a:ext>
            </a:extLst>
          </p:cNvPr>
          <p:cNvSpPr>
            <a:spLocks noGrp="1"/>
          </p:cNvSpPr>
          <p:nvPr>
            <p:ph type="subTitle" idx="1"/>
          </p:nvPr>
        </p:nvSpPr>
        <p:spPr>
          <a:xfrm>
            <a:off x="7679095" y="6018245"/>
            <a:ext cx="4413378" cy="718456"/>
          </a:xfrm>
        </p:spPr>
        <p:txBody>
          <a:bodyPr>
            <a:normAutofit/>
          </a:bodyPr>
          <a:lstStyle/>
          <a:p>
            <a:pPr algn="l"/>
            <a:endParaRPr lang="en-IN" dirty="0">
              <a:solidFill>
                <a:srgbClr val="FFFFFF"/>
              </a:solidFill>
            </a:endParaRPr>
          </a:p>
        </p:txBody>
      </p:sp>
    </p:spTree>
    <p:extLst>
      <p:ext uri="{BB962C8B-B14F-4D97-AF65-F5344CB8AC3E}">
        <p14:creationId xmlns:p14="http://schemas.microsoft.com/office/powerpoint/2010/main" val="62149552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FC9921-F76E-465D-A0D0-DC956E19ACB6}"/>
              </a:ext>
            </a:extLst>
          </p:cNvPr>
          <p:cNvPicPr>
            <a:picLocks noChangeAspect="1"/>
          </p:cNvPicPr>
          <p:nvPr/>
        </p:nvPicPr>
        <p:blipFill rotWithShape="1">
          <a:blip r:embed="rId2">
            <a:alphaModFix amt="35000"/>
          </a:blip>
          <a:srcRect b="15730"/>
          <a:stretch/>
        </p:blipFill>
        <p:spPr>
          <a:xfrm>
            <a:off x="0" y="0"/>
            <a:ext cx="12191980" cy="6857990"/>
          </a:xfrm>
          <a:prstGeom prst="rect">
            <a:avLst/>
          </a:prstGeom>
        </p:spPr>
      </p:pic>
      <p:sp>
        <p:nvSpPr>
          <p:cNvPr id="2" name="Title 1">
            <a:extLst>
              <a:ext uri="{FF2B5EF4-FFF2-40B4-BE49-F238E27FC236}">
                <a16:creationId xmlns:a16="http://schemas.microsoft.com/office/drawing/2014/main" id="{40D09E70-5816-4157-8E1F-CB005676712A}"/>
              </a:ext>
            </a:extLst>
          </p:cNvPr>
          <p:cNvSpPr>
            <a:spLocks noGrp="1"/>
          </p:cNvSpPr>
          <p:nvPr>
            <p:ph type="ctrTitle"/>
          </p:nvPr>
        </p:nvSpPr>
        <p:spPr>
          <a:xfrm>
            <a:off x="133349" y="365125"/>
            <a:ext cx="11877675" cy="779463"/>
          </a:xfrm>
        </p:spPr>
        <p:txBody>
          <a:bodyPr vert="horz" lIns="91440" tIns="45720" rIns="91440" bIns="45720" rtlCol="0" anchor="ctr">
            <a:normAutofit/>
          </a:bodyPr>
          <a:lstStyle/>
          <a:p>
            <a:pPr algn="l"/>
            <a:r>
              <a:rPr lang="en-US" sz="4400" dirty="0">
                <a:solidFill>
                  <a:srgbClr val="FFFF00"/>
                </a:solidFill>
              </a:rPr>
              <a:t>Continuation….</a:t>
            </a:r>
          </a:p>
        </p:txBody>
      </p:sp>
      <p:sp>
        <p:nvSpPr>
          <p:cNvPr id="3" name="Subtitle 2">
            <a:extLst>
              <a:ext uri="{FF2B5EF4-FFF2-40B4-BE49-F238E27FC236}">
                <a16:creationId xmlns:a16="http://schemas.microsoft.com/office/drawing/2014/main" id="{E6003D9F-426D-4B0A-91A6-7CCB1D9804D9}"/>
              </a:ext>
            </a:extLst>
          </p:cNvPr>
          <p:cNvSpPr>
            <a:spLocks noGrp="1"/>
          </p:cNvSpPr>
          <p:nvPr>
            <p:ph type="subTitle" idx="1"/>
          </p:nvPr>
        </p:nvSpPr>
        <p:spPr>
          <a:xfrm>
            <a:off x="4153711" y="3764604"/>
            <a:ext cx="7943039" cy="3000209"/>
          </a:xfrm>
        </p:spPr>
        <p:txBody>
          <a:bodyPr vert="horz" lIns="91440" tIns="45720" rIns="91440" bIns="45720" rtlCol="0">
            <a:normAutofit/>
          </a:bodyPr>
          <a:lstStyle/>
          <a:p>
            <a:pPr algn="just"/>
            <a:r>
              <a:rPr lang="en-US" sz="1600" dirty="0">
                <a:latin typeface="Segoe UI" panose="020B0502040204020203" pitchFamily="34" charset="0"/>
                <a:sym typeface="Wingdings" panose="05000000000000000000" pitchFamily="2" charset="2"/>
              </a:rPr>
              <a:t>Here are some of the </a:t>
            </a:r>
            <a:r>
              <a:rPr lang="en-US" sz="1600" dirty="0" err="1">
                <a:latin typeface="Segoe UI" panose="020B0502040204020203" pitchFamily="34" charset="0"/>
                <a:sym typeface="Wingdings" panose="05000000000000000000" pitchFamily="2" charset="2"/>
              </a:rPr>
              <a:t>Countplots</a:t>
            </a:r>
            <a:r>
              <a:rPr lang="en-US" sz="1600" dirty="0">
                <a:latin typeface="Segoe UI" panose="020B0502040204020203" pitchFamily="34" charset="0"/>
                <a:sym typeface="Wingdings" panose="05000000000000000000" pitchFamily="2" charset="2"/>
              </a:rPr>
              <a:t> between the various Independent Categorical Features and the Dependent Feature “RETURNED_2</a:t>
            </a:r>
            <a:r>
              <a:rPr lang="en-US" sz="1600" baseline="30000" dirty="0">
                <a:latin typeface="Segoe UI" panose="020B0502040204020203" pitchFamily="34" charset="0"/>
                <a:sym typeface="Wingdings" panose="05000000000000000000" pitchFamily="2" charset="2"/>
              </a:rPr>
              <a:t>ND</a:t>
            </a:r>
            <a:r>
              <a:rPr lang="en-US" sz="1600" dirty="0">
                <a:latin typeface="Segoe UI" panose="020B0502040204020203" pitchFamily="34" charset="0"/>
                <a:sym typeface="Wingdings" panose="05000000000000000000" pitchFamily="2" charset="2"/>
              </a:rPr>
              <a:t>_YR” where 0 means that the student has </a:t>
            </a:r>
            <a:r>
              <a:rPr lang="en-US" sz="1600" dirty="0" err="1">
                <a:latin typeface="Segoe UI" panose="020B0502040204020203" pitchFamily="34" charset="0"/>
                <a:sym typeface="Wingdings" panose="05000000000000000000" pitchFamily="2" charset="2"/>
              </a:rPr>
              <a:t>Attrited</a:t>
            </a:r>
            <a:r>
              <a:rPr lang="en-US" sz="1600" dirty="0">
                <a:latin typeface="Segoe UI" panose="020B0502040204020203" pitchFamily="34" charset="0"/>
                <a:sym typeface="Wingdings" panose="05000000000000000000" pitchFamily="2" charset="2"/>
              </a:rPr>
              <a:t> whereas 1 means the student didn’t Attrite.</a:t>
            </a:r>
          </a:p>
          <a:p>
            <a:pPr marL="285750" indent="-285750" algn="just">
              <a:buFont typeface="Arial" panose="020B0604020202020204" pitchFamily="34" charset="0"/>
              <a:buChar char="•"/>
            </a:pPr>
            <a:r>
              <a:rPr lang="en-US" sz="1600" dirty="0">
                <a:latin typeface="Segoe UI" panose="020B0502040204020203" pitchFamily="34" charset="0"/>
                <a:sym typeface="Wingdings" panose="05000000000000000000" pitchFamily="2" charset="2"/>
              </a:rPr>
              <a:t>As we see we can notice some things from the </a:t>
            </a:r>
            <a:r>
              <a:rPr lang="en-US" sz="1600" dirty="0" err="1">
                <a:latin typeface="Segoe UI" panose="020B0502040204020203" pitchFamily="34" charset="0"/>
                <a:sym typeface="Wingdings" panose="05000000000000000000" pitchFamily="2" charset="2"/>
              </a:rPr>
              <a:t>countplots</a:t>
            </a:r>
            <a:r>
              <a:rPr lang="en-US" sz="1600" dirty="0">
                <a:latin typeface="Segoe UI" panose="020B0502040204020203" pitchFamily="34" charset="0"/>
                <a:sym typeface="Wingdings" panose="05000000000000000000" pitchFamily="2" charset="2"/>
              </a:rPr>
              <a:t> like the Females have </a:t>
            </a:r>
            <a:r>
              <a:rPr lang="en-US" sz="1600" dirty="0" err="1">
                <a:latin typeface="Segoe UI" panose="020B0502040204020203" pitchFamily="34" charset="0"/>
                <a:sym typeface="Wingdings" panose="05000000000000000000" pitchFamily="2" charset="2"/>
              </a:rPr>
              <a:t>Attrited</a:t>
            </a:r>
            <a:r>
              <a:rPr lang="en-US" sz="1600" dirty="0">
                <a:latin typeface="Segoe UI" panose="020B0502040204020203" pitchFamily="34" charset="0"/>
                <a:sym typeface="Wingdings" panose="05000000000000000000" pitchFamily="2" charset="2"/>
              </a:rPr>
              <a:t> more in number than Males.</a:t>
            </a:r>
          </a:p>
          <a:p>
            <a:pPr marL="285750" indent="-285750" algn="just">
              <a:buFont typeface="Arial" panose="020B0604020202020204" pitchFamily="34" charset="0"/>
              <a:buChar char="•"/>
            </a:pPr>
            <a:r>
              <a:rPr lang="en-US" sz="1600" dirty="0">
                <a:latin typeface="Segoe UI" panose="020B0502040204020203" pitchFamily="34" charset="0"/>
                <a:sym typeface="Wingdings" panose="05000000000000000000" pitchFamily="2" charset="2"/>
              </a:rPr>
              <a:t>The Highest Attrition for the University in terms of numbers was recorded in the year 2009</a:t>
            </a:r>
          </a:p>
          <a:p>
            <a:pPr marL="285750" indent="-285750" algn="just">
              <a:buFont typeface="Wingdings" panose="05000000000000000000" pitchFamily="2" charset="2"/>
              <a:buChar char="Ø"/>
            </a:pPr>
            <a:r>
              <a:rPr lang="en-US" sz="1600" dirty="0">
                <a:latin typeface="Segoe UI" panose="020B0502040204020203" pitchFamily="34" charset="0"/>
                <a:sym typeface="Wingdings" panose="05000000000000000000" pitchFamily="2" charset="2"/>
              </a:rPr>
              <a:t>The “RETURNED_2</a:t>
            </a:r>
            <a:r>
              <a:rPr lang="en-US" sz="1600" baseline="30000" dirty="0">
                <a:latin typeface="Segoe UI" panose="020B0502040204020203" pitchFamily="34" charset="0"/>
                <a:sym typeface="Wingdings" panose="05000000000000000000" pitchFamily="2" charset="2"/>
              </a:rPr>
              <a:t>ND</a:t>
            </a:r>
            <a:r>
              <a:rPr lang="en-US" sz="1600" dirty="0">
                <a:latin typeface="Segoe UI" panose="020B0502040204020203" pitchFamily="34" charset="0"/>
                <a:sym typeface="Wingdings" panose="05000000000000000000" pitchFamily="2" charset="2"/>
              </a:rPr>
              <a:t>_YR” variable was converted to a new feature called “Attrition” during the Data Pre-processing </a:t>
            </a:r>
            <a:r>
              <a:rPr lang="en-US" sz="1600" dirty="0" err="1">
                <a:latin typeface="Segoe UI" panose="020B0502040204020203" pitchFamily="34" charset="0"/>
                <a:sym typeface="Wingdings" panose="05000000000000000000" pitchFamily="2" charset="2"/>
              </a:rPr>
              <a:t>stage.In</a:t>
            </a:r>
            <a:r>
              <a:rPr lang="en-US" sz="1600" dirty="0">
                <a:latin typeface="Segoe UI" panose="020B0502040204020203" pitchFamily="34" charset="0"/>
                <a:sym typeface="Wingdings" panose="05000000000000000000" pitchFamily="2" charset="2"/>
              </a:rPr>
              <a:t> the “Attrition” variable 1 represents that the student has </a:t>
            </a:r>
            <a:r>
              <a:rPr lang="en-US" sz="1600" dirty="0" err="1">
                <a:latin typeface="Segoe UI" panose="020B0502040204020203" pitchFamily="34" charset="0"/>
                <a:sym typeface="Wingdings" panose="05000000000000000000" pitchFamily="2" charset="2"/>
              </a:rPr>
              <a:t>Attrited</a:t>
            </a:r>
            <a:r>
              <a:rPr lang="en-US" sz="1600" dirty="0">
                <a:latin typeface="Segoe UI" panose="020B0502040204020203" pitchFamily="34" charset="0"/>
                <a:sym typeface="Wingdings" panose="05000000000000000000" pitchFamily="2" charset="2"/>
              </a:rPr>
              <a:t> whereas 0 represents students who did not Attrite.</a:t>
            </a:r>
          </a:p>
        </p:txBody>
      </p:sp>
      <p:pic>
        <p:nvPicPr>
          <p:cNvPr id="6" name="Picture 5" descr="Chart, bar chart&#10;&#10;Description automatically generated">
            <a:extLst>
              <a:ext uri="{FF2B5EF4-FFF2-40B4-BE49-F238E27FC236}">
                <a16:creationId xmlns:a16="http://schemas.microsoft.com/office/drawing/2014/main" id="{900E2D2D-2ED4-4F4F-AA2B-CB3FA7B06A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4073"/>
            <a:ext cx="3239311" cy="2654072"/>
          </a:xfrm>
          <a:prstGeom prst="rect">
            <a:avLst/>
          </a:prstGeom>
        </p:spPr>
      </p:pic>
      <p:pic>
        <p:nvPicPr>
          <p:cNvPr id="9" name="Picture 8" descr="Chart, bar chart&#10;&#10;Description automatically generated">
            <a:extLst>
              <a:ext uri="{FF2B5EF4-FFF2-40B4-BE49-F238E27FC236}">
                <a16:creationId xmlns:a16="http://schemas.microsoft.com/office/drawing/2014/main" id="{27301A84-8078-4B4A-960E-2A6212B733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 y="3764604"/>
            <a:ext cx="4066182" cy="3093386"/>
          </a:xfrm>
          <a:prstGeom prst="rect">
            <a:avLst/>
          </a:prstGeom>
        </p:spPr>
      </p:pic>
      <p:pic>
        <p:nvPicPr>
          <p:cNvPr id="11" name="Picture 10" descr="Chart, bar chart&#10;&#10;Description automatically generated">
            <a:extLst>
              <a:ext uri="{FF2B5EF4-FFF2-40B4-BE49-F238E27FC236}">
                <a16:creationId xmlns:a16="http://schemas.microsoft.com/office/drawing/2014/main" id="{FE4F2CED-D348-42D3-BCF3-C73E2DCB15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2640" y="984073"/>
            <a:ext cx="4313294" cy="2654072"/>
          </a:xfrm>
          <a:prstGeom prst="rect">
            <a:avLst/>
          </a:prstGeom>
        </p:spPr>
      </p:pic>
      <p:pic>
        <p:nvPicPr>
          <p:cNvPr id="13" name="Picture 12" descr="Chart, bar chart&#10;&#10;Description automatically generated">
            <a:extLst>
              <a:ext uri="{FF2B5EF4-FFF2-40B4-BE49-F238E27FC236}">
                <a16:creationId xmlns:a16="http://schemas.microsoft.com/office/drawing/2014/main" id="{DD52C37A-0C4F-4DC5-8457-869D7CD0D7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4123" y="984073"/>
            <a:ext cx="4259949" cy="2654072"/>
          </a:xfrm>
          <a:prstGeom prst="rect">
            <a:avLst/>
          </a:prstGeom>
        </p:spPr>
      </p:pic>
    </p:spTree>
    <p:extLst>
      <p:ext uri="{BB962C8B-B14F-4D97-AF65-F5344CB8AC3E}">
        <p14:creationId xmlns:p14="http://schemas.microsoft.com/office/powerpoint/2010/main" val="84687178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FC9921-F76E-465D-A0D0-DC956E19ACB6}"/>
              </a:ext>
            </a:extLst>
          </p:cNvPr>
          <p:cNvPicPr>
            <a:picLocks noChangeAspect="1"/>
          </p:cNvPicPr>
          <p:nvPr/>
        </p:nvPicPr>
        <p:blipFill rotWithShape="1">
          <a:blip r:embed="rId2">
            <a:alphaModFix amt="35000"/>
          </a:blip>
          <a:srcRect b="15730"/>
          <a:stretch/>
        </p:blipFill>
        <p:spPr>
          <a:xfrm>
            <a:off x="0" y="0"/>
            <a:ext cx="12191980" cy="6857990"/>
          </a:xfrm>
          <a:prstGeom prst="rect">
            <a:avLst/>
          </a:prstGeom>
        </p:spPr>
      </p:pic>
      <p:sp>
        <p:nvSpPr>
          <p:cNvPr id="2" name="Title 1">
            <a:extLst>
              <a:ext uri="{FF2B5EF4-FFF2-40B4-BE49-F238E27FC236}">
                <a16:creationId xmlns:a16="http://schemas.microsoft.com/office/drawing/2014/main" id="{40D09E70-5816-4157-8E1F-CB005676712A}"/>
              </a:ext>
            </a:extLst>
          </p:cNvPr>
          <p:cNvSpPr>
            <a:spLocks noGrp="1"/>
          </p:cNvSpPr>
          <p:nvPr>
            <p:ph type="ctrTitle"/>
          </p:nvPr>
        </p:nvSpPr>
        <p:spPr>
          <a:xfrm>
            <a:off x="133349" y="365125"/>
            <a:ext cx="11877675" cy="779463"/>
          </a:xfrm>
        </p:spPr>
        <p:txBody>
          <a:bodyPr vert="horz" lIns="91440" tIns="45720" rIns="91440" bIns="45720" rtlCol="0" anchor="ctr">
            <a:normAutofit/>
          </a:bodyPr>
          <a:lstStyle/>
          <a:p>
            <a:pPr algn="l"/>
            <a:r>
              <a:rPr lang="en-US" sz="4400" dirty="0">
                <a:solidFill>
                  <a:srgbClr val="FFFF00"/>
                </a:solidFill>
              </a:rPr>
              <a:t>Modelling Process:</a:t>
            </a:r>
          </a:p>
        </p:txBody>
      </p:sp>
      <p:sp>
        <p:nvSpPr>
          <p:cNvPr id="3" name="Subtitle 2">
            <a:extLst>
              <a:ext uri="{FF2B5EF4-FFF2-40B4-BE49-F238E27FC236}">
                <a16:creationId xmlns:a16="http://schemas.microsoft.com/office/drawing/2014/main" id="{E6003D9F-426D-4B0A-91A6-7CCB1D9804D9}"/>
              </a:ext>
            </a:extLst>
          </p:cNvPr>
          <p:cNvSpPr>
            <a:spLocks noGrp="1"/>
          </p:cNvSpPr>
          <p:nvPr>
            <p:ph type="subTitle" idx="1"/>
          </p:nvPr>
        </p:nvSpPr>
        <p:spPr>
          <a:xfrm>
            <a:off x="180977" y="1074198"/>
            <a:ext cx="11915774" cy="5690615"/>
          </a:xfrm>
        </p:spPr>
        <p:txBody>
          <a:bodyPr vert="horz" lIns="91440" tIns="45720" rIns="91440" bIns="45720" rtlCol="0">
            <a:normAutofit/>
          </a:bodyPr>
          <a:lstStyle/>
          <a:p>
            <a:pPr marL="342900" indent="-342900" algn="just">
              <a:buFont typeface="Wingdings" panose="05000000000000000000" pitchFamily="2" charset="2"/>
              <a:buChar char="Ø"/>
            </a:pPr>
            <a:r>
              <a:rPr lang="en-US" sz="2000" dirty="0">
                <a:latin typeface="Segoe UI" panose="020B0502040204020203" pitchFamily="34" charset="0"/>
                <a:sym typeface="Wingdings" panose="05000000000000000000" pitchFamily="2" charset="2"/>
              </a:rPr>
              <a:t>After all the Data Pre-processing and Encoding I have done the resultant dataset contained 3400 rows and 31 columns.</a:t>
            </a:r>
          </a:p>
          <a:p>
            <a:pPr marL="342900" indent="-342900" algn="just">
              <a:buFont typeface="Wingdings" panose="05000000000000000000" pitchFamily="2" charset="2"/>
              <a:buChar char="Ø"/>
            </a:pPr>
            <a:r>
              <a:rPr lang="en-US" sz="2000" dirty="0">
                <a:latin typeface="Segoe UI" panose="020B0502040204020203" pitchFamily="34" charset="0"/>
                <a:sym typeface="Wingdings" panose="05000000000000000000" pitchFamily="2" charset="2"/>
              </a:rPr>
              <a:t>I tried fitting the Data into two different kinds of Models-Logistic Regression and Decision </a:t>
            </a:r>
            <a:r>
              <a:rPr lang="en-US" sz="2000" dirty="0" err="1">
                <a:latin typeface="Segoe UI" panose="020B0502040204020203" pitchFamily="34" charset="0"/>
                <a:sym typeface="Wingdings" panose="05000000000000000000" pitchFamily="2" charset="2"/>
              </a:rPr>
              <a:t>Trees.For</a:t>
            </a:r>
            <a:r>
              <a:rPr lang="en-US" sz="2000" dirty="0">
                <a:latin typeface="Segoe UI" panose="020B0502040204020203" pitchFamily="34" charset="0"/>
                <a:sym typeface="Wingdings" panose="05000000000000000000" pitchFamily="2" charset="2"/>
              </a:rPr>
              <a:t> both the different kinds of Models I used different kinds of </a:t>
            </a:r>
            <a:r>
              <a:rPr lang="en-US" sz="2000" dirty="0" err="1">
                <a:latin typeface="Segoe UI" panose="020B0502040204020203" pitchFamily="34" charset="0"/>
                <a:sym typeface="Wingdings" panose="05000000000000000000" pitchFamily="2" charset="2"/>
              </a:rPr>
              <a:t>dataset.For</a:t>
            </a:r>
            <a:r>
              <a:rPr lang="en-US" sz="2000" dirty="0">
                <a:latin typeface="Segoe UI" panose="020B0502040204020203" pitchFamily="34" charset="0"/>
                <a:sym typeface="Wingdings" panose="05000000000000000000" pitchFamily="2" charset="2"/>
              </a:rPr>
              <a:t> the Logistic Regression Model I used an Encoded dataset whereas for the Decision Tree I used a dataset which was not Encoded and instead created Dummy Variables for all of the Categorical columns present.</a:t>
            </a:r>
          </a:p>
          <a:p>
            <a:pPr marL="342900" indent="-342900" algn="just">
              <a:buFont typeface="Wingdings" panose="05000000000000000000" pitchFamily="2" charset="2"/>
              <a:buChar char="Ø"/>
            </a:pPr>
            <a:r>
              <a:rPr lang="en-US" sz="2000" dirty="0">
                <a:latin typeface="Segoe UI" panose="020B0502040204020203" pitchFamily="34" charset="0"/>
                <a:sym typeface="Wingdings" panose="05000000000000000000" pitchFamily="2" charset="2"/>
              </a:rPr>
              <a:t>For both Logistic Regression and Decision Tree I created various iterations of the same model of each kind in order to get the desired </a:t>
            </a:r>
            <a:r>
              <a:rPr lang="en-US" sz="2000" dirty="0" err="1">
                <a:latin typeface="Segoe UI" panose="020B0502040204020203" pitchFamily="34" charset="0"/>
                <a:sym typeface="Wingdings" panose="05000000000000000000" pitchFamily="2" charset="2"/>
              </a:rPr>
              <a:t>result.I</a:t>
            </a:r>
            <a:r>
              <a:rPr lang="en-US" sz="2000" dirty="0">
                <a:latin typeface="Segoe UI" panose="020B0502040204020203" pitchFamily="34" charset="0"/>
                <a:sym typeface="Wingdings" panose="05000000000000000000" pitchFamily="2" charset="2"/>
              </a:rPr>
              <a:t> used various techniques like varying the Threshold for the </a:t>
            </a:r>
            <a:r>
              <a:rPr lang="en-US" sz="2000" dirty="0" err="1">
                <a:latin typeface="Segoe UI" panose="020B0502040204020203" pitchFamily="34" charset="0"/>
                <a:sym typeface="Wingdings" panose="05000000000000000000" pitchFamily="2" charset="2"/>
              </a:rPr>
              <a:t>Classification,plotting</a:t>
            </a:r>
            <a:r>
              <a:rPr lang="en-US" sz="2000" dirty="0">
                <a:latin typeface="Segoe UI" panose="020B0502040204020203" pitchFamily="34" charset="0"/>
                <a:sym typeface="Wingdings" panose="05000000000000000000" pitchFamily="2" charset="2"/>
              </a:rPr>
              <a:t> the AUC-</a:t>
            </a:r>
            <a:r>
              <a:rPr lang="en-US" sz="2000" dirty="0" err="1">
                <a:latin typeface="Segoe UI" panose="020B0502040204020203" pitchFamily="34" charset="0"/>
                <a:sym typeface="Wingdings" panose="05000000000000000000" pitchFamily="2" charset="2"/>
              </a:rPr>
              <a:t>ROC,Precision</a:t>
            </a:r>
            <a:r>
              <a:rPr lang="en-US" sz="2000" dirty="0">
                <a:latin typeface="Segoe UI" panose="020B0502040204020203" pitchFamily="34" charset="0"/>
                <a:sym typeface="Wingdings" panose="05000000000000000000" pitchFamily="2" charset="2"/>
              </a:rPr>
              <a:t>-Recall curves, Recursive feature Elimination(RFE),using arguments like “</a:t>
            </a:r>
            <a:r>
              <a:rPr lang="en-US" sz="2000" dirty="0" err="1">
                <a:latin typeface="Segoe UI" panose="020B0502040204020203" pitchFamily="34" charset="0"/>
                <a:sym typeface="Wingdings" panose="05000000000000000000" pitchFamily="2" charset="2"/>
              </a:rPr>
              <a:t>class_weight</a:t>
            </a:r>
            <a:r>
              <a:rPr lang="en-US" sz="2000" dirty="0">
                <a:latin typeface="Segoe UI" panose="020B0502040204020203" pitchFamily="34" charset="0"/>
                <a:sym typeface="Wingdings" panose="05000000000000000000" pitchFamily="2" charset="2"/>
              </a:rPr>
              <a:t>” while initiating the model and also “</a:t>
            </a:r>
            <a:r>
              <a:rPr lang="en-US" sz="2000" dirty="0" err="1">
                <a:latin typeface="Segoe UI" panose="020B0502040204020203" pitchFamily="34" charset="0"/>
                <a:sym typeface="Wingdings" panose="05000000000000000000" pitchFamily="2" charset="2"/>
              </a:rPr>
              <a:t>Upsampling</a:t>
            </a:r>
            <a:r>
              <a:rPr lang="en-US" sz="2000" dirty="0">
                <a:latin typeface="Segoe UI" panose="020B0502040204020203" pitchFamily="34" charset="0"/>
                <a:sym typeface="Wingdings" panose="05000000000000000000" pitchFamily="2" charset="2"/>
              </a:rPr>
              <a:t>” for Logistic Regression and for Decision Trees I used techniques like </a:t>
            </a:r>
            <a:r>
              <a:rPr lang="en-US" sz="2000" dirty="0" err="1">
                <a:latin typeface="Segoe UI" panose="020B0502040204020203" pitchFamily="34" charset="0"/>
                <a:sym typeface="Wingdings" panose="05000000000000000000" pitchFamily="2" charset="2"/>
              </a:rPr>
              <a:t>GridSearchCV</a:t>
            </a:r>
            <a:r>
              <a:rPr lang="en-US" sz="2000" dirty="0">
                <a:latin typeface="Segoe UI" panose="020B0502040204020203" pitchFamily="34" charset="0"/>
                <a:sym typeface="Wingdings" panose="05000000000000000000" pitchFamily="2" charset="2"/>
              </a:rPr>
              <a:t>, Feature Selection according to the feature importance of the Variables, Pruning the Tree and also “</a:t>
            </a:r>
            <a:r>
              <a:rPr lang="en-US" sz="2000" dirty="0" err="1">
                <a:latin typeface="Segoe UI" panose="020B0502040204020203" pitchFamily="34" charset="0"/>
                <a:sym typeface="Wingdings" panose="05000000000000000000" pitchFamily="2" charset="2"/>
              </a:rPr>
              <a:t>Upsampled</a:t>
            </a:r>
            <a:r>
              <a:rPr lang="en-US" sz="2000" dirty="0">
                <a:latin typeface="Segoe UI" panose="020B0502040204020203" pitchFamily="34" charset="0"/>
                <a:sym typeface="Wingdings" panose="05000000000000000000" pitchFamily="2" charset="2"/>
              </a:rPr>
              <a:t>” the dataset so that it could predict both the Minority and Majority classes correctly and have a good F1-Score.</a:t>
            </a:r>
          </a:p>
          <a:p>
            <a:pPr marL="342900" indent="-342900" algn="just">
              <a:buFont typeface="Wingdings" panose="05000000000000000000" pitchFamily="2" charset="2"/>
              <a:buChar char="Ø"/>
            </a:pPr>
            <a:r>
              <a:rPr lang="en-US" sz="2000" dirty="0">
                <a:latin typeface="Segoe UI" panose="020B0502040204020203" pitchFamily="34" charset="0"/>
                <a:sym typeface="Wingdings" panose="05000000000000000000" pitchFamily="2" charset="2"/>
              </a:rPr>
              <a:t>With Logistic Regression I was not able get the desired results so my ultimate final result was obtained using the Decision Trees…so the slides forward will interpret only the Final Model.</a:t>
            </a:r>
          </a:p>
          <a:p>
            <a:pPr marL="342900" indent="-342900" algn="just">
              <a:buFont typeface="Wingdings" panose="05000000000000000000" pitchFamily="2" charset="2"/>
              <a:buChar char="Ø"/>
            </a:pPr>
            <a:r>
              <a:rPr lang="en-US" sz="2000" dirty="0">
                <a:latin typeface="Segoe UI" panose="020B0502040204020203" pitchFamily="34" charset="0"/>
                <a:sym typeface="Wingdings" panose="05000000000000000000" pitchFamily="2" charset="2"/>
              </a:rPr>
              <a:t>All of the processes and what are all the things done in multiple number of iterations for each model is well documented in the Python Notebook for the reference.</a:t>
            </a:r>
          </a:p>
        </p:txBody>
      </p:sp>
    </p:spTree>
    <p:extLst>
      <p:ext uri="{BB962C8B-B14F-4D97-AF65-F5344CB8AC3E}">
        <p14:creationId xmlns:p14="http://schemas.microsoft.com/office/powerpoint/2010/main" val="11565689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FC9921-F76E-465D-A0D0-DC956E19ACB6}"/>
              </a:ext>
            </a:extLst>
          </p:cNvPr>
          <p:cNvPicPr>
            <a:picLocks noChangeAspect="1"/>
          </p:cNvPicPr>
          <p:nvPr/>
        </p:nvPicPr>
        <p:blipFill rotWithShape="1">
          <a:blip r:embed="rId2">
            <a:alphaModFix amt="35000"/>
          </a:blip>
          <a:srcRect b="15730"/>
          <a:stretch/>
        </p:blipFill>
        <p:spPr>
          <a:xfrm>
            <a:off x="0" y="0"/>
            <a:ext cx="12191980" cy="6858000"/>
          </a:xfrm>
          <a:prstGeom prst="rect">
            <a:avLst/>
          </a:prstGeom>
        </p:spPr>
      </p:pic>
      <p:sp>
        <p:nvSpPr>
          <p:cNvPr id="2" name="Title 1">
            <a:extLst>
              <a:ext uri="{FF2B5EF4-FFF2-40B4-BE49-F238E27FC236}">
                <a16:creationId xmlns:a16="http://schemas.microsoft.com/office/drawing/2014/main" id="{40D09E70-5816-4157-8E1F-CB005676712A}"/>
              </a:ext>
            </a:extLst>
          </p:cNvPr>
          <p:cNvSpPr>
            <a:spLocks noGrp="1"/>
          </p:cNvSpPr>
          <p:nvPr>
            <p:ph type="ctrTitle"/>
          </p:nvPr>
        </p:nvSpPr>
        <p:spPr>
          <a:xfrm>
            <a:off x="133349" y="365125"/>
            <a:ext cx="11877675" cy="779463"/>
          </a:xfrm>
        </p:spPr>
        <p:txBody>
          <a:bodyPr vert="horz" lIns="91440" tIns="45720" rIns="91440" bIns="45720" rtlCol="0" anchor="ctr">
            <a:normAutofit/>
          </a:bodyPr>
          <a:lstStyle/>
          <a:p>
            <a:pPr algn="l"/>
            <a:r>
              <a:rPr lang="en-US" sz="4400" dirty="0">
                <a:solidFill>
                  <a:srgbClr val="FFFF00"/>
                </a:solidFill>
              </a:rPr>
              <a:t>Decision Tree:</a:t>
            </a:r>
          </a:p>
        </p:txBody>
      </p:sp>
      <p:sp>
        <p:nvSpPr>
          <p:cNvPr id="3" name="Subtitle 2">
            <a:extLst>
              <a:ext uri="{FF2B5EF4-FFF2-40B4-BE49-F238E27FC236}">
                <a16:creationId xmlns:a16="http://schemas.microsoft.com/office/drawing/2014/main" id="{E6003D9F-426D-4B0A-91A6-7CCB1D9804D9}"/>
              </a:ext>
            </a:extLst>
          </p:cNvPr>
          <p:cNvSpPr>
            <a:spLocks noGrp="1"/>
          </p:cNvSpPr>
          <p:nvPr>
            <p:ph type="subTitle" idx="1"/>
          </p:nvPr>
        </p:nvSpPr>
        <p:spPr>
          <a:xfrm>
            <a:off x="180977" y="1074199"/>
            <a:ext cx="11915774" cy="2088101"/>
          </a:xfrm>
        </p:spPr>
        <p:txBody>
          <a:bodyPr vert="horz" lIns="91440" tIns="45720" rIns="91440" bIns="45720" rtlCol="0">
            <a:normAutofit fontScale="92500" lnSpcReduction="10000"/>
          </a:bodyPr>
          <a:lstStyle/>
          <a:p>
            <a:pPr marL="342900" indent="-342900" algn="just">
              <a:buFont typeface="Wingdings" panose="05000000000000000000" pitchFamily="2" charset="2"/>
              <a:buChar char="Ø"/>
            </a:pPr>
            <a:r>
              <a:rPr lang="en-US" sz="2000" dirty="0">
                <a:latin typeface="Segoe UI" panose="020B0502040204020203" pitchFamily="34" charset="0"/>
                <a:sym typeface="Wingdings" panose="05000000000000000000" pitchFamily="2" charset="2"/>
              </a:rPr>
              <a:t>After the “</a:t>
            </a:r>
            <a:r>
              <a:rPr lang="en-US" sz="2000" dirty="0" err="1">
                <a:latin typeface="Segoe UI" panose="020B0502040204020203" pitchFamily="34" charset="0"/>
                <a:sym typeface="Wingdings" panose="05000000000000000000" pitchFamily="2" charset="2"/>
              </a:rPr>
              <a:t>Upsampling</a:t>
            </a:r>
            <a:r>
              <a:rPr lang="en-US" sz="2000" dirty="0">
                <a:latin typeface="Segoe UI" panose="020B0502040204020203" pitchFamily="34" charset="0"/>
                <a:sym typeface="Wingdings" panose="05000000000000000000" pitchFamily="2" charset="2"/>
              </a:rPr>
              <a:t>” of the data to handle the Imbalance among the Classes…fitting the data with a Decision Tree of depth 11(obtained from </a:t>
            </a:r>
            <a:r>
              <a:rPr lang="en-US" sz="2000" dirty="0" err="1">
                <a:latin typeface="Segoe UI" panose="020B0502040204020203" pitchFamily="34" charset="0"/>
                <a:sym typeface="Wingdings" panose="05000000000000000000" pitchFamily="2" charset="2"/>
              </a:rPr>
              <a:t>GridSearchCV</a:t>
            </a:r>
            <a:r>
              <a:rPr lang="en-US" sz="2000" dirty="0">
                <a:latin typeface="Segoe UI" panose="020B0502040204020203" pitchFamily="34" charset="0"/>
                <a:sym typeface="Wingdings" panose="05000000000000000000" pitchFamily="2" charset="2"/>
              </a:rPr>
              <a:t> results) we get an accuracy score of 79.6% and an impressive F1-Score of 0.813.</a:t>
            </a:r>
          </a:p>
          <a:p>
            <a:pPr marL="342900" indent="-342900" algn="just">
              <a:buFont typeface="Wingdings" panose="05000000000000000000" pitchFamily="2" charset="2"/>
              <a:buChar char="Ø"/>
            </a:pPr>
            <a:r>
              <a:rPr lang="en-US" sz="2000" dirty="0">
                <a:latin typeface="Segoe UI" panose="020B0502040204020203" pitchFamily="34" charset="0"/>
                <a:sym typeface="Wingdings" panose="05000000000000000000" pitchFamily="2" charset="2"/>
              </a:rPr>
              <a:t>We get Area Under the ROC curve as 0.84 which tells us that 84% of the time the model correctly distinguishes and predicts 2 observations as 1 and 0 respectively.</a:t>
            </a:r>
          </a:p>
          <a:p>
            <a:pPr marL="342900" indent="-342900" algn="just">
              <a:buFont typeface="Wingdings" panose="05000000000000000000" pitchFamily="2" charset="2"/>
              <a:buChar char="Ø"/>
            </a:pPr>
            <a:r>
              <a:rPr lang="en-US" sz="2000" dirty="0">
                <a:latin typeface="Segoe UI" panose="020B0502040204020203" pitchFamily="34" charset="0"/>
                <a:sym typeface="Wingdings" panose="05000000000000000000" pitchFamily="2" charset="2"/>
              </a:rPr>
              <a:t>For </a:t>
            </a:r>
            <a:r>
              <a:rPr lang="en-US" sz="2000" dirty="0" err="1">
                <a:latin typeface="Segoe UI" panose="020B0502040204020203" pitchFamily="34" charset="0"/>
                <a:sym typeface="Wingdings" panose="05000000000000000000" pitchFamily="2" charset="2"/>
              </a:rPr>
              <a:t>max_depth</a:t>
            </a:r>
            <a:r>
              <a:rPr lang="en-US" sz="2000" dirty="0">
                <a:latin typeface="Segoe UI" panose="020B0502040204020203" pitchFamily="34" charset="0"/>
                <a:sym typeface="Wingdings" panose="05000000000000000000" pitchFamily="2" charset="2"/>
              </a:rPr>
              <a:t>=11 we get a very large decision tree which is slightly difficult to visualize  and its not at all clear in the image but I will break it down in the forward </a:t>
            </a:r>
            <a:r>
              <a:rPr lang="en-US" sz="2000" dirty="0" err="1">
                <a:latin typeface="Segoe UI" panose="020B0502040204020203" pitchFamily="34" charset="0"/>
                <a:sym typeface="Wingdings" panose="05000000000000000000" pitchFamily="2" charset="2"/>
              </a:rPr>
              <a:t>slides.Below</a:t>
            </a:r>
            <a:r>
              <a:rPr lang="en-US" sz="2000" dirty="0">
                <a:latin typeface="Segoe UI" panose="020B0502040204020203" pitchFamily="34" charset="0"/>
                <a:sym typeface="Wingdings" panose="05000000000000000000" pitchFamily="2" charset="2"/>
              </a:rPr>
              <a:t> is an image of the final Decision Tree.</a:t>
            </a:r>
          </a:p>
        </p:txBody>
      </p:sp>
      <p:pic>
        <p:nvPicPr>
          <p:cNvPr id="8" name="Picture 7">
            <a:extLst>
              <a:ext uri="{FF2B5EF4-FFF2-40B4-BE49-F238E27FC236}">
                <a16:creationId xmlns:a16="http://schemas.microsoft.com/office/drawing/2014/main" id="{3A3542E6-32EB-4547-92E3-99BC0A4BF8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5" y="3429000"/>
            <a:ext cx="12068196" cy="3219450"/>
          </a:xfrm>
          <a:prstGeom prst="rect">
            <a:avLst/>
          </a:prstGeom>
        </p:spPr>
      </p:pic>
    </p:spTree>
    <p:extLst>
      <p:ext uri="{BB962C8B-B14F-4D97-AF65-F5344CB8AC3E}">
        <p14:creationId xmlns:p14="http://schemas.microsoft.com/office/powerpoint/2010/main" val="287095215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FC9921-F76E-465D-A0D0-DC956E19ACB6}"/>
              </a:ext>
            </a:extLst>
          </p:cNvPr>
          <p:cNvPicPr>
            <a:picLocks noChangeAspect="1"/>
          </p:cNvPicPr>
          <p:nvPr/>
        </p:nvPicPr>
        <p:blipFill rotWithShape="1">
          <a:blip r:embed="rId2">
            <a:alphaModFix amt="35000"/>
          </a:blip>
          <a:srcRect b="15730"/>
          <a:stretch/>
        </p:blipFill>
        <p:spPr>
          <a:xfrm>
            <a:off x="0" y="0"/>
            <a:ext cx="12191980" cy="6858000"/>
          </a:xfrm>
          <a:prstGeom prst="rect">
            <a:avLst/>
          </a:prstGeom>
        </p:spPr>
      </p:pic>
      <p:sp>
        <p:nvSpPr>
          <p:cNvPr id="2" name="Title 1">
            <a:extLst>
              <a:ext uri="{FF2B5EF4-FFF2-40B4-BE49-F238E27FC236}">
                <a16:creationId xmlns:a16="http://schemas.microsoft.com/office/drawing/2014/main" id="{40D09E70-5816-4157-8E1F-CB005676712A}"/>
              </a:ext>
            </a:extLst>
          </p:cNvPr>
          <p:cNvSpPr>
            <a:spLocks noGrp="1"/>
          </p:cNvSpPr>
          <p:nvPr>
            <p:ph type="ctrTitle"/>
          </p:nvPr>
        </p:nvSpPr>
        <p:spPr>
          <a:xfrm>
            <a:off x="133349" y="365125"/>
            <a:ext cx="11877675" cy="779463"/>
          </a:xfrm>
        </p:spPr>
        <p:txBody>
          <a:bodyPr vert="horz" lIns="91440" tIns="45720" rIns="91440" bIns="45720" rtlCol="0" anchor="ctr">
            <a:normAutofit/>
          </a:bodyPr>
          <a:lstStyle/>
          <a:p>
            <a:pPr algn="l"/>
            <a:r>
              <a:rPr lang="en-US" sz="4400" dirty="0">
                <a:solidFill>
                  <a:srgbClr val="FFFF00"/>
                </a:solidFill>
              </a:rPr>
              <a:t>Continuation….</a:t>
            </a:r>
          </a:p>
        </p:txBody>
      </p:sp>
      <p:sp>
        <p:nvSpPr>
          <p:cNvPr id="3" name="Subtitle 2">
            <a:extLst>
              <a:ext uri="{FF2B5EF4-FFF2-40B4-BE49-F238E27FC236}">
                <a16:creationId xmlns:a16="http://schemas.microsoft.com/office/drawing/2014/main" id="{E6003D9F-426D-4B0A-91A6-7CCB1D9804D9}"/>
              </a:ext>
            </a:extLst>
          </p:cNvPr>
          <p:cNvSpPr>
            <a:spLocks noGrp="1"/>
          </p:cNvSpPr>
          <p:nvPr>
            <p:ph type="subTitle" idx="1"/>
          </p:nvPr>
        </p:nvSpPr>
        <p:spPr>
          <a:xfrm>
            <a:off x="4848222" y="982730"/>
            <a:ext cx="7248529" cy="5789545"/>
          </a:xfrm>
        </p:spPr>
        <p:txBody>
          <a:bodyPr vert="horz" lIns="91440" tIns="45720" rIns="91440" bIns="45720" rtlCol="0">
            <a:normAutofit lnSpcReduction="10000"/>
          </a:bodyPr>
          <a:lstStyle/>
          <a:p>
            <a:pPr marL="342900" indent="-342900" algn="just">
              <a:buFont typeface="Arial" panose="020B0604020202020204" pitchFamily="34" charset="0"/>
              <a:buChar char="•"/>
            </a:pPr>
            <a:r>
              <a:rPr lang="en-US" sz="2000" dirty="0">
                <a:latin typeface="Segoe UI" panose="020B0502040204020203" pitchFamily="34" charset="0"/>
                <a:sym typeface="Wingdings" panose="05000000000000000000" pitchFamily="2" charset="2"/>
              </a:rPr>
              <a:t>For “SECOND_TERM_PERF”&lt;=0.935 at the Root node we get a sample size of 47.6% out of the total of 4283 records in training dataset and out of those 47.6% sample size we have 60.9% of Attrition(1’s) and 39.1% of students who returned to college after the SECOND_TERM(0’s)</a:t>
            </a:r>
          </a:p>
          <a:p>
            <a:pPr marL="342900" indent="-342900" algn="just">
              <a:buFont typeface="Arial" panose="020B0604020202020204" pitchFamily="34" charset="0"/>
              <a:buChar char="•"/>
            </a:pPr>
            <a:r>
              <a:rPr lang="en-US" sz="2000" dirty="0">
                <a:latin typeface="Segoe UI" panose="020B0502040204020203" pitchFamily="34" charset="0"/>
                <a:sym typeface="Wingdings" panose="05000000000000000000" pitchFamily="2" charset="2"/>
              </a:rPr>
              <a:t>For “SECOND_TERM_PERF”&gt;0.926 we get a sample of 13% out of 47.6% sample earlier in which we have 93.2%-1’s and 6.8%-0’s.</a:t>
            </a:r>
          </a:p>
          <a:p>
            <a:pPr marL="342900" indent="-342900" algn="just">
              <a:buFont typeface="Arial" panose="020B0604020202020204" pitchFamily="34" charset="0"/>
              <a:buChar char="•"/>
            </a:pPr>
            <a:r>
              <a:rPr lang="en-US" sz="2000" dirty="0">
                <a:latin typeface="Segoe UI" panose="020B0502040204020203" pitchFamily="34" charset="0"/>
                <a:sym typeface="Wingdings" panose="05000000000000000000" pitchFamily="2" charset="2"/>
              </a:rPr>
              <a:t>For “CORE_COURSE_NAME_2_S_OTHER”&lt;=0.5 </a:t>
            </a:r>
            <a:r>
              <a:rPr lang="en-US" sz="2000" dirty="0" err="1">
                <a:latin typeface="Segoe UI" panose="020B0502040204020203" pitchFamily="34" charset="0"/>
                <a:sym typeface="Wingdings" panose="05000000000000000000" pitchFamily="2" charset="2"/>
              </a:rPr>
              <a:t>i.e</a:t>
            </a:r>
            <a:r>
              <a:rPr lang="en-US" sz="2000" dirty="0">
                <a:latin typeface="Segoe UI" panose="020B0502040204020203" pitchFamily="34" charset="0"/>
                <a:sym typeface="Wingdings" panose="05000000000000000000" pitchFamily="2" charset="2"/>
              </a:rPr>
              <a:t> students who took courses which were less in observations in the Dataset which have been termed as “Others” during Data Pre-processing we have a sample of 12.9% out of the 13% sample above which contain 93.8%-1’s and 6.2%-0’s.</a:t>
            </a:r>
          </a:p>
          <a:p>
            <a:pPr marL="342900" indent="-342900" algn="just">
              <a:buFont typeface="Arial" panose="020B0604020202020204" pitchFamily="34" charset="0"/>
              <a:buChar char="•"/>
            </a:pPr>
            <a:r>
              <a:rPr lang="en-US" sz="2000" dirty="0">
                <a:latin typeface="Segoe UI" panose="020B0502040204020203" pitchFamily="34" charset="0"/>
                <a:sym typeface="Wingdings" panose="05000000000000000000" pitchFamily="2" charset="2"/>
              </a:rPr>
              <a:t>For “CORE_COURSE_GRADE_1_S_B”&lt;=0.5 </a:t>
            </a:r>
            <a:r>
              <a:rPr lang="en-US" sz="2000" dirty="0" err="1">
                <a:latin typeface="Segoe UI" panose="020B0502040204020203" pitchFamily="34" charset="0"/>
                <a:sym typeface="Wingdings" panose="05000000000000000000" pitchFamily="2" charset="2"/>
              </a:rPr>
              <a:t>i.e</a:t>
            </a:r>
            <a:r>
              <a:rPr lang="en-US" sz="2000" dirty="0">
                <a:latin typeface="Segoe UI" panose="020B0502040204020203" pitchFamily="34" charset="0"/>
                <a:sym typeface="Wingdings" panose="05000000000000000000" pitchFamily="2" charset="2"/>
              </a:rPr>
              <a:t> for the students who did not get a “B” grade in the core course 1 of second term we get a sample of 12.7% out of 12.9% sample above in which we have 94.5%-1’s and 5.5%-0’s</a:t>
            </a:r>
          </a:p>
          <a:p>
            <a:pPr marL="342900" indent="-342900" algn="just">
              <a:buFont typeface="Arial" panose="020B0604020202020204" pitchFamily="34" charset="0"/>
              <a:buChar char="•"/>
            </a:pPr>
            <a:r>
              <a:rPr lang="en-US" sz="2000" dirty="0">
                <a:latin typeface="Segoe UI" panose="020B0502040204020203" pitchFamily="34" charset="0"/>
                <a:sym typeface="Wingdings" panose="05000000000000000000" pitchFamily="2" charset="2"/>
              </a:rPr>
              <a:t>For “CORE_COURSE_GRADE_2_S_C”&lt;=0.5 </a:t>
            </a:r>
            <a:r>
              <a:rPr lang="en-US" sz="2000" dirty="0" err="1">
                <a:latin typeface="Segoe UI" panose="020B0502040204020203" pitchFamily="34" charset="0"/>
                <a:sym typeface="Wingdings" panose="05000000000000000000" pitchFamily="2" charset="2"/>
              </a:rPr>
              <a:t>i.e</a:t>
            </a:r>
            <a:r>
              <a:rPr lang="en-US" sz="2000" dirty="0">
                <a:latin typeface="Segoe UI" panose="020B0502040204020203" pitchFamily="34" charset="0"/>
                <a:sym typeface="Wingdings" panose="05000000000000000000" pitchFamily="2" charset="2"/>
              </a:rPr>
              <a:t> students who did not get a “C” grade in core course 2 in second </a:t>
            </a:r>
            <a:r>
              <a:rPr lang="en-US" sz="2000" dirty="0" err="1">
                <a:latin typeface="Segoe UI" panose="020B0502040204020203" pitchFamily="34" charset="0"/>
                <a:sym typeface="Wingdings" panose="05000000000000000000" pitchFamily="2" charset="2"/>
              </a:rPr>
              <a:t>term,we</a:t>
            </a:r>
            <a:r>
              <a:rPr lang="en-US" sz="2000" dirty="0">
                <a:latin typeface="Segoe UI" panose="020B0502040204020203" pitchFamily="34" charset="0"/>
                <a:sym typeface="Wingdings" panose="05000000000000000000" pitchFamily="2" charset="2"/>
              </a:rPr>
              <a:t> get a sample of 12.6% out of the 12.7% sample above in which we have 95%-1’s and 5%-0’s.</a:t>
            </a:r>
          </a:p>
        </p:txBody>
      </p:sp>
      <p:pic>
        <p:nvPicPr>
          <p:cNvPr id="6" name="Picture 5" descr="Diagram&#10;&#10;Description automatically generated">
            <a:extLst>
              <a:ext uri="{FF2B5EF4-FFF2-40B4-BE49-F238E27FC236}">
                <a16:creationId xmlns:a16="http://schemas.microsoft.com/office/drawing/2014/main" id="{F135B073-137F-472D-854F-27C16C2DE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2" y="2379306"/>
            <a:ext cx="4752978" cy="4231044"/>
          </a:xfrm>
          <a:prstGeom prst="rect">
            <a:avLst/>
          </a:prstGeom>
        </p:spPr>
      </p:pic>
      <p:pic>
        <p:nvPicPr>
          <p:cNvPr id="7" name="Picture 6" descr="Text&#10;&#10;Description automatically generated">
            <a:extLst>
              <a:ext uri="{FF2B5EF4-FFF2-40B4-BE49-F238E27FC236}">
                <a16:creationId xmlns:a16="http://schemas.microsoft.com/office/drawing/2014/main" id="{260B882F-A2B5-4B2C-82CB-0329EB964A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2" y="982730"/>
            <a:ext cx="4752978" cy="1396576"/>
          </a:xfrm>
          <a:prstGeom prst="rect">
            <a:avLst/>
          </a:prstGeom>
        </p:spPr>
      </p:pic>
    </p:spTree>
    <p:extLst>
      <p:ext uri="{BB962C8B-B14F-4D97-AF65-F5344CB8AC3E}">
        <p14:creationId xmlns:p14="http://schemas.microsoft.com/office/powerpoint/2010/main" val="149407257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FC9921-F76E-465D-A0D0-DC956E19ACB6}"/>
              </a:ext>
            </a:extLst>
          </p:cNvPr>
          <p:cNvPicPr>
            <a:picLocks noChangeAspect="1"/>
          </p:cNvPicPr>
          <p:nvPr/>
        </p:nvPicPr>
        <p:blipFill rotWithShape="1">
          <a:blip r:embed="rId2">
            <a:alphaModFix amt="35000"/>
          </a:blip>
          <a:srcRect b="15730"/>
          <a:stretch/>
        </p:blipFill>
        <p:spPr>
          <a:xfrm>
            <a:off x="0" y="0"/>
            <a:ext cx="12191980" cy="6858000"/>
          </a:xfrm>
          <a:prstGeom prst="rect">
            <a:avLst/>
          </a:prstGeom>
        </p:spPr>
      </p:pic>
      <p:sp>
        <p:nvSpPr>
          <p:cNvPr id="2" name="Title 1">
            <a:extLst>
              <a:ext uri="{FF2B5EF4-FFF2-40B4-BE49-F238E27FC236}">
                <a16:creationId xmlns:a16="http://schemas.microsoft.com/office/drawing/2014/main" id="{40D09E70-5816-4157-8E1F-CB005676712A}"/>
              </a:ext>
            </a:extLst>
          </p:cNvPr>
          <p:cNvSpPr>
            <a:spLocks noGrp="1"/>
          </p:cNvSpPr>
          <p:nvPr>
            <p:ph type="ctrTitle"/>
          </p:nvPr>
        </p:nvSpPr>
        <p:spPr>
          <a:xfrm>
            <a:off x="133349" y="365125"/>
            <a:ext cx="11877675" cy="779463"/>
          </a:xfrm>
        </p:spPr>
        <p:txBody>
          <a:bodyPr vert="horz" lIns="91440" tIns="45720" rIns="91440" bIns="45720" rtlCol="0" anchor="ctr">
            <a:normAutofit/>
          </a:bodyPr>
          <a:lstStyle/>
          <a:p>
            <a:pPr algn="l"/>
            <a:r>
              <a:rPr lang="en-US" sz="4400" dirty="0">
                <a:solidFill>
                  <a:srgbClr val="FFFF00"/>
                </a:solidFill>
              </a:rPr>
              <a:t>Continuation….</a:t>
            </a:r>
          </a:p>
        </p:txBody>
      </p:sp>
      <p:sp>
        <p:nvSpPr>
          <p:cNvPr id="3" name="Subtitle 2">
            <a:extLst>
              <a:ext uri="{FF2B5EF4-FFF2-40B4-BE49-F238E27FC236}">
                <a16:creationId xmlns:a16="http://schemas.microsoft.com/office/drawing/2014/main" id="{E6003D9F-426D-4B0A-91A6-7CCB1D9804D9}"/>
              </a:ext>
            </a:extLst>
          </p:cNvPr>
          <p:cNvSpPr>
            <a:spLocks noGrp="1"/>
          </p:cNvSpPr>
          <p:nvPr>
            <p:ph type="subTitle" idx="1"/>
          </p:nvPr>
        </p:nvSpPr>
        <p:spPr>
          <a:xfrm>
            <a:off x="4914887" y="982730"/>
            <a:ext cx="7181864" cy="5789545"/>
          </a:xfrm>
        </p:spPr>
        <p:txBody>
          <a:bodyPr vert="horz" lIns="91440" tIns="45720" rIns="91440" bIns="45720" rtlCol="0">
            <a:normAutofit lnSpcReduction="10000"/>
          </a:bodyPr>
          <a:lstStyle/>
          <a:p>
            <a:pPr marL="342900" indent="-342900" algn="just">
              <a:buFont typeface="Arial" panose="020B0604020202020204" pitchFamily="34" charset="0"/>
              <a:buChar char="•"/>
            </a:pPr>
            <a:r>
              <a:rPr lang="en-US" sz="2000" dirty="0">
                <a:latin typeface="Segoe UI" panose="020B0502040204020203" pitchFamily="34" charset="0"/>
                <a:sym typeface="Wingdings" panose="05000000000000000000" pitchFamily="2" charset="2"/>
              </a:rPr>
              <a:t>For “FIRST_TERM_PERF”&gt;0.036 we get a sample of 12.6% from the 12.6% sample in the previous slide </a:t>
            </a:r>
            <a:r>
              <a:rPr lang="en-US" sz="2000" dirty="0" err="1">
                <a:latin typeface="Segoe UI" panose="020B0502040204020203" pitchFamily="34" charset="0"/>
                <a:sym typeface="Wingdings" panose="05000000000000000000" pitchFamily="2" charset="2"/>
              </a:rPr>
              <a:t>image.Here</a:t>
            </a:r>
            <a:r>
              <a:rPr lang="en-US" sz="2000" dirty="0">
                <a:latin typeface="Segoe UI" panose="020B0502040204020203" pitchFamily="34" charset="0"/>
                <a:sym typeface="Wingdings" panose="05000000000000000000" pitchFamily="2" charset="2"/>
              </a:rPr>
              <a:t> we have 95.2%-1’s and 4.8%-0’s.</a:t>
            </a:r>
          </a:p>
          <a:p>
            <a:pPr marL="342900" indent="-342900" algn="just">
              <a:buFont typeface="Arial" panose="020B0604020202020204" pitchFamily="34" charset="0"/>
              <a:buChar char="•"/>
            </a:pPr>
            <a:r>
              <a:rPr lang="en-US" sz="2000" dirty="0">
                <a:latin typeface="Segoe UI" panose="020B0502040204020203" pitchFamily="34" charset="0"/>
                <a:sym typeface="Wingdings" panose="05000000000000000000" pitchFamily="2" charset="2"/>
              </a:rPr>
              <a:t>For “HIGH_SCHL_NAME”&gt;14 we get a sample of 9.2% sample from the 12.6% sample </a:t>
            </a:r>
            <a:r>
              <a:rPr lang="en-US" sz="2000" dirty="0" err="1">
                <a:latin typeface="Segoe UI" panose="020B0502040204020203" pitchFamily="34" charset="0"/>
                <a:sym typeface="Wingdings" panose="05000000000000000000" pitchFamily="2" charset="2"/>
              </a:rPr>
              <a:t>above.Here</a:t>
            </a:r>
            <a:r>
              <a:rPr lang="en-US" sz="2000" dirty="0">
                <a:latin typeface="Segoe UI" panose="020B0502040204020203" pitchFamily="34" charset="0"/>
                <a:sym typeface="Wingdings" panose="05000000000000000000" pitchFamily="2" charset="2"/>
              </a:rPr>
              <a:t> we have 97.2%-1’s and 2.8%-0’s.</a:t>
            </a:r>
          </a:p>
          <a:p>
            <a:pPr marL="342900" indent="-342900" algn="just">
              <a:buFont typeface="Arial" panose="020B0604020202020204" pitchFamily="34" charset="0"/>
              <a:buChar char="•"/>
            </a:pPr>
            <a:r>
              <a:rPr lang="en-US" sz="2000" dirty="0">
                <a:latin typeface="Segoe UI" panose="020B0502040204020203" pitchFamily="34" charset="0"/>
                <a:sym typeface="Wingdings" panose="05000000000000000000" pitchFamily="2" charset="2"/>
              </a:rPr>
              <a:t>For “HIGH_SCHL_NAME”&lt;=476 we get a sample of 9.2% from the 9.2% sample </a:t>
            </a:r>
            <a:r>
              <a:rPr lang="en-US" sz="2000" dirty="0" err="1">
                <a:latin typeface="Segoe UI" panose="020B0502040204020203" pitchFamily="34" charset="0"/>
                <a:sym typeface="Wingdings" panose="05000000000000000000" pitchFamily="2" charset="2"/>
              </a:rPr>
              <a:t>above.Here</a:t>
            </a:r>
            <a:r>
              <a:rPr lang="en-US" sz="2000" dirty="0">
                <a:latin typeface="Segoe UI" panose="020B0502040204020203" pitchFamily="34" charset="0"/>
                <a:sym typeface="Wingdings" panose="05000000000000000000" pitchFamily="2" charset="2"/>
              </a:rPr>
              <a:t> we have 97.5%-1’s and 2.5%-0’s</a:t>
            </a:r>
          </a:p>
          <a:p>
            <a:pPr marL="342900" indent="-342900" algn="just">
              <a:buFont typeface="Arial" panose="020B0604020202020204" pitchFamily="34" charset="0"/>
              <a:buChar char="•"/>
            </a:pPr>
            <a:r>
              <a:rPr lang="en-US" sz="2000" dirty="0">
                <a:latin typeface="Segoe UI" panose="020B0502040204020203" pitchFamily="34" charset="0"/>
                <a:sym typeface="Wingdings" panose="05000000000000000000" pitchFamily="2" charset="2"/>
              </a:rPr>
              <a:t>For “CORE_COURSE_NAME_1_F_COMM”&lt;=0.5 </a:t>
            </a:r>
            <a:r>
              <a:rPr lang="en-US" sz="2000" dirty="0" err="1">
                <a:latin typeface="Segoe UI" panose="020B0502040204020203" pitchFamily="34" charset="0"/>
                <a:sym typeface="Wingdings" panose="05000000000000000000" pitchFamily="2" charset="2"/>
              </a:rPr>
              <a:t>i.e</a:t>
            </a:r>
            <a:r>
              <a:rPr lang="en-US" sz="2000" dirty="0">
                <a:latin typeface="Segoe UI" panose="020B0502040204020203" pitchFamily="34" charset="0"/>
                <a:sym typeface="Wingdings" panose="05000000000000000000" pitchFamily="2" charset="2"/>
              </a:rPr>
              <a:t> for students who have opted for Commerce as their core course 1 in FIRST_TERM  we get a sample of 8.3% from the 9.2% sample </a:t>
            </a:r>
            <a:r>
              <a:rPr lang="en-US" sz="2000" dirty="0" err="1">
                <a:latin typeface="Segoe UI" panose="020B0502040204020203" pitchFamily="34" charset="0"/>
                <a:sym typeface="Wingdings" panose="05000000000000000000" pitchFamily="2" charset="2"/>
              </a:rPr>
              <a:t>above.Here</a:t>
            </a:r>
            <a:r>
              <a:rPr lang="en-US" sz="2000" dirty="0">
                <a:latin typeface="Segoe UI" panose="020B0502040204020203" pitchFamily="34" charset="0"/>
                <a:sym typeface="Wingdings" panose="05000000000000000000" pitchFamily="2" charset="2"/>
              </a:rPr>
              <a:t> we have 98%-1’s and 2%-0’s.</a:t>
            </a:r>
          </a:p>
          <a:p>
            <a:pPr marL="342900" indent="-342900" algn="just">
              <a:buFont typeface="Arial" panose="020B0604020202020204" pitchFamily="34" charset="0"/>
              <a:buChar char="•"/>
            </a:pPr>
            <a:r>
              <a:rPr lang="en-US" sz="2000" dirty="0">
                <a:latin typeface="Segoe UI" panose="020B0502040204020203" pitchFamily="34" charset="0"/>
                <a:sym typeface="Wingdings" panose="05000000000000000000" pitchFamily="2" charset="2"/>
              </a:rPr>
              <a:t>For “HIGH_SCHL_GPA”&gt;2.515 we get a sample of 7.9% from the sample of 8.3% </a:t>
            </a:r>
            <a:r>
              <a:rPr lang="en-US" sz="2000" dirty="0" err="1">
                <a:latin typeface="Segoe UI" panose="020B0502040204020203" pitchFamily="34" charset="0"/>
                <a:sym typeface="Wingdings" panose="05000000000000000000" pitchFamily="2" charset="2"/>
              </a:rPr>
              <a:t>above.Here</a:t>
            </a:r>
            <a:r>
              <a:rPr lang="en-US" sz="2000" dirty="0">
                <a:latin typeface="Segoe UI" panose="020B0502040204020203" pitchFamily="34" charset="0"/>
                <a:sym typeface="Wingdings" panose="05000000000000000000" pitchFamily="2" charset="2"/>
              </a:rPr>
              <a:t> we have 98.5%-1’s and 1.5%-0’s.</a:t>
            </a:r>
          </a:p>
          <a:p>
            <a:pPr marL="342900" indent="-342900" algn="just">
              <a:buFont typeface="Arial" panose="020B0604020202020204" pitchFamily="34" charset="0"/>
              <a:buChar char="•"/>
            </a:pPr>
            <a:r>
              <a:rPr lang="en-US" sz="2000" dirty="0">
                <a:latin typeface="Segoe UI" panose="020B0502040204020203" pitchFamily="34" charset="0"/>
                <a:sym typeface="Wingdings" panose="05000000000000000000" pitchFamily="2" charset="2"/>
              </a:rPr>
              <a:t>For “CORE_COURSE_NAME_2_S_ENGL”&gt;0.5 </a:t>
            </a:r>
            <a:r>
              <a:rPr lang="en-US" sz="2000" dirty="0" err="1">
                <a:latin typeface="Segoe UI" panose="020B0502040204020203" pitchFamily="34" charset="0"/>
                <a:sym typeface="Wingdings" panose="05000000000000000000" pitchFamily="2" charset="2"/>
              </a:rPr>
              <a:t>i.e</a:t>
            </a:r>
            <a:r>
              <a:rPr lang="en-US" sz="2000" dirty="0">
                <a:latin typeface="Segoe UI" panose="020B0502040204020203" pitchFamily="34" charset="0"/>
                <a:sym typeface="Wingdings" panose="05000000000000000000" pitchFamily="2" charset="2"/>
              </a:rPr>
              <a:t> for students who took English as their core course 2 in the Second Term we get a sample of 7.8% from the 7.9% sample </a:t>
            </a:r>
            <a:r>
              <a:rPr lang="en-US" sz="2000" dirty="0" err="1">
                <a:latin typeface="Segoe UI" panose="020B0502040204020203" pitchFamily="34" charset="0"/>
                <a:sym typeface="Wingdings" panose="05000000000000000000" pitchFamily="2" charset="2"/>
              </a:rPr>
              <a:t>above.Here</a:t>
            </a:r>
            <a:r>
              <a:rPr lang="en-US" sz="2000" dirty="0">
                <a:latin typeface="Segoe UI" panose="020B0502040204020203" pitchFamily="34" charset="0"/>
                <a:sym typeface="Wingdings" panose="05000000000000000000" pitchFamily="2" charset="2"/>
              </a:rPr>
              <a:t> we have 98.8%-1’s and 1.2%-0’s</a:t>
            </a:r>
          </a:p>
        </p:txBody>
      </p:sp>
      <p:pic>
        <p:nvPicPr>
          <p:cNvPr id="7" name="Picture 6" descr="Diagram&#10;&#10;Description automatically generated">
            <a:extLst>
              <a:ext uri="{FF2B5EF4-FFF2-40B4-BE49-F238E27FC236}">
                <a16:creationId xmlns:a16="http://schemas.microsoft.com/office/drawing/2014/main" id="{637A2F5A-755B-459D-A514-5A647C5F25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85" y="1001320"/>
            <a:ext cx="4848202" cy="5770956"/>
          </a:xfrm>
          <a:prstGeom prst="rect">
            <a:avLst/>
          </a:prstGeom>
        </p:spPr>
      </p:pic>
    </p:spTree>
    <p:extLst>
      <p:ext uri="{BB962C8B-B14F-4D97-AF65-F5344CB8AC3E}">
        <p14:creationId xmlns:p14="http://schemas.microsoft.com/office/powerpoint/2010/main" val="191089089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FC9921-F76E-465D-A0D0-DC956E19ACB6}"/>
              </a:ext>
            </a:extLst>
          </p:cNvPr>
          <p:cNvPicPr>
            <a:picLocks noChangeAspect="1"/>
          </p:cNvPicPr>
          <p:nvPr/>
        </p:nvPicPr>
        <p:blipFill rotWithShape="1">
          <a:blip r:embed="rId2">
            <a:alphaModFix amt="35000"/>
          </a:blip>
          <a:srcRect b="15730"/>
          <a:stretch/>
        </p:blipFill>
        <p:spPr>
          <a:xfrm>
            <a:off x="0" y="0"/>
            <a:ext cx="12191980" cy="6858000"/>
          </a:xfrm>
          <a:prstGeom prst="rect">
            <a:avLst/>
          </a:prstGeom>
        </p:spPr>
      </p:pic>
      <p:sp>
        <p:nvSpPr>
          <p:cNvPr id="2" name="Title 1">
            <a:extLst>
              <a:ext uri="{FF2B5EF4-FFF2-40B4-BE49-F238E27FC236}">
                <a16:creationId xmlns:a16="http://schemas.microsoft.com/office/drawing/2014/main" id="{40D09E70-5816-4157-8E1F-CB005676712A}"/>
              </a:ext>
            </a:extLst>
          </p:cNvPr>
          <p:cNvSpPr>
            <a:spLocks noGrp="1"/>
          </p:cNvSpPr>
          <p:nvPr>
            <p:ph type="ctrTitle"/>
          </p:nvPr>
        </p:nvSpPr>
        <p:spPr>
          <a:xfrm>
            <a:off x="133349" y="365125"/>
            <a:ext cx="11877675" cy="779463"/>
          </a:xfrm>
        </p:spPr>
        <p:txBody>
          <a:bodyPr vert="horz" lIns="91440" tIns="45720" rIns="91440" bIns="45720" rtlCol="0" anchor="ctr">
            <a:normAutofit/>
          </a:bodyPr>
          <a:lstStyle/>
          <a:p>
            <a:pPr algn="l"/>
            <a:r>
              <a:rPr lang="en-US" sz="4400" dirty="0">
                <a:solidFill>
                  <a:srgbClr val="FFFF00"/>
                </a:solidFill>
              </a:rPr>
              <a:t>Continuation….</a:t>
            </a:r>
          </a:p>
        </p:txBody>
      </p:sp>
      <p:sp>
        <p:nvSpPr>
          <p:cNvPr id="3" name="Subtitle 2">
            <a:extLst>
              <a:ext uri="{FF2B5EF4-FFF2-40B4-BE49-F238E27FC236}">
                <a16:creationId xmlns:a16="http://schemas.microsoft.com/office/drawing/2014/main" id="{E6003D9F-426D-4B0A-91A6-7CCB1D9804D9}"/>
              </a:ext>
            </a:extLst>
          </p:cNvPr>
          <p:cNvSpPr>
            <a:spLocks noGrp="1"/>
          </p:cNvSpPr>
          <p:nvPr>
            <p:ph type="subTitle" idx="1"/>
          </p:nvPr>
        </p:nvSpPr>
        <p:spPr>
          <a:xfrm>
            <a:off x="4914887" y="982730"/>
            <a:ext cx="7181864" cy="5789545"/>
          </a:xfrm>
        </p:spPr>
        <p:txBody>
          <a:bodyPr vert="horz" lIns="91440" tIns="45720" rIns="91440" bIns="45720" rtlCol="0">
            <a:normAutofit fontScale="92500" lnSpcReduction="10000"/>
          </a:bodyPr>
          <a:lstStyle/>
          <a:p>
            <a:pPr marL="342900" indent="-342900" algn="just">
              <a:buFont typeface="Arial" panose="020B0604020202020204" pitchFamily="34" charset="0"/>
              <a:buChar char="•"/>
            </a:pPr>
            <a:r>
              <a:rPr lang="en-US" sz="2000" dirty="0">
                <a:latin typeface="Segoe UI" panose="020B0502040204020203" pitchFamily="34" charset="0"/>
                <a:sym typeface="Wingdings" panose="05000000000000000000" pitchFamily="2" charset="2"/>
              </a:rPr>
              <a:t>For “SECOND_TERM_PERF”&lt;=0.926(from the first tree slide)we get a sample of 34.6% from the 47.6% sample </a:t>
            </a:r>
            <a:r>
              <a:rPr lang="en-US" sz="2000" dirty="0" err="1">
                <a:latin typeface="Segoe UI" panose="020B0502040204020203" pitchFamily="34" charset="0"/>
                <a:sym typeface="Wingdings" panose="05000000000000000000" pitchFamily="2" charset="2"/>
              </a:rPr>
              <a:t>previously.Here</a:t>
            </a:r>
            <a:r>
              <a:rPr lang="en-US" sz="2000" dirty="0">
                <a:latin typeface="Segoe UI" panose="020B0502040204020203" pitchFamily="34" charset="0"/>
                <a:sym typeface="Wingdings" panose="05000000000000000000" pitchFamily="2" charset="2"/>
              </a:rPr>
              <a:t> we have 48.9%-1’s and 51.1%-0’s.</a:t>
            </a:r>
          </a:p>
          <a:p>
            <a:pPr marL="342900" indent="-342900" algn="just">
              <a:buFont typeface="Arial" panose="020B0604020202020204" pitchFamily="34" charset="0"/>
              <a:buChar char="•"/>
            </a:pPr>
            <a:r>
              <a:rPr lang="en-US" sz="2000" dirty="0">
                <a:latin typeface="Segoe UI" panose="020B0502040204020203" pitchFamily="34" charset="0"/>
                <a:sym typeface="Wingdings" panose="05000000000000000000" pitchFamily="2" charset="2"/>
              </a:rPr>
              <a:t>For “CORE_COURSE_GRADE_2_S_F”&gt;0.5 </a:t>
            </a:r>
            <a:r>
              <a:rPr lang="en-US" sz="2000" dirty="0" err="1">
                <a:latin typeface="Segoe UI" panose="020B0502040204020203" pitchFamily="34" charset="0"/>
                <a:sym typeface="Wingdings" panose="05000000000000000000" pitchFamily="2" charset="2"/>
              </a:rPr>
              <a:t>i.e</a:t>
            </a:r>
            <a:r>
              <a:rPr lang="en-US" sz="2000" dirty="0">
                <a:latin typeface="Segoe UI" panose="020B0502040204020203" pitchFamily="34" charset="0"/>
                <a:sym typeface="Wingdings" panose="05000000000000000000" pitchFamily="2" charset="2"/>
              </a:rPr>
              <a:t> for the students who got grade “F” in their core course 2 in second term we get a sample of 6.3% from the 34.% sample </a:t>
            </a:r>
            <a:r>
              <a:rPr lang="en-US" sz="2000" dirty="0" err="1">
                <a:latin typeface="Segoe UI" panose="020B0502040204020203" pitchFamily="34" charset="0"/>
                <a:sym typeface="Wingdings" panose="05000000000000000000" pitchFamily="2" charset="2"/>
              </a:rPr>
              <a:t>above.Here</a:t>
            </a:r>
            <a:r>
              <a:rPr lang="en-US" sz="2000" dirty="0">
                <a:latin typeface="Segoe UI" panose="020B0502040204020203" pitchFamily="34" charset="0"/>
                <a:sym typeface="Wingdings" panose="05000000000000000000" pitchFamily="2" charset="2"/>
              </a:rPr>
              <a:t> we have 78%-1’s and 22%-0’s.</a:t>
            </a:r>
          </a:p>
          <a:p>
            <a:pPr marL="342900" indent="-342900" algn="just">
              <a:buFont typeface="Arial" panose="020B0604020202020204" pitchFamily="34" charset="0"/>
              <a:buChar char="•"/>
            </a:pPr>
            <a:r>
              <a:rPr lang="en-US" sz="2000" dirty="0">
                <a:latin typeface="Segoe UI" panose="020B0502040204020203" pitchFamily="34" charset="0"/>
                <a:sym typeface="Wingdings" panose="05000000000000000000" pitchFamily="2" charset="2"/>
              </a:rPr>
              <a:t>For “FIRST_TERM”&gt;2006.5 </a:t>
            </a:r>
            <a:r>
              <a:rPr lang="en-US" sz="2000" dirty="0" err="1">
                <a:latin typeface="Segoe UI" panose="020B0502040204020203" pitchFamily="34" charset="0"/>
                <a:sym typeface="Wingdings" panose="05000000000000000000" pitchFamily="2" charset="2"/>
              </a:rPr>
              <a:t>i.e</a:t>
            </a:r>
            <a:r>
              <a:rPr lang="en-US" sz="2000" dirty="0">
                <a:latin typeface="Segoe UI" panose="020B0502040204020203" pitchFamily="34" charset="0"/>
                <a:sym typeface="Wingdings" panose="05000000000000000000" pitchFamily="2" charset="2"/>
              </a:rPr>
              <a:t> students who joined the college after the year 2006 we get a sample of 5.6% from the 6.3% sample </a:t>
            </a:r>
            <a:r>
              <a:rPr lang="en-US" sz="2000" dirty="0" err="1">
                <a:latin typeface="Segoe UI" panose="020B0502040204020203" pitchFamily="34" charset="0"/>
                <a:sym typeface="Wingdings" panose="05000000000000000000" pitchFamily="2" charset="2"/>
              </a:rPr>
              <a:t>above.Here</a:t>
            </a:r>
            <a:r>
              <a:rPr lang="en-US" sz="2000" dirty="0">
                <a:latin typeface="Segoe UI" panose="020B0502040204020203" pitchFamily="34" charset="0"/>
                <a:sym typeface="Wingdings" panose="05000000000000000000" pitchFamily="2" charset="2"/>
              </a:rPr>
              <a:t> we have 81.1%-1’s and 18.9%-0’s.</a:t>
            </a:r>
          </a:p>
          <a:p>
            <a:pPr marL="342900" indent="-342900" algn="just">
              <a:buFont typeface="Arial" panose="020B0604020202020204" pitchFamily="34" charset="0"/>
              <a:buChar char="•"/>
            </a:pPr>
            <a:r>
              <a:rPr lang="en-US" sz="2000" dirty="0">
                <a:latin typeface="Segoe UI" panose="020B0502040204020203" pitchFamily="34" charset="0"/>
                <a:sym typeface="Wingdings" panose="05000000000000000000" pitchFamily="2" charset="2"/>
              </a:rPr>
              <a:t>For “DISTANCE_FROM_HOME”&lt;=34.5 </a:t>
            </a:r>
            <a:r>
              <a:rPr lang="en-US" sz="2000" dirty="0" err="1">
                <a:latin typeface="Segoe UI" panose="020B0502040204020203" pitchFamily="34" charset="0"/>
                <a:sym typeface="Wingdings" panose="05000000000000000000" pitchFamily="2" charset="2"/>
              </a:rPr>
              <a:t>i.e</a:t>
            </a:r>
            <a:r>
              <a:rPr lang="en-US" sz="2000" dirty="0">
                <a:latin typeface="Segoe UI" panose="020B0502040204020203" pitchFamily="34" charset="0"/>
                <a:sym typeface="Wingdings" panose="05000000000000000000" pitchFamily="2" charset="2"/>
              </a:rPr>
              <a:t> for students who stay on or near the university we get a sample of 1.4% out of the 5.6% sample </a:t>
            </a:r>
            <a:r>
              <a:rPr lang="en-US" sz="2000" dirty="0" err="1">
                <a:latin typeface="Segoe UI" panose="020B0502040204020203" pitchFamily="34" charset="0"/>
                <a:sym typeface="Wingdings" panose="05000000000000000000" pitchFamily="2" charset="2"/>
              </a:rPr>
              <a:t>above.Here</a:t>
            </a:r>
            <a:r>
              <a:rPr lang="en-US" sz="2000" dirty="0">
                <a:latin typeface="Segoe UI" panose="020B0502040204020203" pitchFamily="34" charset="0"/>
                <a:sym typeface="Wingdings" panose="05000000000000000000" pitchFamily="2" charset="2"/>
              </a:rPr>
              <a:t> we have 65.6%-1’s and 34.4%-0’s.</a:t>
            </a:r>
          </a:p>
          <a:p>
            <a:pPr marL="342900" indent="-342900" algn="just">
              <a:buFont typeface="Arial" panose="020B0604020202020204" pitchFamily="34" charset="0"/>
              <a:buChar char="•"/>
            </a:pPr>
            <a:r>
              <a:rPr lang="en-US" sz="2000" dirty="0">
                <a:latin typeface="Segoe UI" panose="020B0502040204020203" pitchFamily="34" charset="0"/>
                <a:sym typeface="Wingdings" panose="05000000000000000000" pitchFamily="2" charset="2"/>
              </a:rPr>
              <a:t>For “GROSS_FIN_NEED”&gt;849480 we get a sample of 0.8% out of the 1.4% sample </a:t>
            </a:r>
            <a:r>
              <a:rPr lang="en-US" sz="2000" dirty="0" err="1">
                <a:latin typeface="Segoe UI" panose="020B0502040204020203" pitchFamily="34" charset="0"/>
                <a:sym typeface="Wingdings" panose="05000000000000000000" pitchFamily="2" charset="2"/>
              </a:rPr>
              <a:t>above.Here</a:t>
            </a:r>
            <a:r>
              <a:rPr lang="en-US" sz="2000" dirty="0">
                <a:latin typeface="Segoe UI" panose="020B0502040204020203" pitchFamily="34" charset="0"/>
                <a:sym typeface="Wingdings" panose="05000000000000000000" pitchFamily="2" charset="2"/>
              </a:rPr>
              <a:t> we have 87.9%-1’s and 12.1%-0’s.</a:t>
            </a:r>
          </a:p>
          <a:p>
            <a:pPr algn="just"/>
            <a:r>
              <a:rPr lang="en-US" sz="2000" dirty="0">
                <a:latin typeface="Segoe UI" panose="020B0502040204020203" pitchFamily="34" charset="0"/>
                <a:sym typeface="Wingdings" panose="05000000000000000000" pitchFamily="2" charset="2"/>
              </a:rPr>
              <a:t>Since this is a really large Decision Tree it would be quite a long presentation to explain each of the Individual </a:t>
            </a:r>
            <a:r>
              <a:rPr lang="en-US" sz="2000" dirty="0" err="1">
                <a:latin typeface="Segoe UI" panose="020B0502040204020203" pitchFamily="34" charset="0"/>
                <a:sym typeface="Wingdings" panose="05000000000000000000" pitchFamily="2" charset="2"/>
              </a:rPr>
              <a:t>Branches.I</a:t>
            </a:r>
            <a:r>
              <a:rPr lang="en-US" sz="2000" dirty="0">
                <a:latin typeface="Segoe UI" panose="020B0502040204020203" pitchFamily="34" charset="0"/>
                <a:sym typeface="Wingdings" panose="05000000000000000000" pitchFamily="2" charset="2"/>
              </a:rPr>
              <a:t> have explained some of the branches in the previous two slides including this </a:t>
            </a:r>
            <a:r>
              <a:rPr lang="en-US" sz="2000" dirty="0" err="1">
                <a:latin typeface="Segoe UI" panose="020B0502040204020203" pitchFamily="34" charset="0"/>
                <a:sym typeface="Wingdings" panose="05000000000000000000" pitchFamily="2" charset="2"/>
              </a:rPr>
              <a:t>one.So</a:t>
            </a:r>
            <a:r>
              <a:rPr lang="en-US" sz="2000" dirty="0">
                <a:latin typeface="Segoe UI" panose="020B0502040204020203" pitchFamily="34" charset="0"/>
                <a:sym typeface="Wingdings" panose="05000000000000000000" pitchFamily="2" charset="2"/>
              </a:rPr>
              <a:t> now lets go find out which all Features are the “Key Drivers of Attrition”.</a:t>
            </a:r>
          </a:p>
        </p:txBody>
      </p:sp>
      <p:pic>
        <p:nvPicPr>
          <p:cNvPr id="9" name="Picture 8" descr="Diagram&#10;&#10;Description automatically generated">
            <a:extLst>
              <a:ext uri="{FF2B5EF4-FFF2-40B4-BE49-F238E27FC236}">
                <a16:creationId xmlns:a16="http://schemas.microsoft.com/office/drawing/2014/main" id="{8D827BD4-8A36-4F77-8117-8BEA4789C4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2" y="938566"/>
            <a:ext cx="4781538" cy="5822185"/>
          </a:xfrm>
          <a:prstGeom prst="rect">
            <a:avLst/>
          </a:prstGeom>
        </p:spPr>
      </p:pic>
    </p:spTree>
    <p:extLst>
      <p:ext uri="{BB962C8B-B14F-4D97-AF65-F5344CB8AC3E}">
        <p14:creationId xmlns:p14="http://schemas.microsoft.com/office/powerpoint/2010/main" val="347998454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FC9921-F76E-465D-A0D0-DC956E19ACB6}"/>
              </a:ext>
            </a:extLst>
          </p:cNvPr>
          <p:cNvPicPr>
            <a:picLocks noChangeAspect="1"/>
          </p:cNvPicPr>
          <p:nvPr/>
        </p:nvPicPr>
        <p:blipFill rotWithShape="1">
          <a:blip r:embed="rId2">
            <a:alphaModFix amt="35000"/>
          </a:blip>
          <a:srcRect b="15730"/>
          <a:stretch/>
        </p:blipFill>
        <p:spPr>
          <a:xfrm>
            <a:off x="0" y="0"/>
            <a:ext cx="12191980" cy="6858000"/>
          </a:xfrm>
          <a:prstGeom prst="rect">
            <a:avLst/>
          </a:prstGeom>
        </p:spPr>
      </p:pic>
      <p:sp>
        <p:nvSpPr>
          <p:cNvPr id="2" name="Title 1">
            <a:extLst>
              <a:ext uri="{FF2B5EF4-FFF2-40B4-BE49-F238E27FC236}">
                <a16:creationId xmlns:a16="http://schemas.microsoft.com/office/drawing/2014/main" id="{40D09E70-5816-4157-8E1F-CB005676712A}"/>
              </a:ext>
            </a:extLst>
          </p:cNvPr>
          <p:cNvSpPr>
            <a:spLocks noGrp="1"/>
          </p:cNvSpPr>
          <p:nvPr>
            <p:ph type="ctrTitle"/>
          </p:nvPr>
        </p:nvSpPr>
        <p:spPr>
          <a:xfrm>
            <a:off x="133349" y="365125"/>
            <a:ext cx="11877675" cy="779463"/>
          </a:xfrm>
        </p:spPr>
        <p:txBody>
          <a:bodyPr vert="horz" lIns="91440" tIns="45720" rIns="91440" bIns="45720" rtlCol="0" anchor="ctr">
            <a:normAutofit/>
          </a:bodyPr>
          <a:lstStyle/>
          <a:p>
            <a:pPr algn="l"/>
            <a:r>
              <a:rPr lang="en-US" sz="4400" dirty="0">
                <a:solidFill>
                  <a:srgbClr val="FFFF00"/>
                </a:solidFill>
              </a:rPr>
              <a:t>Key Drivers of Attrition</a:t>
            </a:r>
          </a:p>
        </p:txBody>
      </p:sp>
      <p:sp>
        <p:nvSpPr>
          <p:cNvPr id="3" name="Subtitle 2">
            <a:extLst>
              <a:ext uri="{FF2B5EF4-FFF2-40B4-BE49-F238E27FC236}">
                <a16:creationId xmlns:a16="http://schemas.microsoft.com/office/drawing/2014/main" id="{E6003D9F-426D-4B0A-91A6-7CCB1D9804D9}"/>
              </a:ext>
            </a:extLst>
          </p:cNvPr>
          <p:cNvSpPr>
            <a:spLocks noGrp="1"/>
          </p:cNvSpPr>
          <p:nvPr>
            <p:ph type="subTitle" idx="1"/>
          </p:nvPr>
        </p:nvSpPr>
        <p:spPr>
          <a:xfrm>
            <a:off x="133349" y="1144588"/>
            <a:ext cx="11963402" cy="5627687"/>
          </a:xfrm>
        </p:spPr>
        <p:txBody>
          <a:bodyPr vert="horz" lIns="91440" tIns="45720" rIns="91440" bIns="45720" rtlCol="0">
            <a:normAutofit/>
          </a:bodyPr>
          <a:lstStyle/>
          <a:p>
            <a:pPr algn="just"/>
            <a:r>
              <a:rPr lang="en-US" sz="2000" dirty="0">
                <a:latin typeface="Segoe UI" panose="020B0502040204020203" pitchFamily="34" charset="0"/>
                <a:sym typeface="Wingdings" panose="05000000000000000000" pitchFamily="2" charset="2"/>
              </a:rPr>
              <a:t>From the Feature Importance we can get which all features are used in a chronological order to paint the Decision Tree so that we would get the Maximum “Information Gain” possible from the Decision </a:t>
            </a:r>
            <a:r>
              <a:rPr lang="en-US" sz="2000" dirty="0" err="1">
                <a:latin typeface="Segoe UI" panose="020B0502040204020203" pitchFamily="34" charset="0"/>
                <a:sym typeface="Wingdings" panose="05000000000000000000" pitchFamily="2" charset="2"/>
              </a:rPr>
              <a:t>Tree.So</a:t>
            </a:r>
            <a:r>
              <a:rPr lang="en-US" sz="2000" dirty="0">
                <a:latin typeface="Segoe UI" panose="020B0502040204020203" pitchFamily="34" charset="0"/>
                <a:sym typeface="Wingdings" panose="05000000000000000000" pitchFamily="2" charset="2"/>
              </a:rPr>
              <a:t> it would only be logical to call the features with the most importance as one of the “Key Drivers of </a:t>
            </a:r>
            <a:r>
              <a:rPr lang="en-US" sz="2000" dirty="0" err="1">
                <a:latin typeface="Segoe UI" panose="020B0502040204020203" pitchFamily="34" charset="0"/>
                <a:sym typeface="Wingdings" panose="05000000000000000000" pitchFamily="2" charset="2"/>
              </a:rPr>
              <a:t>Attrition”.Below</a:t>
            </a:r>
            <a:r>
              <a:rPr lang="en-US" sz="2000" dirty="0">
                <a:latin typeface="Segoe UI" panose="020B0502040204020203" pitchFamily="34" charset="0"/>
                <a:sym typeface="Wingdings" panose="05000000000000000000" pitchFamily="2" charset="2"/>
              </a:rPr>
              <a:t> is a Bar Chart of the Feature Importance of each of the features in the Dataset.</a:t>
            </a:r>
          </a:p>
        </p:txBody>
      </p:sp>
      <p:pic>
        <p:nvPicPr>
          <p:cNvPr id="8" name="Picture 7" descr="A picture containing diagram&#10;&#10;Description automatically generated">
            <a:extLst>
              <a:ext uri="{FF2B5EF4-FFF2-40B4-BE49-F238E27FC236}">
                <a16:creationId xmlns:a16="http://schemas.microsoft.com/office/drawing/2014/main" id="{E9FDA57B-E74C-4498-80B9-66471D1FE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49" y="2352675"/>
            <a:ext cx="12096731" cy="4324350"/>
          </a:xfrm>
          <a:prstGeom prst="rect">
            <a:avLst/>
          </a:prstGeom>
        </p:spPr>
      </p:pic>
    </p:spTree>
    <p:extLst>
      <p:ext uri="{BB962C8B-B14F-4D97-AF65-F5344CB8AC3E}">
        <p14:creationId xmlns:p14="http://schemas.microsoft.com/office/powerpoint/2010/main" val="222644409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FC9921-F76E-465D-A0D0-DC956E19ACB6}"/>
              </a:ext>
            </a:extLst>
          </p:cNvPr>
          <p:cNvPicPr>
            <a:picLocks noChangeAspect="1"/>
          </p:cNvPicPr>
          <p:nvPr/>
        </p:nvPicPr>
        <p:blipFill rotWithShape="1">
          <a:blip r:embed="rId2">
            <a:alphaModFix amt="35000"/>
          </a:blip>
          <a:srcRect b="15730"/>
          <a:stretch/>
        </p:blipFill>
        <p:spPr>
          <a:xfrm>
            <a:off x="0" y="0"/>
            <a:ext cx="12191980" cy="6858000"/>
          </a:xfrm>
          <a:prstGeom prst="rect">
            <a:avLst/>
          </a:prstGeom>
        </p:spPr>
      </p:pic>
      <p:sp>
        <p:nvSpPr>
          <p:cNvPr id="2" name="Title 1">
            <a:extLst>
              <a:ext uri="{FF2B5EF4-FFF2-40B4-BE49-F238E27FC236}">
                <a16:creationId xmlns:a16="http://schemas.microsoft.com/office/drawing/2014/main" id="{40D09E70-5816-4157-8E1F-CB005676712A}"/>
              </a:ext>
            </a:extLst>
          </p:cNvPr>
          <p:cNvSpPr>
            <a:spLocks noGrp="1"/>
          </p:cNvSpPr>
          <p:nvPr>
            <p:ph type="ctrTitle"/>
          </p:nvPr>
        </p:nvSpPr>
        <p:spPr>
          <a:xfrm>
            <a:off x="133349" y="365126"/>
            <a:ext cx="11877675" cy="625474"/>
          </a:xfrm>
        </p:spPr>
        <p:txBody>
          <a:bodyPr vert="horz" lIns="91440" tIns="45720" rIns="91440" bIns="45720" rtlCol="0" anchor="ctr">
            <a:normAutofit fontScale="90000"/>
          </a:bodyPr>
          <a:lstStyle/>
          <a:p>
            <a:pPr algn="l"/>
            <a:r>
              <a:rPr lang="en-US" sz="4400" dirty="0">
                <a:solidFill>
                  <a:srgbClr val="FFFF00"/>
                </a:solidFill>
              </a:rPr>
              <a:t>Continuation….</a:t>
            </a:r>
          </a:p>
        </p:txBody>
      </p:sp>
      <p:sp>
        <p:nvSpPr>
          <p:cNvPr id="3" name="Subtitle 2">
            <a:extLst>
              <a:ext uri="{FF2B5EF4-FFF2-40B4-BE49-F238E27FC236}">
                <a16:creationId xmlns:a16="http://schemas.microsoft.com/office/drawing/2014/main" id="{E6003D9F-426D-4B0A-91A6-7CCB1D9804D9}"/>
              </a:ext>
            </a:extLst>
          </p:cNvPr>
          <p:cNvSpPr>
            <a:spLocks noGrp="1"/>
          </p:cNvSpPr>
          <p:nvPr>
            <p:ph type="subTitle" idx="1"/>
          </p:nvPr>
        </p:nvSpPr>
        <p:spPr>
          <a:xfrm>
            <a:off x="133349" y="1076325"/>
            <a:ext cx="11963402" cy="5695950"/>
          </a:xfrm>
        </p:spPr>
        <p:txBody>
          <a:bodyPr vert="horz" lIns="91440" tIns="45720" rIns="91440" bIns="45720" rtlCol="0">
            <a:normAutofit/>
          </a:bodyPr>
          <a:lstStyle/>
          <a:p>
            <a:pPr algn="just"/>
            <a:r>
              <a:rPr lang="en-US" sz="2000" dirty="0">
                <a:latin typeface="Segoe UI" panose="020B0502040204020203" pitchFamily="34" charset="0"/>
                <a:sym typeface="Wingdings" panose="05000000000000000000" pitchFamily="2" charset="2"/>
              </a:rPr>
              <a:t>Most of the features were of little importance to the whole Decision Tree but they do have an impact when it comes to predicting the Minority Classes as a whole. The Top features with the Most Importance are….</a:t>
            </a:r>
          </a:p>
          <a:p>
            <a:pPr marL="342900" indent="-342900" algn="just">
              <a:buFont typeface="Wingdings" panose="05000000000000000000" pitchFamily="2" charset="2"/>
              <a:buChar char="Ø"/>
            </a:pPr>
            <a:r>
              <a:rPr lang="en-US" sz="2000" dirty="0">
                <a:latin typeface="Segoe UI" panose="020B0502040204020203" pitchFamily="34" charset="0"/>
                <a:sym typeface="Wingdings" panose="05000000000000000000" pitchFamily="2" charset="2"/>
              </a:rPr>
              <a:t>“SECOND_TERM_PERF” – This variable shows us the Amount of Grade points earned by the student out of the total number of Grade Points attempted by the student in the “Second Term”.</a:t>
            </a:r>
          </a:p>
          <a:p>
            <a:pPr marL="342900" indent="-342900" algn="just">
              <a:buFont typeface="Wingdings" panose="05000000000000000000" pitchFamily="2" charset="2"/>
              <a:buChar char="Ø"/>
            </a:pPr>
            <a:r>
              <a:rPr lang="en-US" sz="2000" dirty="0">
                <a:latin typeface="Segoe UI" panose="020B0502040204020203" pitchFamily="34" charset="0"/>
                <a:sym typeface="Wingdings" panose="05000000000000000000" pitchFamily="2" charset="2"/>
              </a:rPr>
              <a:t>“HIGH_SCHL_NAME” – Each High school has a unique number attached to it according to the Dataset</a:t>
            </a:r>
          </a:p>
          <a:p>
            <a:pPr marL="342900" indent="-342900" algn="just">
              <a:buFont typeface="Wingdings" panose="05000000000000000000" pitchFamily="2" charset="2"/>
              <a:buChar char="Ø"/>
            </a:pPr>
            <a:r>
              <a:rPr lang="en-US" sz="2000" dirty="0">
                <a:latin typeface="Segoe UI" panose="020B0502040204020203" pitchFamily="34" charset="0"/>
                <a:sym typeface="Wingdings" panose="05000000000000000000" pitchFamily="2" charset="2"/>
              </a:rPr>
              <a:t>“HIGH_SCHL_GPA” – This is the Student’s High School GPA Score</a:t>
            </a:r>
          </a:p>
          <a:p>
            <a:pPr marL="342900" indent="-342900" algn="just">
              <a:buFont typeface="Wingdings" panose="05000000000000000000" pitchFamily="2" charset="2"/>
              <a:buChar char="Ø"/>
            </a:pPr>
            <a:r>
              <a:rPr lang="en-US" sz="2000" dirty="0">
                <a:latin typeface="Segoe UI" panose="020B0502040204020203" pitchFamily="34" charset="0"/>
                <a:sym typeface="Wingdings" panose="05000000000000000000" pitchFamily="2" charset="2"/>
              </a:rPr>
              <a:t>“FIRST_TERM_PERF” --  This variable shows us the Amount of Grade points earned by the student out of the total number of Grade Points attempted by the student in the “First Term”.</a:t>
            </a:r>
          </a:p>
          <a:p>
            <a:pPr marL="342900" indent="-342900" algn="just">
              <a:buFont typeface="Wingdings" panose="05000000000000000000" pitchFamily="2" charset="2"/>
              <a:buChar char="Ø"/>
            </a:pPr>
            <a:r>
              <a:rPr lang="en-US" sz="2000" dirty="0">
                <a:latin typeface="Segoe UI" panose="020B0502040204020203" pitchFamily="34" charset="0"/>
                <a:sym typeface="Wingdings" panose="05000000000000000000" pitchFamily="2" charset="2"/>
              </a:rPr>
              <a:t>“CORE_COURSE_GRADE_2_S_F”  -- This Feature indicates Grade in Core Course 2 opted in First Semester</a:t>
            </a:r>
          </a:p>
          <a:p>
            <a:pPr marL="342900" indent="-342900" algn="just">
              <a:buFont typeface="Wingdings" panose="05000000000000000000" pitchFamily="2" charset="2"/>
              <a:buChar char="Ø"/>
            </a:pPr>
            <a:r>
              <a:rPr lang="en-US" sz="2000" dirty="0">
                <a:latin typeface="Segoe UI" panose="020B0502040204020203" pitchFamily="34" charset="0"/>
                <a:sym typeface="Wingdings" panose="05000000000000000000" pitchFamily="2" charset="2"/>
              </a:rPr>
              <a:t>“DISTANCE_FROM_HOME”– Distance from the University to Student’s Home.</a:t>
            </a:r>
          </a:p>
          <a:p>
            <a:pPr marL="342900" indent="-342900" algn="just">
              <a:buFont typeface="Wingdings" panose="05000000000000000000" pitchFamily="2" charset="2"/>
              <a:buChar char="Ø"/>
            </a:pPr>
            <a:r>
              <a:rPr lang="en-US" sz="2000" dirty="0">
                <a:latin typeface="Segoe UI" panose="020B0502040204020203" pitchFamily="34" charset="0"/>
                <a:sym typeface="Wingdings" panose="05000000000000000000" pitchFamily="2" charset="2"/>
              </a:rPr>
              <a:t>“COST_OF_ATTEND” – This shows us the Course Fees of a particular Student.</a:t>
            </a:r>
          </a:p>
          <a:p>
            <a:pPr marL="342900" indent="-342900" algn="just">
              <a:buFont typeface="Wingdings" panose="05000000000000000000" pitchFamily="2" charset="2"/>
              <a:buChar char="Ø"/>
            </a:pPr>
            <a:endParaRPr lang="en-US" sz="2000" dirty="0">
              <a:latin typeface="Segoe UI" panose="020B0502040204020203" pitchFamily="34" charset="0"/>
              <a:sym typeface="Wingdings" panose="05000000000000000000" pitchFamily="2" charset="2"/>
            </a:endParaRPr>
          </a:p>
          <a:p>
            <a:pPr marL="342900" indent="-342900" algn="l">
              <a:buFont typeface="Wingdings" panose="05000000000000000000" pitchFamily="2" charset="2"/>
              <a:buChar char="Ø"/>
            </a:pPr>
            <a:endParaRPr lang="en-US" sz="2000" dirty="0">
              <a:latin typeface="Segoe UI" panose="020B0502040204020203" pitchFamily="34" charset="0"/>
              <a:sym typeface="Wingdings" panose="05000000000000000000" pitchFamily="2" charset="2"/>
            </a:endParaRPr>
          </a:p>
        </p:txBody>
      </p:sp>
    </p:spTree>
    <p:extLst>
      <p:ext uri="{BB962C8B-B14F-4D97-AF65-F5344CB8AC3E}">
        <p14:creationId xmlns:p14="http://schemas.microsoft.com/office/powerpoint/2010/main" val="12457176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FC9921-F76E-465D-A0D0-DC956E19ACB6}"/>
              </a:ext>
            </a:extLst>
          </p:cNvPr>
          <p:cNvPicPr>
            <a:picLocks noChangeAspect="1"/>
          </p:cNvPicPr>
          <p:nvPr/>
        </p:nvPicPr>
        <p:blipFill rotWithShape="1">
          <a:blip r:embed="rId2">
            <a:alphaModFix amt="35000"/>
          </a:blip>
          <a:srcRect b="15730"/>
          <a:stretch/>
        </p:blipFill>
        <p:spPr>
          <a:xfrm>
            <a:off x="0" y="0"/>
            <a:ext cx="12191980" cy="6858000"/>
          </a:xfrm>
          <a:prstGeom prst="rect">
            <a:avLst/>
          </a:prstGeom>
        </p:spPr>
      </p:pic>
      <p:sp>
        <p:nvSpPr>
          <p:cNvPr id="2" name="Title 1">
            <a:extLst>
              <a:ext uri="{FF2B5EF4-FFF2-40B4-BE49-F238E27FC236}">
                <a16:creationId xmlns:a16="http://schemas.microsoft.com/office/drawing/2014/main" id="{40D09E70-5816-4157-8E1F-CB005676712A}"/>
              </a:ext>
            </a:extLst>
          </p:cNvPr>
          <p:cNvSpPr>
            <a:spLocks noGrp="1"/>
          </p:cNvSpPr>
          <p:nvPr>
            <p:ph type="ctrTitle"/>
          </p:nvPr>
        </p:nvSpPr>
        <p:spPr>
          <a:xfrm>
            <a:off x="133349" y="365126"/>
            <a:ext cx="11877675" cy="625474"/>
          </a:xfrm>
        </p:spPr>
        <p:txBody>
          <a:bodyPr vert="horz" lIns="91440" tIns="45720" rIns="91440" bIns="45720" rtlCol="0" anchor="ctr">
            <a:normAutofit fontScale="90000"/>
          </a:bodyPr>
          <a:lstStyle/>
          <a:p>
            <a:pPr algn="l"/>
            <a:r>
              <a:rPr lang="en-US" sz="4400" dirty="0">
                <a:solidFill>
                  <a:srgbClr val="FFFF00"/>
                </a:solidFill>
              </a:rPr>
              <a:t>Continuation….</a:t>
            </a:r>
          </a:p>
        </p:txBody>
      </p:sp>
      <p:sp>
        <p:nvSpPr>
          <p:cNvPr id="3" name="Subtitle 2">
            <a:extLst>
              <a:ext uri="{FF2B5EF4-FFF2-40B4-BE49-F238E27FC236}">
                <a16:creationId xmlns:a16="http://schemas.microsoft.com/office/drawing/2014/main" id="{E6003D9F-426D-4B0A-91A6-7CCB1D9804D9}"/>
              </a:ext>
            </a:extLst>
          </p:cNvPr>
          <p:cNvSpPr>
            <a:spLocks noGrp="1"/>
          </p:cNvSpPr>
          <p:nvPr>
            <p:ph type="subTitle" idx="1"/>
          </p:nvPr>
        </p:nvSpPr>
        <p:spPr>
          <a:xfrm>
            <a:off x="133349" y="1076325"/>
            <a:ext cx="11963402" cy="5695950"/>
          </a:xfrm>
        </p:spPr>
        <p:txBody>
          <a:bodyPr vert="horz" lIns="91440" tIns="45720" rIns="91440" bIns="45720" rtlCol="0">
            <a:normAutofit/>
          </a:bodyPr>
          <a:lstStyle/>
          <a:p>
            <a:pPr algn="just"/>
            <a:r>
              <a:rPr lang="en-US" sz="2000" dirty="0">
                <a:latin typeface="Segoe UI" panose="020B0502040204020203" pitchFamily="34" charset="0"/>
                <a:sym typeface="Wingdings" panose="05000000000000000000" pitchFamily="2" charset="2"/>
              </a:rPr>
              <a:t>Details on how the features could be the “Key Drivers of Attrition”</a:t>
            </a:r>
          </a:p>
          <a:p>
            <a:pPr marL="457200" indent="-457200" algn="just">
              <a:buAutoNum type="arabicPeriod"/>
            </a:pPr>
            <a:r>
              <a:rPr lang="en-US" sz="2000" dirty="0">
                <a:latin typeface="Segoe UI" panose="020B0502040204020203" pitchFamily="34" charset="0"/>
                <a:sym typeface="Wingdings" panose="05000000000000000000" pitchFamily="2" charset="2"/>
              </a:rPr>
              <a:t>In the Decision Tree  we could see that For “SECOND_TERM_PERF”&lt;=0.935 at the Root node we get a sample size of 47.6% out of the total of 4283 records, out of those 47.6% sample size we have 60.9% of Attrition(1’s) and 39.1% of students who returned to college after the SECOND_TERM(0’s).Here we are getting a lot of information gain about the Attrition right in the first </a:t>
            </a:r>
            <a:r>
              <a:rPr lang="en-US" sz="2000" dirty="0" err="1">
                <a:latin typeface="Segoe UI" panose="020B0502040204020203" pitchFamily="34" charset="0"/>
                <a:sym typeface="Wingdings" panose="05000000000000000000" pitchFamily="2" charset="2"/>
              </a:rPr>
              <a:t>step.After</a:t>
            </a:r>
            <a:r>
              <a:rPr lang="en-US" sz="2000" dirty="0">
                <a:latin typeface="Segoe UI" panose="020B0502040204020203" pitchFamily="34" charset="0"/>
                <a:sym typeface="Wingdings" panose="05000000000000000000" pitchFamily="2" charset="2"/>
              </a:rPr>
              <a:t> this for “SECOND_TERM_PERF”&gt;0.926 we get a sample of 13% out of 47.6% sample earlier in which we have 93.2%-1’s and 6.8%-0’s.</a:t>
            </a:r>
          </a:p>
          <a:p>
            <a:pPr algn="just"/>
            <a:r>
              <a:rPr lang="en-US" sz="2000" dirty="0">
                <a:latin typeface="Segoe UI" panose="020B0502040204020203" pitchFamily="34" charset="0"/>
                <a:sym typeface="Wingdings" panose="05000000000000000000" pitchFamily="2" charset="2"/>
              </a:rPr>
              <a:t>That is it….we got a ton of information about the Attrition right in this step 93.2% of the students from this sample have </a:t>
            </a:r>
            <a:r>
              <a:rPr lang="en-US" sz="2000" dirty="0" err="1">
                <a:latin typeface="Segoe UI" panose="020B0502040204020203" pitchFamily="34" charset="0"/>
                <a:sym typeface="Wingdings" panose="05000000000000000000" pitchFamily="2" charset="2"/>
              </a:rPr>
              <a:t>Attrited</a:t>
            </a:r>
            <a:r>
              <a:rPr lang="en-US" sz="2000" dirty="0">
                <a:latin typeface="Segoe UI" panose="020B0502040204020203" pitchFamily="34" charset="0"/>
                <a:sym typeface="Wingdings" panose="05000000000000000000" pitchFamily="2" charset="2"/>
              </a:rPr>
              <a:t> so there is no doubt that this Feature is one of the Key Drivers of Attrition.</a:t>
            </a:r>
          </a:p>
          <a:p>
            <a:pPr algn="just"/>
            <a:r>
              <a:rPr lang="en-US" sz="2000" dirty="0">
                <a:latin typeface="Segoe UI" panose="020B0502040204020203" pitchFamily="34" charset="0"/>
                <a:sym typeface="Wingdings" panose="05000000000000000000" pitchFamily="2" charset="2"/>
              </a:rPr>
              <a:t>2. In the Decision Tree for “HIGH_SCHL_NAME”&gt;14 we get a sample of 9.2% sample from the 12.6% sample </a:t>
            </a:r>
            <a:r>
              <a:rPr lang="en-US" sz="2000" dirty="0" err="1">
                <a:latin typeface="Segoe UI" panose="020B0502040204020203" pitchFamily="34" charset="0"/>
                <a:sym typeface="Wingdings" panose="05000000000000000000" pitchFamily="2" charset="2"/>
              </a:rPr>
              <a:t>above.Here</a:t>
            </a:r>
            <a:r>
              <a:rPr lang="en-US" sz="2000" dirty="0">
                <a:latin typeface="Segoe UI" panose="020B0502040204020203" pitchFamily="34" charset="0"/>
                <a:sym typeface="Wingdings" panose="05000000000000000000" pitchFamily="2" charset="2"/>
              </a:rPr>
              <a:t> we have 97.2%-1’s and 2.8%-0’s and for “HIGH_SCHL_NAME”&lt;=476 we get a sample of 9.2% from the 9.2% sample </a:t>
            </a:r>
            <a:r>
              <a:rPr lang="en-US" sz="2000" dirty="0" err="1">
                <a:latin typeface="Segoe UI" panose="020B0502040204020203" pitchFamily="34" charset="0"/>
                <a:sym typeface="Wingdings" panose="05000000000000000000" pitchFamily="2" charset="2"/>
              </a:rPr>
              <a:t>above.Here</a:t>
            </a:r>
            <a:r>
              <a:rPr lang="en-US" sz="2000" dirty="0">
                <a:latin typeface="Segoe UI" panose="020B0502040204020203" pitchFamily="34" charset="0"/>
                <a:sym typeface="Wingdings" panose="05000000000000000000" pitchFamily="2" charset="2"/>
              </a:rPr>
              <a:t> we have 97.5%-1’s and 2.5%-0’s.Here also we are getting a lot of information about the Attrition.</a:t>
            </a:r>
          </a:p>
          <a:p>
            <a:pPr algn="just"/>
            <a:r>
              <a:rPr lang="en-US" sz="2000" dirty="0">
                <a:latin typeface="Segoe UI" panose="020B0502040204020203" pitchFamily="34" charset="0"/>
                <a:sym typeface="Wingdings" panose="05000000000000000000" pitchFamily="2" charset="2"/>
              </a:rPr>
              <a:t>3. For “HIGH_SCHL_GPA”&gt;2.515 we get a sample of 7.9% from the sample of 8.3% </a:t>
            </a:r>
            <a:r>
              <a:rPr lang="en-US" sz="2000" dirty="0" err="1">
                <a:latin typeface="Segoe UI" panose="020B0502040204020203" pitchFamily="34" charset="0"/>
                <a:sym typeface="Wingdings" panose="05000000000000000000" pitchFamily="2" charset="2"/>
              </a:rPr>
              <a:t>above.Here</a:t>
            </a:r>
            <a:r>
              <a:rPr lang="en-US" sz="2000" dirty="0">
                <a:latin typeface="Segoe UI" panose="020B0502040204020203" pitchFamily="34" charset="0"/>
                <a:sym typeface="Wingdings" panose="05000000000000000000" pitchFamily="2" charset="2"/>
              </a:rPr>
              <a:t> we have 98.5%-1’s and 1.5%-0’s in the Decision </a:t>
            </a:r>
            <a:r>
              <a:rPr lang="en-US" sz="2000" dirty="0" err="1">
                <a:latin typeface="Segoe UI" panose="020B0502040204020203" pitchFamily="34" charset="0"/>
                <a:sym typeface="Wingdings" panose="05000000000000000000" pitchFamily="2" charset="2"/>
              </a:rPr>
              <a:t>Tree.So</a:t>
            </a:r>
            <a:r>
              <a:rPr lang="en-US" sz="2000" dirty="0">
                <a:latin typeface="Segoe UI" panose="020B0502040204020203" pitchFamily="34" charset="0"/>
                <a:sym typeface="Wingdings" panose="05000000000000000000" pitchFamily="2" charset="2"/>
              </a:rPr>
              <a:t> this too gives us a lot of information about the Attrition.</a:t>
            </a:r>
          </a:p>
          <a:p>
            <a:pPr algn="just"/>
            <a:r>
              <a:rPr lang="en-US" sz="2000" dirty="0">
                <a:latin typeface="Segoe UI" panose="020B0502040204020203" pitchFamily="34" charset="0"/>
                <a:sym typeface="Wingdings" panose="05000000000000000000" pitchFamily="2" charset="2"/>
              </a:rPr>
              <a:t>4. For “FIRST_TERM_PERF”&gt;0.036 we get a sample of 12.6% from the 12.6% sample in the previous slide </a:t>
            </a:r>
            <a:r>
              <a:rPr lang="en-US" sz="2000" dirty="0" err="1">
                <a:latin typeface="Segoe UI" panose="020B0502040204020203" pitchFamily="34" charset="0"/>
                <a:sym typeface="Wingdings" panose="05000000000000000000" pitchFamily="2" charset="2"/>
              </a:rPr>
              <a:t>image.Here</a:t>
            </a:r>
            <a:r>
              <a:rPr lang="en-US" sz="2000" dirty="0">
                <a:latin typeface="Segoe UI" panose="020B0502040204020203" pitchFamily="34" charset="0"/>
                <a:sym typeface="Wingdings" panose="05000000000000000000" pitchFamily="2" charset="2"/>
              </a:rPr>
              <a:t> we have 95.2%-1’s and 4.8%-0’s.</a:t>
            </a:r>
          </a:p>
          <a:p>
            <a:pPr algn="l"/>
            <a:endParaRPr lang="en-US" sz="2000" dirty="0">
              <a:latin typeface="Segoe UI" panose="020B0502040204020203" pitchFamily="34" charset="0"/>
              <a:sym typeface="Wingdings" panose="05000000000000000000" pitchFamily="2" charset="2"/>
            </a:endParaRPr>
          </a:p>
          <a:p>
            <a:pPr algn="l"/>
            <a:endParaRPr lang="en-US" sz="2000" dirty="0">
              <a:latin typeface="Segoe UI" panose="020B0502040204020203" pitchFamily="34" charset="0"/>
              <a:sym typeface="Wingdings" panose="05000000000000000000" pitchFamily="2" charset="2"/>
            </a:endParaRPr>
          </a:p>
          <a:p>
            <a:pPr algn="l"/>
            <a:endParaRPr lang="en-US" sz="2000" dirty="0">
              <a:latin typeface="Segoe UI" panose="020B0502040204020203" pitchFamily="34" charset="0"/>
              <a:sym typeface="Wingdings" panose="05000000000000000000" pitchFamily="2" charset="2"/>
            </a:endParaRPr>
          </a:p>
          <a:p>
            <a:pPr algn="l"/>
            <a:endParaRPr lang="en-US" sz="2000" dirty="0">
              <a:latin typeface="Segoe UI" panose="020B0502040204020203" pitchFamily="34" charset="0"/>
              <a:sym typeface="Wingdings" panose="05000000000000000000" pitchFamily="2" charset="2"/>
            </a:endParaRPr>
          </a:p>
          <a:p>
            <a:pPr algn="l"/>
            <a:endParaRPr lang="en-US" sz="2000" dirty="0">
              <a:latin typeface="Segoe UI" panose="020B0502040204020203" pitchFamily="34" charset="0"/>
              <a:sym typeface="Wingdings" panose="05000000000000000000" pitchFamily="2" charset="2"/>
            </a:endParaRPr>
          </a:p>
          <a:p>
            <a:pPr algn="l"/>
            <a:endParaRPr lang="en-US" sz="2000" dirty="0">
              <a:latin typeface="Segoe UI" panose="020B0502040204020203" pitchFamily="34" charset="0"/>
              <a:sym typeface="Wingdings" panose="05000000000000000000" pitchFamily="2" charset="2"/>
            </a:endParaRPr>
          </a:p>
          <a:p>
            <a:pPr algn="l"/>
            <a:endParaRPr lang="en-US" sz="2000" dirty="0">
              <a:latin typeface="Segoe UI" panose="020B0502040204020203" pitchFamily="34" charset="0"/>
              <a:sym typeface="Wingdings" panose="05000000000000000000" pitchFamily="2" charset="2"/>
            </a:endParaRPr>
          </a:p>
        </p:txBody>
      </p:sp>
    </p:spTree>
    <p:extLst>
      <p:ext uri="{BB962C8B-B14F-4D97-AF65-F5344CB8AC3E}">
        <p14:creationId xmlns:p14="http://schemas.microsoft.com/office/powerpoint/2010/main" val="2418609410"/>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FC9921-F76E-465D-A0D0-DC956E19ACB6}"/>
              </a:ext>
            </a:extLst>
          </p:cNvPr>
          <p:cNvPicPr>
            <a:picLocks noChangeAspect="1"/>
          </p:cNvPicPr>
          <p:nvPr/>
        </p:nvPicPr>
        <p:blipFill rotWithShape="1">
          <a:blip r:embed="rId2">
            <a:alphaModFix amt="35000"/>
          </a:blip>
          <a:srcRect b="15730"/>
          <a:stretch/>
        </p:blipFill>
        <p:spPr>
          <a:xfrm>
            <a:off x="0" y="0"/>
            <a:ext cx="12191980" cy="6858000"/>
          </a:xfrm>
          <a:prstGeom prst="rect">
            <a:avLst/>
          </a:prstGeom>
        </p:spPr>
      </p:pic>
      <p:sp>
        <p:nvSpPr>
          <p:cNvPr id="2" name="Title 1">
            <a:extLst>
              <a:ext uri="{FF2B5EF4-FFF2-40B4-BE49-F238E27FC236}">
                <a16:creationId xmlns:a16="http://schemas.microsoft.com/office/drawing/2014/main" id="{40D09E70-5816-4157-8E1F-CB005676712A}"/>
              </a:ext>
            </a:extLst>
          </p:cNvPr>
          <p:cNvSpPr>
            <a:spLocks noGrp="1"/>
          </p:cNvSpPr>
          <p:nvPr>
            <p:ph type="ctrTitle"/>
          </p:nvPr>
        </p:nvSpPr>
        <p:spPr>
          <a:xfrm>
            <a:off x="133349" y="365126"/>
            <a:ext cx="11877675" cy="625474"/>
          </a:xfrm>
        </p:spPr>
        <p:txBody>
          <a:bodyPr vert="horz" lIns="91440" tIns="45720" rIns="91440" bIns="45720" rtlCol="0" anchor="ctr">
            <a:normAutofit fontScale="90000"/>
          </a:bodyPr>
          <a:lstStyle/>
          <a:p>
            <a:pPr algn="l"/>
            <a:r>
              <a:rPr lang="en-US" sz="4400" dirty="0">
                <a:solidFill>
                  <a:srgbClr val="FFFF00"/>
                </a:solidFill>
              </a:rPr>
              <a:t>Continuation….</a:t>
            </a:r>
          </a:p>
        </p:txBody>
      </p:sp>
      <p:sp>
        <p:nvSpPr>
          <p:cNvPr id="3" name="Subtitle 2">
            <a:extLst>
              <a:ext uri="{FF2B5EF4-FFF2-40B4-BE49-F238E27FC236}">
                <a16:creationId xmlns:a16="http://schemas.microsoft.com/office/drawing/2014/main" id="{E6003D9F-426D-4B0A-91A6-7CCB1D9804D9}"/>
              </a:ext>
            </a:extLst>
          </p:cNvPr>
          <p:cNvSpPr>
            <a:spLocks noGrp="1"/>
          </p:cNvSpPr>
          <p:nvPr>
            <p:ph type="subTitle" idx="1"/>
          </p:nvPr>
        </p:nvSpPr>
        <p:spPr>
          <a:xfrm>
            <a:off x="133349" y="1076325"/>
            <a:ext cx="11963402" cy="5695950"/>
          </a:xfrm>
        </p:spPr>
        <p:txBody>
          <a:bodyPr vert="horz" lIns="91440" tIns="45720" rIns="91440" bIns="45720" rtlCol="0">
            <a:normAutofit/>
          </a:bodyPr>
          <a:lstStyle/>
          <a:p>
            <a:pPr algn="just"/>
            <a:r>
              <a:rPr lang="en-US" sz="2000" dirty="0">
                <a:latin typeface="Segoe UI" panose="020B0502040204020203" pitchFamily="34" charset="0"/>
                <a:sym typeface="Wingdings" panose="05000000000000000000" pitchFamily="2" charset="2"/>
              </a:rPr>
              <a:t>5. For “CORE_COURSE_GRADE_2_S_F”&gt;0.5 </a:t>
            </a:r>
            <a:r>
              <a:rPr lang="en-US" sz="2000" dirty="0" err="1">
                <a:latin typeface="Segoe UI" panose="020B0502040204020203" pitchFamily="34" charset="0"/>
                <a:sym typeface="Wingdings" panose="05000000000000000000" pitchFamily="2" charset="2"/>
              </a:rPr>
              <a:t>i.e</a:t>
            </a:r>
            <a:r>
              <a:rPr lang="en-US" sz="2000" dirty="0">
                <a:latin typeface="Segoe UI" panose="020B0502040204020203" pitchFamily="34" charset="0"/>
                <a:sym typeface="Wingdings" panose="05000000000000000000" pitchFamily="2" charset="2"/>
              </a:rPr>
              <a:t> for the students who got grade “F” in their core course 2 in second term we get a sample of 6.3% from the 34.% sample </a:t>
            </a:r>
            <a:r>
              <a:rPr lang="en-US" sz="2000" dirty="0" err="1">
                <a:latin typeface="Segoe UI" panose="020B0502040204020203" pitchFamily="34" charset="0"/>
                <a:sym typeface="Wingdings" panose="05000000000000000000" pitchFamily="2" charset="2"/>
              </a:rPr>
              <a:t>above.Here</a:t>
            </a:r>
            <a:r>
              <a:rPr lang="en-US" sz="2000" dirty="0">
                <a:latin typeface="Segoe UI" panose="020B0502040204020203" pitchFamily="34" charset="0"/>
                <a:sym typeface="Wingdings" panose="05000000000000000000" pitchFamily="2" charset="2"/>
              </a:rPr>
              <a:t> we have 78%-1’s and 22%-0’s.</a:t>
            </a:r>
          </a:p>
          <a:p>
            <a:pPr algn="just"/>
            <a:r>
              <a:rPr lang="en-US" sz="2000" dirty="0">
                <a:latin typeface="Segoe UI" panose="020B0502040204020203" pitchFamily="34" charset="0"/>
                <a:sym typeface="Wingdings" panose="05000000000000000000" pitchFamily="2" charset="2"/>
              </a:rPr>
              <a:t>6. For “DISTANCE_FROM_HOME”&lt;=34.5 </a:t>
            </a:r>
            <a:r>
              <a:rPr lang="en-US" sz="2000" dirty="0" err="1">
                <a:latin typeface="Segoe UI" panose="020B0502040204020203" pitchFamily="34" charset="0"/>
                <a:sym typeface="Wingdings" panose="05000000000000000000" pitchFamily="2" charset="2"/>
              </a:rPr>
              <a:t>i.e</a:t>
            </a:r>
            <a:r>
              <a:rPr lang="en-US" sz="2000" dirty="0">
                <a:latin typeface="Segoe UI" panose="020B0502040204020203" pitchFamily="34" charset="0"/>
                <a:sym typeface="Wingdings" panose="05000000000000000000" pitchFamily="2" charset="2"/>
              </a:rPr>
              <a:t> for students who stay on or near the university we get a sample of 1.4% out of the 5.6% sample </a:t>
            </a:r>
            <a:r>
              <a:rPr lang="en-US" sz="2000" dirty="0" err="1">
                <a:latin typeface="Segoe UI" panose="020B0502040204020203" pitchFamily="34" charset="0"/>
                <a:sym typeface="Wingdings" panose="05000000000000000000" pitchFamily="2" charset="2"/>
              </a:rPr>
              <a:t>above.Here</a:t>
            </a:r>
            <a:r>
              <a:rPr lang="en-US" sz="2000" dirty="0">
                <a:latin typeface="Segoe UI" panose="020B0502040204020203" pitchFamily="34" charset="0"/>
                <a:sym typeface="Wingdings" panose="05000000000000000000" pitchFamily="2" charset="2"/>
              </a:rPr>
              <a:t> we have 65.6%-1’s and 34.4%-0’s.</a:t>
            </a:r>
          </a:p>
          <a:p>
            <a:pPr algn="just"/>
            <a:r>
              <a:rPr lang="en-US" sz="2000" dirty="0">
                <a:latin typeface="Segoe UI" panose="020B0502040204020203" pitchFamily="34" charset="0"/>
                <a:sym typeface="Wingdings" panose="05000000000000000000" pitchFamily="2" charset="2"/>
              </a:rPr>
              <a:t>7. For “COST_OF_ATTEND”&lt;=1297170.0 we get a sample of 1.5% from a 2.1% sample </a:t>
            </a:r>
            <a:r>
              <a:rPr lang="en-US" sz="2000" dirty="0" err="1">
                <a:latin typeface="Segoe UI" panose="020B0502040204020203" pitchFamily="34" charset="0"/>
                <a:sym typeface="Wingdings" panose="05000000000000000000" pitchFamily="2" charset="2"/>
              </a:rPr>
              <a:t>previously.Here</a:t>
            </a:r>
            <a:r>
              <a:rPr lang="en-US" sz="2000" dirty="0">
                <a:latin typeface="Segoe UI" panose="020B0502040204020203" pitchFamily="34" charset="0"/>
                <a:sym typeface="Wingdings" panose="05000000000000000000" pitchFamily="2" charset="2"/>
              </a:rPr>
              <a:t> we have 55.4%-1’s and 44.6%-0’s.</a:t>
            </a:r>
          </a:p>
          <a:p>
            <a:pPr algn="just"/>
            <a:r>
              <a:rPr lang="en-US" sz="2000" dirty="0">
                <a:latin typeface="Segoe UI" panose="020B0502040204020203" pitchFamily="34" charset="0"/>
                <a:sym typeface="Wingdings" panose="05000000000000000000" pitchFamily="2" charset="2"/>
              </a:rPr>
              <a:t>So All of these Features gives us more Information, like at what particular areas or categories of students the Attrition is Majorly happening.</a:t>
            </a:r>
          </a:p>
          <a:p>
            <a:pPr marL="342900" indent="-342900" algn="just">
              <a:buFont typeface="Wingdings" panose="05000000000000000000" pitchFamily="2" charset="2"/>
              <a:buChar char="Ø"/>
            </a:pPr>
            <a:r>
              <a:rPr lang="en-US" sz="2000" dirty="0">
                <a:latin typeface="Segoe UI" panose="020B0502040204020203" pitchFamily="34" charset="0"/>
                <a:sym typeface="Wingdings" panose="05000000000000000000" pitchFamily="2" charset="2"/>
              </a:rPr>
              <a:t>List of features which also have a little bit of an Importance are…..</a:t>
            </a:r>
          </a:p>
          <a:p>
            <a:pPr marL="342900" indent="-342900" algn="just">
              <a:buFont typeface="Arial" panose="020B0604020202020204" pitchFamily="34" charset="0"/>
              <a:buChar char="•"/>
            </a:pPr>
            <a:r>
              <a:rPr lang="en-US" sz="2000" dirty="0">
                <a:latin typeface="Segoe UI" panose="020B0502040204020203" pitchFamily="34" charset="0"/>
                <a:sym typeface="Wingdings" panose="05000000000000000000" pitchFamily="2" charset="2"/>
              </a:rPr>
              <a:t>“CORE_COURSE_GRADE_1_S_D”</a:t>
            </a:r>
          </a:p>
          <a:p>
            <a:pPr marL="342900" indent="-342900" algn="just">
              <a:buFont typeface="Arial" panose="020B0604020202020204" pitchFamily="34" charset="0"/>
              <a:buChar char="•"/>
            </a:pPr>
            <a:r>
              <a:rPr lang="en-US" sz="2000" dirty="0">
                <a:latin typeface="Segoe UI" panose="020B0502040204020203" pitchFamily="34" charset="0"/>
                <a:sym typeface="Wingdings" panose="05000000000000000000" pitchFamily="2" charset="2"/>
              </a:rPr>
              <a:t>“SECOND_TERM”</a:t>
            </a:r>
          </a:p>
          <a:p>
            <a:pPr marL="342900" indent="-342900" algn="just">
              <a:buFont typeface="Arial" panose="020B0604020202020204" pitchFamily="34" charset="0"/>
              <a:buChar char="•"/>
            </a:pPr>
            <a:r>
              <a:rPr lang="en-US" sz="2000" dirty="0">
                <a:latin typeface="Segoe UI" panose="020B0502040204020203" pitchFamily="34" charset="0"/>
                <a:sym typeface="Wingdings" panose="05000000000000000000" pitchFamily="2" charset="2"/>
              </a:rPr>
              <a:t>“CORE_COURSE_GRADE_1_F_F”</a:t>
            </a:r>
          </a:p>
          <a:p>
            <a:pPr marL="342900" indent="-342900" algn="just">
              <a:buFont typeface="Arial" panose="020B0604020202020204" pitchFamily="34" charset="0"/>
              <a:buChar char="•"/>
            </a:pPr>
            <a:r>
              <a:rPr lang="en-US" sz="2000" dirty="0">
                <a:latin typeface="Segoe UI" panose="020B0502040204020203" pitchFamily="34" charset="0"/>
                <a:sym typeface="Wingdings" panose="05000000000000000000" pitchFamily="2" charset="2"/>
              </a:rPr>
              <a:t>“STDNT_AGE”</a:t>
            </a:r>
          </a:p>
          <a:p>
            <a:pPr marL="342900" indent="-342900" algn="just">
              <a:buFont typeface="Arial" panose="020B0604020202020204" pitchFamily="34" charset="0"/>
              <a:buChar char="•"/>
            </a:pPr>
            <a:r>
              <a:rPr lang="en-US" sz="2000" dirty="0">
                <a:latin typeface="Segoe UI" panose="020B0502040204020203" pitchFamily="34" charset="0"/>
                <a:sym typeface="Wingdings" panose="05000000000000000000" pitchFamily="2" charset="2"/>
              </a:rPr>
              <a:t>“GROSS_FIN_NEED”</a:t>
            </a:r>
          </a:p>
          <a:p>
            <a:pPr marL="342900" indent="-342900" algn="just">
              <a:buFont typeface="Arial" panose="020B0604020202020204" pitchFamily="34" charset="0"/>
              <a:buChar char="•"/>
            </a:pPr>
            <a:r>
              <a:rPr lang="en-US" sz="2000" dirty="0">
                <a:latin typeface="Segoe UI" panose="020B0502040204020203" pitchFamily="34" charset="0"/>
                <a:sym typeface="Wingdings" panose="05000000000000000000" pitchFamily="2" charset="2"/>
              </a:rPr>
              <a:t>“CORE_COURSE_NAME_1_S_ENGL”</a:t>
            </a:r>
          </a:p>
          <a:p>
            <a:pPr algn="l"/>
            <a:endParaRPr lang="en-US" sz="2000" dirty="0">
              <a:latin typeface="Segoe UI" panose="020B0502040204020203" pitchFamily="34" charset="0"/>
              <a:sym typeface="Wingdings" panose="05000000000000000000" pitchFamily="2" charset="2"/>
            </a:endParaRPr>
          </a:p>
          <a:p>
            <a:pPr algn="l"/>
            <a:endParaRPr lang="en-US" sz="2000" dirty="0">
              <a:latin typeface="Segoe UI" panose="020B0502040204020203" pitchFamily="34" charset="0"/>
              <a:sym typeface="Wingdings" panose="05000000000000000000" pitchFamily="2" charset="2"/>
            </a:endParaRPr>
          </a:p>
          <a:p>
            <a:pPr algn="l"/>
            <a:endParaRPr lang="en-US" sz="2000" dirty="0">
              <a:latin typeface="Segoe UI" panose="020B0502040204020203" pitchFamily="34" charset="0"/>
              <a:sym typeface="Wingdings" panose="05000000000000000000" pitchFamily="2" charset="2"/>
            </a:endParaRPr>
          </a:p>
          <a:p>
            <a:pPr algn="l"/>
            <a:endParaRPr lang="en-US" sz="2000" dirty="0">
              <a:latin typeface="Segoe UI" panose="020B0502040204020203" pitchFamily="34" charset="0"/>
              <a:sym typeface="Wingdings" panose="05000000000000000000" pitchFamily="2" charset="2"/>
            </a:endParaRPr>
          </a:p>
          <a:p>
            <a:pPr algn="l"/>
            <a:endParaRPr lang="en-US" sz="2000" dirty="0">
              <a:latin typeface="Segoe UI" panose="020B0502040204020203" pitchFamily="34" charset="0"/>
              <a:sym typeface="Wingdings" panose="05000000000000000000" pitchFamily="2" charset="2"/>
            </a:endParaRPr>
          </a:p>
          <a:p>
            <a:pPr algn="l"/>
            <a:endParaRPr lang="en-US" sz="2000" dirty="0">
              <a:latin typeface="Segoe UI" panose="020B0502040204020203" pitchFamily="34" charset="0"/>
              <a:sym typeface="Wingdings" panose="05000000000000000000" pitchFamily="2" charset="2"/>
            </a:endParaRPr>
          </a:p>
        </p:txBody>
      </p:sp>
    </p:spTree>
    <p:extLst>
      <p:ext uri="{BB962C8B-B14F-4D97-AF65-F5344CB8AC3E}">
        <p14:creationId xmlns:p14="http://schemas.microsoft.com/office/powerpoint/2010/main" val="33122289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FC9921-F76E-465D-A0D0-DC956E19ACB6}"/>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40D09E70-5816-4157-8E1F-CB005676712A}"/>
              </a:ext>
            </a:extLst>
          </p:cNvPr>
          <p:cNvSpPr>
            <a:spLocks noGrp="1"/>
          </p:cNvSpPr>
          <p:nvPr>
            <p:ph type="ctrTitle"/>
          </p:nvPr>
        </p:nvSpPr>
        <p:spPr>
          <a:xfrm>
            <a:off x="114300" y="365125"/>
            <a:ext cx="11963400" cy="779463"/>
          </a:xfrm>
        </p:spPr>
        <p:txBody>
          <a:bodyPr vert="horz" lIns="91440" tIns="45720" rIns="91440" bIns="45720" rtlCol="0" anchor="ctr">
            <a:normAutofit/>
          </a:bodyPr>
          <a:lstStyle/>
          <a:p>
            <a:pPr algn="l"/>
            <a:r>
              <a:rPr lang="en-US" sz="3600" dirty="0">
                <a:solidFill>
                  <a:srgbClr val="FFFF00"/>
                </a:solidFill>
              </a:rPr>
              <a:t>About the Project:</a:t>
            </a:r>
          </a:p>
        </p:txBody>
      </p:sp>
      <p:sp>
        <p:nvSpPr>
          <p:cNvPr id="3" name="Subtitle 2">
            <a:extLst>
              <a:ext uri="{FF2B5EF4-FFF2-40B4-BE49-F238E27FC236}">
                <a16:creationId xmlns:a16="http://schemas.microsoft.com/office/drawing/2014/main" id="{E6003D9F-426D-4B0A-91A6-7CCB1D9804D9}"/>
              </a:ext>
            </a:extLst>
          </p:cNvPr>
          <p:cNvSpPr>
            <a:spLocks noGrp="1"/>
          </p:cNvSpPr>
          <p:nvPr>
            <p:ph type="subTitle" idx="1"/>
          </p:nvPr>
        </p:nvSpPr>
        <p:spPr>
          <a:xfrm>
            <a:off x="95250" y="1144588"/>
            <a:ext cx="11982450" cy="5348287"/>
          </a:xfrm>
        </p:spPr>
        <p:txBody>
          <a:bodyPr vert="horz" lIns="91440" tIns="45720" rIns="91440" bIns="45720" rtlCol="0">
            <a:noAutofit/>
          </a:bodyPr>
          <a:lstStyle/>
          <a:p>
            <a:pPr algn="just"/>
            <a:r>
              <a:rPr lang="en-US" dirty="0">
                <a:solidFill>
                  <a:srgbClr val="FFFFFF"/>
                </a:solidFill>
              </a:rPr>
              <a:t>1.The Main goal of this Project is to leverage the Data provided by the University to identify the students who are more likely to Attrite </a:t>
            </a:r>
          </a:p>
          <a:p>
            <a:pPr algn="just"/>
            <a:r>
              <a:rPr lang="en-US" dirty="0">
                <a:solidFill>
                  <a:srgbClr val="FFFFFF"/>
                </a:solidFill>
              </a:rPr>
              <a:t>2.Through this project the University hopes to fulfil its Main Goals which are..</a:t>
            </a:r>
          </a:p>
          <a:p>
            <a:pPr marL="342900" indent="-228600" algn="just">
              <a:buFont typeface="Arial" panose="020B0604020202020204" pitchFamily="34" charset="0"/>
              <a:buChar char="•"/>
            </a:pPr>
            <a:r>
              <a:rPr lang="en-US" dirty="0">
                <a:solidFill>
                  <a:srgbClr val="FFFFFF"/>
                </a:solidFill>
              </a:rPr>
              <a:t>Increasing the Enrollment of Students</a:t>
            </a:r>
          </a:p>
          <a:p>
            <a:pPr marL="342900" indent="-228600" algn="just">
              <a:buFont typeface="Arial" panose="020B0604020202020204" pitchFamily="34" charset="0"/>
              <a:buChar char="•"/>
            </a:pPr>
            <a:r>
              <a:rPr lang="en-US" dirty="0">
                <a:solidFill>
                  <a:srgbClr val="FFFFFF"/>
                </a:solidFill>
              </a:rPr>
              <a:t>Increase Retention, Progression and Graduation rates </a:t>
            </a:r>
          </a:p>
          <a:p>
            <a:pPr marL="342900" indent="-228600" algn="just">
              <a:buFont typeface="Arial" panose="020B0604020202020204" pitchFamily="34" charset="0"/>
              <a:buChar char="•"/>
            </a:pPr>
            <a:r>
              <a:rPr lang="en-US" dirty="0">
                <a:solidFill>
                  <a:srgbClr val="FFFFFF"/>
                </a:solidFill>
              </a:rPr>
              <a:t>Recruit better academically qualified Graduate and Undergraduate Students</a:t>
            </a:r>
          </a:p>
          <a:p>
            <a:pPr marL="342900" indent="-228600" algn="just">
              <a:buFont typeface="Arial" panose="020B0604020202020204" pitchFamily="34" charset="0"/>
              <a:buChar char="•"/>
            </a:pPr>
            <a:r>
              <a:rPr lang="en-US" dirty="0">
                <a:solidFill>
                  <a:srgbClr val="FFFFFF"/>
                </a:solidFill>
              </a:rPr>
              <a:t>Increase External funding and Recognition</a:t>
            </a:r>
          </a:p>
          <a:p>
            <a:pPr algn="just"/>
            <a:r>
              <a:rPr lang="en-US" dirty="0">
                <a:solidFill>
                  <a:srgbClr val="FFFFFF"/>
                </a:solidFill>
              </a:rPr>
              <a:t>3.From the Data provided by the university we need to do the following things..</a:t>
            </a:r>
          </a:p>
          <a:p>
            <a:pPr marL="342900" indent="-228600" algn="just">
              <a:buFont typeface="Arial" panose="020B0604020202020204" pitchFamily="34" charset="0"/>
              <a:buChar char="•"/>
            </a:pPr>
            <a:r>
              <a:rPr lang="en-US" dirty="0">
                <a:solidFill>
                  <a:srgbClr val="FFFFFF"/>
                </a:solidFill>
              </a:rPr>
              <a:t>Identify key drivers of Early Attrition</a:t>
            </a:r>
          </a:p>
          <a:p>
            <a:pPr marL="342900" indent="-228600" algn="just">
              <a:buFont typeface="Arial" panose="020B0604020202020204" pitchFamily="34" charset="0"/>
              <a:buChar char="•"/>
            </a:pPr>
            <a:r>
              <a:rPr lang="en-US" dirty="0">
                <a:solidFill>
                  <a:srgbClr val="FFFFFF"/>
                </a:solidFill>
              </a:rPr>
              <a:t>Build a Predictive Model to identify Students with higher Early Attrition Risk </a:t>
            </a:r>
          </a:p>
          <a:p>
            <a:pPr marL="342900" indent="-228600" algn="just">
              <a:buFont typeface="Arial" panose="020B0604020202020204" pitchFamily="34" charset="0"/>
              <a:buChar char="•"/>
            </a:pPr>
            <a:r>
              <a:rPr lang="en-US" dirty="0">
                <a:solidFill>
                  <a:srgbClr val="FFFFFF"/>
                </a:solidFill>
              </a:rPr>
              <a:t>Use the Predictive Model to suggest appropriate Interventions and steps to be taken in order to attain the University’s Goals.</a:t>
            </a:r>
          </a:p>
        </p:txBody>
      </p:sp>
    </p:spTree>
    <p:extLst>
      <p:ext uri="{BB962C8B-B14F-4D97-AF65-F5344CB8AC3E}">
        <p14:creationId xmlns:p14="http://schemas.microsoft.com/office/powerpoint/2010/main" val="333327895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FC9921-F76E-465D-A0D0-DC956E19ACB6}"/>
              </a:ext>
            </a:extLst>
          </p:cNvPr>
          <p:cNvPicPr>
            <a:picLocks noChangeAspect="1"/>
          </p:cNvPicPr>
          <p:nvPr/>
        </p:nvPicPr>
        <p:blipFill rotWithShape="1">
          <a:blip r:embed="rId2">
            <a:alphaModFix amt="35000"/>
          </a:blip>
          <a:srcRect b="15730"/>
          <a:stretch/>
        </p:blipFill>
        <p:spPr>
          <a:xfrm>
            <a:off x="0" y="0"/>
            <a:ext cx="12191980" cy="6858000"/>
          </a:xfrm>
          <a:prstGeom prst="rect">
            <a:avLst/>
          </a:prstGeom>
        </p:spPr>
      </p:pic>
      <p:sp>
        <p:nvSpPr>
          <p:cNvPr id="2" name="Title 1">
            <a:extLst>
              <a:ext uri="{FF2B5EF4-FFF2-40B4-BE49-F238E27FC236}">
                <a16:creationId xmlns:a16="http://schemas.microsoft.com/office/drawing/2014/main" id="{40D09E70-5816-4157-8E1F-CB005676712A}"/>
              </a:ext>
            </a:extLst>
          </p:cNvPr>
          <p:cNvSpPr>
            <a:spLocks noGrp="1"/>
          </p:cNvSpPr>
          <p:nvPr>
            <p:ph type="ctrTitle"/>
          </p:nvPr>
        </p:nvSpPr>
        <p:spPr>
          <a:xfrm>
            <a:off x="133349" y="365126"/>
            <a:ext cx="11877675" cy="625474"/>
          </a:xfrm>
        </p:spPr>
        <p:txBody>
          <a:bodyPr vert="horz" lIns="91440" tIns="45720" rIns="91440" bIns="45720" rtlCol="0" anchor="ctr">
            <a:normAutofit fontScale="90000"/>
          </a:bodyPr>
          <a:lstStyle/>
          <a:p>
            <a:pPr algn="l"/>
            <a:r>
              <a:rPr lang="en-US" sz="4400" dirty="0">
                <a:solidFill>
                  <a:srgbClr val="FFFF00"/>
                </a:solidFill>
              </a:rPr>
              <a:t>Recommended Interventions based on the Model</a:t>
            </a:r>
          </a:p>
        </p:txBody>
      </p:sp>
      <p:sp>
        <p:nvSpPr>
          <p:cNvPr id="3" name="Subtitle 2">
            <a:extLst>
              <a:ext uri="{FF2B5EF4-FFF2-40B4-BE49-F238E27FC236}">
                <a16:creationId xmlns:a16="http://schemas.microsoft.com/office/drawing/2014/main" id="{E6003D9F-426D-4B0A-91A6-7CCB1D9804D9}"/>
              </a:ext>
            </a:extLst>
          </p:cNvPr>
          <p:cNvSpPr>
            <a:spLocks noGrp="1"/>
          </p:cNvSpPr>
          <p:nvPr>
            <p:ph type="subTitle" idx="1"/>
          </p:nvPr>
        </p:nvSpPr>
        <p:spPr>
          <a:xfrm>
            <a:off x="133349" y="1076325"/>
            <a:ext cx="11963402" cy="5644071"/>
          </a:xfrm>
        </p:spPr>
        <p:txBody>
          <a:bodyPr vert="horz" lIns="91440" tIns="45720" rIns="91440" bIns="45720" rtlCol="0">
            <a:normAutofit fontScale="85000" lnSpcReduction="10000"/>
          </a:bodyPr>
          <a:lstStyle/>
          <a:p>
            <a:pPr algn="just"/>
            <a:r>
              <a:rPr lang="en-US" sz="2000" dirty="0">
                <a:latin typeface="Segoe UI" panose="020B0502040204020203" pitchFamily="34" charset="0"/>
                <a:sym typeface="Wingdings" panose="05000000000000000000" pitchFamily="2" charset="2"/>
              </a:rPr>
              <a:t>From the Model that is built and the “Key Drivers of Attrition” the following measures can be taken to reduce the Attrition rate of Students in the University.</a:t>
            </a:r>
          </a:p>
          <a:p>
            <a:pPr marL="342900" indent="-342900" algn="just">
              <a:buFont typeface="Wingdings" panose="05000000000000000000" pitchFamily="2" charset="2"/>
              <a:buChar char="Ø"/>
            </a:pPr>
            <a:r>
              <a:rPr lang="en-US" sz="2000" dirty="0">
                <a:latin typeface="Segoe UI" panose="020B0502040204020203" pitchFamily="34" charset="0"/>
                <a:sym typeface="Wingdings" panose="05000000000000000000" pitchFamily="2" charset="2"/>
              </a:rPr>
              <a:t>Since it is observed that “SECOND_TERM_PERF” is one of the Key Drivers of Attrition..</a:t>
            </a:r>
            <a:r>
              <a:rPr lang="en-US" sz="2000" dirty="0" err="1">
                <a:latin typeface="Segoe UI" panose="020B0502040204020203" pitchFamily="34" charset="0"/>
                <a:sym typeface="Wingdings" panose="05000000000000000000" pitchFamily="2" charset="2"/>
              </a:rPr>
              <a:t>infact</a:t>
            </a:r>
            <a:r>
              <a:rPr lang="en-US" sz="2000" dirty="0">
                <a:latin typeface="Segoe UI" panose="020B0502040204020203" pitchFamily="34" charset="0"/>
                <a:sym typeface="Wingdings" panose="05000000000000000000" pitchFamily="2" charset="2"/>
              </a:rPr>
              <a:t> it’s the feature with the most importance.</a:t>
            </a:r>
          </a:p>
          <a:p>
            <a:pPr algn="just"/>
            <a:r>
              <a:rPr lang="en-US" sz="2000" dirty="0">
                <a:latin typeface="Segoe UI" panose="020B0502040204020203" pitchFamily="34" charset="0"/>
                <a:sym typeface="Wingdings" panose="05000000000000000000" pitchFamily="2" charset="2"/>
              </a:rPr>
              <a:t>So what the University could do here is that it could offer better Student support by providing students who are not performing </a:t>
            </a:r>
            <a:r>
              <a:rPr lang="en-US" sz="2000">
                <a:latin typeface="Segoe UI" panose="020B0502040204020203" pitchFamily="34" charset="0"/>
                <a:sym typeface="Wingdings" panose="05000000000000000000" pitchFamily="2" charset="2"/>
              </a:rPr>
              <a:t>well, with </a:t>
            </a:r>
            <a:r>
              <a:rPr lang="en-US" sz="2000" dirty="0">
                <a:latin typeface="Segoe UI" panose="020B0502040204020203" pitchFamily="34" charset="0"/>
                <a:sym typeface="Wingdings" panose="05000000000000000000" pitchFamily="2" charset="2"/>
              </a:rPr>
              <a:t>extra guidance or extra classes after college hours so that they could gain the knowledge and catch up with other students in performing better. The faculty at the university can also make an effort to form a more healthy relationship with the students so that it would lead to a more positive environment of Learning.</a:t>
            </a:r>
          </a:p>
          <a:p>
            <a:pPr marL="342900" indent="-342900" algn="just">
              <a:buFont typeface="Wingdings" panose="05000000000000000000" pitchFamily="2" charset="2"/>
              <a:buChar char="Ø"/>
            </a:pPr>
            <a:r>
              <a:rPr lang="en-US" sz="2000" dirty="0">
                <a:latin typeface="Segoe UI" panose="020B0502040204020203" pitchFamily="34" charset="0"/>
                <a:sym typeface="Wingdings" panose="05000000000000000000" pitchFamily="2" charset="2"/>
              </a:rPr>
              <a:t>“HIGH_SCHL_NAME” is also a key driver of Attrition. Here we can assume that the students coming from these High Schools did not perform well in their school level and hence their performance is also getting affected due to it.</a:t>
            </a:r>
          </a:p>
          <a:p>
            <a:pPr algn="just"/>
            <a:r>
              <a:rPr lang="en-US" sz="2000" dirty="0">
                <a:latin typeface="Segoe UI" panose="020B0502040204020203" pitchFamily="34" charset="0"/>
                <a:sym typeface="Wingdings" panose="05000000000000000000" pitchFamily="2" charset="2"/>
              </a:rPr>
              <a:t>Since one of the university’s goal is to recruit better academically qualified undergraduate and graduate students it should probably do a thorough background check on the performance of the Students at their school level so that it can recruit better students whom they consider to be capable of performing well at the university level</a:t>
            </a:r>
          </a:p>
          <a:p>
            <a:pPr marL="342900" indent="-342900" algn="just">
              <a:buFont typeface="Wingdings" panose="05000000000000000000" pitchFamily="2" charset="2"/>
              <a:buChar char="Ø"/>
            </a:pPr>
            <a:r>
              <a:rPr lang="en-US" sz="2000" dirty="0">
                <a:latin typeface="Segoe UI" panose="020B0502040204020203" pitchFamily="34" charset="0"/>
                <a:sym typeface="Wingdings" panose="05000000000000000000" pitchFamily="2" charset="2"/>
              </a:rPr>
              <a:t>Next comes “</a:t>
            </a:r>
            <a:r>
              <a:rPr lang="en-US" sz="2000" dirty="0" err="1">
                <a:latin typeface="Segoe UI" panose="020B0502040204020203" pitchFamily="34" charset="0"/>
                <a:sym typeface="Wingdings" panose="05000000000000000000" pitchFamily="2" charset="2"/>
              </a:rPr>
              <a:t>HIGH_SCHL_GPA”.In</a:t>
            </a:r>
            <a:r>
              <a:rPr lang="en-US" sz="2000" dirty="0">
                <a:latin typeface="Segoe UI" panose="020B0502040204020203" pitchFamily="34" charset="0"/>
                <a:sym typeface="Wingdings" panose="05000000000000000000" pitchFamily="2" charset="2"/>
              </a:rPr>
              <a:t> the </a:t>
            </a:r>
            <a:r>
              <a:rPr lang="en-US" sz="2000" dirty="0" err="1">
                <a:latin typeface="Segoe UI" panose="020B0502040204020203" pitchFamily="34" charset="0"/>
                <a:sym typeface="Wingdings" panose="05000000000000000000" pitchFamily="2" charset="2"/>
              </a:rPr>
              <a:t>Desicion</a:t>
            </a:r>
            <a:r>
              <a:rPr lang="en-US" sz="2000" dirty="0">
                <a:latin typeface="Segoe UI" panose="020B0502040204020203" pitchFamily="34" charset="0"/>
                <a:sym typeface="Wingdings" panose="05000000000000000000" pitchFamily="2" charset="2"/>
              </a:rPr>
              <a:t> Tree the “HIGH_SCHL_GPA” node comes below the “HIGH_SCHL_NAME” </a:t>
            </a:r>
            <a:r>
              <a:rPr lang="en-US" sz="2000" dirty="0" err="1">
                <a:latin typeface="Segoe UI" panose="020B0502040204020203" pitchFamily="34" charset="0"/>
                <a:sym typeface="Wingdings" panose="05000000000000000000" pitchFamily="2" charset="2"/>
              </a:rPr>
              <a:t>node.This</a:t>
            </a:r>
            <a:r>
              <a:rPr lang="en-US" sz="2000" dirty="0">
                <a:latin typeface="Segoe UI" panose="020B0502040204020203" pitchFamily="34" charset="0"/>
                <a:sym typeface="Wingdings" panose="05000000000000000000" pitchFamily="2" charset="2"/>
              </a:rPr>
              <a:t> is in direct connection to the “HIGH_SCHL_NAME”…..its the same…</a:t>
            </a:r>
          </a:p>
          <a:p>
            <a:pPr algn="just"/>
            <a:r>
              <a:rPr lang="en-US" sz="2000" dirty="0">
                <a:latin typeface="Segoe UI" panose="020B0502040204020203" pitchFamily="34" charset="0"/>
                <a:sym typeface="Wingdings" panose="05000000000000000000" pitchFamily="2" charset="2"/>
              </a:rPr>
              <a:t>The students coming from those particular High School did not do well at their School level and hence their “HIGH_SCHL_GPA” is also </a:t>
            </a:r>
            <a:r>
              <a:rPr lang="en-US" sz="2000" dirty="0" err="1">
                <a:latin typeface="Segoe UI" panose="020B0502040204020203" pitchFamily="34" charset="0"/>
                <a:sym typeface="Wingdings" panose="05000000000000000000" pitchFamily="2" charset="2"/>
              </a:rPr>
              <a:t>low.Again</a:t>
            </a:r>
            <a:r>
              <a:rPr lang="en-US" sz="2000" dirty="0">
                <a:latin typeface="Segoe UI" panose="020B0502040204020203" pitchFamily="34" charset="0"/>
                <a:sym typeface="Wingdings" panose="05000000000000000000" pitchFamily="2" charset="2"/>
              </a:rPr>
              <a:t> here the University needs to do a thorough background check on the performance of students at their school level.</a:t>
            </a:r>
          </a:p>
          <a:p>
            <a:pPr algn="just"/>
            <a:r>
              <a:rPr lang="en-US" sz="2000" dirty="0">
                <a:latin typeface="Segoe UI" panose="020B0502040204020203" pitchFamily="34" charset="0"/>
                <a:sym typeface="Wingdings" panose="05000000000000000000" pitchFamily="2" charset="2"/>
              </a:rPr>
              <a:t>Most Importantly the University needs to put special focus and attention to the students who are not performing </a:t>
            </a:r>
            <a:r>
              <a:rPr lang="en-US" sz="2000" dirty="0" err="1">
                <a:latin typeface="Segoe UI" panose="020B0502040204020203" pitchFamily="34" charset="0"/>
                <a:sym typeface="Wingdings" panose="05000000000000000000" pitchFamily="2" charset="2"/>
              </a:rPr>
              <a:t>well.Doing</a:t>
            </a:r>
            <a:r>
              <a:rPr lang="en-US" sz="2000" dirty="0">
                <a:latin typeface="Segoe UI" panose="020B0502040204020203" pitchFamily="34" charset="0"/>
                <a:sym typeface="Wingdings" panose="05000000000000000000" pitchFamily="2" charset="2"/>
              </a:rPr>
              <a:t> this they could increase the </a:t>
            </a:r>
            <a:r>
              <a:rPr lang="en-US" sz="2000" dirty="0" err="1">
                <a:latin typeface="Segoe UI" panose="020B0502040204020203" pitchFamily="34" charset="0"/>
                <a:sym typeface="Wingdings" panose="05000000000000000000" pitchFamily="2" charset="2"/>
              </a:rPr>
              <a:t>Retention,Progression</a:t>
            </a:r>
            <a:r>
              <a:rPr lang="en-US" sz="2000" dirty="0">
                <a:latin typeface="Segoe UI" panose="020B0502040204020203" pitchFamily="34" charset="0"/>
                <a:sym typeface="Wingdings" panose="05000000000000000000" pitchFamily="2" charset="2"/>
              </a:rPr>
              <a:t> and Graduation Rates which in turn lead the university to get better overall results  which in turn may grab the attention of public and others so this may lead to increased enrollment of students and also increased funding to the </a:t>
            </a:r>
            <a:r>
              <a:rPr lang="en-US" sz="2000" dirty="0" err="1">
                <a:latin typeface="Segoe UI" panose="020B0502040204020203" pitchFamily="34" charset="0"/>
                <a:sym typeface="Wingdings" panose="05000000000000000000" pitchFamily="2" charset="2"/>
              </a:rPr>
              <a:t>University.All</a:t>
            </a:r>
            <a:r>
              <a:rPr lang="en-US" sz="2000" dirty="0">
                <a:latin typeface="Segoe UI" panose="020B0502040204020203" pitchFamily="34" charset="0"/>
                <a:sym typeface="Wingdings" panose="05000000000000000000" pitchFamily="2" charset="2"/>
              </a:rPr>
              <a:t> of these are interconnected with one another.</a:t>
            </a:r>
          </a:p>
        </p:txBody>
      </p:sp>
    </p:spTree>
    <p:extLst>
      <p:ext uri="{BB962C8B-B14F-4D97-AF65-F5344CB8AC3E}">
        <p14:creationId xmlns:p14="http://schemas.microsoft.com/office/powerpoint/2010/main" val="316747753"/>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FC9921-F76E-465D-A0D0-DC956E19ACB6}"/>
              </a:ext>
            </a:extLst>
          </p:cNvPr>
          <p:cNvPicPr>
            <a:picLocks noChangeAspect="1"/>
          </p:cNvPicPr>
          <p:nvPr/>
        </p:nvPicPr>
        <p:blipFill rotWithShape="1">
          <a:blip r:embed="rId2">
            <a:alphaModFix amt="35000"/>
          </a:blip>
          <a:srcRect b="15730"/>
          <a:stretch/>
        </p:blipFill>
        <p:spPr>
          <a:xfrm>
            <a:off x="0" y="0"/>
            <a:ext cx="12191980" cy="6858000"/>
          </a:xfrm>
          <a:prstGeom prst="rect">
            <a:avLst/>
          </a:prstGeom>
        </p:spPr>
      </p:pic>
      <p:sp>
        <p:nvSpPr>
          <p:cNvPr id="2" name="Title 1">
            <a:extLst>
              <a:ext uri="{FF2B5EF4-FFF2-40B4-BE49-F238E27FC236}">
                <a16:creationId xmlns:a16="http://schemas.microsoft.com/office/drawing/2014/main" id="{40D09E70-5816-4157-8E1F-CB005676712A}"/>
              </a:ext>
            </a:extLst>
          </p:cNvPr>
          <p:cNvSpPr>
            <a:spLocks noGrp="1"/>
          </p:cNvSpPr>
          <p:nvPr>
            <p:ph type="ctrTitle"/>
          </p:nvPr>
        </p:nvSpPr>
        <p:spPr>
          <a:xfrm>
            <a:off x="133349" y="365126"/>
            <a:ext cx="11877675" cy="625474"/>
          </a:xfrm>
        </p:spPr>
        <p:txBody>
          <a:bodyPr vert="horz" lIns="91440" tIns="45720" rIns="91440" bIns="45720" rtlCol="0" anchor="ctr">
            <a:normAutofit fontScale="90000"/>
          </a:bodyPr>
          <a:lstStyle/>
          <a:p>
            <a:pPr algn="l"/>
            <a:r>
              <a:rPr lang="en-US" sz="4400" dirty="0">
                <a:solidFill>
                  <a:srgbClr val="FFFF00"/>
                </a:solidFill>
              </a:rPr>
              <a:t>Continuation….</a:t>
            </a:r>
          </a:p>
        </p:txBody>
      </p:sp>
      <p:sp>
        <p:nvSpPr>
          <p:cNvPr id="3" name="Subtitle 2">
            <a:extLst>
              <a:ext uri="{FF2B5EF4-FFF2-40B4-BE49-F238E27FC236}">
                <a16:creationId xmlns:a16="http://schemas.microsoft.com/office/drawing/2014/main" id="{E6003D9F-426D-4B0A-91A6-7CCB1D9804D9}"/>
              </a:ext>
            </a:extLst>
          </p:cNvPr>
          <p:cNvSpPr>
            <a:spLocks noGrp="1"/>
          </p:cNvSpPr>
          <p:nvPr>
            <p:ph type="subTitle" idx="1"/>
          </p:nvPr>
        </p:nvSpPr>
        <p:spPr>
          <a:xfrm>
            <a:off x="133349" y="1076325"/>
            <a:ext cx="11963402" cy="5644071"/>
          </a:xfrm>
        </p:spPr>
        <p:txBody>
          <a:bodyPr vert="horz" lIns="91440" tIns="45720" rIns="91440" bIns="45720" rtlCol="0">
            <a:normAutofit lnSpcReduction="10000"/>
          </a:bodyPr>
          <a:lstStyle/>
          <a:p>
            <a:pPr marL="342900" indent="-342900" algn="just">
              <a:buFont typeface="Wingdings" panose="05000000000000000000" pitchFamily="2" charset="2"/>
              <a:buChar char="Ø"/>
            </a:pPr>
            <a:r>
              <a:rPr lang="en-US" sz="2000" dirty="0">
                <a:latin typeface="Segoe UI" panose="020B0502040204020203" pitchFamily="34" charset="0"/>
                <a:sym typeface="Wingdings" panose="05000000000000000000" pitchFamily="2" charset="2"/>
              </a:rPr>
              <a:t>“FIRST_TERM_PERF” is another key driver of </a:t>
            </a:r>
            <a:r>
              <a:rPr lang="en-US" sz="2000" dirty="0" err="1">
                <a:latin typeface="Segoe UI" panose="020B0502040204020203" pitchFamily="34" charset="0"/>
                <a:sym typeface="Wingdings" panose="05000000000000000000" pitchFamily="2" charset="2"/>
              </a:rPr>
              <a:t>Attrition.The</a:t>
            </a:r>
            <a:r>
              <a:rPr lang="en-US" sz="2000" dirty="0">
                <a:latin typeface="Segoe UI" panose="020B0502040204020203" pitchFamily="34" charset="0"/>
                <a:sym typeface="Wingdings" panose="05000000000000000000" pitchFamily="2" charset="2"/>
              </a:rPr>
              <a:t> “FIRST_TERM_PERF” node comes before the “HIGH_SCHL_NAME” node in the Decision </a:t>
            </a:r>
            <a:r>
              <a:rPr lang="en-US" sz="2000" dirty="0" err="1">
                <a:latin typeface="Segoe UI" panose="020B0502040204020203" pitchFamily="34" charset="0"/>
                <a:sym typeface="Wingdings" panose="05000000000000000000" pitchFamily="2" charset="2"/>
              </a:rPr>
              <a:t>Tree.This</a:t>
            </a:r>
            <a:r>
              <a:rPr lang="en-US" sz="2000" dirty="0">
                <a:latin typeface="Segoe UI" panose="020B0502040204020203" pitchFamily="34" charset="0"/>
                <a:sym typeface="Wingdings" panose="05000000000000000000" pitchFamily="2" charset="2"/>
              </a:rPr>
              <a:t> might suggest that there could be some students who even though performed well at their School level are having some difficulty catching up to the university subject’s.</a:t>
            </a:r>
          </a:p>
          <a:p>
            <a:pPr algn="just"/>
            <a:r>
              <a:rPr lang="en-US" sz="2000" dirty="0">
                <a:latin typeface="Segoe UI" panose="020B0502040204020203" pitchFamily="34" charset="0"/>
                <a:sym typeface="Wingdings" panose="05000000000000000000" pitchFamily="2" charset="2"/>
              </a:rPr>
              <a:t>Here also the same thing applies as at the “SECOND_TERM_PERF”….the university needs to provide better Student Support and help the students who are finding it difficult to cope up with the subjects by providing them with extra classes after college hours etc.</a:t>
            </a:r>
          </a:p>
          <a:p>
            <a:pPr marL="342900" indent="-342900" algn="just">
              <a:buFont typeface="Wingdings" panose="05000000000000000000" pitchFamily="2" charset="2"/>
              <a:buChar char="Ø"/>
            </a:pPr>
            <a:r>
              <a:rPr lang="en-US" sz="2000" dirty="0">
                <a:latin typeface="Segoe UI" panose="020B0502040204020203" pitchFamily="34" charset="0"/>
                <a:sym typeface="Wingdings" panose="05000000000000000000" pitchFamily="2" charset="2"/>
              </a:rPr>
              <a:t>“CORE_COURSE_GRADE_2_S_F” all the students who are getting grade “F” in their core course 2 in second term have good “HIGH_SCHL_GPA”…..maybe…maybe </a:t>
            </a:r>
            <a:r>
              <a:rPr lang="en-US" sz="2000" dirty="0" err="1">
                <a:latin typeface="Segoe UI" panose="020B0502040204020203" pitchFamily="34" charset="0"/>
                <a:sym typeface="Wingdings" panose="05000000000000000000" pitchFamily="2" charset="2"/>
              </a:rPr>
              <a:t>not.What</a:t>
            </a:r>
            <a:r>
              <a:rPr lang="en-US" sz="2000" dirty="0">
                <a:latin typeface="Segoe UI" panose="020B0502040204020203" pitchFamily="34" charset="0"/>
                <a:sym typeface="Wingdings" panose="05000000000000000000" pitchFamily="2" charset="2"/>
              </a:rPr>
              <a:t> the university could do here is that it could guide the students to select this particular subject carefully so it wouldn’t be burden to them and they could complete that particular subject easily without getting stressed out and ultimately leading to Attrition.</a:t>
            </a:r>
          </a:p>
          <a:p>
            <a:pPr marL="342900" indent="-342900" algn="just">
              <a:buFont typeface="Wingdings" panose="05000000000000000000" pitchFamily="2" charset="2"/>
              <a:buChar char="Ø"/>
            </a:pPr>
            <a:r>
              <a:rPr lang="en-US" sz="2000" dirty="0">
                <a:latin typeface="Segoe UI" panose="020B0502040204020203" pitchFamily="34" charset="0"/>
                <a:sym typeface="Wingdings" panose="05000000000000000000" pitchFamily="2" charset="2"/>
              </a:rPr>
              <a:t>“</a:t>
            </a:r>
            <a:r>
              <a:rPr lang="en-US" sz="2000" dirty="0" err="1">
                <a:latin typeface="Segoe UI" panose="020B0502040204020203" pitchFamily="34" charset="0"/>
                <a:sym typeface="Wingdings" panose="05000000000000000000" pitchFamily="2" charset="2"/>
              </a:rPr>
              <a:t>DISTANCE_FROM_HOME”.My</a:t>
            </a:r>
            <a:r>
              <a:rPr lang="en-US" sz="2000" dirty="0">
                <a:latin typeface="Segoe UI" panose="020B0502040204020203" pitchFamily="34" charset="0"/>
                <a:sym typeface="Wingdings" panose="05000000000000000000" pitchFamily="2" charset="2"/>
              </a:rPr>
              <a:t> take in this is that this feature is affected by all the features previously </a:t>
            </a:r>
            <a:r>
              <a:rPr lang="en-US" sz="2000" dirty="0" err="1">
                <a:latin typeface="Segoe UI" panose="020B0502040204020203" pitchFamily="34" charset="0"/>
                <a:sym typeface="Wingdings" panose="05000000000000000000" pitchFamily="2" charset="2"/>
              </a:rPr>
              <a:t>mentioned.Since</a:t>
            </a:r>
            <a:r>
              <a:rPr lang="en-US" sz="2000" dirty="0">
                <a:latin typeface="Segoe UI" panose="020B0502040204020203" pitchFamily="34" charset="0"/>
                <a:sym typeface="Wingdings" panose="05000000000000000000" pitchFamily="2" charset="2"/>
              </a:rPr>
              <a:t> almost 95% of the students are either on or near to the campus all of the other Key drivers are collectively making this feature one of the key drivers of Attrition </a:t>
            </a:r>
            <a:r>
              <a:rPr lang="en-US" sz="2000" dirty="0" err="1">
                <a:latin typeface="Segoe UI" panose="020B0502040204020203" pitchFamily="34" charset="0"/>
                <a:sym typeface="Wingdings" panose="05000000000000000000" pitchFamily="2" charset="2"/>
              </a:rPr>
              <a:t>too.So</a:t>
            </a:r>
            <a:r>
              <a:rPr lang="en-US" sz="2000" dirty="0">
                <a:latin typeface="Segoe UI" panose="020B0502040204020203" pitchFamily="34" charset="0"/>
                <a:sym typeface="Wingdings" panose="05000000000000000000" pitchFamily="2" charset="2"/>
              </a:rPr>
              <a:t> again the University needs to focus on the measures mentioned earlier.</a:t>
            </a:r>
          </a:p>
          <a:p>
            <a:pPr marL="342900" indent="-342900" algn="just">
              <a:buFont typeface="Wingdings" panose="05000000000000000000" pitchFamily="2" charset="2"/>
              <a:buChar char="Ø"/>
            </a:pPr>
            <a:r>
              <a:rPr lang="en-US" sz="2000" dirty="0">
                <a:latin typeface="Segoe UI" panose="020B0502040204020203" pitchFamily="34" charset="0"/>
                <a:sym typeface="Wingdings" panose="05000000000000000000" pitchFamily="2" charset="2"/>
              </a:rPr>
              <a:t>“</a:t>
            </a:r>
            <a:r>
              <a:rPr lang="en-US" sz="2000" dirty="0" err="1">
                <a:latin typeface="Segoe UI" panose="020B0502040204020203" pitchFamily="34" charset="0"/>
                <a:sym typeface="Wingdings" panose="05000000000000000000" pitchFamily="2" charset="2"/>
              </a:rPr>
              <a:t>COST_OF_ATTEND”.We</a:t>
            </a:r>
            <a:r>
              <a:rPr lang="en-US" sz="2000" dirty="0">
                <a:latin typeface="Segoe UI" panose="020B0502040204020203" pitchFamily="34" charset="0"/>
                <a:sym typeface="Wingdings" panose="05000000000000000000" pitchFamily="2" charset="2"/>
              </a:rPr>
              <a:t> have a handful amount of sample of students </a:t>
            </a:r>
            <a:r>
              <a:rPr lang="en-US" sz="2000" dirty="0" err="1">
                <a:latin typeface="Segoe UI" panose="020B0502040204020203" pitchFamily="34" charset="0"/>
                <a:sym typeface="Wingdings" panose="05000000000000000000" pitchFamily="2" charset="2"/>
              </a:rPr>
              <a:t>attriting</a:t>
            </a:r>
            <a:r>
              <a:rPr lang="en-US" sz="2000" dirty="0">
                <a:latin typeface="Segoe UI" panose="020B0502040204020203" pitchFamily="34" charset="0"/>
                <a:sym typeface="Wingdings" panose="05000000000000000000" pitchFamily="2" charset="2"/>
              </a:rPr>
              <a:t> due to the Course Fees for </a:t>
            </a:r>
            <a:r>
              <a:rPr lang="en-US" sz="2000" dirty="0" err="1">
                <a:latin typeface="Segoe UI" panose="020B0502040204020203" pitchFamily="34" charset="0"/>
                <a:sym typeface="Wingdings" panose="05000000000000000000" pitchFamily="2" charset="2"/>
              </a:rPr>
              <a:t>them.But</a:t>
            </a:r>
            <a:r>
              <a:rPr lang="en-US" sz="2000" dirty="0">
                <a:latin typeface="Segoe UI" panose="020B0502040204020203" pitchFamily="34" charset="0"/>
                <a:sym typeface="Wingdings" panose="05000000000000000000" pitchFamily="2" charset="2"/>
              </a:rPr>
              <a:t> still in this case the University can improve its Scholarship program and provide better scholarships to the students who are performing well in the university or who have performed well in school and have a good “HIGH_SCHL_GPA”.</a:t>
            </a:r>
          </a:p>
          <a:p>
            <a:pPr algn="l"/>
            <a:endParaRPr lang="en-US" sz="2000" dirty="0">
              <a:latin typeface="Segoe UI" panose="020B0502040204020203" pitchFamily="34" charset="0"/>
              <a:sym typeface="Wingdings" panose="05000000000000000000" pitchFamily="2" charset="2"/>
            </a:endParaRPr>
          </a:p>
        </p:txBody>
      </p:sp>
    </p:spTree>
    <p:extLst>
      <p:ext uri="{BB962C8B-B14F-4D97-AF65-F5344CB8AC3E}">
        <p14:creationId xmlns:p14="http://schemas.microsoft.com/office/powerpoint/2010/main" val="215703865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FC9921-F76E-465D-A0D0-DC956E19ACB6}"/>
              </a:ext>
            </a:extLst>
          </p:cNvPr>
          <p:cNvPicPr>
            <a:picLocks noChangeAspect="1"/>
          </p:cNvPicPr>
          <p:nvPr/>
        </p:nvPicPr>
        <p:blipFill rotWithShape="1">
          <a:blip r:embed="rId2">
            <a:alphaModFix amt="35000"/>
          </a:blip>
          <a:srcRect b="15730"/>
          <a:stretch/>
        </p:blipFill>
        <p:spPr>
          <a:xfrm>
            <a:off x="0" y="0"/>
            <a:ext cx="12191980" cy="6858000"/>
          </a:xfrm>
          <a:prstGeom prst="rect">
            <a:avLst/>
          </a:prstGeom>
        </p:spPr>
      </p:pic>
      <p:sp>
        <p:nvSpPr>
          <p:cNvPr id="2" name="Title 1">
            <a:extLst>
              <a:ext uri="{FF2B5EF4-FFF2-40B4-BE49-F238E27FC236}">
                <a16:creationId xmlns:a16="http://schemas.microsoft.com/office/drawing/2014/main" id="{40D09E70-5816-4157-8E1F-CB005676712A}"/>
              </a:ext>
            </a:extLst>
          </p:cNvPr>
          <p:cNvSpPr>
            <a:spLocks noGrp="1"/>
          </p:cNvSpPr>
          <p:nvPr>
            <p:ph type="ctrTitle"/>
          </p:nvPr>
        </p:nvSpPr>
        <p:spPr>
          <a:xfrm>
            <a:off x="133349" y="365125"/>
            <a:ext cx="11877675" cy="5615797"/>
          </a:xfrm>
        </p:spPr>
        <p:txBody>
          <a:bodyPr vert="horz" lIns="91440" tIns="45720" rIns="91440" bIns="45720" rtlCol="0" anchor="ctr">
            <a:normAutofit/>
          </a:bodyPr>
          <a:lstStyle/>
          <a:p>
            <a:r>
              <a:rPr lang="en-US" sz="10000" dirty="0">
                <a:solidFill>
                  <a:srgbClr val="FFFF00"/>
                </a:solidFill>
                <a:latin typeface="Copperplate Gothic Bold" panose="020E0705020206020404" pitchFamily="34" charset="0"/>
              </a:rPr>
              <a:t>Thank You</a:t>
            </a:r>
          </a:p>
        </p:txBody>
      </p:sp>
      <p:sp>
        <p:nvSpPr>
          <p:cNvPr id="3" name="Subtitle 2">
            <a:extLst>
              <a:ext uri="{FF2B5EF4-FFF2-40B4-BE49-F238E27FC236}">
                <a16:creationId xmlns:a16="http://schemas.microsoft.com/office/drawing/2014/main" id="{E6003D9F-426D-4B0A-91A6-7CCB1D9804D9}"/>
              </a:ext>
            </a:extLst>
          </p:cNvPr>
          <p:cNvSpPr>
            <a:spLocks noGrp="1"/>
          </p:cNvSpPr>
          <p:nvPr>
            <p:ph type="subTitle" idx="1"/>
          </p:nvPr>
        </p:nvSpPr>
        <p:spPr>
          <a:xfrm>
            <a:off x="8378890" y="4525347"/>
            <a:ext cx="3717860" cy="2195049"/>
          </a:xfrm>
        </p:spPr>
        <p:txBody>
          <a:bodyPr vert="horz" lIns="91440" tIns="45720" rIns="91440" bIns="45720" rtlCol="0">
            <a:normAutofit/>
          </a:bodyPr>
          <a:lstStyle/>
          <a:p>
            <a:pPr algn="l"/>
            <a:r>
              <a:rPr lang="en-IN" sz="2000" dirty="0">
                <a:solidFill>
                  <a:schemeClr val="accent2">
                    <a:lumMod val="20000"/>
                    <a:lumOff val="80000"/>
                  </a:schemeClr>
                </a:solidFill>
                <a:latin typeface="Times New Roman" panose="02020603050405020304" pitchFamily="18" charset="0"/>
                <a:cs typeface="Times New Roman" panose="02020603050405020304" pitchFamily="18" charset="0"/>
              </a:rPr>
              <a:t>Project done by…</a:t>
            </a:r>
          </a:p>
          <a:p>
            <a:pPr algn="l"/>
            <a:r>
              <a:rPr lang="en-IN" sz="2000" dirty="0">
                <a:solidFill>
                  <a:schemeClr val="accent2">
                    <a:lumMod val="20000"/>
                    <a:lumOff val="80000"/>
                  </a:schemeClr>
                </a:solidFill>
                <a:latin typeface="Times New Roman" panose="02020603050405020304" pitchFamily="18" charset="0"/>
                <a:cs typeface="Times New Roman" panose="02020603050405020304" pitchFamily="18" charset="0"/>
              </a:rPr>
              <a:t>Abhinav Banisetti</a:t>
            </a:r>
          </a:p>
          <a:p>
            <a:pPr algn="l"/>
            <a:r>
              <a:rPr lang="en-IN" sz="2000" dirty="0">
                <a:solidFill>
                  <a:srgbClr val="FFFFFF"/>
                </a:solidFill>
                <a:hlinkClick r:id="rId3"/>
              </a:rPr>
              <a:t>abhinavbanisetti2001@gmail.com</a:t>
            </a:r>
            <a:endParaRPr lang="en-IN" sz="2000" dirty="0">
              <a:solidFill>
                <a:srgbClr val="FFFFFF"/>
              </a:solidFill>
            </a:endParaRPr>
          </a:p>
          <a:p>
            <a:pPr algn="l"/>
            <a:r>
              <a:rPr lang="en-IN" sz="2000" dirty="0">
                <a:solidFill>
                  <a:schemeClr val="accent2">
                    <a:lumMod val="20000"/>
                    <a:lumOff val="80000"/>
                  </a:schemeClr>
                </a:solidFill>
                <a:latin typeface="Times New Roman" panose="02020603050405020304" pitchFamily="18" charset="0"/>
                <a:cs typeface="Times New Roman" panose="02020603050405020304" pitchFamily="18" charset="0"/>
              </a:rPr>
              <a:t>Jig20144</a:t>
            </a:r>
          </a:p>
          <a:p>
            <a:pPr algn="l"/>
            <a:endParaRPr lang="en-US" sz="2000" dirty="0">
              <a:latin typeface="Segoe UI" panose="020B0502040204020203" pitchFamily="34" charset="0"/>
              <a:sym typeface="Wingdings" panose="05000000000000000000" pitchFamily="2" charset="2"/>
            </a:endParaRPr>
          </a:p>
        </p:txBody>
      </p:sp>
    </p:spTree>
    <p:extLst>
      <p:ext uri="{BB962C8B-B14F-4D97-AF65-F5344CB8AC3E}">
        <p14:creationId xmlns:p14="http://schemas.microsoft.com/office/powerpoint/2010/main" val="546776526"/>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7BD62-43F7-4873-AFF4-4BB4733A21A9}"/>
              </a:ext>
            </a:extLst>
          </p:cNvPr>
          <p:cNvSpPr>
            <a:spLocks noGrp="1"/>
          </p:cNvSpPr>
          <p:nvPr>
            <p:ph type="title"/>
          </p:nvPr>
        </p:nvSpPr>
        <p:spPr/>
        <p:txBody>
          <a:bodyPr>
            <a:normAutofit/>
          </a:bodyPr>
          <a:lstStyle/>
          <a:p>
            <a:r>
              <a:rPr lang="en-IN" sz="2500" dirty="0"/>
              <a:t>About the Project:</a:t>
            </a:r>
          </a:p>
        </p:txBody>
      </p:sp>
      <p:sp>
        <p:nvSpPr>
          <p:cNvPr id="3" name="Content Placeholder 2">
            <a:extLst>
              <a:ext uri="{FF2B5EF4-FFF2-40B4-BE49-F238E27FC236}">
                <a16:creationId xmlns:a16="http://schemas.microsoft.com/office/drawing/2014/main" id="{7EF9844C-8077-40BA-9B04-95AD3C65723F}"/>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20452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FC9921-F76E-465D-A0D0-DC956E19ACB6}"/>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40D09E70-5816-4157-8E1F-CB005676712A}"/>
              </a:ext>
            </a:extLst>
          </p:cNvPr>
          <p:cNvSpPr>
            <a:spLocks noGrp="1"/>
          </p:cNvSpPr>
          <p:nvPr>
            <p:ph type="ctrTitle"/>
          </p:nvPr>
        </p:nvSpPr>
        <p:spPr>
          <a:xfrm>
            <a:off x="142875" y="123825"/>
            <a:ext cx="11811000" cy="763943"/>
          </a:xfrm>
        </p:spPr>
        <p:txBody>
          <a:bodyPr vert="horz" lIns="91440" tIns="45720" rIns="91440" bIns="45720" rtlCol="0" anchor="ctr">
            <a:normAutofit/>
          </a:bodyPr>
          <a:lstStyle/>
          <a:p>
            <a:pPr algn="l"/>
            <a:r>
              <a:rPr lang="en-US" sz="3600" dirty="0">
                <a:solidFill>
                  <a:srgbClr val="FFFF00"/>
                </a:solidFill>
              </a:rPr>
              <a:t>Overview of all the things done in the Project</a:t>
            </a:r>
            <a:r>
              <a:rPr lang="en-US" sz="4400" dirty="0">
                <a:solidFill>
                  <a:srgbClr val="FFFF00"/>
                </a:solidFill>
              </a:rPr>
              <a:t>:</a:t>
            </a:r>
          </a:p>
        </p:txBody>
      </p:sp>
      <p:sp>
        <p:nvSpPr>
          <p:cNvPr id="3" name="Subtitle 2">
            <a:extLst>
              <a:ext uri="{FF2B5EF4-FFF2-40B4-BE49-F238E27FC236}">
                <a16:creationId xmlns:a16="http://schemas.microsoft.com/office/drawing/2014/main" id="{E6003D9F-426D-4B0A-91A6-7CCB1D9804D9}"/>
              </a:ext>
            </a:extLst>
          </p:cNvPr>
          <p:cNvSpPr>
            <a:spLocks noGrp="1"/>
          </p:cNvSpPr>
          <p:nvPr>
            <p:ph type="subTitle" idx="1"/>
          </p:nvPr>
        </p:nvSpPr>
        <p:spPr>
          <a:xfrm>
            <a:off x="-1" y="887768"/>
            <a:ext cx="12106275" cy="5846408"/>
          </a:xfrm>
        </p:spPr>
        <p:txBody>
          <a:bodyPr vert="horz" lIns="91440" tIns="45720" rIns="91440" bIns="45720" rtlCol="0">
            <a:normAutofit fontScale="25000" lnSpcReduction="20000"/>
          </a:bodyPr>
          <a:lstStyle/>
          <a:p>
            <a:pPr algn="just"/>
            <a:r>
              <a:rPr lang="en-US" sz="8000" dirty="0">
                <a:solidFill>
                  <a:srgbClr val="FFFFFF"/>
                </a:solidFill>
              </a:rPr>
              <a:t>1.Data Preprocessing</a:t>
            </a:r>
          </a:p>
          <a:p>
            <a:pPr marL="342900" indent="-228600" algn="just">
              <a:buFont typeface="Arial" panose="020B0604020202020204" pitchFamily="34" charset="0"/>
              <a:buChar char="•"/>
            </a:pPr>
            <a:r>
              <a:rPr lang="en-US" sz="8000" dirty="0">
                <a:solidFill>
                  <a:srgbClr val="FFFFFF"/>
                </a:solidFill>
              </a:rPr>
              <a:t>Removal of features containing very large number of Missing Values and imputing the Missing Values present in all the other features.</a:t>
            </a:r>
          </a:p>
          <a:p>
            <a:pPr marL="342900" indent="-228600" algn="just">
              <a:buFont typeface="Arial" panose="020B0604020202020204" pitchFamily="34" charset="0"/>
              <a:buChar char="•"/>
            </a:pPr>
            <a:r>
              <a:rPr lang="en-US" sz="8000" dirty="0">
                <a:solidFill>
                  <a:srgbClr val="FFFFFF"/>
                </a:solidFill>
              </a:rPr>
              <a:t>After the Missing Value Imputation , Outlier Treatment has been done on some of the Features.</a:t>
            </a:r>
          </a:p>
          <a:p>
            <a:pPr algn="just"/>
            <a:r>
              <a:rPr lang="en-US" sz="8000" dirty="0">
                <a:solidFill>
                  <a:srgbClr val="FFFFFF"/>
                </a:solidFill>
              </a:rPr>
              <a:t>2.Exploratory Data Analysis where I have checked for the Relationships between all of the Independent Features and also the Relationship between Dependent and Independent Features.</a:t>
            </a:r>
          </a:p>
          <a:p>
            <a:pPr marL="342900" indent="-228600" algn="just">
              <a:buFont typeface="Arial" panose="020B0604020202020204" pitchFamily="34" charset="0"/>
              <a:buChar char="•"/>
            </a:pPr>
            <a:r>
              <a:rPr lang="en-US" sz="8000" dirty="0">
                <a:solidFill>
                  <a:srgbClr val="FFFFFF"/>
                </a:solidFill>
              </a:rPr>
              <a:t>Exploring Relationships between Numerical vs Numerical Variables</a:t>
            </a:r>
          </a:p>
          <a:p>
            <a:pPr marL="342900" indent="-228600" algn="just">
              <a:buFont typeface="Arial" panose="020B0604020202020204" pitchFamily="34" charset="0"/>
              <a:buChar char="•"/>
            </a:pPr>
            <a:r>
              <a:rPr lang="en-US" sz="8000" dirty="0">
                <a:solidFill>
                  <a:srgbClr val="FFFFFF"/>
                </a:solidFill>
              </a:rPr>
              <a:t>Categorical vs Numerical Variables</a:t>
            </a:r>
          </a:p>
          <a:p>
            <a:pPr marL="342900" indent="-228600" algn="just">
              <a:buFont typeface="Arial" panose="020B0604020202020204" pitchFamily="34" charset="0"/>
              <a:buChar char="•"/>
            </a:pPr>
            <a:r>
              <a:rPr lang="en-US" sz="8000" dirty="0">
                <a:solidFill>
                  <a:srgbClr val="FFFFFF"/>
                </a:solidFill>
              </a:rPr>
              <a:t>Categorical vs Categorical Variables</a:t>
            </a:r>
          </a:p>
          <a:p>
            <a:pPr marL="342900" indent="-228600" algn="just">
              <a:buFont typeface="Arial" panose="020B0604020202020204" pitchFamily="34" charset="0"/>
              <a:buChar char="•"/>
            </a:pPr>
            <a:r>
              <a:rPr lang="en-US" sz="8000" dirty="0">
                <a:solidFill>
                  <a:srgbClr val="FFFFFF"/>
                </a:solidFill>
              </a:rPr>
              <a:t>Dependent Variable(RETURNED_2</a:t>
            </a:r>
            <a:r>
              <a:rPr lang="en-US" sz="8000" baseline="30000" dirty="0">
                <a:solidFill>
                  <a:srgbClr val="FFFFFF"/>
                </a:solidFill>
              </a:rPr>
              <a:t>ND</a:t>
            </a:r>
            <a:r>
              <a:rPr lang="en-US" sz="8000" dirty="0">
                <a:solidFill>
                  <a:srgbClr val="FFFFFF"/>
                </a:solidFill>
              </a:rPr>
              <a:t>_YR) vs All the Categorical Variables</a:t>
            </a:r>
          </a:p>
          <a:p>
            <a:pPr algn="just"/>
            <a:r>
              <a:rPr lang="en-US" sz="8000" dirty="0">
                <a:solidFill>
                  <a:srgbClr val="FFFFFF"/>
                </a:solidFill>
              </a:rPr>
              <a:t>3.Encoding of the Categorical Features in the Dataset</a:t>
            </a:r>
          </a:p>
          <a:p>
            <a:pPr marL="342900" indent="-228600" algn="just">
              <a:buFont typeface="Arial" panose="020B0604020202020204" pitchFamily="34" charset="0"/>
              <a:buChar char="•"/>
            </a:pPr>
            <a:r>
              <a:rPr lang="en-US" sz="8000" dirty="0">
                <a:solidFill>
                  <a:srgbClr val="FFFFFF"/>
                </a:solidFill>
              </a:rPr>
              <a:t>Different categorical features were encoded in different ways such as Frequency Imputation, Mode Imputation , Ordinal Number Imputation etc.</a:t>
            </a:r>
          </a:p>
          <a:p>
            <a:pPr algn="just"/>
            <a:r>
              <a:rPr lang="en-US" sz="8000" dirty="0">
                <a:solidFill>
                  <a:srgbClr val="FFFFFF"/>
                </a:solidFill>
              </a:rPr>
              <a:t>4.Fitting the Resultant Dataset to models Like Logistic Regression and Decision Trees</a:t>
            </a:r>
          </a:p>
          <a:p>
            <a:pPr marL="342900" indent="-228600" algn="just">
              <a:buFont typeface="Arial" panose="020B0604020202020204" pitchFamily="34" charset="0"/>
              <a:buChar char="•"/>
            </a:pPr>
            <a:r>
              <a:rPr lang="en-US" sz="8000" dirty="0">
                <a:solidFill>
                  <a:srgbClr val="FFFFFF"/>
                </a:solidFill>
              </a:rPr>
              <a:t>Here for each of the Models like Logistic Regression and Decision Trees I have done several iterations of model building for each of the Models to see which one gives us the Best Accuracy along with predicting most of the Majority and Minority classes correctly.</a:t>
            </a:r>
          </a:p>
          <a:p>
            <a:pPr marL="342900" indent="-228600" algn="just">
              <a:buFont typeface="Arial" panose="020B0604020202020204" pitchFamily="34" charset="0"/>
              <a:buChar char="•"/>
            </a:pPr>
            <a:r>
              <a:rPr lang="en-US" sz="8000" dirty="0">
                <a:solidFill>
                  <a:srgbClr val="FFFFFF"/>
                </a:solidFill>
              </a:rPr>
              <a:t>To ensure this happens </a:t>
            </a:r>
            <a:r>
              <a:rPr lang="en-US" sz="8000" dirty="0" err="1">
                <a:solidFill>
                  <a:srgbClr val="FFFFFF"/>
                </a:solidFill>
              </a:rPr>
              <a:t>i</a:t>
            </a:r>
            <a:r>
              <a:rPr lang="en-US" sz="8000" dirty="0">
                <a:solidFill>
                  <a:srgbClr val="FFFFFF"/>
                </a:solidFill>
              </a:rPr>
              <a:t> used various evaluation metrics like Confusion-Matrix,AUC-R0C score and F1 Score etc.</a:t>
            </a:r>
          </a:p>
          <a:p>
            <a:pPr indent="-228600" algn="l">
              <a:buFont typeface="Arial" panose="020B0604020202020204" pitchFamily="34" charset="0"/>
              <a:buChar char="•"/>
            </a:pPr>
            <a:endParaRPr lang="en-US" sz="8000" dirty="0">
              <a:solidFill>
                <a:srgbClr val="FFFFFF"/>
              </a:solidFill>
            </a:endParaRPr>
          </a:p>
          <a:p>
            <a:pPr marL="342900" indent="-228600" algn="l">
              <a:buFont typeface="Arial" panose="020B0604020202020204" pitchFamily="34" charset="0"/>
              <a:buChar char="•"/>
            </a:pPr>
            <a:endParaRPr lang="en-US" sz="1300" dirty="0">
              <a:solidFill>
                <a:srgbClr val="FFFFFF"/>
              </a:solidFill>
            </a:endParaRPr>
          </a:p>
        </p:txBody>
      </p:sp>
    </p:spTree>
    <p:extLst>
      <p:ext uri="{BB962C8B-B14F-4D97-AF65-F5344CB8AC3E}">
        <p14:creationId xmlns:p14="http://schemas.microsoft.com/office/powerpoint/2010/main" val="159045668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FC9921-F76E-465D-A0D0-DC956E19ACB6}"/>
              </a:ext>
            </a:extLst>
          </p:cNvPr>
          <p:cNvPicPr>
            <a:picLocks noChangeAspect="1"/>
          </p:cNvPicPr>
          <p:nvPr/>
        </p:nvPicPr>
        <p:blipFill rotWithShape="1">
          <a:blip r:embed="rId2">
            <a:alphaModFix amt="35000"/>
          </a:blip>
          <a:srcRect b="15730"/>
          <a:stretch/>
        </p:blipFill>
        <p:spPr>
          <a:xfrm>
            <a:off x="61922" y="33337"/>
            <a:ext cx="12191980" cy="6857990"/>
          </a:xfrm>
          <a:prstGeom prst="rect">
            <a:avLst/>
          </a:prstGeom>
        </p:spPr>
      </p:pic>
      <p:sp>
        <p:nvSpPr>
          <p:cNvPr id="2" name="Title 1">
            <a:extLst>
              <a:ext uri="{FF2B5EF4-FFF2-40B4-BE49-F238E27FC236}">
                <a16:creationId xmlns:a16="http://schemas.microsoft.com/office/drawing/2014/main" id="{40D09E70-5816-4157-8E1F-CB005676712A}"/>
              </a:ext>
            </a:extLst>
          </p:cNvPr>
          <p:cNvSpPr>
            <a:spLocks noGrp="1"/>
          </p:cNvSpPr>
          <p:nvPr>
            <p:ph type="ctrTitle"/>
          </p:nvPr>
        </p:nvSpPr>
        <p:spPr>
          <a:xfrm>
            <a:off x="133349" y="365125"/>
            <a:ext cx="11877675" cy="779463"/>
          </a:xfrm>
        </p:spPr>
        <p:txBody>
          <a:bodyPr vert="horz" lIns="91440" tIns="45720" rIns="91440" bIns="45720" rtlCol="0" anchor="ctr">
            <a:normAutofit fontScale="90000"/>
          </a:bodyPr>
          <a:lstStyle/>
          <a:p>
            <a:pPr algn="l"/>
            <a:r>
              <a:rPr lang="en-US" sz="4000" dirty="0">
                <a:solidFill>
                  <a:srgbClr val="FFFF00"/>
                </a:solidFill>
              </a:rPr>
              <a:t>Main Takeaways and Insights</a:t>
            </a:r>
            <a:br>
              <a:rPr lang="en-US" sz="4400" dirty="0">
                <a:solidFill>
                  <a:srgbClr val="FFFF00"/>
                </a:solidFill>
              </a:rPr>
            </a:br>
            <a:r>
              <a:rPr lang="en-US" sz="3000" dirty="0">
                <a:solidFill>
                  <a:srgbClr val="FFFF00"/>
                </a:solidFill>
              </a:rPr>
              <a:t>Exploratory Data Analysis</a:t>
            </a:r>
            <a:endParaRPr lang="en-US" sz="4400" dirty="0">
              <a:solidFill>
                <a:srgbClr val="FFFF00"/>
              </a:solidFill>
            </a:endParaRPr>
          </a:p>
        </p:txBody>
      </p:sp>
      <p:sp>
        <p:nvSpPr>
          <p:cNvPr id="3" name="Subtitle 2">
            <a:extLst>
              <a:ext uri="{FF2B5EF4-FFF2-40B4-BE49-F238E27FC236}">
                <a16:creationId xmlns:a16="http://schemas.microsoft.com/office/drawing/2014/main" id="{E6003D9F-426D-4B0A-91A6-7CCB1D9804D9}"/>
              </a:ext>
            </a:extLst>
          </p:cNvPr>
          <p:cNvSpPr>
            <a:spLocks noGrp="1"/>
          </p:cNvSpPr>
          <p:nvPr>
            <p:ph type="subTitle" idx="1"/>
          </p:nvPr>
        </p:nvSpPr>
        <p:spPr>
          <a:xfrm>
            <a:off x="219075" y="1276350"/>
            <a:ext cx="11877675" cy="5400675"/>
          </a:xfrm>
        </p:spPr>
        <p:txBody>
          <a:bodyPr vert="horz" lIns="91440" tIns="45720" rIns="91440" bIns="45720" rtlCol="0">
            <a:normAutofit/>
          </a:bodyPr>
          <a:lstStyle/>
          <a:p>
            <a:pPr algn="l"/>
            <a:r>
              <a:rPr lang="en-US" sz="2200" dirty="0">
                <a:solidFill>
                  <a:srgbClr val="FFFFFF"/>
                </a:solidFill>
              </a:rPr>
              <a:t>For me in the EDA part the main Aim was to check for any Multicollinearity between the Independent Variables</a:t>
            </a:r>
          </a:p>
          <a:p>
            <a:pPr algn="l"/>
            <a:r>
              <a:rPr lang="en-US" sz="2200" dirty="0">
                <a:solidFill>
                  <a:srgbClr val="FFFF00"/>
                </a:solidFill>
              </a:rPr>
              <a:t>Relationship between the Numerical Variables:</a:t>
            </a:r>
          </a:p>
          <a:p>
            <a:pPr algn="l"/>
            <a:r>
              <a:rPr lang="en-US" sz="2200" dirty="0">
                <a:solidFill>
                  <a:srgbClr val="FFFFFF"/>
                </a:solidFill>
              </a:rPr>
              <a:t>                                                     </a:t>
            </a:r>
            <a:r>
              <a:rPr lang="en-US" sz="2200" dirty="0">
                <a:solidFill>
                  <a:srgbClr val="FFFFFF"/>
                </a:solidFill>
                <a:sym typeface="Wingdings" panose="05000000000000000000" pitchFamily="2" charset="2"/>
              </a:rPr>
              <a:t> Relationship between “COST_OF_ATTEND”, “GROSS_FIN_NEED”</a:t>
            </a:r>
          </a:p>
          <a:p>
            <a:pPr algn="l"/>
            <a:r>
              <a:rPr lang="en-US" sz="2200" dirty="0">
                <a:solidFill>
                  <a:srgbClr val="FFFFFF"/>
                </a:solidFill>
                <a:sym typeface="Wingdings" panose="05000000000000000000" pitchFamily="2" charset="2"/>
              </a:rPr>
              <a:t>                                                      There is a minute trend of linearity here but nothing of any significance </a:t>
            </a:r>
          </a:p>
          <a:p>
            <a:pPr algn="l"/>
            <a:r>
              <a:rPr lang="en-US" sz="2200" dirty="0">
                <a:solidFill>
                  <a:srgbClr val="FFFFFF"/>
                </a:solidFill>
                <a:sym typeface="Wingdings" panose="05000000000000000000" pitchFamily="2" charset="2"/>
              </a:rPr>
              <a:t>                                                       The correlation between the two features is almost equal to 0.65 which </a:t>
            </a:r>
          </a:p>
          <a:p>
            <a:pPr algn="l"/>
            <a:r>
              <a:rPr lang="en-US" sz="2200" dirty="0">
                <a:solidFill>
                  <a:srgbClr val="FFFFFF"/>
                </a:solidFill>
                <a:sym typeface="Wingdings" panose="05000000000000000000" pitchFamily="2" charset="2"/>
              </a:rPr>
              <a:t>                                                       isn’t that significant.</a:t>
            </a:r>
            <a:endParaRPr lang="en-US" sz="2200" dirty="0">
              <a:solidFill>
                <a:srgbClr val="FFFFFF"/>
              </a:solidFill>
            </a:endParaRPr>
          </a:p>
          <a:p>
            <a:pPr algn="l"/>
            <a:endParaRPr lang="en-US" dirty="0">
              <a:solidFill>
                <a:srgbClr val="FFFFFF"/>
              </a:solidFill>
            </a:endParaRPr>
          </a:p>
          <a:p>
            <a:pPr marL="342900" indent="-228600" algn="l">
              <a:buFont typeface="Arial" panose="020B0604020202020204" pitchFamily="34" charset="0"/>
              <a:buChar char="•"/>
            </a:pPr>
            <a:r>
              <a:rPr lang="en-US" sz="1300" dirty="0">
                <a:solidFill>
                  <a:srgbClr val="FFFFFF"/>
                </a:solidFill>
              </a:rPr>
              <a:t>                                                                                </a:t>
            </a:r>
            <a:r>
              <a:rPr lang="en-US" sz="2000" dirty="0">
                <a:solidFill>
                  <a:srgbClr val="FFFFFF"/>
                </a:solidFill>
                <a:sym typeface="Wingdings" panose="05000000000000000000" pitchFamily="2" charset="2"/>
              </a:rPr>
              <a:t> Relationship between “UNMET_NEED” , “GROSS_FIN_NEED”</a:t>
            </a:r>
          </a:p>
          <a:p>
            <a:pPr marL="342900" indent="-228600" algn="l">
              <a:buFont typeface="Arial" panose="020B0604020202020204" pitchFamily="34" charset="0"/>
              <a:buChar char="•"/>
            </a:pPr>
            <a:r>
              <a:rPr lang="en-US" sz="2000" dirty="0">
                <a:solidFill>
                  <a:srgbClr val="FFFFFF"/>
                </a:solidFill>
                <a:sym typeface="Wingdings" panose="05000000000000000000" pitchFamily="2" charset="2"/>
              </a:rPr>
              <a:t>                                                       It seems to have a good amount of linear relationship.</a:t>
            </a:r>
          </a:p>
          <a:p>
            <a:pPr marL="342900" indent="-228600" algn="l">
              <a:buFont typeface="Arial" panose="020B0604020202020204" pitchFamily="34" charset="0"/>
              <a:buChar char="•"/>
            </a:pPr>
            <a:r>
              <a:rPr lang="en-US" sz="2000" dirty="0">
                <a:solidFill>
                  <a:srgbClr val="FFFFFF"/>
                </a:solidFill>
                <a:sym typeface="Wingdings" panose="05000000000000000000" pitchFamily="2" charset="2"/>
              </a:rPr>
              <a:t>                                                       The correlation between them is almost equal to 0.9 which means that they </a:t>
            </a:r>
          </a:p>
          <a:p>
            <a:pPr marL="342900" indent="-228600" algn="l">
              <a:buFont typeface="Arial" panose="020B0604020202020204" pitchFamily="34" charset="0"/>
              <a:buChar char="•"/>
            </a:pPr>
            <a:r>
              <a:rPr lang="en-US" sz="2000" dirty="0">
                <a:solidFill>
                  <a:srgbClr val="FFFFFF"/>
                </a:solidFill>
                <a:sym typeface="Wingdings" panose="05000000000000000000" pitchFamily="2" charset="2"/>
              </a:rPr>
              <a:t>                                                        do have some multicollinearity between them</a:t>
            </a:r>
          </a:p>
        </p:txBody>
      </p:sp>
      <p:pic>
        <p:nvPicPr>
          <p:cNvPr id="6" name="Picture 5" descr="Chart, scatter chart&#10;&#10;Description automatically generated">
            <a:extLst>
              <a:ext uri="{FF2B5EF4-FFF2-40B4-BE49-F238E27FC236}">
                <a16:creationId xmlns:a16="http://schemas.microsoft.com/office/drawing/2014/main" id="{D254A367-7065-4515-9F45-BBF39B43D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 y="2364576"/>
            <a:ext cx="3360711" cy="2195512"/>
          </a:xfrm>
          <a:prstGeom prst="rect">
            <a:avLst/>
          </a:prstGeom>
        </p:spPr>
      </p:pic>
      <p:pic>
        <p:nvPicPr>
          <p:cNvPr id="8" name="Picture 7" descr="Chart, scatter chart&#10;&#10;Description automatically generated">
            <a:extLst>
              <a:ext uri="{FF2B5EF4-FFF2-40B4-BE49-F238E27FC236}">
                <a16:creationId xmlns:a16="http://schemas.microsoft.com/office/drawing/2014/main" id="{EA1ED529-A7FA-4618-819C-9AC353A063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74" y="4572001"/>
            <a:ext cx="3360711" cy="2195512"/>
          </a:xfrm>
          <a:prstGeom prst="rect">
            <a:avLst/>
          </a:prstGeom>
        </p:spPr>
      </p:pic>
    </p:spTree>
    <p:extLst>
      <p:ext uri="{BB962C8B-B14F-4D97-AF65-F5344CB8AC3E}">
        <p14:creationId xmlns:p14="http://schemas.microsoft.com/office/powerpoint/2010/main" val="125437206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FC9921-F76E-465D-A0D0-DC956E19ACB6}"/>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40D09E70-5816-4157-8E1F-CB005676712A}"/>
              </a:ext>
            </a:extLst>
          </p:cNvPr>
          <p:cNvSpPr>
            <a:spLocks noGrp="1"/>
          </p:cNvSpPr>
          <p:nvPr>
            <p:ph type="ctrTitle"/>
          </p:nvPr>
        </p:nvSpPr>
        <p:spPr>
          <a:xfrm>
            <a:off x="133349" y="365125"/>
            <a:ext cx="11877675" cy="779463"/>
          </a:xfrm>
        </p:spPr>
        <p:txBody>
          <a:bodyPr vert="horz" lIns="91440" tIns="45720" rIns="91440" bIns="45720" rtlCol="0" anchor="ctr">
            <a:normAutofit/>
          </a:bodyPr>
          <a:lstStyle/>
          <a:p>
            <a:pPr algn="l"/>
            <a:r>
              <a:rPr lang="en-US" sz="4400" dirty="0">
                <a:solidFill>
                  <a:srgbClr val="FFFF00"/>
                </a:solidFill>
              </a:rPr>
              <a:t>Continuation….</a:t>
            </a:r>
          </a:p>
        </p:txBody>
      </p:sp>
      <p:sp>
        <p:nvSpPr>
          <p:cNvPr id="3" name="Subtitle 2">
            <a:extLst>
              <a:ext uri="{FF2B5EF4-FFF2-40B4-BE49-F238E27FC236}">
                <a16:creationId xmlns:a16="http://schemas.microsoft.com/office/drawing/2014/main" id="{E6003D9F-426D-4B0A-91A6-7CCB1D9804D9}"/>
              </a:ext>
            </a:extLst>
          </p:cNvPr>
          <p:cNvSpPr>
            <a:spLocks noGrp="1"/>
          </p:cNvSpPr>
          <p:nvPr>
            <p:ph type="subTitle" idx="1"/>
          </p:nvPr>
        </p:nvSpPr>
        <p:spPr>
          <a:xfrm>
            <a:off x="219075" y="1276350"/>
            <a:ext cx="11877675" cy="5400675"/>
          </a:xfrm>
        </p:spPr>
        <p:txBody>
          <a:bodyPr vert="horz" lIns="91440" tIns="45720" rIns="91440" bIns="45720" rtlCol="0">
            <a:normAutofit/>
          </a:bodyPr>
          <a:lstStyle/>
          <a:p>
            <a:pPr algn="l"/>
            <a:endParaRPr lang="en-US" sz="2000" dirty="0">
              <a:solidFill>
                <a:srgbClr val="FFFFFF"/>
              </a:solidFill>
              <a:sym typeface="Wingdings" panose="05000000000000000000" pitchFamily="2" charset="2"/>
            </a:endParaRPr>
          </a:p>
          <a:p>
            <a:pPr algn="l"/>
            <a:endParaRPr lang="en-US" sz="2000" dirty="0">
              <a:solidFill>
                <a:srgbClr val="FFFFFF"/>
              </a:solidFill>
              <a:sym typeface="Wingdings" panose="05000000000000000000" pitchFamily="2" charset="2"/>
            </a:endParaRPr>
          </a:p>
          <a:p>
            <a:pPr algn="l"/>
            <a:endParaRPr lang="en-US" sz="2000" dirty="0">
              <a:solidFill>
                <a:srgbClr val="FFFFFF"/>
              </a:solidFill>
              <a:sym typeface="Wingdings" panose="05000000000000000000" pitchFamily="2" charset="2"/>
            </a:endParaRPr>
          </a:p>
          <a:p>
            <a:pPr algn="l"/>
            <a:endParaRPr lang="en-US" sz="2000" dirty="0">
              <a:solidFill>
                <a:srgbClr val="FFFFFF"/>
              </a:solidFill>
              <a:sym typeface="Wingdings" panose="05000000000000000000" pitchFamily="2" charset="2"/>
            </a:endParaRPr>
          </a:p>
          <a:p>
            <a:pPr algn="l"/>
            <a:endParaRPr lang="en-US" sz="2000" dirty="0">
              <a:solidFill>
                <a:srgbClr val="FFFFFF"/>
              </a:solidFill>
              <a:sym typeface="Wingdings" panose="05000000000000000000" pitchFamily="2" charset="2"/>
            </a:endParaRPr>
          </a:p>
          <a:p>
            <a:pPr algn="l"/>
            <a:endParaRPr lang="en-US" sz="2000" dirty="0">
              <a:solidFill>
                <a:srgbClr val="FFFFFF"/>
              </a:solidFill>
              <a:sym typeface="Wingdings" panose="05000000000000000000" pitchFamily="2" charset="2"/>
            </a:endParaRPr>
          </a:p>
          <a:p>
            <a:pPr algn="l"/>
            <a:endParaRPr lang="en-US" sz="2000" dirty="0">
              <a:solidFill>
                <a:srgbClr val="FFFFFF"/>
              </a:solidFill>
              <a:sym typeface="Wingdings" panose="05000000000000000000" pitchFamily="2" charset="2"/>
            </a:endParaRPr>
          </a:p>
          <a:p>
            <a:pPr algn="l"/>
            <a:r>
              <a:rPr lang="en-US" sz="2000" dirty="0">
                <a:solidFill>
                  <a:srgbClr val="FFFFFF"/>
                </a:solidFill>
                <a:sym typeface="Wingdings" panose="05000000000000000000" pitchFamily="2" charset="2"/>
              </a:rPr>
              <a:t>                                                                 All of the scatter plots here between their respective features do not have</a:t>
            </a:r>
          </a:p>
          <a:p>
            <a:pPr algn="l"/>
            <a:r>
              <a:rPr lang="en-US" sz="2000" dirty="0">
                <a:solidFill>
                  <a:srgbClr val="FFFFFF"/>
                </a:solidFill>
                <a:sym typeface="Wingdings" panose="05000000000000000000" pitchFamily="2" charset="2"/>
              </a:rPr>
              <a:t>                                                                 any Linear relationship between them.</a:t>
            </a:r>
          </a:p>
          <a:p>
            <a:pPr algn="l"/>
            <a:r>
              <a:rPr lang="en-US" sz="2000" dirty="0">
                <a:solidFill>
                  <a:srgbClr val="FFFFFF"/>
                </a:solidFill>
                <a:sym typeface="Wingdings" panose="05000000000000000000" pitchFamily="2" charset="2"/>
              </a:rPr>
              <a:t>                                                                 The correlation between each one of these pairs is almost equal to 0.5 </a:t>
            </a:r>
          </a:p>
          <a:p>
            <a:pPr algn="l"/>
            <a:r>
              <a:rPr lang="en-US" sz="2000" dirty="0">
                <a:solidFill>
                  <a:srgbClr val="FFFFFF"/>
                </a:solidFill>
                <a:sym typeface="Wingdings" panose="05000000000000000000" pitchFamily="2" charset="2"/>
              </a:rPr>
              <a:t>                                                                 which is not at all an indication of any Multicollinearity between any of </a:t>
            </a:r>
          </a:p>
          <a:p>
            <a:pPr algn="l"/>
            <a:r>
              <a:rPr lang="en-US" sz="2000" dirty="0">
                <a:solidFill>
                  <a:srgbClr val="FFFFFF"/>
                </a:solidFill>
                <a:sym typeface="Wingdings" panose="05000000000000000000" pitchFamily="2" charset="2"/>
              </a:rPr>
              <a:t>                                                                 these pairs of Features.</a:t>
            </a:r>
          </a:p>
        </p:txBody>
      </p:sp>
      <p:pic>
        <p:nvPicPr>
          <p:cNvPr id="7" name="Picture 6" descr="Chart, scatter chart&#10;&#10;Description automatically generated">
            <a:extLst>
              <a:ext uri="{FF2B5EF4-FFF2-40B4-BE49-F238E27FC236}">
                <a16:creationId xmlns:a16="http://schemas.microsoft.com/office/drawing/2014/main" id="{B8FCB34B-8096-4802-AD28-73798EACE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 y="1276350"/>
            <a:ext cx="3543607" cy="2255715"/>
          </a:xfrm>
          <a:prstGeom prst="rect">
            <a:avLst/>
          </a:prstGeom>
        </p:spPr>
      </p:pic>
      <p:pic>
        <p:nvPicPr>
          <p:cNvPr id="10" name="Picture 9" descr="Chart, scatter chart&#10;&#10;Description automatically generated">
            <a:extLst>
              <a:ext uri="{FF2B5EF4-FFF2-40B4-BE49-F238E27FC236}">
                <a16:creationId xmlns:a16="http://schemas.microsoft.com/office/drawing/2014/main" id="{FA4056F2-6ABD-4160-B9E1-6183640FE9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0363" y="1289260"/>
            <a:ext cx="3513124" cy="2263336"/>
          </a:xfrm>
          <a:prstGeom prst="rect">
            <a:avLst/>
          </a:prstGeom>
        </p:spPr>
      </p:pic>
      <p:pic>
        <p:nvPicPr>
          <p:cNvPr id="12" name="Picture 11" descr="Chart, scatter chart&#10;&#10;Description automatically generated">
            <a:extLst>
              <a:ext uri="{FF2B5EF4-FFF2-40B4-BE49-F238E27FC236}">
                <a16:creationId xmlns:a16="http://schemas.microsoft.com/office/drawing/2014/main" id="{04CAF91B-AE16-4B25-9F03-A302860062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2792" y="1289260"/>
            <a:ext cx="3528366" cy="2408129"/>
          </a:xfrm>
          <a:prstGeom prst="rect">
            <a:avLst/>
          </a:prstGeom>
        </p:spPr>
      </p:pic>
      <p:pic>
        <p:nvPicPr>
          <p:cNvPr id="14" name="Picture 13" descr="Chart, scatter chart&#10;&#10;Description automatically generated">
            <a:extLst>
              <a:ext uri="{FF2B5EF4-FFF2-40B4-BE49-F238E27FC236}">
                <a16:creationId xmlns:a16="http://schemas.microsoft.com/office/drawing/2014/main" id="{E5D5856C-21A2-4B85-9A5A-419DFDDADD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9075" y="3942394"/>
            <a:ext cx="3596952" cy="2324301"/>
          </a:xfrm>
          <a:prstGeom prst="rect">
            <a:avLst/>
          </a:prstGeom>
        </p:spPr>
      </p:pic>
    </p:spTree>
    <p:extLst>
      <p:ext uri="{BB962C8B-B14F-4D97-AF65-F5344CB8AC3E}">
        <p14:creationId xmlns:p14="http://schemas.microsoft.com/office/powerpoint/2010/main" val="93798014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FC9921-F76E-465D-A0D0-DC956E19ACB6}"/>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40D09E70-5816-4157-8E1F-CB005676712A}"/>
              </a:ext>
            </a:extLst>
          </p:cNvPr>
          <p:cNvSpPr>
            <a:spLocks noGrp="1"/>
          </p:cNvSpPr>
          <p:nvPr>
            <p:ph type="ctrTitle"/>
          </p:nvPr>
        </p:nvSpPr>
        <p:spPr>
          <a:xfrm>
            <a:off x="133349" y="365125"/>
            <a:ext cx="11877675" cy="779463"/>
          </a:xfrm>
        </p:spPr>
        <p:txBody>
          <a:bodyPr vert="horz" lIns="91440" tIns="45720" rIns="91440" bIns="45720" rtlCol="0" anchor="ctr">
            <a:normAutofit/>
          </a:bodyPr>
          <a:lstStyle/>
          <a:p>
            <a:pPr algn="l"/>
            <a:r>
              <a:rPr lang="en-US" sz="4400" dirty="0">
                <a:solidFill>
                  <a:srgbClr val="FFFF00"/>
                </a:solidFill>
              </a:rPr>
              <a:t>Continuation….</a:t>
            </a:r>
          </a:p>
        </p:txBody>
      </p:sp>
      <p:sp>
        <p:nvSpPr>
          <p:cNvPr id="3" name="Subtitle 2">
            <a:extLst>
              <a:ext uri="{FF2B5EF4-FFF2-40B4-BE49-F238E27FC236}">
                <a16:creationId xmlns:a16="http://schemas.microsoft.com/office/drawing/2014/main" id="{E6003D9F-426D-4B0A-91A6-7CCB1D9804D9}"/>
              </a:ext>
            </a:extLst>
          </p:cNvPr>
          <p:cNvSpPr>
            <a:spLocks noGrp="1"/>
          </p:cNvSpPr>
          <p:nvPr>
            <p:ph type="subTitle" idx="1"/>
          </p:nvPr>
        </p:nvSpPr>
        <p:spPr>
          <a:xfrm>
            <a:off x="219075" y="1276350"/>
            <a:ext cx="11877675" cy="5400675"/>
          </a:xfrm>
        </p:spPr>
        <p:txBody>
          <a:bodyPr vert="horz" lIns="91440" tIns="45720" rIns="91440" bIns="45720" rtlCol="0">
            <a:normAutofit/>
          </a:bodyPr>
          <a:lstStyle/>
          <a:p>
            <a:pPr algn="l"/>
            <a:r>
              <a:rPr lang="en-US" sz="2000" dirty="0">
                <a:solidFill>
                  <a:srgbClr val="FFFF00"/>
                </a:solidFill>
                <a:sym typeface="Wingdings" panose="05000000000000000000" pitchFamily="2" charset="2"/>
              </a:rPr>
              <a:t>Relationship between Categorical and Numerical Variables:</a:t>
            </a:r>
          </a:p>
          <a:p>
            <a:pPr algn="l"/>
            <a:r>
              <a:rPr lang="en-US" sz="2000" dirty="0">
                <a:solidFill>
                  <a:srgbClr val="FFFFFF"/>
                </a:solidFill>
                <a:sym typeface="Wingdings" panose="05000000000000000000" pitchFamily="2" charset="2"/>
              </a:rPr>
              <a:t> </a:t>
            </a:r>
          </a:p>
          <a:p>
            <a:pPr algn="l"/>
            <a:endParaRPr lang="en-US" sz="2000" dirty="0">
              <a:solidFill>
                <a:srgbClr val="FFFFFF"/>
              </a:solidFill>
              <a:sym typeface="Wingdings" panose="05000000000000000000" pitchFamily="2" charset="2"/>
            </a:endParaRPr>
          </a:p>
          <a:p>
            <a:pPr algn="l"/>
            <a:endParaRPr lang="en-US" sz="2000" dirty="0">
              <a:solidFill>
                <a:srgbClr val="FFFFFF"/>
              </a:solidFill>
              <a:sym typeface="Wingdings" panose="05000000000000000000" pitchFamily="2" charset="2"/>
            </a:endParaRPr>
          </a:p>
          <a:p>
            <a:pPr algn="l"/>
            <a:r>
              <a:rPr lang="en-US" sz="2000" dirty="0">
                <a:solidFill>
                  <a:srgbClr val="FFFFFF"/>
                </a:solidFill>
                <a:sym typeface="Wingdings" panose="05000000000000000000" pitchFamily="2" charset="2"/>
              </a:rPr>
              <a:t>                </a:t>
            </a:r>
          </a:p>
          <a:p>
            <a:pPr algn="l"/>
            <a:endParaRPr lang="en-US" sz="2000" dirty="0">
              <a:solidFill>
                <a:srgbClr val="FFFFFF"/>
              </a:solidFill>
              <a:sym typeface="Wingdings" panose="05000000000000000000" pitchFamily="2" charset="2"/>
            </a:endParaRPr>
          </a:p>
          <a:p>
            <a:pPr algn="l"/>
            <a:endParaRPr lang="en-US" sz="2000" dirty="0">
              <a:solidFill>
                <a:srgbClr val="FFFFFF"/>
              </a:solidFill>
              <a:sym typeface="Wingdings" panose="05000000000000000000" pitchFamily="2" charset="2"/>
            </a:endParaRPr>
          </a:p>
          <a:p>
            <a:pPr algn="l"/>
            <a:endParaRPr lang="en-US" sz="2000" dirty="0">
              <a:solidFill>
                <a:srgbClr val="FFFFFF"/>
              </a:solidFill>
              <a:sym typeface="Wingdings" panose="05000000000000000000" pitchFamily="2" charset="2"/>
            </a:endParaRPr>
          </a:p>
          <a:p>
            <a:pPr marL="342900" indent="-342900" algn="l">
              <a:buFont typeface="Arial" panose="020B0604020202020204" pitchFamily="34" charset="0"/>
              <a:buChar char="•"/>
            </a:pPr>
            <a:r>
              <a:rPr lang="en-US" sz="2000" dirty="0">
                <a:solidFill>
                  <a:srgbClr val="FFFFFF"/>
                </a:solidFill>
                <a:sym typeface="Wingdings" panose="05000000000000000000" pitchFamily="2" charset="2"/>
              </a:rPr>
              <a:t>Mean “STDNT_AGE” for feature “CORE_COURSE_2_S” in “INCOMPL” category is almost equal to 20.5</a:t>
            </a:r>
          </a:p>
          <a:p>
            <a:pPr marL="342900" indent="-342900" algn="l">
              <a:buFont typeface="Arial" panose="020B0604020202020204" pitchFamily="34" charset="0"/>
              <a:buChar char="•"/>
            </a:pPr>
            <a:r>
              <a:rPr lang="en-US" sz="2000" dirty="0">
                <a:solidFill>
                  <a:srgbClr val="FFFFFF"/>
                </a:solidFill>
                <a:sym typeface="Wingdings" panose="05000000000000000000" pitchFamily="2" charset="2"/>
              </a:rPr>
              <a:t>Mean “STDNT_AGE” for feature “DEGREE_GROUP_DESC” in “Career Associate” category is slightly greater than 18.</a:t>
            </a:r>
          </a:p>
          <a:p>
            <a:pPr algn="l"/>
            <a:r>
              <a:rPr lang="en-US" sz="2000" dirty="0">
                <a:solidFill>
                  <a:srgbClr val="FFFFFF"/>
                </a:solidFill>
                <a:sym typeface="Wingdings" panose="05000000000000000000" pitchFamily="2" charset="2"/>
              </a:rPr>
              <a:t>For rest of all the CATEGORICAL FEATURES in all of their respective CATEGORIES the Mean “STDNT_AGE” is 18.</a:t>
            </a:r>
          </a:p>
          <a:p>
            <a:pPr marL="342900" indent="-342900" algn="l">
              <a:buFont typeface="Wingdings" panose="05000000000000000000" pitchFamily="2" charset="2"/>
              <a:buChar char="à"/>
            </a:pPr>
            <a:r>
              <a:rPr lang="en-US" sz="2000" dirty="0">
                <a:solidFill>
                  <a:srgbClr val="FFFFFF"/>
                </a:solidFill>
                <a:sym typeface="Wingdings" panose="05000000000000000000" pitchFamily="2" charset="2"/>
              </a:rPr>
              <a:t>And also the Mean “DIST_FROM_HOME” for all the categories in their respective categorical features is 0.From which we can infer that almost all of the students stay in the campus or really close to the Campus. </a:t>
            </a:r>
          </a:p>
        </p:txBody>
      </p:sp>
      <p:pic>
        <p:nvPicPr>
          <p:cNvPr id="6" name="Picture 5" descr="Chart, box and whisker chart&#10;&#10;Description automatically generated">
            <a:extLst>
              <a:ext uri="{FF2B5EF4-FFF2-40B4-BE49-F238E27FC236}">
                <a16:creationId xmlns:a16="http://schemas.microsoft.com/office/drawing/2014/main" id="{D7FE849F-2B17-41AA-88AF-78941FAC41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 y="1619093"/>
            <a:ext cx="4320914" cy="2819557"/>
          </a:xfrm>
          <a:prstGeom prst="rect">
            <a:avLst/>
          </a:prstGeom>
        </p:spPr>
      </p:pic>
      <p:pic>
        <p:nvPicPr>
          <p:cNvPr id="9" name="Picture 8" descr="Chart, box and whisker chart&#10;&#10;Description automatically generated">
            <a:extLst>
              <a:ext uri="{FF2B5EF4-FFF2-40B4-BE49-F238E27FC236}">
                <a16:creationId xmlns:a16="http://schemas.microsoft.com/office/drawing/2014/main" id="{EF82FFB5-B78B-49D0-BBCE-3CE94376F2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9044" y="1603852"/>
            <a:ext cx="4290432" cy="2834798"/>
          </a:xfrm>
          <a:prstGeom prst="rect">
            <a:avLst/>
          </a:prstGeom>
        </p:spPr>
      </p:pic>
    </p:spTree>
    <p:extLst>
      <p:ext uri="{BB962C8B-B14F-4D97-AF65-F5344CB8AC3E}">
        <p14:creationId xmlns:p14="http://schemas.microsoft.com/office/powerpoint/2010/main" val="230127773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FC9921-F76E-465D-A0D0-DC956E19ACB6}"/>
              </a:ext>
            </a:extLst>
          </p:cNvPr>
          <p:cNvPicPr>
            <a:picLocks noChangeAspect="1"/>
          </p:cNvPicPr>
          <p:nvPr/>
        </p:nvPicPr>
        <p:blipFill rotWithShape="1">
          <a:blip r:embed="rId2">
            <a:alphaModFix amt="35000"/>
          </a:blip>
          <a:srcRect b="15730"/>
          <a:stretch/>
        </p:blipFill>
        <p:spPr>
          <a:xfrm>
            <a:off x="0" y="0"/>
            <a:ext cx="12191980" cy="6857990"/>
          </a:xfrm>
          <a:prstGeom prst="rect">
            <a:avLst/>
          </a:prstGeom>
        </p:spPr>
      </p:pic>
      <p:sp>
        <p:nvSpPr>
          <p:cNvPr id="2" name="Title 1">
            <a:extLst>
              <a:ext uri="{FF2B5EF4-FFF2-40B4-BE49-F238E27FC236}">
                <a16:creationId xmlns:a16="http://schemas.microsoft.com/office/drawing/2014/main" id="{40D09E70-5816-4157-8E1F-CB005676712A}"/>
              </a:ext>
            </a:extLst>
          </p:cNvPr>
          <p:cNvSpPr>
            <a:spLocks noGrp="1"/>
          </p:cNvSpPr>
          <p:nvPr>
            <p:ph type="ctrTitle"/>
          </p:nvPr>
        </p:nvSpPr>
        <p:spPr>
          <a:xfrm>
            <a:off x="133349" y="365125"/>
            <a:ext cx="11877675" cy="779463"/>
          </a:xfrm>
        </p:spPr>
        <p:txBody>
          <a:bodyPr vert="horz" lIns="91440" tIns="45720" rIns="91440" bIns="45720" rtlCol="0" anchor="ctr">
            <a:normAutofit/>
          </a:bodyPr>
          <a:lstStyle/>
          <a:p>
            <a:pPr algn="l"/>
            <a:r>
              <a:rPr lang="en-US" sz="4400" dirty="0">
                <a:solidFill>
                  <a:srgbClr val="FFFF00"/>
                </a:solidFill>
              </a:rPr>
              <a:t>Continuation….</a:t>
            </a:r>
          </a:p>
        </p:txBody>
      </p:sp>
      <p:sp>
        <p:nvSpPr>
          <p:cNvPr id="3" name="Subtitle 2">
            <a:extLst>
              <a:ext uri="{FF2B5EF4-FFF2-40B4-BE49-F238E27FC236}">
                <a16:creationId xmlns:a16="http://schemas.microsoft.com/office/drawing/2014/main" id="{E6003D9F-426D-4B0A-91A6-7CCB1D9804D9}"/>
              </a:ext>
            </a:extLst>
          </p:cNvPr>
          <p:cNvSpPr>
            <a:spLocks noGrp="1"/>
          </p:cNvSpPr>
          <p:nvPr>
            <p:ph type="subTitle" idx="1"/>
          </p:nvPr>
        </p:nvSpPr>
        <p:spPr>
          <a:xfrm>
            <a:off x="4578093" y="1276350"/>
            <a:ext cx="7518657" cy="5400675"/>
          </a:xfrm>
        </p:spPr>
        <p:txBody>
          <a:bodyPr vert="horz" lIns="91440" tIns="45720" rIns="91440" bIns="45720" rtlCol="0">
            <a:normAutofit fontScale="85000" lnSpcReduction="20000"/>
          </a:bodyPr>
          <a:lstStyle/>
          <a:p>
            <a:pPr marL="342900" indent="-342900" algn="l">
              <a:buFont typeface="Arial" panose="020B0604020202020204" pitchFamily="34" charset="0"/>
              <a:buChar char="•"/>
            </a:pPr>
            <a:r>
              <a:rPr lang="en-US" dirty="0">
                <a:solidFill>
                  <a:srgbClr val="FFFFFF"/>
                </a:solidFill>
                <a:sym typeface="Wingdings" panose="05000000000000000000" pitchFamily="2" charset="2"/>
              </a:rPr>
              <a:t>The Mean “HIGH_SCHL_GPA” is the highest for the students who got an “A” grade in their “CORE_COURSE_GRADE_1_F” and the mean “HIGH_SCHL_GPA” follows a decreasing trend from students with grades B,C,D,F and we observe some variations with the other different categories like “NOT_REP” , “INCOMPL” etc.</a:t>
            </a:r>
          </a:p>
          <a:p>
            <a:pPr marL="342900" indent="-342900" algn="l">
              <a:buFont typeface="Arial" panose="020B0604020202020204" pitchFamily="34" charset="0"/>
              <a:buChar char="•"/>
            </a:pPr>
            <a:r>
              <a:rPr lang="en-US" dirty="0">
                <a:solidFill>
                  <a:srgbClr val="FFFFFF"/>
                </a:solidFill>
                <a:sym typeface="Wingdings" panose="05000000000000000000" pitchFamily="2" charset="2"/>
              </a:rPr>
              <a:t>The EXACT same trend is observed in the categorical features “CORE_COURSE_GRADE_2_F_nan”, “CORE_COURSE_GRADE_1_S” and “CORE_COURSE_GRADE_2_S”.</a:t>
            </a:r>
          </a:p>
          <a:p>
            <a:pPr algn="l"/>
            <a:endParaRPr lang="en-US" dirty="0">
              <a:solidFill>
                <a:srgbClr val="FFFFFF"/>
              </a:solidFill>
              <a:sym typeface="Wingdings" panose="05000000000000000000" pitchFamily="2" charset="2"/>
            </a:endParaRPr>
          </a:p>
          <a:p>
            <a:pPr algn="l"/>
            <a:endParaRPr lang="en-US" dirty="0">
              <a:solidFill>
                <a:srgbClr val="FFFFFF"/>
              </a:solidFill>
              <a:sym typeface="Wingdings" panose="05000000000000000000" pitchFamily="2" charset="2"/>
            </a:endParaRPr>
          </a:p>
          <a:p>
            <a:pPr algn="l"/>
            <a:r>
              <a:rPr lang="en-US" dirty="0">
                <a:solidFill>
                  <a:srgbClr val="FFFFFF"/>
                </a:solidFill>
                <a:sym typeface="Wingdings" panose="05000000000000000000" pitchFamily="2" charset="2"/>
              </a:rPr>
              <a:t>SOME OTHER TRENDS OBSERVED APART FROM THE ONES IN THIS BOXPLOT ARE:</a:t>
            </a:r>
          </a:p>
          <a:p>
            <a:pPr marL="342900" indent="-342900" algn="l">
              <a:buFont typeface="Arial" panose="020B0604020202020204" pitchFamily="34" charset="0"/>
              <a:buChar char="•"/>
            </a:pPr>
            <a:r>
              <a:rPr lang="en-US" dirty="0">
                <a:solidFill>
                  <a:srgbClr val="FFFFFF"/>
                </a:solidFill>
                <a:sym typeface="Wingdings" panose="05000000000000000000" pitchFamily="2" charset="2"/>
              </a:rPr>
              <a:t>Females have a slightly higher Mean “HIGH_SCHL_GPA” than Males</a:t>
            </a:r>
          </a:p>
          <a:p>
            <a:pPr marL="342900" indent="-342900" algn="l">
              <a:buFont typeface="Arial" panose="020B0604020202020204" pitchFamily="34" charset="0"/>
              <a:buChar char="•"/>
            </a:pPr>
            <a:r>
              <a:rPr lang="en-US" dirty="0">
                <a:solidFill>
                  <a:srgbClr val="FFFFFF"/>
                </a:solidFill>
                <a:sym typeface="Wingdings" panose="05000000000000000000" pitchFamily="2" charset="2"/>
              </a:rPr>
              <a:t>Among the Different Backgrounds that students belong to….students belonging to “BGD 8” have the highest Mean “HIGH_SCHL_GPA”</a:t>
            </a:r>
          </a:p>
          <a:p>
            <a:pPr algn="l"/>
            <a:endParaRPr lang="en-US" dirty="0">
              <a:solidFill>
                <a:srgbClr val="FFFFFF"/>
              </a:solidFill>
              <a:sym typeface="Wingdings" panose="05000000000000000000" pitchFamily="2" charset="2"/>
            </a:endParaRPr>
          </a:p>
          <a:p>
            <a:pPr algn="l"/>
            <a:r>
              <a:rPr lang="en-US" sz="2000" dirty="0">
                <a:solidFill>
                  <a:srgbClr val="FFFFFF"/>
                </a:solidFill>
                <a:sym typeface="Wingdings" panose="05000000000000000000" pitchFamily="2" charset="2"/>
              </a:rPr>
              <a:t>                                   </a:t>
            </a:r>
          </a:p>
          <a:p>
            <a:pPr algn="l"/>
            <a:r>
              <a:rPr lang="en-US" sz="2000" dirty="0">
                <a:solidFill>
                  <a:srgbClr val="FFFFFF"/>
                </a:solidFill>
                <a:sym typeface="Wingdings" panose="05000000000000000000" pitchFamily="2" charset="2"/>
              </a:rPr>
              <a:t>                </a:t>
            </a:r>
          </a:p>
          <a:p>
            <a:pPr algn="l"/>
            <a:endParaRPr lang="en-US" sz="2000" dirty="0">
              <a:solidFill>
                <a:srgbClr val="FFFFFF"/>
              </a:solidFill>
              <a:sym typeface="Wingdings" panose="05000000000000000000" pitchFamily="2" charset="2"/>
            </a:endParaRPr>
          </a:p>
          <a:p>
            <a:pPr algn="l"/>
            <a:endParaRPr lang="en-US" sz="2000" dirty="0">
              <a:solidFill>
                <a:srgbClr val="FFFFFF"/>
              </a:solidFill>
              <a:sym typeface="Wingdings" panose="05000000000000000000" pitchFamily="2" charset="2"/>
            </a:endParaRPr>
          </a:p>
          <a:p>
            <a:pPr algn="l"/>
            <a:endParaRPr lang="en-US" sz="2000" dirty="0">
              <a:solidFill>
                <a:srgbClr val="FFFFFF"/>
              </a:solidFill>
              <a:sym typeface="Wingdings" panose="05000000000000000000" pitchFamily="2" charset="2"/>
            </a:endParaRPr>
          </a:p>
        </p:txBody>
      </p:sp>
      <p:pic>
        <p:nvPicPr>
          <p:cNvPr id="12" name="Picture 11" descr="Chart, box and whisker chart&#10;&#10;Description automatically generated">
            <a:extLst>
              <a:ext uri="{FF2B5EF4-FFF2-40B4-BE49-F238E27FC236}">
                <a16:creationId xmlns:a16="http://schemas.microsoft.com/office/drawing/2014/main" id="{A20FC5E0-7B3E-4DE3-ABEC-39849AA049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 y="1257775"/>
            <a:ext cx="4359018" cy="5419250"/>
          </a:xfrm>
          <a:prstGeom prst="rect">
            <a:avLst/>
          </a:prstGeom>
        </p:spPr>
      </p:pic>
    </p:spTree>
    <p:extLst>
      <p:ext uri="{BB962C8B-B14F-4D97-AF65-F5344CB8AC3E}">
        <p14:creationId xmlns:p14="http://schemas.microsoft.com/office/powerpoint/2010/main" val="91376743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FC9921-F76E-465D-A0D0-DC956E19ACB6}"/>
              </a:ext>
            </a:extLst>
          </p:cNvPr>
          <p:cNvPicPr>
            <a:picLocks noChangeAspect="1"/>
          </p:cNvPicPr>
          <p:nvPr/>
        </p:nvPicPr>
        <p:blipFill rotWithShape="1">
          <a:blip r:embed="rId2">
            <a:alphaModFix amt="35000"/>
          </a:blip>
          <a:srcRect b="15730"/>
          <a:stretch/>
        </p:blipFill>
        <p:spPr>
          <a:xfrm>
            <a:off x="0" y="0"/>
            <a:ext cx="12191980" cy="6857990"/>
          </a:xfrm>
          <a:prstGeom prst="rect">
            <a:avLst/>
          </a:prstGeom>
        </p:spPr>
      </p:pic>
      <p:sp>
        <p:nvSpPr>
          <p:cNvPr id="2" name="Title 1">
            <a:extLst>
              <a:ext uri="{FF2B5EF4-FFF2-40B4-BE49-F238E27FC236}">
                <a16:creationId xmlns:a16="http://schemas.microsoft.com/office/drawing/2014/main" id="{40D09E70-5816-4157-8E1F-CB005676712A}"/>
              </a:ext>
            </a:extLst>
          </p:cNvPr>
          <p:cNvSpPr>
            <a:spLocks noGrp="1"/>
          </p:cNvSpPr>
          <p:nvPr>
            <p:ph type="ctrTitle"/>
          </p:nvPr>
        </p:nvSpPr>
        <p:spPr>
          <a:xfrm>
            <a:off x="133349" y="365125"/>
            <a:ext cx="11877675" cy="779463"/>
          </a:xfrm>
        </p:spPr>
        <p:txBody>
          <a:bodyPr vert="horz" lIns="91440" tIns="45720" rIns="91440" bIns="45720" rtlCol="0" anchor="ctr">
            <a:normAutofit/>
          </a:bodyPr>
          <a:lstStyle/>
          <a:p>
            <a:pPr algn="l"/>
            <a:r>
              <a:rPr lang="en-US" sz="4400" dirty="0">
                <a:solidFill>
                  <a:srgbClr val="FFFF00"/>
                </a:solidFill>
              </a:rPr>
              <a:t>Continuation….</a:t>
            </a:r>
          </a:p>
        </p:txBody>
      </p:sp>
      <p:sp>
        <p:nvSpPr>
          <p:cNvPr id="3" name="Subtitle 2">
            <a:extLst>
              <a:ext uri="{FF2B5EF4-FFF2-40B4-BE49-F238E27FC236}">
                <a16:creationId xmlns:a16="http://schemas.microsoft.com/office/drawing/2014/main" id="{E6003D9F-426D-4B0A-91A6-7CCB1D9804D9}"/>
              </a:ext>
            </a:extLst>
          </p:cNvPr>
          <p:cNvSpPr>
            <a:spLocks noGrp="1"/>
          </p:cNvSpPr>
          <p:nvPr>
            <p:ph type="subTitle" idx="1"/>
          </p:nvPr>
        </p:nvSpPr>
        <p:spPr>
          <a:xfrm>
            <a:off x="4275190" y="1144588"/>
            <a:ext cx="7821560" cy="5620225"/>
          </a:xfrm>
        </p:spPr>
        <p:txBody>
          <a:bodyPr vert="horz" lIns="91440" tIns="45720" rIns="91440" bIns="45720" rtlCol="0">
            <a:normAutofit/>
          </a:bodyPr>
          <a:lstStyle/>
          <a:p>
            <a:pPr algn="l"/>
            <a:r>
              <a:rPr lang="en-US" sz="2000" dirty="0">
                <a:solidFill>
                  <a:srgbClr val="FFFFFF"/>
                </a:solidFill>
                <a:sym typeface="Wingdings" panose="05000000000000000000" pitchFamily="2" charset="2"/>
              </a:rPr>
              <a:t>The “FIRST_TERM_PERF” and “SECOND_TERM_PERF” features are calculated as “EARNED_HRS”/”ATTEMPTED_HRS” in the respective “Terms” for the respective Features.</a:t>
            </a:r>
          </a:p>
          <a:p>
            <a:pPr algn="l"/>
            <a:r>
              <a:rPr lang="en-US" sz="2000" dirty="0">
                <a:solidFill>
                  <a:srgbClr val="FFFFFF"/>
                </a:solidFill>
                <a:sym typeface="Wingdings" panose="05000000000000000000" pitchFamily="2" charset="2"/>
              </a:rPr>
              <a:t>The Mean “FIRST_TERM_PERF” decreases from the grades C,D,F for the    “CORE_COURSE_GRADE_2_S” variable.</a:t>
            </a:r>
          </a:p>
          <a:p>
            <a:pPr algn="l"/>
            <a:endParaRPr lang="en-US" sz="2000" dirty="0">
              <a:solidFill>
                <a:srgbClr val="FFFFFF"/>
              </a:solidFill>
              <a:sym typeface="Wingdings" panose="05000000000000000000" pitchFamily="2" charset="2"/>
            </a:endParaRPr>
          </a:p>
          <a:p>
            <a:pPr algn="l"/>
            <a:endParaRPr lang="en-US" sz="2000" dirty="0">
              <a:solidFill>
                <a:srgbClr val="FFFFFF"/>
              </a:solidFill>
              <a:sym typeface="Wingdings" panose="05000000000000000000" pitchFamily="2" charset="2"/>
            </a:endParaRPr>
          </a:p>
          <a:p>
            <a:pPr algn="l"/>
            <a:endParaRPr lang="en-US" sz="2000" dirty="0">
              <a:solidFill>
                <a:srgbClr val="FFFFFF"/>
              </a:solidFill>
              <a:sym typeface="Wingdings" panose="05000000000000000000" pitchFamily="2" charset="2"/>
            </a:endParaRPr>
          </a:p>
          <a:p>
            <a:pPr algn="l"/>
            <a:r>
              <a:rPr lang="en-US" sz="2000" dirty="0">
                <a:solidFill>
                  <a:srgbClr val="FFFFFF"/>
                </a:solidFill>
                <a:sym typeface="Wingdings" panose="05000000000000000000" pitchFamily="2" charset="2"/>
              </a:rPr>
              <a:t>The same EXACT trend is observed in “CORE_COURSE_GRADE_2_F_nan Variable too. The Mean “FIRST_TERM_PERF” decreases from the grades C,D,F.</a:t>
            </a:r>
          </a:p>
          <a:p>
            <a:pPr algn="l"/>
            <a:endParaRPr lang="en-US" sz="2000" dirty="0">
              <a:solidFill>
                <a:srgbClr val="FFFFFF"/>
              </a:solidFill>
              <a:sym typeface="Wingdings" panose="05000000000000000000" pitchFamily="2" charset="2"/>
            </a:endParaRPr>
          </a:p>
          <a:p>
            <a:pPr marL="342900" indent="-342900" algn="l">
              <a:buFont typeface="Arial" panose="020B0604020202020204" pitchFamily="34" charset="0"/>
              <a:buChar char="•"/>
            </a:pPr>
            <a:r>
              <a:rPr lang="en-US" sz="2000" dirty="0">
                <a:solidFill>
                  <a:srgbClr val="FFFFFF"/>
                </a:solidFill>
                <a:sym typeface="Wingdings" panose="05000000000000000000" pitchFamily="2" charset="2"/>
              </a:rPr>
              <a:t>And for the “SECOND_TERM_PERF” variable also the same EXACT trend is observed for both of the variables “CORE_COURSE_GRADE_2_S” and “CORE_COURSE_GRADE_2_F_nan” respectively.</a:t>
            </a:r>
          </a:p>
        </p:txBody>
      </p:sp>
      <p:pic>
        <p:nvPicPr>
          <p:cNvPr id="6" name="Picture 5" descr="Chart, box and whisker chart&#10;&#10;Description automatically generated">
            <a:extLst>
              <a:ext uri="{FF2B5EF4-FFF2-40B4-BE49-F238E27FC236}">
                <a16:creationId xmlns:a16="http://schemas.microsoft.com/office/drawing/2014/main" id="{7DDE0AA9-60A5-446E-B8C5-64D664DE1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4589"/>
            <a:ext cx="4267570" cy="2741612"/>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050A8E47-E8B8-48A3-98D5-52543FE3A8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 y="3886201"/>
            <a:ext cx="4275190" cy="2878612"/>
          </a:xfrm>
          <a:prstGeom prst="rect">
            <a:avLst/>
          </a:prstGeom>
        </p:spPr>
      </p:pic>
    </p:spTree>
    <p:extLst>
      <p:ext uri="{BB962C8B-B14F-4D97-AF65-F5344CB8AC3E}">
        <p14:creationId xmlns:p14="http://schemas.microsoft.com/office/powerpoint/2010/main" val="36264677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FC9921-F76E-465D-A0D0-DC956E19ACB6}"/>
              </a:ext>
            </a:extLst>
          </p:cNvPr>
          <p:cNvPicPr>
            <a:picLocks noChangeAspect="1"/>
          </p:cNvPicPr>
          <p:nvPr/>
        </p:nvPicPr>
        <p:blipFill rotWithShape="1">
          <a:blip r:embed="rId2">
            <a:alphaModFix amt="35000"/>
          </a:blip>
          <a:srcRect b="15730"/>
          <a:stretch/>
        </p:blipFill>
        <p:spPr>
          <a:xfrm>
            <a:off x="0" y="0"/>
            <a:ext cx="12191980" cy="6857990"/>
          </a:xfrm>
          <a:prstGeom prst="rect">
            <a:avLst/>
          </a:prstGeom>
        </p:spPr>
      </p:pic>
      <p:sp>
        <p:nvSpPr>
          <p:cNvPr id="2" name="Title 1">
            <a:extLst>
              <a:ext uri="{FF2B5EF4-FFF2-40B4-BE49-F238E27FC236}">
                <a16:creationId xmlns:a16="http://schemas.microsoft.com/office/drawing/2014/main" id="{40D09E70-5816-4157-8E1F-CB005676712A}"/>
              </a:ext>
            </a:extLst>
          </p:cNvPr>
          <p:cNvSpPr>
            <a:spLocks noGrp="1"/>
          </p:cNvSpPr>
          <p:nvPr>
            <p:ph type="ctrTitle"/>
          </p:nvPr>
        </p:nvSpPr>
        <p:spPr>
          <a:xfrm>
            <a:off x="133349" y="365125"/>
            <a:ext cx="11877675" cy="779463"/>
          </a:xfrm>
        </p:spPr>
        <p:txBody>
          <a:bodyPr vert="horz" lIns="91440" tIns="45720" rIns="91440" bIns="45720" rtlCol="0" anchor="ctr">
            <a:normAutofit/>
          </a:bodyPr>
          <a:lstStyle/>
          <a:p>
            <a:pPr algn="l"/>
            <a:r>
              <a:rPr lang="en-US" sz="4400" dirty="0">
                <a:solidFill>
                  <a:srgbClr val="FFFF00"/>
                </a:solidFill>
              </a:rPr>
              <a:t>Continuation….</a:t>
            </a:r>
          </a:p>
        </p:txBody>
      </p:sp>
      <p:sp>
        <p:nvSpPr>
          <p:cNvPr id="3" name="Subtitle 2">
            <a:extLst>
              <a:ext uri="{FF2B5EF4-FFF2-40B4-BE49-F238E27FC236}">
                <a16:creationId xmlns:a16="http://schemas.microsoft.com/office/drawing/2014/main" id="{E6003D9F-426D-4B0A-91A6-7CCB1D9804D9}"/>
              </a:ext>
            </a:extLst>
          </p:cNvPr>
          <p:cNvSpPr>
            <a:spLocks noGrp="1"/>
          </p:cNvSpPr>
          <p:nvPr>
            <p:ph type="subTitle" idx="1"/>
          </p:nvPr>
        </p:nvSpPr>
        <p:spPr>
          <a:xfrm>
            <a:off x="5159171" y="1074198"/>
            <a:ext cx="6937579" cy="5690615"/>
          </a:xfrm>
        </p:spPr>
        <p:txBody>
          <a:bodyPr vert="horz" lIns="91440" tIns="45720" rIns="91440" bIns="45720" rtlCol="0">
            <a:normAutofit/>
          </a:bodyPr>
          <a:lstStyle/>
          <a:p>
            <a:pPr algn="l"/>
            <a:r>
              <a:rPr lang="en-US" sz="2000" dirty="0">
                <a:solidFill>
                  <a:srgbClr val="FFFF00"/>
                </a:solidFill>
                <a:sym typeface="Wingdings" panose="05000000000000000000" pitchFamily="2" charset="2"/>
              </a:rPr>
              <a:t>Relationship between all Categorical Variables:</a:t>
            </a:r>
          </a:p>
          <a:p>
            <a:pPr marL="342900" indent="-342900" algn="just">
              <a:buFont typeface="Arial" panose="020B0604020202020204" pitchFamily="34" charset="0"/>
              <a:buChar char="•"/>
            </a:pPr>
            <a:r>
              <a:rPr lang="en-US" sz="2000" dirty="0">
                <a:solidFill>
                  <a:srgbClr val="FFFFFF"/>
                </a:solidFill>
                <a:sym typeface="Wingdings" panose="05000000000000000000" pitchFamily="2" charset="2"/>
              </a:rPr>
              <a:t>The Image here shows us whether there is an Association between any two Categorical Variables by using a Function created in the </a:t>
            </a:r>
            <a:r>
              <a:rPr lang="en-US" sz="2000" dirty="0" err="1">
                <a:solidFill>
                  <a:srgbClr val="FFFFFF"/>
                </a:solidFill>
                <a:sym typeface="Wingdings" panose="05000000000000000000" pitchFamily="2" charset="2"/>
              </a:rPr>
              <a:t>Jupyter</a:t>
            </a:r>
            <a:r>
              <a:rPr lang="en-US" sz="2000" dirty="0">
                <a:solidFill>
                  <a:srgbClr val="FFFFFF"/>
                </a:solidFill>
                <a:sym typeface="Wingdings" panose="05000000000000000000" pitchFamily="2" charset="2"/>
              </a:rPr>
              <a:t> Notebook.</a:t>
            </a:r>
          </a:p>
          <a:p>
            <a:pPr marL="342900" indent="-342900" algn="just">
              <a:buFont typeface="Arial" panose="020B0604020202020204" pitchFamily="34" charset="0"/>
              <a:buChar char="•"/>
            </a:pPr>
            <a:r>
              <a:rPr lang="en-US" sz="2000" dirty="0">
                <a:solidFill>
                  <a:srgbClr val="FFFFFF"/>
                </a:solidFill>
                <a:sym typeface="Wingdings" panose="05000000000000000000" pitchFamily="2" charset="2"/>
              </a:rPr>
              <a:t>The Function uses the Chi-Square test of Association from the “sci-</a:t>
            </a:r>
            <a:r>
              <a:rPr lang="en-US" sz="2000" dirty="0" err="1">
                <a:solidFill>
                  <a:srgbClr val="FFFFFF"/>
                </a:solidFill>
                <a:sym typeface="Wingdings" panose="05000000000000000000" pitchFamily="2" charset="2"/>
              </a:rPr>
              <a:t>py</a:t>
            </a:r>
            <a:r>
              <a:rPr lang="en-US" sz="2000" dirty="0">
                <a:solidFill>
                  <a:srgbClr val="FFFFFF"/>
                </a:solidFill>
                <a:sym typeface="Wingdings" panose="05000000000000000000" pitchFamily="2" charset="2"/>
              </a:rPr>
              <a:t>” library</a:t>
            </a:r>
          </a:p>
          <a:p>
            <a:pPr marL="342900" indent="-342900" algn="just">
              <a:buFont typeface="Arial" panose="020B0604020202020204" pitchFamily="34" charset="0"/>
              <a:buChar char="•"/>
            </a:pPr>
            <a:r>
              <a:rPr lang="en-US" sz="2000" dirty="0">
                <a:solidFill>
                  <a:srgbClr val="FFFFFF"/>
                </a:solidFill>
                <a:sym typeface="Wingdings" panose="05000000000000000000" pitchFamily="2" charset="2"/>
              </a:rPr>
              <a:t>The “Chi-Square Test of Independence/Association” is applied when we have two Categorical Variables from a single </a:t>
            </a:r>
            <a:r>
              <a:rPr lang="en-US" sz="2000" dirty="0" err="1">
                <a:solidFill>
                  <a:srgbClr val="FFFFFF"/>
                </a:solidFill>
                <a:sym typeface="Wingdings" panose="05000000000000000000" pitchFamily="2" charset="2"/>
              </a:rPr>
              <a:t>population.It</a:t>
            </a:r>
            <a:r>
              <a:rPr lang="en-US" sz="2000" dirty="0">
                <a:solidFill>
                  <a:srgbClr val="FFFFFF"/>
                </a:solidFill>
                <a:sym typeface="Wingdings" panose="05000000000000000000" pitchFamily="2" charset="2"/>
              </a:rPr>
              <a:t> is used to determine whether there is a Significant Association between the two variables.</a:t>
            </a:r>
          </a:p>
          <a:p>
            <a:pPr marL="342900" indent="-342900" algn="just">
              <a:buFont typeface="Arial" panose="020B0604020202020204" pitchFamily="34" charset="0"/>
              <a:buChar char="•"/>
            </a:pPr>
            <a:r>
              <a:rPr lang="en-US" sz="2000" dirty="0">
                <a:solidFill>
                  <a:srgbClr val="FFFFFF"/>
                </a:solidFill>
                <a:sym typeface="Wingdings" panose="05000000000000000000" pitchFamily="2" charset="2"/>
              </a:rPr>
              <a:t>Here the Null and Alternate Hypothesis would be:</a:t>
            </a:r>
          </a:p>
          <a:p>
            <a:pPr algn="just"/>
            <a:r>
              <a:rPr lang="en-US" sz="2000" dirty="0">
                <a:solidFill>
                  <a:srgbClr val="FFFFFF"/>
                </a:solidFill>
                <a:sym typeface="Wingdings" panose="05000000000000000000" pitchFamily="2" charset="2"/>
              </a:rPr>
              <a:t>Ho: Variable A and Variable B are independent</a:t>
            </a:r>
          </a:p>
          <a:p>
            <a:pPr algn="just"/>
            <a:r>
              <a:rPr lang="en-US" sz="2000" dirty="0">
                <a:solidFill>
                  <a:srgbClr val="FFFFFF"/>
                </a:solidFill>
                <a:sym typeface="Wingdings" panose="05000000000000000000" pitchFamily="2" charset="2"/>
              </a:rPr>
              <a:t>Ha: Variable A and Variable B are NOT independent</a:t>
            </a:r>
            <a:endParaRPr lang="en-US" sz="2000" dirty="0">
              <a:sym typeface="Wingdings" panose="05000000000000000000" pitchFamily="2" charset="2"/>
            </a:endParaRPr>
          </a:p>
          <a:p>
            <a:pPr marL="342900" indent="-342900" algn="l">
              <a:buFont typeface="Arial" panose="020B0604020202020204" pitchFamily="34" charset="0"/>
              <a:buChar char="•"/>
            </a:pPr>
            <a:endParaRPr lang="en-US" sz="2000" dirty="0">
              <a:solidFill>
                <a:srgbClr val="000000"/>
              </a:solidFill>
              <a:latin typeface="Segoe UI" panose="020B0502040204020203" pitchFamily="34" charset="0"/>
              <a:sym typeface="Wingdings" panose="05000000000000000000" pitchFamily="2" charset="2"/>
            </a:endParaRPr>
          </a:p>
          <a:p>
            <a:pPr algn="l"/>
            <a:endParaRPr lang="en-US" sz="1600" dirty="0">
              <a:solidFill>
                <a:srgbClr val="000000"/>
              </a:solidFill>
              <a:latin typeface="Segoe UI" panose="020B0502040204020203" pitchFamily="34" charset="0"/>
              <a:sym typeface="Wingdings" panose="05000000000000000000" pitchFamily="2" charset="2"/>
            </a:endParaRPr>
          </a:p>
        </p:txBody>
      </p:sp>
      <p:pic>
        <p:nvPicPr>
          <p:cNvPr id="7" name="Picture 6" descr="A picture containing text&#10;&#10;Description automatically generated">
            <a:extLst>
              <a:ext uri="{FF2B5EF4-FFF2-40B4-BE49-F238E27FC236}">
                <a16:creationId xmlns:a16="http://schemas.microsoft.com/office/drawing/2014/main" id="{C948EC5F-08AD-4AC8-ACEB-7A6999404F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 y="1074198"/>
            <a:ext cx="4968671" cy="5690615"/>
          </a:xfrm>
          <a:prstGeom prst="rect">
            <a:avLst/>
          </a:prstGeom>
        </p:spPr>
      </p:pic>
    </p:spTree>
    <p:extLst>
      <p:ext uri="{BB962C8B-B14F-4D97-AF65-F5344CB8AC3E}">
        <p14:creationId xmlns:p14="http://schemas.microsoft.com/office/powerpoint/2010/main" val="145174926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TotalTime>
  <Words>4228</Words>
  <Application>Microsoft Office PowerPoint</Application>
  <PresentationFormat>Widescreen</PresentationFormat>
  <Paragraphs>188</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Microsoft YaHei UI</vt:lpstr>
      <vt:lpstr>Arial</vt:lpstr>
      <vt:lpstr>Calibri</vt:lpstr>
      <vt:lpstr>Calibri Light</vt:lpstr>
      <vt:lpstr>Copperplate Gothic Bold</vt:lpstr>
      <vt:lpstr>Segoe UI</vt:lpstr>
      <vt:lpstr>Times New Roman</vt:lpstr>
      <vt:lpstr>Wingdings</vt:lpstr>
      <vt:lpstr>Office Theme</vt:lpstr>
      <vt:lpstr>Capstone Project Student’s Early Attrition Modelling for Clear Water State University </vt:lpstr>
      <vt:lpstr>About the Project:</vt:lpstr>
      <vt:lpstr>Overview of all the things done in the Project:</vt:lpstr>
      <vt:lpstr>Main Takeaways and Insights Exploratory Data Analysis</vt:lpstr>
      <vt:lpstr>Continuation….</vt:lpstr>
      <vt:lpstr>Continuation….</vt:lpstr>
      <vt:lpstr>Continuation….</vt:lpstr>
      <vt:lpstr>Continuation….</vt:lpstr>
      <vt:lpstr>Continuation….</vt:lpstr>
      <vt:lpstr>Continuation….</vt:lpstr>
      <vt:lpstr>Modelling Process:</vt:lpstr>
      <vt:lpstr>Decision Tree:</vt:lpstr>
      <vt:lpstr>Continuation….</vt:lpstr>
      <vt:lpstr>Continuation….</vt:lpstr>
      <vt:lpstr>Continuation….</vt:lpstr>
      <vt:lpstr>Key Drivers of Attrition</vt:lpstr>
      <vt:lpstr>Continuation….</vt:lpstr>
      <vt:lpstr>Continuation….</vt:lpstr>
      <vt:lpstr>Continuation….</vt:lpstr>
      <vt:lpstr>Recommended Interventions based on the Model</vt:lpstr>
      <vt:lpstr>Continuation….</vt:lpstr>
      <vt:lpstr>Thank You</vt:lpstr>
      <vt:lpstr>About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Student’s Early  Attrition Modelling for Clear Water State University </dc:title>
  <dc:creator>Abhinav Banisetti</dc:creator>
  <cp:lastModifiedBy>Abhinav Banisetti</cp:lastModifiedBy>
  <cp:revision>38</cp:revision>
  <dcterms:created xsi:type="dcterms:W3CDTF">2020-09-24T12:11:48Z</dcterms:created>
  <dcterms:modified xsi:type="dcterms:W3CDTF">2020-10-19T11:15:12Z</dcterms:modified>
</cp:coreProperties>
</file>