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7" r:id="rId2"/>
    <p:sldId id="265" r:id="rId3"/>
    <p:sldId id="290" r:id="rId4"/>
    <p:sldId id="268" r:id="rId5"/>
    <p:sldId id="264" r:id="rId6"/>
    <p:sldId id="261" r:id="rId7"/>
    <p:sldId id="281" r:id="rId8"/>
    <p:sldId id="282" r:id="rId9"/>
    <p:sldId id="283" r:id="rId10"/>
    <p:sldId id="284" r:id="rId11"/>
    <p:sldId id="285" r:id="rId12"/>
    <p:sldId id="291" r:id="rId13"/>
    <p:sldId id="292" r:id="rId14"/>
    <p:sldId id="293" r:id="rId15"/>
    <p:sldId id="294" r:id="rId16"/>
    <p:sldId id="295" r:id="rId17"/>
    <p:sldId id="296" r:id="rId18"/>
    <p:sldId id="299" r:id="rId19"/>
    <p:sldId id="300" r:id="rId20"/>
    <p:sldId id="301" r:id="rId21"/>
    <p:sldId id="303" r:id="rId22"/>
    <p:sldId id="304" r:id="rId23"/>
    <p:sldId id="305" r:id="rId24"/>
    <p:sldId id="263" r:id="rId25"/>
    <p:sldId id="273" r:id="rId26"/>
    <p:sldId id="302" r:id="rId27"/>
    <p:sldId id="297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86E"/>
    <a:srgbClr val="83F5F2"/>
    <a:srgbClr val="9BF7F5"/>
    <a:srgbClr val="24EDE8"/>
    <a:srgbClr val="D2FBFA"/>
    <a:srgbClr val="20E8E8"/>
    <a:srgbClr val="14C0BC"/>
    <a:srgbClr val="311128"/>
    <a:srgbClr val="2B0F23"/>
    <a:srgbClr val="561E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5" autoAdjust="0"/>
    <p:restoredTop sz="92333" autoAdjust="0"/>
  </p:normalViewPr>
  <p:slideViewPr>
    <p:cSldViewPr>
      <p:cViewPr>
        <p:scale>
          <a:sx n="68" d="100"/>
          <a:sy n="68" d="100"/>
        </p:scale>
        <p:origin x="-17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6AFCE-FBF3-40E8-96CE-15F13C57AD3A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E8880-D814-47E2-8588-5A69F9B68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8880-D814-47E2-8588-5A69F9B68D7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8880-D814-47E2-8588-5A69F9B68D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8880-D814-47E2-8588-5A69F9B68D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8880-D814-47E2-8588-5A69F9B68D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8880-D814-47E2-8588-5A69F9B68D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8880-D814-47E2-8588-5A69F9B68D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8880-D814-47E2-8588-5A69F9B68D7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8880-D814-47E2-8588-5A69F9B68D7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2DED-8332-4F37-902A-71AF7DEC8EFA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D2DB-E868-4BBE-82DF-78439C7BB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2DED-8332-4F37-902A-71AF7DEC8EFA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D2DB-E868-4BBE-82DF-78439C7BB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2DED-8332-4F37-902A-71AF7DEC8EFA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D2DB-E868-4BBE-82DF-78439C7BB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2DED-8332-4F37-902A-71AF7DEC8EFA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D2DB-E868-4BBE-82DF-78439C7BB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2DED-8332-4F37-902A-71AF7DEC8EFA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D2DB-E868-4BBE-82DF-78439C7BB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2DED-8332-4F37-902A-71AF7DEC8EFA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D2DB-E868-4BBE-82DF-78439C7BB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2DED-8332-4F37-902A-71AF7DEC8EFA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D2DB-E868-4BBE-82DF-78439C7BB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2DED-8332-4F37-902A-71AF7DEC8EFA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CFD2DB-E868-4BBE-82DF-78439C7BBA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2DED-8332-4F37-902A-71AF7DEC8EFA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D2DB-E868-4BBE-82DF-78439C7BB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2DED-8332-4F37-902A-71AF7DEC8EFA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4CFD2DB-E868-4BBE-82DF-78439C7BB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2582DED-8332-4F37-902A-71AF7DEC8EFA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D2DB-E868-4BBE-82DF-78439C7BB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2582DED-8332-4F37-902A-71AF7DEC8EFA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4CFD2DB-E868-4BBE-82DF-78439C7BB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33400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LOAD BALANCING ON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HETEROGENOUS SYSTEMS </a:t>
            </a:r>
            <a:r>
              <a:rPr lang="en-US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USING</a:t>
            </a:r>
          </a:p>
          <a:p>
            <a:pPr algn="ct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EVOLUTIONARY TECHNIQUES</a:t>
            </a:r>
            <a:endParaRPr lang="en-US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4343401"/>
            <a:ext cx="4038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SUBMITTED BY :-</a:t>
            </a:r>
            <a:endParaRPr 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5029200"/>
            <a:ext cx="57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AASTHA    MEDIRATTA      (0709110001)</a:t>
            </a:r>
          </a:p>
          <a:p>
            <a:pPr lvl="0"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ABHINAV    BHATNAGAR   (0709110002)</a:t>
            </a:r>
          </a:p>
          <a:p>
            <a:pPr lvl="0"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ABHISHEK    KANAUJIA     (0709110004)</a:t>
            </a:r>
          </a:p>
          <a:p>
            <a:pPr lvl="0"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KHUSHBU    SRIVASTAVA  (0709110050)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447800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Generate initial swarm of the particles using the number of machines and requests  entered by the user.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Generate an initial swarm for the position and velocity of the generated population using random function.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Compute average completion time x for each machine with the help of the formula : Total request completion time/max time span.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Compute Fitness Function that is the average utilization time for each machine by the formula: average completion time/max time span.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Evaluate </a:t>
            </a:r>
            <a:r>
              <a:rPr lang="en-US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pbest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values and corresponding to it, the </a:t>
            </a:r>
            <a:r>
              <a:rPr lang="en-US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values.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Update the velocity according to social and cognitive component.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304800"/>
            <a:ext cx="26068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Algorithm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8153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Algorithm contd..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dirty="0" smtClean="0"/>
              <a:t>v[k+1]   =  v[k] + c1 * rand() * (</a:t>
            </a:r>
            <a:r>
              <a:rPr lang="en-US" dirty="0" err="1" smtClean="0"/>
              <a:t>pbest</a:t>
            </a:r>
            <a:r>
              <a:rPr lang="en-US" dirty="0" smtClean="0"/>
              <a:t>[] - present[])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                                        + c2 * rand() * (</a:t>
            </a:r>
            <a:r>
              <a:rPr lang="en-US" dirty="0" err="1" smtClean="0"/>
              <a:t>gbest</a:t>
            </a:r>
            <a:r>
              <a:rPr lang="en-US" dirty="0" smtClean="0"/>
              <a:t>[] - present[])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(a)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present[] = present[] + v[]                                                       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(b)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7.   Check If x      &gt; x       if yes then assign x       if no then x       is taken.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8.   Update the swarm with the new updated position and velocity.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9.   Repeat the process for a fixed number of iterations in each iteration re-evaluate the original swarm and find the new personal best and global best to find the final values of </a:t>
            </a:r>
            <a:r>
              <a:rPr lang="en-US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pbest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10. If any new request arrives during this assigning of requests, the swarm will be re-generated adding the new request to population and then perform the above steps.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11. Draw a graph for </a:t>
            </a:r>
            <a:r>
              <a:rPr lang="en-US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iterations and for </a:t>
            </a:r>
            <a:r>
              <a:rPr lang="en-US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population.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2514600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k+1</a:t>
            </a:r>
            <a:endParaRPr lang="en-MY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51460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max</a:t>
            </a:r>
            <a:endParaRPr lang="en-MY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251460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max</a:t>
            </a:r>
            <a:endParaRPr lang="en-MY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2514600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k+1</a:t>
            </a:r>
            <a:endParaRPr lang="en-M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1248" y="533400"/>
            <a:ext cx="2509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RESULTS</a:t>
            </a:r>
            <a:endParaRPr lang="en-US" sz="40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 descr="C:\Users\nidhi\Desktop\Load Balancing\Project 9th march\STATIC FINAL\completiontime vs iterations\40M2800req30pop.jp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0" y="2286000"/>
            <a:ext cx="3276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Siddharth\Downloads\vs pop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962400"/>
            <a:ext cx="3276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1905000"/>
            <a:ext cx="6599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PARTICLE SWARM OPTIMIZATION ALGORITHM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66800" y="28956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1)  Completion Time  VS   Iterations</a:t>
            </a:r>
          </a:p>
          <a:p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            ( 40 m/c , 2800 </a:t>
            </a:r>
            <a:r>
              <a:rPr lang="en-US" sz="2000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  <a:endParaRPr lang="en-IN" sz="2000" dirty="0">
              <a:ln w="900" cmpd="sng">
                <a:solidFill>
                  <a:srgbClr val="FFC000">
                    <a:alpha val="55000"/>
                  </a:srgbClr>
                </a:solidFill>
                <a:prstDash val="solid"/>
              </a:ln>
              <a:solidFill>
                <a:srgbClr val="FFC000"/>
              </a:solidFill>
              <a:latin typeface="Californian FB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5715000"/>
            <a:ext cx="3163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2)  </a:t>
            </a:r>
            <a:r>
              <a:rPr lang="en-US" sz="2000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Gbest</a:t>
            </a:r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VS  Population</a:t>
            </a:r>
          </a:p>
          <a:p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      ( 50 m/c , 500 </a:t>
            </a:r>
            <a:r>
              <a:rPr lang="en-US" sz="2000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  <a:endParaRPr lang="en-IN" sz="2000" dirty="0">
              <a:ln w="900" cmpd="sng">
                <a:solidFill>
                  <a:srgbClr val="FFC000">
                    <a:alpha val="55000"/>
                  </a:srgbClr>
                </a:solidFill>
                <a:prstDash val="solid"/>
              </a:ln>
              <a:solidFill>
                <a:srgbClr val="FFC000"/>
              </a:solidFill>
              <a:latin typeface="Californian FB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2438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For Static Request Scheduling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 rot="16200000">
            <a:off x="4663836" y="3638751"/>
            <a:ext cx="158729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Completion time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0" y="4800600"/>
            <a:ext cx="98937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Iterations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5410200" y="2590800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ight Arrow 14"/>
          <p:cNvSpPr/>
          <p:nvPr/>
        </p:nvSpPr>
        <p:spPr>
          <a:xfrm>
            <a:off x="7467600" y="4876800"/>
            <a:ext cx="4572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1600200" y="4495800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ight Arrow 16"/>
          <p:cNvSpPr/>
          <p:nvPr/>
        </p:nvSpPr>
        <p:spPr>
          <a:xfrm>
            <a:off x="3657600" y="6553200"/>
            <a:ext cx="4572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7800" y="5029200"/>
            <a:ext cx="400110" cy="598882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Gbest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38400" y="6474023"/>
            <a:ext cx="11079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Population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.1</a:t>
            </a:r>
            <a:endParaRPr lang="en-MY" dirty="0"/>
          </a:p>
        </p:txBody>
      </p:sp>
      <p:sp>
        <p:nvSpPr>
          <p:cNvPr id="22" name="TextBox 21"/>
          <p:cNvSpPr txBox="1"/>
          <p:nvPr/>
        </p:nvSpPr>
        <p:spPr>
          <a:xfrm>
            <a:off x="48768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</a:t>
            </a:r>
            <a:endParaRPr lang="en-MY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0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nidhi\Desktop\Load Balancing\Project 9th march\STATIC FINAL\gbest vs iterations\40m800req10pop.jp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05200" y="914400"/>
            <a:ext cx="373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3400" y="514290"/>
            <a:ext cx="312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3)   </a:t>
            </a:r>
            <a:r>
              <a:rPr lang="en-US" sz="2000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Gbest</a:t>
            </a:r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VS  Iterations</a:t>
            </a:r>
          </a:p>
          <a:p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   ( 40 m/c , 800 </a:t>
            </a:r>
            <a:r>
              <a:rPr lang="en-US" sz="2000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  <a:endParaRPr lang="en-IN" sz="2000" dirty="0"/>
          </a:p>
        </p:txBody>
      </p:sp>
      <p:pic>
        <p:nvPicPr>
          <p:cNvPr id="10" name="Picture 9" descr="C:\Users\nidhi\Desktop\Load Balancing\Project 9th march\STATIC FINAL\Time vs pop\30m600req20pop.jp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05200" y="4191000"/>
            <a:ext cx="373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33400" y="3790890"/>
            <a:ext cx="45041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4)  Computation Time  VS  Population</a:t>
            </a:r>
          </a:p>
          <a:p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   ( 30 m/c , 600 </a:t>
            </a:r>
            <a:r>
              <a:rPr lang="en-US" sz="2000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sz="2000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  <a:endParaRPr lang="en-IN" sz="2000" dirty="0"/>
          </a:p>
        </p:txBody>
      </p:sp>
      <p:sp>
        <p:nvSpPr>
          <p:cNvPr id="6" name="Up Arrow 5"/>
          <p:cNvSpPr/>
          <p:nvPr/>
        </p:nvSpPr>
        <p:spPr>
          <a:xfrm>
            <a:off x="3581400" y="1676400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3429000" y="2209800"/>
            <a:ext cx="400110" cy="598882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Gbest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3352800"/>
            <a:ext cx="98937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Iterations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15000" y="3429000"/>
            <a:ext cx="4572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2793407" y="5765207"/>
            <a:ext cx="187780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Computation time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3657600" y="4572000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ight Arrow 13"/>
          <p:cNvSpPr/>
          <p:nvPr/>
        </p:nvSpPr>
        <p:spPr>
          <a:xfrm>
            <a:off x="5867400" y="6705600"/>
            <a:ext cx="4572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8200" y="6626423"/>
            <a:ext cx="11079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Population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</a:t>
            </a:r>
            <a:endParaRPr lang="en-MY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0" y="6248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.4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6" grpId="0" animBg="1"/>
      <p:bldP spid="7" grpId="0"/>
      <p:bldP spid="8" grpId="0"/>
      <p:bldP spid="9" grpId="0" animBg="1"/>
      <p:bldP spid="12" grpId="0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idhi\Desktop\Load Balancing\Project 9th march\DYNAMIC FINAL\completiontime vs population\completiontime 10 m 20 pop.jp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86400" y="609600"/>
            <a:ext cx="304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09600" y="533400"/>
            <a:ext cx="4785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b.    For Dynamic Request Scheduling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1)  Completion Time  VS  Dynamic  Requests  graph</a:t>
            </a:r>
          </a:p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                        ( 3 m/c , 20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  <a:endParaRPr lang="en-MY" dirty="0"/>
          </a:p>
        </p:txBody>
      </p:sp>
      <p:pic>
        <p:nvPicPr>
          <p:cNvPr id="5" name="Picture 4" descr="C:\Users\nidhi\Desktop\gbst vs ite 4.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133600"/>
            <a:ext cx="2986382" cy="26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267200" y="365760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2) 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Gbest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VS  Iterations  ( 50 m/c , 300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  <a:endParaRPr lang="en-MY" dirty="0"/>
          </a:p>
        </p:txBody>
      </p:sp>
      <p:pic>
        <p:nvPicPr>
          <p:cNvPr id="7" name="Picture 6" descr="C:\Users\nidhi\Desktop\4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038600"/>
            <a:ext cx="3124200" cy="26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518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3)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Gbest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VS  Dynamic  Requests  graph</a:t>
            </a:r>
          </a:p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                    ( 4 m/c , 40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4846642" y="1886151"/>
            <a:ext cx="158729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Completion time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4572000"/>
            <a:ext cx="98937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Iterations</a:t>
            </a:r>
            <a:endParaRPr lang="en-US" sz="1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5593006" y="838200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Up Arrow 11"/>
          <p:cNvSpPr/>
          <p:nvPr/>
        </p:nvSpPr>
        <p:spPr>
          <a:xfrm>
            <a:off x="1143000" y="3048000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990600" y="3581400"/>
            <a:ext cx="400110" cy="598882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Gbest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5486400" y="4871918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/>
          <p:cNvSpPr/>
          <p:nvPr/>
        </p:nvSpPr>
        <p:spPr>
          <a:xfrm>
            <a:off x="5334000" y="5405318"/>
            <a:ext cx="400110" cy="598882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Gbest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0" y="2892623"/>
            <a:ext cx="1786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Dynamic Requests</a:t>
            </a:r>
            <a:endParaRPr lang="en-US" sz="1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00" y="6400800"/>
            <a:ext cx="1786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Dynamic Requests</a:t>
            </a:r>
            <a:endParaRPr lang="en-US" sz="1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24800" y="2971800"/>
            <a:ext cx="3810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924800" y="6537600"/>
            <a:ext cx="3810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895600" y="4648200"/>
            <a:ext cx="4572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532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.1</a:t>
            </a:r>
            <a:endParaRPr lang="en-MY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434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.2</a:t>
            </a:r>
            <a:endParaRPr lang="en-MY" dirty="0"/>
          </a:p>
        </p:txBody>
      </p:sp>
      <p:sp>
        <p:nvSpPr>
          <p:cNvPr id="33" name="TextBox 32"/>
          <p:cNvSpPr txBox="1"/>
          <p:nvPr/>
        </p:nvSpPr>
        <p:spPr>
          <a:xfrm>
            <a:off x="4191000" y="6248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/>
      <p:bldP spid="18" grpId="0"/>
      <p:bldP spid="19" grpId="0" animBg="1"/>
      <p:bldP spid="20" grpId="0" animBg="1"/>
      <p:bldP spid="21" grpId="0" animBg="1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idhi\Desktop\fig 4.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524000"/>
            <a:ext cx="3120205" cy="265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85800" y="762000"/>
            <a:ext cx="7418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II.  HYBRID PARTICLE SWARM OPTIMIZATION ALGORITHM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For Static Request Scheduling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76400" y="2209800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1) 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Gbest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VS  Iterations</a:t>
            </a:r>
          </a:p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   ( 12 m/c , 450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  <a:endParaRPr lang="en-MY" dirty="0"/>
          </a:p>
        </p:txBody>
      </p:sp>
      <p:pic>
        <p:nvPicPr>
          <p:cNvPr id="6" name="Picture 5" descr="C:\Users\nidhi\Desktop\time vs iter 6m800r4pop.jp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19200" y="3657600"/>
            <a:ext cx="304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5410200"/>
            <a:ext cx="3797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2)  Completion Time  VS   Iterations</a:t>
            </a:r>
          </a:p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              ( 12 m/c , 450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  <a:endParaRPr lang="en-MY" dirty="0"/>
          </a:p>
        </p:txBody>
      </p:sp>
      <p:sp>
        <p:nvSpPr>
          <p:cNvPr id="8" name="Rectangle 7"/>
          <p:cNvSpPr/>
          <p:nvPr/>
        </p:nvSpPr>
        <p:spPr>
          <a:xfrm>
            <a:off x="2133600" y="6016823"/>
            <a:ext cx="98937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Iterations</a:t>
            </a:r>
            <a:endParaRPr lang="en-US" sz="1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4953000" y="2362200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/>
          <p:cNvSpPr/>
          <p:nvPr/>
        </p:nvSpPr>
        <p:spPr>
          <a:xfrm>
            <a:off x="4800600" y="2895600"/>
            <a:ext cx="400110" cy="598882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Gbest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00400" y="6093023"/>
            <a:ext cx="4572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91200" y="3959423"/>
            <a:ext cx="98937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Iterations</a:t>
            </a:r>
            <a:endParaRPr lang="en-US" sz="1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858000" y="4035623"/>
            <a:ext cx="4572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434185" y="5231807"/>
            <a:ext cx="187780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Completion time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1295400" y="4038600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TextBox 20"/>
          <p:cNvSpPr txBox="1"/>
          <p:nvPr/>
        </p:nvSpPr>
        <p:spPr>
          <a:xfrm>
            <a:off x="6019800" y="4419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.1</a:t>
            </a:r>
            <a:endParaRPr lang="en-MY" dirty="0"/>
          </a:p>
        </p:txBody>
      </p:sp>
      <p:sp>
        <p:nvSpPr>
          <p:cNvPr id="22" name="TextBox 21"/>
          <p:cNvSpPr txBox="1"/>
          <p:nvPr/>
        </p:nvSpPr>
        <p:spPr>
          <a:xfrm>
            <a:off x="2209800" y="6488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.2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 animBg="1"/>
      <p:bldP spid="10" grpId="0"/>
      <p:bldP spid="13" grpId="0" animBg="1"/>
      <p:bldP spid="14" grpId="0"/>
      <p:bldP spid="15" grpId="0" animBg="1"/>
      <p:bldP spid="16" grpId="0"/>
      <p:bldP spid="17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nidhi\Desktop\time vs pop hps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76600"/>
            <a:ext cx="3733800" cy="30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90600" y="1447800"/>
            <a:ext cx="2605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3) 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Gbest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VS Population</a:t>
            </a:r>
          </a:p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     ( 3 m/c , 6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4800600" y="4495800"/>
            <a:ext cx="38779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4)  Completion Time  VS  Population</a:t>
            </a:r>
          </a:p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                 ( 3 m/c , 6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</a:p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   </a:t>
            </a:r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23015" y="4853784"/>
            <a:ext cx="187780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Completion time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838200" y="3660577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ight Arrow 10"/>
          <p:cNvSpPr/>
          <p:nvPr/>
        </p:nvSpPr>
        <p:spPr>
          <a:xfrm>
            <a:off x="3124200" y="6172200"/>
            <a:ext cx="4572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6019801"/>
            <a:ext cx="110799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Population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4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</a:t>
            </a:r>
            <a:endParaRPr lang="en-MY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.4</a:t>
            </a:r>
            <a:endParaRPr lang="en-MY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4916389" y="1938635"/>
            <a:ext cx="99059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Gbest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278587" y="3045023"/>
            <a:ext cx="4572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1789" y="2892623"/>
            <a:ext cx="11079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Population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5373587" y="1292423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8" name="Picture 27" descr="C:\Users\nidhi\Desktop\SP gbest vs pop 6m 80req.jp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62601" y="228600"/>
            <a:ext cx="3276600" cy="26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  <p:bldP spid="9" grpId="0"/>
      <p:bldP spid="10" grpId="0" animBg="1"/>
      <p:bldP spid="11" grpId="0" animBg="1"/>
      <p:bldP spid="12" grpId="0"/>
      <p:bldP spid="19" grpId="1"/>
      <p:bldP spid="20" grpId="0"/>
      <p:bldP spid="22" grpId="1"/>
      <p:bldP spid="23" grpId="1" animBg="1"/>
      <p:bldP spid="24" grpId="1"/>
      <p:bldP spid="2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idhi\Desktop\dhpso_time vs req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04800"/>
            <a:ext cx="3234776" cy="2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09600" y="533400"/>
            <a:ext cx="4927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b.    For Dynamic Requests Scheduling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1)  Completion Time  VS  Dynamic  Requests  graph</a:t>
            </a:r>
          </a:p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                           ( 4 m/c , 10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4267200" y="3657600"/>
            <a:ext cx="441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2) 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Gbest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VS  Iterations    ( 5 m/c , 200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381000" y="518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3) 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Gbest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VS  Dynamic  Requests  graph</a:t>
            </a:r>
          </a:p>
          <a:p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                        ( 4 m/c , 10 </a:t>
            </a:r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req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fornian FB" pitchFamily="18" charset="0"/>
              </a:rPr>
              <a:t>)</a:t>
            </a:r>
            <a:endParaRPr lang="en-MY" dirty="0"/>
          </a:p>
        </p:txBody>
      </p:sp>
      <p:pic>
        <p:nvPicPr>
          <p:cNvPr id="7" name="Picture 6" descr="C:\Users\nidhi\Desktop\D5m200r+20+15+12+14(gbest vs iter)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32004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nidhi\Desktop\gbst vs req dhps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130400"/>
            <a:ext cx="3276600" cy="27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 rot="16200000">
            <a:off x="4922842" y="1809951"/>
            <a:ext cx="158729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Completion time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4419600"/>
            <a:ext cx="98937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Iterations</a:t>
            </a:r>
            <a:endParaRPr lang="en-US" sz="1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5669206" y="762000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Up Arrow 11"/>
          <p:cNvSpPr/>
          <p:nvPr/>
        </p:nvSpPr>
        <p:spPr>
          <a:xfrm>
            <a:off x="838200" y="2895600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685800" y="3429000"/>
            <a:ext cx="400110" cy="598882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Gbest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5638800" y="5105400"/>
            <a:ext cx="76200" cy="381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/>
          <p:cNvSpPr/>
          <p:nvPr/>
        </p:nvSpPr>
        <p:spPr>
          <a:xfrm>
            <a:off x="5486400" y="5638800"/>
            <a:ext cx="400110" cy="598882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4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Gbest</a:t>
            </a:r>
            <a:endParaRPr lang="en-US" sz="1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2200" y="2816423"/>
            <a:ext cx="1786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Dynamic Requests</a:t>
            </a:r>
            <a:endParaRPr lang="en-US" sz="1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001000" y="2895600"/>
            <a:ext cx="3810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590800" y="4495800"/>
            <a:ext cx="4572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48400" y="6626423"/>
            <a:ext cx="1786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Dynamic Requests</a:t>
            </a:r>
            <a:endParaRPr lang="en-US" sz="1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077200" y="6705600"/>
            <a:ext cx="381000" cy="76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5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</a:t>
            </a:r>
            <a:endParaRPr lang="en-MY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800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.2</a:t>
            </a:r>
            <a:endParaRPr lang="en-MY" dirty="0"/>
          </a:p>
        </p:txBody>
      </p:sp>
      <p:sp>
        <p:nvSpPr>
          <p:cNvPr id="25" name="TextBox 24"/>
          <p:cNvSpPr txBox="1"/>
          <p:nvPr/>
        </p:nvSpPr>
        <p:spPr>
          <a:xfrm>
            <a:off x="4419600" y="6488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.3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/>
      <p:bldP spid="18" grpId="0" animBg="1"/>
      <p:bldP spid="20" grpId="0" animBg="1"/>
      <p:bldP spid="21" grpId="0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3000"/>
            <a:ext cx="8763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en-US" sz="2000" b="1" dirty="0" smtClean="0">
                <a:solidFill>
                  <a:srgbClr val="83F5F2"/>
                </a:solidFill>
              </a:rPr>
              <a:t>Comparison</a:t>
            </a:r>
            <a:r>
              <a:rPr lang="en-US" sz="2000" b="1" dirty="0" smtClean="0">
                <a:solidFill>
                  <a:srgbClr val="9BF7F5"/>
                </a:solidFill>
              </a:rPr>
              <a:t> of Static Particle swarm optimization and </a:t>
            </a:r>
          </a:p>
          <a:p>
            <a:pPr marL="514350" indent="-514350" algn="ctr"/>
            <a:r>
              <a:rPr lang="en-US" sz="2000" b="1" dirty="0" smtClean="0">
                <a:solidFill>
                  <a:srgbClr val="9BF7F5"/>
                </a:solidFill>
              </a:rPr>
              <a:t> Static Hybrid particle swarm  </a:t>
            </a:r>
            <a:r>
              <a:rPr lang="en-US" sz="2000" b="1" dirty="0" smtClean="0">
                <a:solidFill>
                  <a:srgbClr val="9BF7F5"/>
                </a:solidFill>
              </a:rPr>
              <a:t>optimization</a:t>
            </a:r>
          </a:p>
          <a:p>
            <a:pPr marL="514350" indent="-514350" algn="ctr"/>
            <a:r>
              <a:rPr lang="en-US" b="1" cap="none" spc="0" dirty="0" smtClean="0">
                <a:ln w="11430"/>
                <a:solidFill>
                  <a:srgbClr val="9BF7F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(The following graphs are for 6 machines , 80 requests)</a:t>
            </a:r>
            <a:endParaRPr lang="en-US" b="1" cap="none" spc="0" dirty="0">
              <a:ln w="11430"/>
              <a:solidFill>
                <a:srgbClr val="9BF7F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210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3810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C:\Users\nidhi\Desktop\SP gbest vs pop 6m 80req.jp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7800" y="2438400"/>
            <a:ext cx="31011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314014" y="5791200"/>
            <a:ext cx="59012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    Figure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1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: (a)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population graph for PSO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                          (b)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population graph for HPSO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09800" y="5181600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(a) </a:t>
            </a:r>
            <a:endParaRPr lang="en-MY" dirty="0"/>
          </a:p>
        </p:txBody>
      </p:sp>
      <p:sp>
        <p:nvSpPr>
          <p:cNvPr id="25" name="Rectangle 24"/>
          <p:cNvSpPr/>
          <p:nvPr/>
        </p:nvSpPr>
        <p:spPr>
          <a:xfrm>
            <a:off x="6324600" y="5181600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(b) </a:t>
            </a:r>
            <a:endParaRPr lang="en-MY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990600" y="2057400"/>
            <a:ext cx="327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1)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versus population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9304" y="381000"/>
            <a:ext cx="6112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fornian FB" pitchFamily="18" charset="0"/>
              </a:rPr>
              <a:t>PERFORMANCE EVALUATION</a:t>
            </a:r>
            <a:endParaRPr lang="en-US" sz="3200" b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fornian FB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676400"/>
            <a:ext cx="3505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350519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1295400" y="4876800"/>
            <a:ext cx="69368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Figure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2 :     (a) Completion time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population graph for PSO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                       (b) Completion Time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population graph for HPSO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4267200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(a) 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6553200" y="4267200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(b) </a:t>
            </a:r>
            <a:endParaRPr lang="en-MY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0" y="1219200"/>
            <a:ext cx="4642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6D86E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2) Computation time versus population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6D86E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7526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/>
              <a:t>Load Balancing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is a technique to distribute workload evenly across two or more computers, network links, CPUs, hard drives, or other resources and does the following :-</a:t>
            </a:r>
          </a:p>
          <a:p>
            <a:pPr algn="just"/>
            <a:endParaRPr lang="en-US" sz="2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1" y="304800"/>
            <a:ext cx="46931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US" sz="4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5" descr="C:\Program Files\Microsoft Office\MEDIA\CAGCAT10\j030084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334000"/>
            <a:ext cx="1524000" cy="137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95400" y="3657600"/>
            <a:ext cx="5867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just"/>
            <a:endParaRPr lang="en-US" sz="2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Enhances the performance of the servers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Leads to their optimal utilization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Ensures no single server is overwhelmed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327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828800"/>
            <a:ext cx="3605516" cy="265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1676400" y="5029200"/>
            <a:ext cx="60844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         Figure 3:      (a)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iterations graph for PSO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                                (b)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iterations graph for HPSO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4495800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(a) 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6400800" y="4495800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(b) </a:t>
            </a:r>
            <a:endParaRPr lang="en-MY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465299" y="1219200"/>
            <a:ext cx="31021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6D86E"/>
                </a:solidFill>
                <a:effectLst/>
                <a:ea typeface="Times New Roman" pitchFamily="18" charset="0"/>
                <a:cs typeface="Times New Roman" pitchFamily="18" charset="0"/>
              </a:rPr>
              <a:t>3)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6D86E"/>
                </a:solidFill>
                <a:effectLst/>
                <a:ea typeface="Times New Roman" pitchFamily="18" charset="0"/>
                <a:cs typeface="Times New Roman" pitchFamily="18" charset="0"/>
              </a:rPr>
              <a:t>Gbest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6D86E"/>
                </a:solidFill>
                <a:effectLst/>
                <a:ea typeface="Times New Roman" pitchFamily="18" charset="0"/>
                <a:cs typeface="Times New Roman" pitchFamily="18" charset="0"/>
              </a:rPr>
              <a:t> versus iterations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A6D86E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/>
            <a:r>
              <a:rPr lang="en-US" sz="2000" b="1" dirty="0" smtClean="0">
                <a:solidFill>
                  <a:srgbClr val="83F5F2"/>
                </a:solidFill>
              </a:rPr>
              <a:t>II.  Comparison of Dynamic particle swarm optimization and Dynamic hybrid particle swarm optimization</a:t>
            </a:r>
            <a:endParaRPr lang="en-MY" sz="2000" dirty="0">
              <a:solidFill>
                <a:srgbClr val="83F5F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3733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nidhi\Desktop\DH gbest vs iter 6m 80r +10+10+20+30.jp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486400" y="2286000"/>
            <a:ext cx="289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2365920" y="5791200"/>
            <a:ext cx="52123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Figure 5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: (a)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iterations graph for PSO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            (b)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iterations graph for HPSO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5181600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(a) </a:t>
            </a:r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6705600" y="5181600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(b) </a:t>
            </a:r>
            <a:endParaRPr lang="en-MY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224125" y="1752600"/>
            <a:ext cx="3096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6D86E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1)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6D86E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6D86E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versus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6D86E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iterations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A6D86E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idhi\Desktop\DP gbest vs pop 6m 80req+10+10+20+30.jp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19200" y="1981200"/>
            <a:ext cx="299277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nidhi\Desktop\DH gbest vs pop 6m 80r +10+10+20+30.jp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34000" y="1981200"/>
            <a:ext cx="299630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1619494" y="5181600"/>
            <a:ext cx="66865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    Figure 6 :  (a)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dynamic requests  graph for PSO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                        (b)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Gbest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dynamic requests graph for HPSO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724400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(a) 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6553200" y="4724400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(b) 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1066800" y="1066800"/>
            <a:ext cx="4140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A6D86E"/>
                </a:solidFill>
              </a:rPr>
              <a:t>2)  </a:t>
            </a:r>
            <a:r>
              <a:rPr lang="en-US" sz="2000" dirty="0" err="1" smtClean="0">
                <a:solidFill>
                  <a:srgbClr val="A6D86E"/>
                </a:solidFill>
              </a:rPr>
              <a:t>Gbest</a:t>
            </a:r>
            <a:r>
              <a:rPr lang="en-US" sz="2000" dirty="0" smtClean="0">
                <a:solidFill>
                  <a:srgbClr val="A6D86E"/>
                </a:solidFill>
              </a:rPr>
              <a:t> versus dynamic requests</a:t>
            </a:r>
            <a:endParaRPr lang="en-MY" sz="2000" dirty="0">
              <a:solidFill>
                <a:srgbClr val="A6D86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334839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nidhi\Desktop\dhpso_time vs req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133600"/>
            <a:ext cx="289661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1068288" y="5334000"/>
            <a:ext cx="69500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Figure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7 :   (a) Completion Time versus dynamic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requsts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for PSO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            (b) Completion Time versus dynamic requests for HPSO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4724400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(a) 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6019800" y="4724400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(b) </a:t>
            </a:r>
            <a:endParaRPr lang="en-MY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990600" y="1143000"/>
            <a:ext cx="5312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6D86E"/>
                </a:solidFill>
                <a:effectLst/>
                <a:ea typeface="Times New Roman" pitchFamily="18" charset="0"/>
                <a:cs typeface="Times New Roman" pitchFamily="18" charset="0"/>
              </a:rPr>
              <a:t>3) Completion Time versus dynamic requests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A6D86E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09600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</a:t>
            </a:r>
            <a:r>
              <a:rPr lang="en-US" sz="3600" dirty="0" smtClean="0"/>
              <a:t> REFERENCES</a:t>
            </a:r>
            <a:endParaRPr lang="en-US" sz="36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2400" dirty="0" smtClean="0"/>
          </a:p>
        </p:txBody>
      </p:sp>
      <p:pic>
        <p:nvPicPr>
          <p:cNvPr id="4" name="Picture 3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990600" cy="1447800"/>
          </a:xfrm>
          <a:prstGeom prst="rect">
            <a:avLst/>
          </a:prstGeom>
          <a:noFill/>
        </p:spPr>
      </p:pic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48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Visalakshi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S 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Sivanandam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“Dynamic Task Scheduling with Load Balancing using Hybrid Particle Swarm Optimization”,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Int. J. Open Problems Compt. Math., Vol. 2, No. 3, September 2009,ISSN 1998-6262.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[2]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E. El-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Abd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Mohamed I. El-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Bendary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“A Neural Network Approach for Dynamic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Load Balancing In Homogeneous Distributed Systems”, IEEE Trans. Parallel and distributed systems,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9, No.6, June 1997.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[3]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Albert Y.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Zomaya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Senior Member, IEEE, and Yee-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Hwei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The, “Observations on Using Genetic Algorithms for Dynamic Load-Balancing”, IEEE Transactions On Parallel And Distributed Systems, Vol. 12, No. 9, September 2001.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MR10"/>
                <a:cs typeface="Times New Roman" pitchFamily="18" charset="0"/>
              </a:rPr>
              <a:t>[4]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MR1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MR10"/>
                <a:cs typeface="Times New Roman" pitchFamily="18" charset="0"/>
              </a:rPr>
              <a:t>Swagatam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MR10"/>
                <a:cs typeface="Times New Roman" pitchFamily="18" charset="0"/>
              </a:rPr>
              <a:t> Das,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MR10"/>
                <a:cs typeface="Times New Roman" pitchFamily="18" charset="0"/>
              </a:rPr>
              <a:t>Ajith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MR10"/>
                <a:cs typeface="Times New Roman" pitchFamily="18" charset="0"/>
              </a:rPr>
              <a:t> Abraham,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MR10"/>
                <a:cs typeface="Times New Roman" pitchFamily="18" charset="0"/>
              </a:rPr>
              <a:t>Amit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MR1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MR10"/>
                <a:cs typeface="Times New Roman" pitchFamily="18" charset="0"/>
              </a:rPr>
              <a:t>Konar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MR7"/>
                <a:cs typeface="Times New Roman" pitchFamily="18" charset="0"/>
              </a:rPr>
              <a:t>, “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Particle Swarm Optimization and Differential Evolution Algorithms: Technical Analysis, Applications and Hybridization Perspectives”.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[5]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Chunming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Yang, Simon D, “A new particle swarm optimization technique”,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Proceedings of the International Conference on Systems Engineering ,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pp.164-169,(2005).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[6]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Parsopoulos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K.E,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Vrahatis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M.N, “Recent approaches to global optimization                                          problems through particle swarm optimization”,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Natural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Computing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pp. 235 – 306 ,Vol.1(2002)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209800"/>
            <a:ext cx="4778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alifornian FB" pitchFamily="18" charset="0"/>
              </a:rPr>
              <a:t>THANK YOU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idhi\Desktop\SP time vs iter 6m 80req.jp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19200" y="1905000"/>
            <a:ext cx="291854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nidhi\Desktop\SH time vs iter 6m 80r.jp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7800" y="1905000"/>
            <a:ext cx="291854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143000" y="990600"/>
            <a:ext cx="4344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A6D86E"/>
                </a:solidFill>
              </a:rPr>
              <a:t>4) Completion Time versus iterations</a:t>
            </a:r>
            <a:endParaRPr lang="en-MY" sz="2000" dirty="0">
              <a:solidFill>
                <a:srgbClr val="A6D86E"/>
              </a:solidFill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752600" y="5105400"/>
            <a:ext cx="60201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Figure 4 :    (a) Completion time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iterations graph for PSO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           (b) Completion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iterations graph for HPSO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4495800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(b) 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2514600" y="4495800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(a) 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458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fornian FB" pitchFamily="18" charset="0"/>
              </a:rPr>
              <a:t>Load Balancing algorithms </a:t>
            </a:r>
            <a:r>
              <a:rPr lang="en-US" dirty="0" smtClean="0"/>
              <a:t>are designed essentially to equally spread the load on processors and maximize their utilization while minimizing the total task execution time.</a:t>
            </a:r>
            <a:r>
              <a:rPr lang="en-US" sz="1100" dirty="0" smtClean="0"/>
              <a:t>[1][2]</a:t>
            </a:r>
            <a:endParaRPr lang="en-US" dirty="0" smtClean="0"/>
          </a:p>
          <a:p>
            <a:endParaRPr lang="en-MY" dirty="0" smtClean="0"/>
          </a:p>
          <a:p>
            <a:r>
              <a:rPr lang="en-US" sz="2400" dirty="0" smtClean="0">
                <a:solidFill>
                  <a:srgbClr val="A6D86E"/>
                </a:solidFill>
                <a:latin typeface="Californian FB" pitchFamily="18" charset="0"/>
              </a:rPr>
              <a:t>The Objective are 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To minimize the total execution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To reduce the communication cost encountered by the task assignment subject to the resource constraints.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A6D86E"/>
                </a:solidFill>
                <a:latin typeface="Californian FB" pitchFamily="18" charset="0"/>
              </a:rPr>
              <a:t>In this problem 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A  particle is evaluated by calculating its fitness function.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The objective function calculates the total execution time of the set of tasks allocated to each processor.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The fitness function calculates the average of the total execution time of the set of tasks allocated to the processors. </a:t>
            </a:r>
            <a:r>
              <a:rPr lang="en-US" baseline="30000" dirty="0" smtClean="0"/>
              <a:t>[1][3]</a:t>
            </a:r>
            <a:r>
              <a:rPr lang="en-US" dirty="0" smtClean="0"/>
              <a:t> 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4495800" y="1808202"/>
            <a:ext cx="4343400" cy="9144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Improve solution quality using  simulated  annealing</a:t>
            </a:r>
          </a:p>
          <a:p>
            <a:pPr algn="ctr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5181600" y="3027402"/>
            <a:ext cx="3200400" cy="1447800"/>
          </a:xfrm>
          <a:prstGeom prst="flowChartDecision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3332202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Has maximum iteration reached?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5694402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629400" y="4475202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629400" y="2722602"/>
            <a:ext cx="381000" cy="3810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4648200" y="4932402"/>
            <a:ext cx="4191000" cy="838200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Get the best individual from the last</a:t>
            </a:r>
          </a:p>
        </p:txBody>
      </p:sp>
      <p:sp>
        <p:nvSpPr>
          <p:cNvPr id="10" name="Left Arrow 9"/>
          <p:cNvSpPr/>
          <p:nvPr/>
        </p:nvSpPr>
        <p:spPr>
          <a:xfrm>
            <a:off x="2819400" y="3484602"/>
            <a:ext cx="2438400" cy="457200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304800" y="3103602"/>
            <a:ext cx="2514600" cy="1066800"/>
          </a:xfrm>
          <a:prstGeom prst="round1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3"/>
          <p:cNvSpPr txBox="1"/>
          <p:nvPr/>
        </p:nvSpPr>
        <p:spPr>
          <a:xfrm>
            <a:off x="381000" y="3256002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        PSO APPROACH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1219200" y="2113002"/>
            <a:ext cx="3276600" cy="990600"/>
          </a:xfrm>
          <a:prstGeom prst="bentArrow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5362178"/>
            <a:ext cx="2286000" cy="92333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sz="5400" b="1" dirty="0">
              <a:ln w="31550" cmpd="sng">
                <a:gradFill>
                  <a:gsLst>
                    <a:gs pos="25000">
                      <a:srgbClr val="6EA0B0">
                        <a:shade val="25000"/>
                        <a:satMod val="190000"/>
                      </a:srgbClr>
                    </a:gs>
                    <a:gs pos="80000">
                      <a:srgbClr val="6EA0B0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05000" y="6151602"/>
            <a:ext cx="51651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HYBRID PSO FLOWCHART</a:t>
            </a:r>
            <a:endParaRPr lang="en-US" sz="3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7620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HPSO is an optimization algorithm combining the PSO with other evolutionary algorithms . </a:t>
            </a:r>
            <a:r>
              <a:rPr lang="en-US" dirty="0" err="1" smtClean="0"/>
              <a:t>Hybridiziing</a:t>
            </a:r>
            <a:r>
              <a:rPr lang="en-US" dirty="0" smtClean="0"/>
              <a:t> PSO  leads to good global search algorithm and the good local search algorithm, which yields a promising result.</a:t>
            </a:r>
            <a:endParaRPr lang="en-IN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90981" y="228600"/>
            <a:ext cx="76610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fornian FB" pitchFamily="18" charset="0"/>
              </a:rPr>
              <a:t>Hybrid </a:t>
            </a:r>
            <a:r>
              <a:rPr lang="en-US" sz="2800" b="1" cap="none" spc="50" dirty="0" err="1" smtClean="0">
                <a:ln w="1143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fornian FB" pitchFamily="18" charset="0"/>
              </a:rPr>
              <a:t>Partile</a:t>
            </a:r>
            <a:r>
              <a:rPr lang="en-US" sz="2800" b="1" cap="none" spc="50" dirty="0" smtClean="0">
                <a:ln w="1143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fornian FB" pitchFamily="18" charset="0"/>
              </a:rPr>
              <a:t> Swarm Optimization Algorithm</a:t>
            </a:r>
            <a:endParaRPr lang="en-IN" sz="2800" b="1" cap="none" spc="50" dirty="0">
              <a:ln w="11430"/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fornian FB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447800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u="sng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Load Balancing  mediates internal communications in computer clusters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Need to improve server capacity.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Critical to improve the performance of the system to make it  reliable.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Problem faced by the web servers working in heterogeneous environment, of  managing the load optimally without leading to web failure -- Prime motivation for  the project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819400" y="533400"/>
            <a:ext cx="2988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MOTIVATION</a:t>
            </a:r>
            <a:endParaRPr lang="en-US" sz="36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 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304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PROJECT  OBJECTIVES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915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r>
              <a:rPr lang="en-US" sz="2000" dirty="0" smtClean="0"/>
              <a:t>The objectives of this project are ; using Particle Swarm Optimization and Hybrid Particle Swarm Optimization  Algorithms :</a:t>
            </a:r>
          </a:p>
          <a:p>
            <a:endParaRPr lang="en-US" sz="2000" dirty="0" smtClean="0"/>
          </a:p>
          <a:p>
            <a:pPr lvl="0">
              <a:buFont typeface="Wingdings" pitchFamily="2" charset="2"/>
              <a:buChar char="ü"/>
            </a:pPr>
            <a:r>
              <a:rPr lang="en-US" sz="2000" dirty="0" smtClean="0"/>
              <a:t>To equally distribute the load on servers and  minimize the total response time.</a:t>
            </a:r>
          </a:p>
          <a:p>
            <a:pPr lvl="0"/>
            <a:endParaRPr lang="en-US" sz="2000" dirty="0" smtClean="0"/>
          </a:p>
          <a:p>
            <a:pPr lvl="0">
              <a:buFont typeface="Wingdings" pitchFamily="2" charset="2"/>
              <a:buChar char="ü"/>
            </a:pPr>
            <a:r>
              <a:rPr lang="en-US" sz="2000" dirty="0" smtClean="0"/>
              <a:t>To reduce the communication cost.</a:t>
            </a:r>
          </a:p>
          <a:p>
            <a:pPr lvl="0"/>
            <a:endParaRPr lang="en-US" sz="2000" dirty="0" smtClean="0"/>
          </a:p>
          <a:p>
            <a:pPr lvl="0">
              <a:buFont typeface="Wingdings" pitchFamily="2" charset="2"/>
              <a:buChar char="ü"/>
            </a:pPr>
            <a:r>
              <a:rPr lang="en-US" sz="2000" dirty="0" smtClean="0"/>
              <a:t>To provide scheduling of requests that arrives dynamically.</a:t>
            </a:r>
          </a:p>
          <a:p>
            <a:pPr lvl="0"/>
            <a:endParaRPr lang="en-US" sz="2000" dirty="0" smtClean="0"/>
          </a:p>
          <a:p>
            <a:pPr lvl="0">
              <a:buFont typeface="Wingdings" pitchFamily="2" charset="2"/>
              <a:buChar char="ü"/>
            </a:pPr>
            <a:r>
              <a:rPr lang="en-US" sz="2000" dirty="0" smtClean="0"/>
              <a:t>To schedule the requests on to heterogeneous servers to minimize the response time. </a:t>
            </a:r>
          </a:p>
          <a:p>
            <a:pPr lvl="0"/>
            <a:endParaRPr lang="en-US" sz="2000" dirty="0" smtClean="0"/>
          </a:p>
          <a:p>
            <a:pPr lvl="0">
              <a:buFont typeface="Wingdings" pitchFamily="2" charset="2"/>
              <a:buChar char="ü"/>
            </a:pPr>
            <a:r>
              <a:rPr lang="en-US" sz="2000" dirty="0" smtClean="0"/>
              <a:t>To compare the two different approaches i.e. PSO and HPSO – to find the best solution.</a:t>
            </a:r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>
              <a:buFont typeface="Wingdings" pitchFamily="2" charset="2"/>
              <a:buChar char="ü"/>
            </a:pPr>
            <a:endParaRPr lang="en-US" sz="2000" dirty="0" smtClean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38200"/>
            <a:ext cx="838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 Implementation of Hybrid Particle Swarm Algorithm by the hybridization of the features of PSO and other Optimization algorithm like hill climbing algorithm or simulated annealing algorithm.</a:t>
            </a:r>
          </a:p>
          <a:p>
            <a:pPr algn="just"/>
            <a:endParaRPr lang="en-US" sz="24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/>
              <a:t>Generation of initial swarm.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/>
              <a:t>Evaluation of Initial swarm using Fitness Function.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/>
              <a:t>Re-evaluation of the swarm to achieve the best solution using the hybridized fitness function, repeating the above process for different number of iterations.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Comparison of the results of the PSO and Hybridized PSO algorithms.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-609600" y="22860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Scope contd..</a:t>
            </a:r>
            <a:endParaRPr lang="en-US" sz="3200" dirty="0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1524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u="sng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SCOPE OF THE PROJECT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endParaRPr lang="en-US" sz="36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1009235"/>
            <a:ext cx="86106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Study of load balancing problem in a heterogeneous environment.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Study and Survey of  various evolutionary optimization algorithms.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Implementation of Particle Swarm Optimization algorithm .</a:t>
            </a:r>
          </a:p>
          <a:p>
            <a:pPr marL="457200" indent="-457200">
              <a:buFont typeface="+mj-lt"/>
              <a:buAutoNum type="alphaLcPeriod"/>
            </a:pPr>
            <a:endParaRPr lang="en-US" sz="24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400" dirty="0" smtClean="0"/>
              <a:t>  Generation of initial swarm.</a:t>
            </a:r>
          </a:p>
          <a:p>
            <a:pPr marL="457200" indent="-457200">
              <a:buFont typeface="+mj-lt"/>
              <a:buAutoNum type="alphaLcPeriod"/>
            </a:pPr>
            <a:endParaRPr lang="en-US" sz="24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400" dirty="0" smtClean="0"/>
              <a:t>  Evaluation of Initial swarm using Fitness Function.</a:t>
            </a:r>
          </a:p>
          <a:p>
            <a:pPr marL="457200" indent="-457200">
              <a:buFont typeface="+mj-lt"/>
              <a:buAutoNum type="alphaLcPeriod"/>
            </a:pPr>
            <a:endParaRPr lang="en-US" sz="2400" dirty="0" smtClean="0"/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smtClean="0"/>
              <a:t>  Re-evaluation of the swarm to achieve the best solution      using the fitness function, repeating the above process for different number of iterations.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9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6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954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lvl="0" indent="-457200"/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Comprised of the study of various research papers published in the field of :-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FF0000"/>
                </a:solidFill>
                <a:hlinkClick r:id="rId3" action="ppaction://hlinksldjump"/>
              </a:rPr>
              <a:t>Load balancing Problem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    Concept of Optimization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 Particle swarm Optimization algorithm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hlinkClick r:id="rId4" action="ppaction://hlinksldjump"/>
              </a:rPr>
              <a:t>     Hybrid Particle Swarm Optimization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    Study of the various features of MATLAB which may be relevant while implementing</a:t>
            </a:r>
          </a:p>
          <a:p>
            <a:r>
              <a:rPr lang="en-US" sz="2400" dirty="0" smtClean="0"/>
              <a:t> </a:t>
            </a:r>
          </a:p>
          <a:p>
            <a:pPr lvl="0"/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05000" y="609600"/>
            <a:ext cx="57534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SYSTEM  DESIGN AND METHODOLOGIES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0" y="4572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AutoShape 3"/>
          <p:cNvSpPr>
            <a:spLocks noChangeAspect="1" noChangeArrowheads="1"/>
          </p:cNvSpPr>
          <p:nvPr/>
        </p:nvSpPr>
        <p:spPr bwMode="auto">
          <a:xfrm>
            <a:off x="0" y="7620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0" y="10668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1219200"/>
            <a:ext cx="1847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1295400"/>
            <a:ext cx="50636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2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  ARCHITECTURE</a:t>
            </a:r>
            <a:endParaRPr lang="en-US" sz="2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71151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124200" y="6324600"/>
            <a:ext cx="32003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600" b="1" dirty="0" smtClean="0">
                <a:ln w="50800"/>
                <a:solidFill>
                  <a:schemeClr val="accent2">
                    <a:lumMod val="60000"/>
                    <a:lumOff val="40000"/>
                  </a:schemeClr>
                </a:solidFill>
              </a:rPr>
              <a:t>Figure 1 – System Architecture</a:t>
            </a:r>
            <a:endParaRPr lang="en-US" sz="1600" b="1" cap="none" spc="0" dirty="0">
              <a:ln w="50800"/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33400"/>
            <a:ext cx="3783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FLOWCHART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5801" y="1695627"/>
            <a:ext cx="3124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50" name="TextBox 4"/>
          <p:cNvSpPr txBox="1"/>
          <p:nvPr/>
        </p:nvSpPr>
        <p:spPr>
          <a:xfrm>
            <a:off x="685800" y="1824989"/>
            <a:ext cx="321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Enter the number of machines and servers required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533400" y="2610921"/>
            <a:ext cx="3760379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52" name="TextBox 6"/>
          <p:cNvSpPr txBox="1"/>
          <p:nvPr/>
        </p:nvSpPr>
        <p:spPr>
          <a:xfrm>
            <a:off x="457200" y="2740283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Create an initial swarm with the help of given number of machines and requests 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533400" y="3496092"/>
            <a:ext cx="3772816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54" name="TextBox 17"/>
          <p:cNvSpPr txBox="1"/>
          <p:nvPr/>
        </p:nvSpPr>
        <p:spPr>
          <a:xfrm>
            <a:off x="457201" y="3473054"/>
            <a:ext cx="362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Create an initial swarm for the position and velocity using random function 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533400" y="4422623"/>
            <a:ext cx="3810001" cy="1113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56" name="TextBox 19"/>
          <p:cNvSpPr txBox="1"/>
          <p:nvPr/>
        </p:nvSpPr>
        <p:spPr>
          <a:xfrm>
            <a:off x="457200" y="4485382"/>
            <a:ext cx="396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Compute average completion time x for each machine with the help of the formula</a:t>
            </a:r>
          </a:p>
          <a:p>
            <a:pPr algn="ctr"/>
            <a:r>
              <a:rPr lang="en-US" sz="1600" dirty="0" smtClean="0"/>
              <a:t>Total request completion time/max time span</a:t>
            </a:r>
          </a:p>
          <a:p>
            <a:pPr algn="ctr"/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457201" y="5691595"/>
            <a:ext cx="4058961" cy="88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58" name="TextBox 21"/>
          <p:cNvSpPr txBox="1"/>
          <p:nvPr/>
        </p:nvSpPr>
        <p:spPr>
          <a:xfrm>
            <a:off x="381001" y="5780782"/>
            <a:ext cx="4137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Compute average utilization time for each machine </a:t>
            </a:r>
            <a:r>
              <a:rPr lang="en-US" sz="1600" dirty="0"/>
              <a:t> </a:t>
            </a:r>
            <a:r>
              <a:rPr lang="en-US" sz="1600" dirty="0" smtClean="0"/>
              <a:t>by the formula</a:t>
            </a:r>
          </a:p>
          <a:p>
            <a:pPr algn="ctr"/>
            <a:r>
              <a:rPr lang="en-US" sz="1600" dirty="0" smtClean="0"/>
              <a:t>average completion time/max time span</a:t>
            </a:r>
          </a:p>
          <a:p>
            <a:pPr algn="ctr"/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5257801" y="252532"/>
            <a:ext cx="3499105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60" name="TextBox 23"/>
          <p:cNvSpPr txBox="1"/>
          <p:nvPr/>
        </p:nvSpPr>
        <p:spPr>
          <a:xfrm>
            <a:off x="5334000" y="304800"/>
            <a:ext cx="3346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Find out </a:t>
            </a:r>
            <a:r>
              <a:rPr lang="en-US" sz="1600" dirty="0" err="1" smtClean="0"/>
              <a:t>pbest</a:t>
            </a:r>
            <a:r>
              <a:rPr lang="en-US" sz="1600" dirty="0" smtClean="0"/>
              <a:t> values and </a:t>
            </a:r>
            <a:r>
              <a:rPr lang="en-US" sz="1600" dirty="0" err="1" smtClean="0"/>
              <a:t>correspondin</a:t>
            </a:r>
            <a:r>
              <a:rPr lang="en-US" sz="1600" dirty="0" smtClean="0"/>
              <a:t> to it, the </a:t>
            </a:r>
            <a:r>
              <a:rPr lang="en-US" sz="1600" dirty="0" err="1" smtClean="0"/>
              <a:t>gbest</a:t>
            </a:r>
            <a:r>
              <a:rPr lang="en-US" sz="1600" dirty="0" smtClean="0"/>
              <a:t> values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257800" y="1243132"/>
            <a:ext cx="3505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62" name="TextBox 25"/>
          <p:cNvSpPr txBox="1"/>
          <p:nvPr/>
        </p:nvSpPr>
        <p:spPr>
          <a:xfrm>
            <a:off x="5333136" y="1243132"/>
            <a:ext cx="350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Update the velocity according to social  and cognitive component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6477001" y="3071932"/>
            <a:ext cx="1447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64" name="TextBox 27"/>
          <p:cNvSpPr txBox="1"/>
          <p:nvPr/>
        </p:nvSpPr>
        <p:spPr>
          <a:xfrm>
            <a:off x="6400801" y="299573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xmax</a:t>
            </a:r>
            <a:r>
              <a:rPr lang="en-US" sz="1600" dirty="0" smtClean="0"/>
              <a:t> is assigned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5181600" y="6272332"/>
            <a:ext cx="3733799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66" name="TextBox 31"/>
          <p:cNvSpPr txBox="1"/>
          <p:nvPr/>
        </p:nvSpPr>
        <p:spPr>
          <a:xfrm>
            <a:off x="5181600" y="6272332"/>
            <a:ext cx="359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Draw a graph for </a:t>
            </a:r>
            <a:r>
              <a:rPr lang="en-US" sz="1600" dirty="0" err="1" smtClean="0"/>
              <a:t>gbest</a:t>
            </a:r>
            <a:r>
              <a:rPr lang="en-US" sz="1600" dirty="0" smtClean="0"/>
              <a:t> </a:t>
            </a:r>
            <a:r>
              <a:rPr lang="en-US" sz="1600" dirty="0" err="1" smtClean="0"/>
              <a:t>vs</a:t>
            </a:r>
            <a:r>
              <a:rPr lang="en-US" sz="1600" dirty="0" smtClean="0"/>
              <a:t> iterations</a:t>
            </a:r>
          </a:p>
          <a:p>
            <a:r>
              <a:rPr lang="en-US" sz="1600" dirty="0" smtClean="0"/>
              <a:t>And similarly, for </a:t>
            </a:r>
            <a:r>
              <a:rPr lang="en-US" sz="1600" dirty="0" err="1" smtClean="0"/>
              <a:t>gbest</a:t>
            </a:r>
            <a:r>
              <a:rPr lang="en-US" sz="1600" dirty="0" smtClean="0"/>
              <a:t> </a:t>
            </a:r>
            <a:r>
              <a:rPr lang="en-US" sz="1600" dirty="0" err="1" smtClean="0"/>
              <a:t>vs</a:t>
            </a:r>
            <a:r>
              <a:rPr lang="en-US" sz="1600" dirty="0" smtClean="0"/>
              <a:t> population</a:t>
            </a:r>
            <a:endParaRPr lang="en-US" sz="16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2120841" y="2522756"/>
            <a:ext cx="177126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H="1">
            <a:off x="2121635" y="3437155"/>
            <a:ext cx="17633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2083534" y="4337387"/>
            <a:ext cx="25253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H="1">
            <a:off x="2121635" y="5650766"/>
            <a:ext cx="17633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7086600" y="2157531"/>
            <a:ext cx="3048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2286001" y="3352800"/>
            <a:ext cx="4876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495801" y="5792094"/>
            <a:ext cx="206223" cy="5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6477001" y="2005132"/>
            <a:ext cx="1524000" cy="8382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rot="16200000" flipH="1">
            <a:off x="7127189" y="2955145"/>
            <a:ext cx="228600" cy="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5"/>
          <p:cNvSpPr txBox="1"/>
          <p:nvPr/>
        </p:nvSpPr>
        <p:spPr>
          <a:xfrm>
            <a:off x="6629401" y="2081332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If </a:t>
            </a:r>
          </a:p>
          <a:p>
            <a:pPr algn="ctr"/>
            <a:r>
              <a:rPr lang="en-US" sz="1600" dirty="0" smtClean="0"/>
              <a:t>xk+1 &gt; </a:t>
            </a:r>
            <a:r>
              <a:rPr lang="en-US" sz="1600" dirty="0" err="1" smtClean="0"/>
              <a:t>xmax</a:t>
            </a:r>
            <a:endParaRPr lang="en-US" sz="1600" dirty="0"/>
          </a:p>
        </p:txBody>
      </p:sp>
      <p:sp>
        <p:nvSpPr>
          <p:cNvPr id="78" name="TextBox 47"/>
          <p:cNvSpPr txBox="1"/>
          <p:nvPr/>
        </p:nvSpPr>
        <p:spPr>
          <a:xfrm>
            <a:off x="6324601" y="269093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79" name="Straight Arrow Connector 78"/>
          <p:cNvCxnSpPr>
            <a:stCxn id="75" idx="1"/>
          </p:cNvCxnSpPr>
          <p:nvPr/>
        </p:nvCxnSpPr>
        <p:spPr>
          <a:xfrm rot="10800000" flipV="1">
            <a:off x="5638801" y="2424232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6679467" y="4012467"/>
            <a:ext cx="11190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181600" y="5334000"/>
            <a:ext cx="3733799" cy="738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82" name="TextBox 102"/>
          <p:cNvSpPr txBox="1"/>
          <p:nvPr/>
        </p:nvSpPr>
        <p:spPr>
          <a:xfrm>
            <a:off x="5029201" y="53340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Repeat the process </a:t>
            </a:r>
            <a:r>
              <a:rPr lang="en-US" sz="1600" dirty="0" err="1" smtClean="0"/>
              <a:t>upto</a:t>
            </a:r>
            <a:r>
              <a:rPr lang="en-US" sz="1600" dirty="0" smtClean="0"/>
              <a:t> few iterations  and then finally find out the </a:t>
            </a:r>
            <a:r>
              <a:rPr lang="en-US" sz="1600" dirty="0" err="1" smtClean="0"/>
              <a:t>gbest</a:t>
            </a:r>
            <a:r>
              <a:rPr lang="en-US" sz="1600" dirty="0" smtClean="0"/>
              <a:t> and </a:t>
            </a:r>
            <a:r>
              <a:rPr lang="en-US" sz="1600" dirty="0" err="1" smtClean="0"/>
              <a:t>pbest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  <p:cxnSp>
        <p:nvCxnSpPr>
          <p:cNvPr id="84" name="Straight Arrow Connector 83"/>
          <p:cNvCxnSpPr/>
          <p:nvPr/>
        </p:nvCxnSpPr>
        <p:spPr>
          <a:xfrm rot="5400000">
            <a:off x="7124702" y="1128831"/>
            <a:ext cx="2286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7124702" y="6158031"/>
            <a:ext cx="2286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66"/>
          <p:cNvSpPr txBox="1"/>
          <p:nvPr/>
        </p:nvSpPr>
        <p:spPr>
          <a:xfrm>
            <a:off x="5638801" y="200513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  <p:cxnSp>
        <p:nvCxnSpPr>
          <p:cNvPr id="87" name="Straight Arrow Connector 86"/>
          <p:cNvCxnSpPr>
            <a:endCxn id="75" idx="0"/>
          </p:cNvCxnSpPr>
          <p:nvPr/>
        </p:nvCxnSpPr>
        <p:spPr>
          <a:xfrm rot="5400000">
            <a:off x="7162801" y="1928932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5156261" y="2944872"/>
            <a:ext cx="966668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181600" y="4572000"/>
            <a:ext cx="3733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rot="5400000">
            <a:off x="7125494" y="5219700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80"/>
          <p:cNvSpPr txBox="1"/>
          <p:nvPr/>
        </p:nvSpPr>
        <p:spPr>
          <a:xfrm>
            <a:off x="4953000" y="45720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      Update the swarm’s position and    velocity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5029200" y="3429000"/>
            <a:ext cx="1447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Xk+1 is taken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rot="5400000">
            <a:off x="5410203" y="4114801"/>
            <a:ext cx="45720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638801" y="43434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724400" y="914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2239</TotalTime>
  <Words>1699</Words>
  <Application>Microsoft Office PowerPoint</Application>
  <PresentationFormat>On-screen Show (4:3)</PresentationFormat>
  <Paragraphs>287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Technic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Siddharth</dc:creator>
  <cp:lastModifiedBy>nidhi</cp:lastModifiedBy>
  <cp:revision>210</cp:revision>
  <dcterms:created xsi:type="dcterms:W3CDTF">2010-08-25T17:33:32Z</dcterms:created>
  <dcterms:modified xsi:type="dcterms:W3CDTF">2011-04-26T05:34:36Z</dcterms:modified>
</cp:coreProperties>
</file>