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4" r:id="rId6"/>
    <p:sldId id="317" r:id="rId7"/>
    <p:sldId id="393" r:id="rId8"/>
    <p:sldId id="392" r:id="rId9"/>
    <p:sldId id="394" r:id="rId10"/>
    <p:sldId id="395" r:id="rId11"/>
    <p:sldId id="396" r:id="rId12"/>
    <p:sldId id="397"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2" d="100"/>
          <a:sy n="62" d="100"/>
        </p:scale>
        <p:origin x="828" y="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32739" y="794376"/>
            <a:ext cx="3565524" cy="2384898"/>
          </a:xfrm>
        </p:spPr>
        <p:txBody>
          <a:bodyPr anchor="b" anchorCtr="0">
            <a:normAutofit/>
          </a:bodyPr>
          <a:lstStyle/>
          <a:p>
            <a:r>
              <a:rPr lang="en-US" dirty="0"/>
              <a:t>Internship Review 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00975" y="3568700"/>
            <a:ext cx="4057650" cy="1731963"/>
          </a:xfrm>
        </p:spPr>
        <p:txBody>
          <a:bodyPr>
            <a:normAutofit/>
          </a:bodyPr>
          <a:lstStyle/>
          <a:p>
            <a:r>
              <a:rPr lang="en-US" dirty="0"/>
              <a:t>Abhinav Chopra (RA1811003010312)</a:t>
            </a:r>
          </a:p>
          <a:p>
            <a:endParaRPr lang="en-US" dirty="0"/>
          </a:p>
          <a:p>
            <a:r>
              <a:rPr lang="en-US" dirty="0"/>
              <a:t>Guide – Malar Selvi G (102190)</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306887" cy="1562959"/>
          </a:xfrm>
        </p:spPr>
        <p:txBody>
          <a:bodyPr/>
          <a:lstStyle/>
          <a:p>
            <a:r>
              <a:rPr lang="en-US" dirty="0"/>
              <a:t>Identity Strategy</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19625" y="4507200"/>
            <a:ext cx="6864350" cy="1931700"/>
          </a:xfrm>
          <a:noFill/>
        </p:spPr>
        <p:txBody>
          <a:bodyPr>
            <a:noAutofit/>
          </a:bodyPr>
          <a:lstStyle/>
          <a:p>
            <a:r>
              <a:rPr lang="en-US" dirty="0"/>
              <a:t>Identity strategy services assist clients in assessing their current IT, Identity, and Access landscape, defining the desired future state, and developing a vision and roadmap to that desired future state, which includes achieving efficiencies, reducing risk, and transforming to support the changing needs of the digital business.</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Identity Service </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9BB74FEA-1C30-4B64-85BD-32A36E66D3C3}"/>
              </a:ext>
            </a:extLst>
          </p:cNvPr>
          <p:cNvSpPr>
            <a:spLocks noGrp="1"/>
          </p:cNvSpPr>
          <p:nvPr>
            <p:ph type="subTitle" idx="1"/>
          </p:nvPr>
        </p:nvSpPr>
        <p:spPr>
          <a:xfrm>
            <a:off x="3405519" y="1123950"/>
            <a:ext cx="8280400" cy="4878387"/>
          </a:xfrm>
        </p:spPr>
        <p:txBody>
          <a:bodyPr vert="horz" wrap="square" lIns="0" tIns="0" rIns="0" bIns="0" rtlCol="0">
            <a:normAutofit/>
          </a:bodyPr>
          <a:lstStyle/>
          <a:p>
            <a:pPr marL="342900" indent="-342900">
              <a:lnSpc>
                <a:spcPct val="100000"/>
              </a:lnSpc>
              <a:buFont typeface="Courier New" panose="02070309020205020404" pitchFamily="49" charset="0"/>
              <a:buChar char="o"/>
            </a:pPr>
            <a:r>
              <a:rPr lang="en-US" dirty="0"/>
              <a:t>Identity services assist businesses in managing the expansion of digital identities and access to crucial internal and cloud-based resources. </a:t>
            </a:r>
          </a:p>
          <a:p>
            <a:pPr marL="342900" indent="-342900">
              <a:lnSpc>
                <a:spcPct val="100000"/>
              </a:lnSpc>
              <a:buFont typeface="Courier New" panose="02070309020205020404" pitchFamily="49" charset="0"/>
              <a:buChar char="o"/>
            </a:pPr>
            <a:r>
              <a:rPr lang="en-US" dirty="0"/>
              <a:t>The spheres of an individual's existence as a professional, consumer, and private citizen are interconnected in a sophisticated digital structure, like a piece of fabric, in this age of digital revolution. </a:t>
            </a:r>
          </a:p>
          <a:p>
            <a:pPr marL="342900" indent="-342900">
              <a:lnSpc>
                <a:spcPct val="100000"/>
              </a:lnSpc>
              <a:buFont typeface="Courier New" panose="02070309020205020404" pitchFamily="49" charset="0"/>
              <a:buChar char="o"/>
            </a:pPr>
            <a:r>
              <a:rPr lang="en-US" dirty="0"/>
              <a:t>The ability to piece together a digital portrait of a person's life and identity is bringing both risk and opportunity.</a:t>
            </a:r>
          </a:p>
        </p:txBody>
      </p:sp>
      <p:sp>
        <p:nvSpPr>
          <p:cNvPr id="26" name="Oval 25">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lide Number Placeholder 4">
            <a:extLst>
              <a:ext uri="{FF2B5EF4-FFF2-40B4-BE49-F238E27FC236}">
                <a16:creationId xmlns:a16="http://schemas.microsoft.com/office/drawing/2014/main" id="{0CC6DF34-E9B7-44E1-9EF3-1B5180BCF87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99242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C1B47C6A-737B-43A3-86F0-382B30DF823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7" name="Rectangle 2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C74553-6259-452B-896B-EA02E2F57DE8}"/>
              </a:ext>
            </a:extLst>
          </p:cNvPr>
          <p:cNvSpPr>
            <a:spLocks noGrp="1"/>
          </p:cNvSpPr>
          <p:nvPr>
            <p:ph type="ctrTitle"/>
          </p:nvPr>
        </p:nvSpPr>
        <p:spPr>
          <a:xfrm>
            <a:off x="550864" y="549275"/>
            <a:ext cx="4192586" cy="288717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Identity and Access Management</a:t>
            </a:r>
          </a:p>
        </p:txBody>
      </p:sp>
      <p:sp>
        <p:nvSpPr>
          <p:cNvPr id="29" name="Rectangle 2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AFA7CFC-1B63-4E84-9B53-7536678E2EF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80705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EE70E398-F34E-43FF-B5A8-3E741F9661CF}"/>
              </a:ext>
            </a:extLst>
          </p:cNvPr>
          <p:cNvSpPr>
            <a:spLocks noGrp="1"/>
          </p:cNvSpPr>
          <p:nvPr>
            <p:ph type="subTitle" idx="1"/>
          </p:nvPr>
        </p:nvSpPr>
        <p:spPr>
          <a:xfrm>
            <a:off x="1457840" y="570731"/>
            <a:ext cx="5437187" cy="5365750"/>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b="0" i="0" dirty="0">
                <a:solidFill>
                  <a:schemeClr val="tx1"/>
                </a:solidFill>
                <a:effectLst/>
              </a:rPr>
              <a:t>IAM is a framework of policies, processes, and technologies that enable organizations to manage digital identities and control user access to critical corporate information. </a:t>
            </a:r>
          </a:p>
          <a:p>
            <a:pPr marL="342900" indent="-342900">
              <a:lnSpc>
                <a:spcPct val="100000"/>
              </a:lnSpc>
              <a:buFont typeface="Arial" panose="020B0604020202020204" pitchFamily="34" charset="0"/>
              <a:buChar char="•"/>
            </a:pPr>
            <a:r>
              <a:rPr lang="en-US" b="0" i="0" dirty="0">
                <a:solidFill>
                  <a:schemeClr val="tx1"/>
                </a:solidFill>
                <a:effectLst/>
              </a:rPr>
              <a:t>By assigning users with specific roles and ensuring they have the right level of access to corporate resources and networks, IAM improves security and user experience, enables better business outcomes, and increases the viability of mobile and remote working and cloud adoption.</a:t>
            </a:r>
            <a:endParaRPr lang="en-US" dirty="0">
              <a:solidFill>
                <a:schemeClr val="tx1"/>
              </a:solidFill>
            </a:endParaRPr>
          </a:p>
        </p:txBody>
      </p:sp>
      <p:sp>
        <p:nvSpPr>
          <p:cNvPr id="26" name="Freeform: Shape 25">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29" name="Freeform: Shape 28">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2" name="Group 31">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33"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Slide Number Placeholder 4">
            <a:extLst>
              <a:ext uri="{FF2B5EF4-FFF2-40B4-BE49-F238E27FC236}">
                <a16:creationId xmlns:a16="http://schemas.microsoft.com/office/drawing/2014/main" id="{11E1078C-3DF4-4C73-B528-9F15CB68DC2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08660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3476DF34-BCFE-45CA-BECE-E4013B9DF2FF}"/>
              </a:ext>
            </a:extLst>
          </p:cNvPr>
          <p:cNvSpPr>
            <a:spLocks noGrp="1"/>
          </p:cNvSpPr>
          <p:nvPr>
            <p:ph type="subTitle" idx="1"/>
          </p:nvPr>
        </p:nvSpPr>
        <p:spPr>
          <a:xfrm>
            <a:off x="5267325" y="1009650"/>
            <a:ext cx="6373812" cy="529907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b="0" i="0" dirty="0">
                <a:solidFill>
                  <a:schemeClr val="tx1"/>
                </a:solidFill>
                <a:effectLst/>
              </a:rPr>
              <a:t>IAM systems enable IT administrators to control user access regardless of where employees are working from or what devices they are using.</a:t>
            </a:r>
          </a:p>
          <a:p>
            <a:pPr marL="342900" indent="-342900">
              <a:lnSpc>
                <a:spcPct val="100000"/>
              </a:lnSpc>
              <a:buFont typeface="Arial" panose="020B0604020202020204" pitchFamily="34" charset="0"/>
              <a:buChar char="•"/>
            </a:pPr>
            <a:r>
              <a:rPr lang="en-US" dirty="0">
                <a:solidFill>
                  <a:schemeClr val="tx1"/>
                </a:solidFill>
              </a:rPr>
              <a:t>It </a:t>
            </a:r>
            <a:r>
              <a:rPr lang="en-US" b="0" i="0" dirty="0">
                <a:solidFill>
                  <a:schemeClr val="tx1"/>
                </a:solidFill>
                <a:effectLst/>
              </a:rPr>
              <a:t>enhances productivity by making it easier for employees to access the systems they need to do their jobs, as well as eliminating the need for them to manually keep track of passwords.</a:t>
            </a:r>
          </a:p>
          <a:p>
            <a:pPr marL="342900" indent="-342900">
              <a:lnSpc>
                <a:spcPct val="100000"/>
              </a:lnSpc>
              <a:buFont typeface="Arial" panose="020B0604020202020204" pitchFamily="34" charset="0"/>
              <a:buChar char="•"/>
            </a:pPr>
            <a:r>
              <a:rPr lang="en-US" b="0" i="0" dirty="0">
                <a:solidFill>
                  <a:schemeClr val="tx1"/>
                </a:solidFill>
                <a:effectLst/>
              </a:rPr>
              <a:t>Also reduces help desk workloads by eliminating requests for password resets and enabling IT administrators to automate many routine tasks.</a:t>
            </a:r>
          </a:p>
          <a:p>
            <a:pPr marL="0" indent="0">
              <a:lnSpc>
                <a:spcPct val="100000"/>
              </a:lnSpc>
            </a:pPr>
            <a:endParaRPr lang="en-US" dirty="0">
              <a:solidFill>
                <a:schemeClr val="tx1"/>
              </a:solidFill>
            </a:endParaRPr>
          </a:p>
        </p:txBody>
      </p:sp>
      <p:grpSp>
        <p:nvGrpSpPr>
          <p:cNvPr id="26" name="Group 25">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7"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1" name="Oval 30">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3" name="Group 32">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4" name="Freeform: Shape 33">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Slide Number Placeholder 4">
            <a:extLst>
              <a:ext uri="{FF2B5EF4-FFF2-40B4-BE49-F238E27FC236}">
                <a16:creationId xmlns:a16="http://schemas.microsoft.com/office/drawing/2014/main" id="{A23E9291-078C-46F9-827B-80EAC74BE67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421953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F9DA79FA-4B14-4FCD-96F8-C5A918300F7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7" name="Rectangle 26">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95FAE06-0575-40A9-842A-38AA2D7BBE9C}"/>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Okta</a:t>
            </a:r>
          </a:p>
        </p:txBody>
      </p:sp>
      <p:sp>
        <p:nvSpPr>
          <p:cNvPr id="5" name="Slide Number Placeholder 4">
            <a:extLst>
              <a:ext uri="{FF2B5EF4-FFF2-40B4-BE49-F238E27FC236}">
                <a16:creationId xmlns:a16="http://schemas.microsoft.com/office/drawing/2014/main" id="{87561E6F-6173-4D63-B6D1-35697581B3D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70450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72E68B94-C7CC-4E8C-A36F-EEE1670D68D8}"/>
              </a:ext>
            </a:extLst>
          </p:cNvPr>
          <p:cNvSpPr>
            <a:spLocks noGrp="1"/>
          </p:cNvSpPr>
          <p:nvPr>
            <p:ph type="subTitle" idx="1"/>
          </p:nvPr>
        </p:nvSpPr>
        <p:spPr>
          <a:xfrm>
            <a:off x="4589494" y="796205"/>
            <a:ext cx="7051645" cy="5514107"/>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b="0" i="0" dirty="0">
                <a:solidFill>
                  <a:schemeClr val="tx1"/>
                </a:solidFill>
                <a:effectLst/>
              </a:rPr>
              <a:t>Okta is a secure identity cloud that links all your apps, logins and devices into a unified digital fabric.</a:t>
            </a:r>
          </a:p>
          <a:p>
            <a:pPr marL="342900" indent="-342900">
              <a:lnSpc>
                <a:spcPct val="100000"/>
              </a:lnSpc>
              <a:buFont typeface="Arial" panose="020B0604020202020204" pitchFamily="34" charset="0"/>
              <a:buChar char="•"/>
            </a:pPr>
            <a:r>
              <a:rPr lang="en-US" b="0" i="0" dirty="0">
                <a:solidFill>
                  <a:schemeClr val="tx1"/>
                </a:solidFill>
                <a:effectLst/>
              </a:rPr>
              <a:t> With Okta, you’re up and running on day one, with every app and program you use to work, instantly available.</a:t>
            </a:r>
          </a:p>
          <a:p>
            <a:pPr marL="342900" indent="-342900">
              <a:lnSpc>
                <a:spcPct val="100000"/>
              </a:lnSpc>
              <a:buFont typeface="Arial" panose="020B0604020202020204" pitchFamily="34" charset="0"/>
              <a:buChar char="•"/>
            </a:pPr>
            <a:r>
              <a:rPr lang="en-US" b="0" i="0" dirty="0">
                <a:solidFill>
                  <a:schemeClr val="tx1"/>
                </a:solidFill>
                <a:effectLst/>
              </a:rPr>
              <a:t> Whether you’re at your desktop or on the go, Okta seamlessly connects you to everything you need.</a:t>
            </a:r>
          </a:p>
          <a:p>
            <a:pPr marL="342900" indent="-342900">
              <a:lnSpc>
                <a:spcPct val="100000"/>
              </a:lnSpc>
              <a:buFont typeface="Arial" panose="020B0604020202020204" pitchFamily="34" charset="0"/>
              <a:buChar char="•"/>
            </a:pPr>
            <a:r>
              <a:rPr lang="en-US" b="0" i="0" dirty="0">
                <a:solidFill>
                  <a:schemeClr val="tx1"/>
                </a:solidFill>
                <a:effectLst/>
              </a:rPr>
              <a:t>Okta features include Provisioning, Single Sign-On (SSO), Active Directory (AD) and LDAP integration, the centralized deprovisioning of users, multifactor authentication (MFA), mobile identity management, and flexible policies for organization security and control.</a:t>
            </a:r>
            <a:endParaRPr lang="en-US" dirty="0">
              <a:solidFill>
                <a:schemeClr val="tx1"/>
              </a:solidFill>
            </a:endParaRPr>
          </a:p>
        </p:txBody>
      </p:sp>
      <p:sp>
        <p:nvSpPr>
          <p:cNvPr id="26" name="Freeform: Shape 25">
            <a:extLst>
              <a:ext uri="{FF2B5EF4-FFF2-40B4-BE49-F238E27FC236}">
                <a16:creationId xmlns:a16="http://schemas.microsoft.com/office/drawing/2014/main" id="{5FE4B864-934A-4FA2-BD41-97214DEE9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9763" y="1"/>
            <a:ext cx="1080000" cy="851695"/>
          </a:xfrm>
          <a:custGeom>
            <a:avLst/>
            <a:gdLst>
              <a:gd name="connsiteX0" fmla="*/ 100289 w 1080000"/>
              <a:gd name="connsiteY0" fmla="*/ 0 h 851695"/>
              <a:gd name="connsiteX1" fmla="*/ 979711 w 1080000"/>
              <a:gd name="connsiteY1" fmla="*/ 0 h 851695"/>
              <a:gd name="connsiteX2" fmla="*/ 987777 w 1080000"/>
              <a:gd name="connsiteY2" fmla="*/ 9776 h 851695"/>
              <a:gd name="connsiteX3" fmla="*/ 1080000 w 1080000"/>
              <a:gd name="connsiteY3" fmla="*/ 311695 h 851695"/>
              <a:gd name="connsiteX4" fmla="*/ 540000 w 1080000"/>
              <a:gd name="connsiteY4" fmla="*/ 851695 h 851695"/>
              <a:gd name="connsiteX5" fmla="*/ 0 w 1080000"/>
              <a:gd name="connsiteY5" fmla="*/ 311695 h 851695"/>
              <a:gd name="connsiteX6" fmla="*/ 92224 w 1080000"/>
              <a:gd name="connsiteY6" fmla="*/ 9776 h 85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0" h="851695">
                <a:moveTo>
                  <a:pt x="100289" y="0"/>
                </a:moveTo>
                <a:lnTo>
                  <a:pt x="979711" y="0"/>
                </a:lnTo>
                <a:lnTo>
                  <a:pt x="987777" y="9776"/>
                </a:lnTo>
                <a:cubicBezTo>
                  <a:pt x="1046002" y="95960"/>
                  <a:pt x="1080000" y="199857"/>
                  <a:pt x="1080000" y="311695"/>
                </a:cubicBezTo>
                <a:cubicBezTo>
                  <a:pt x="1080000" y="609929"/>
                  <a:pt x="838234" y="851695"/>
                  <a:pt x="540000" y="851695"/>
                </a:cubicBezTo>
                <a:cubicBezTo>
                  <a:pt x="241766" y="851695"/>
                  <a:pt x="0" y="609929"/>
                  <a:pt x="0" y="311695"/>
                </a:cubicBezTo>
                <a:cubicBezTo>
                  <a:pt x="0" y="199857"/>
                  <a:pt x="33998" y="95960"/>
                  <a:pt x="92224" y="9776"/>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6E724B59-C987-4078-AE71-65FA4BBEB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83665" y="3459490"/>
            <a:ext cx="3707936" cy="1853969"/>
          </a:xfrm>
          <a:custGeom>
            <a:avLst/>
            <a:gdLst>
              <a:gd name="connsiteX0" fmla="*/ 3707936 w 3707936"/>
              <a:gd name="connsiteY0" fmla="*/ 1853969 h 1853969"/>
              <a:gd name="connsiteX1" fmla="*/ 2780951 w 3707936"/>
              <a:gd name="connsiteY1" fmla="*/ 1853969 h 1853969"/>
              <a:gd name="connsiteX2" fmla="*/ 1853968 w 3707936"/>
              <a:gd name="connsiteY2" fmla="*/ 926985 h 1853969"/>
              <a:gd name="connsiteX3" fmla="*/ 926985 w 3707936"/>
              <a:gd name="connsiteY3" fmla="*/ 1853969 h 1853969"/>
              <a:gd name="connsiteX4" fmla="*/ 0 w 3707936"/>
              <a:gd name="connsiteY4" fmla="*/ 1853969 h 1853969"/>
              <a:gd name="connsiteX5" fmla="*/ 1853968 w 3707936"/>
              <a:gd name="connsiteY5" fmla="*/ 0 h 1853969"/>
              <a:gd name="connsiteX6" fmla="*/ 2227607 w 3707936"/>
              <a:gd name="connsiteY6" fmla="*/ 37666 h 1853969"/>
              <a:gd name="connsiteX7" fmla="*/ 2374682 w 3707936"/>
              <a:gd name="connsiteY7" fmla="*/ 75483 h 1853969"/>
              <a:gd name="connsiteX8" fmla="*/ 3632453 w 3707936"/>
              <a:gd name="connsiteY8" fmla="*/ 1333254 h 1853969"/>
              <a:gd name="connsiteX9" fmla="*/ 3670270 w 3707936"/>
              <a:gd name="connsiteY9" fmla="*/ 1480330 h 1853969"/>
              <a:gd name="connsiteX10" fmla="*/ 3707936 w 3707936"/>
              <a:gd name="connsiteY10"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936" h="1853969">
                <a:moveTo>
                  <a:pt x="3707936" y="1853969"/>
                </a:moveTo>
                <a:lnTo>
                  <a:pt x="2780951" y="1853969"/>
                </a:lnTo>
                <a:cubicBezTo>
                  <a:pt x="2780951" y="1342010"/>
                  <a:pt x="2365927" y="926985"/>
                  <a:pt x="1853968" y="926985"/>
                </a:cubicBezTo>
                <a:cubicBezTo>
                  <a:pt x="1342009" y="926985"/>
                  <a:pt x="926985" y="1342010"/>
                  <a:pt x="926985" y="1853969"/>
                </a:cubicBezTo>
                <a:lnTo>
                  <a:pt x="0" y="1853969"/>
                </a:lnTo>
                <a:cubicBezTo>
                  <a:pt x="0" y="830051"/>
                  <a:pt x="830050" y="0"/>
                  <a:pt x="1853968" y="0"/>
                </a:cubicBezTo>
                <a:cubicBezTo>
                  <a:pt x="1981958" y="0"/>
                  <a:pt x="2106918" y="12969"/>
                  <a:pt x="2227607" y="37666"/>
                </a:cubicBezTo>
                <a:lnTo>
                  <a:pt x="2374682" y="75483"/>
                </a:lnTo>
                <a:lnTo>
                  <a:pt x="3632453" y="1333254"/>
                </a:lnTo>
                <a:lnTo>
                  <a:pt x="3670270" y="1480330"/>
                </a:lnTo>
                <a:cubicBezTo>
                  <a:pt x="3694966" y="1601019"/>
                  <a:pt x="3707936" y="1725979"/>
                  <a:pt x="3707936" y="1853969"/>
                </a:cubicBezTo>
                <a:close/>
              </a:path>
            </a:pathLst>
          </a:custGeom>
          <a:gradFill flip="none" rotWithShape="1">
            <a:gsLst>
              <a:gs pos="97000">
                <a:schemeClr val="bg2"/>
              </a:gs>
              <a:gs pos="4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AA24D124-0A58-4832-8637-3B30AE719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779088" y="3226929"/>
            <a:ext cx="3707936" cy="2149759"/>
          </a:xfrm>
          <a:custGeom>
            <a:avLst/>
            <a:gdLst>
              <a:gd name="connsiteX0" fmla="*/ 3707936 w 3707936"/>
              <a:gd name="connsiteY0" fmla="*/ 2149759 h 2149759"/>
              <a:gd name="connsiteX1" fmla="*/ 2780951 w 3707936"/>
              <a:gd name="connsiteY1" fmla="*/ 2149759 h 2149759"/>
              <a:gd name="connsiteX2" fmla="*/ 1853968 w 3707936"/>
              <a:gd name="connsiteY2" fmla="*/ 1074880 h 2149759"/>
              <a:gd name="connsiteX3" fmla="*/ 926985 w 3707936"/>
              <a:gd name="connsiteY3" fmla="*/ 2149759 h 2149759"/>
              <a:gd name="connsiteX4" fmla="*/ 0 w 3707936"/>
              <a:gd name="connsiteY4" fmla="*/ 2149759 h 2149759"/>
              <a:gd name="connsiteX5" fmla="*/ 1853968 w 3707936"/>
              <a:gd name="connsiteY5" fmla="*/ 0 h 2149759"/>
              <a:gd name="connsiteX6" fmla="*/ 2227607 w 3707936"/>
              <a:gd name="connsiteY6" fmla="*/ 43676 h 2149759"/>
              <a:gd name="connsiteX7" fmla="*/ 2391840 w 3707936"/>
              <a:gd name="connsiteY7" fmla="*/ 92641 h 2149759"/>
              <a:gd name="connsiteX8" fmla="*/ 3526755 w 3707936"/>
              <a:gd name="connsiteY8" fmla="*/ 1227557 h 2149759"/>
              <a:gd name="connsiteX9" fmla="*/ 3562242 w 3707936"/>
              <a:gd name="connsiteY9" fmla="*/ 1312976 h 2149759"/>
              <a:gd name="connsiteX10" fmla="*/ 3707936 w 3707936"/>
              <a:gd name="connsiteY10"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936" h="2149759">
                <a:moveTo>
                  <a:pt x="3707936" y="2149759"/>
                </a:moveTo>
                <a:lnTo>
                  <a:pt x="2780951" y="2149759"/>
                </a:lnTo>
                <a:cubicBezTo>
                  <a:pt x="2780951" y="1556120"/>
                  <a:pt x="2365927" y="1074880"/>
                  <a:pt x="1853968" y="1074880"/>
                </a:cubicBezTo>
                <a:cubicBezTo>
                  <a:pt x="1342009" y="1074880"/>
                  <a:pt x="926985" y="1556120"/>
                  <a:pt x="926985" y="2149759"/>
                </a:cubicBezTo>
                <a:lnTo>
                  <a:pt x="0" y="2149759"/>
                </a:lnTo>
                <a:cubicBezTo>
                  <a:pt x="0" y="962480"/>
                  <a:pt x="830050" y="0"/>
                  <a:pt x="1853968" y="0"/>
                </a:cubicBezTo>
                <a:cubicBezTo>
                  <a:pt x="1981958" y="0"/>
                  <a:pt x="2106918" y="15039"/>
                  <a:pt x="2227607" y="43676"/>
                </a:cubicBezTo>
                <a:lnTo>
                  <a:pt x="2391840" y="92641"/>
                </a:lnTo>
                <a:lnTo>
                  <a:pt x="3526755" y="1227557"/>
                </a:lnTo>
                <a:lnTo>
                  <a:pt x="3562242" y="1312976"/>
                </a:lnTo>
                <a:cubicBezTo>
                  <a:pt x="3656058" y="1570170"/>
                  <a:pt x="3707936" y="1852939"/>
                  <a:pt x="3707936"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Oval 31">
            <a:extLst>
              <a:ext uri="{FF2B5EF4-FFF2-40B4-BE49-F238E27FC236}">
                <a16:creationId xmlns:a16="http://schemas.microsoft.com/office/drawing/2014/main" id="{4118B356-D175-4209-BEF2-024CCE89F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540596" y="2280445"/>
            <a:ext cx="214196" cy="933178"/>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CB542020-4D2E-46FE-A3F2-D57E8826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3905314" y="3027455"/>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lumMod val="95000"/>
                  <a:lumOff val="5000"/>
                </a:schemeClr>
              </a:gs>
            </a:gsLst>
            <a:lin ang="600000" scaled="0"/>
          </a:gradFill>
          <a:ln>
            <a:noFill/>
          </a:ln>
          <a:effectLst>
            <a:innerShdw blurRad="101600" dist="50800" dir="732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6F8FE930-94C1-41F5-91E7-AFEE93C81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912514" y="2945391"/>
            <a:ext cx="270000" cy="540001"/>
          </a:xfrm>
          <a:prstGeom prst="ellipse">
            <a:avLst/>
          </a:prstGeom>
          <a:gradFill>
            <a:gsLst>
              <a:gs pos="97000">
                <a:schemeClr val="bg2"/>
              </a:gs>
              <a:gs pos="0">
                <a:schemeClr val="bg2">
                  <a:lumMod val="90000"/>
                  <a:lumOff val="10000"/>
                </a:schemeClr>
              </a:gs>
            </a:gsLst>
            <a:lin ang="150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A0302BC9-31AF-4AD2-AF80-D0AD26F6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2502647" y="4242496"/>
            <a:ext cx="214196" cy="933178"/>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lide Number Placeholder 4">
            <a:extLst>
              <a:ext uri="{FF2B5EF4-FFF2-40B4-BE49-F238E27FC236}">
                <a16:creationId xmlns:a16="http://schemas.microsoft.com/office/drawing/2014/main" id="{1E19CCDA-5F4C-4E52-A8E9-64EDE961746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261392037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{A0C0CE9B-3E54-4CA8-AA18-08F76D405376}tf33713516_win32</Template>
  <TotalTime>406</TotalTime>
  <Words>432</Words>
  <Application>Microsoft Office PowerPoint</Application>
  <PresentationFormat>Widescreen</PresentationFormat>
  <Paragraphs>34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MT</vt:lpstr>
      <vt:lpstr>Walbaum Display</vt:lpstr>
      <vt:lpstr>3DFloatVTI</vt:lpstr>
      <vt:lpstr>Internship Review 3</vt:lpstr>
      <vt:lpstr>Identity Strategy</vt:lpstr>
      <vt:lpstr>Identity Service </vt:lpstr>
      <vt:lpstr>PowerPoint Presentation</vt:lpstr>
      <vt:lpstr>Identity and Access Management</vt:lpstr>
      <vt:lpstr>PowerPoint Presentation</vt:lpstr>
      <vt:lpstr>PowerPoint Presentation</vt:lpstr>
      <vt:lpstr>Okta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Review 3</dc:title>
  <dc:creator>Chopra, Abhinav</dc:creator>
  <cp:lastModifiedBy>Chopra, Abhinav</cp:lastModifiedBy>
  <cp:revision>29</cp:revision>
  <dcterms:created xsi:type="dcterms:W3CDTF">2022-04-09T09:40:22Z</dcterms:created>
  <dcterms:modified xsi:type="dcterms:W3CDTF">2022-04-09T16:28:53Z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2022-04-09T09:40:23Z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a652a7db-0dd5-48d2-bb51-6c09c81c19bd</vt:lpwstr>
  </property>
  <property fmtid="{D5CDD505-2E9C-101B-9397-08002B2CF9AE}" pid="9" name="MSIP_Label_ea60d57e-af5b-4752-ac57-3e4f28ca11dc_ContentBits">
    <vt:lpwstr>0</vt:lpwstr>
  </property>
</Properties>
</file>