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7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65" r:id="rId6"/>
    <p:sldId id="271" r:id="rId7"/>
    <p:sldId id="263" r:id="rId8"/>
    <p:sldId id="270" r:id="rId9"/>
    <p:sldId id="259" r:id="rId10"/>
    <p:sldId id="266" r:id="rId11"/>
    <p:sldId id="269" r:id="rId12"/>
    <p:sldId id="260" r:id="rId13"/>
    <p:sldId id="272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67E47-8C66-4E24-B107-B793EB889F7E}" v="20" dt="2024-11-25T04:51:14.73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>
      <p:cViewPr varScale="1">
        <p:scale>
          <a:sx n="78" d="100"/>
          <a:sy n="78" d="100"/>
        </p:scale>
        <p:origin x="103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BEACD-E34C-465E-8163-070AEF1BAB9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A5F07-A78E-47A0-AF95-2A18EC4C1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5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A5F07-A78E-47A0-AF95-2A18EC4C197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7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A5F07-A78E-47A0-AF95-2A18EC4C197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4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EADA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EADA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3EADA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500" y="4749800"/>
            <a:ext cx="2476499" cy="21081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4400" y="3089628"/>
            <a:ext cx="10363200" cy="0"/>
          </a:xfrm>
          <a:custGeom>
            <a:avLst/>
            <a:gdLst/>
            <a:ahLst/>
            <a:cxnLst/>
            <a:rect l="l" t="t" r="r" b="b"/>
            <a:pathLst>
              <a:path w="10363200">
                <a:moveTo>
                  <a:pt x="0" y="0"/>
                </a:moveTo>
                <a:lnTo>
                  <a:pt x="103631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34784"/>
            <a:ext cx="3014163" cy="16588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EADA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EADA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94747" y="4789713"/>
            <a:ext cx="2497252" cy="20682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45126" y="1191931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9524">
            <a:solidFill>
              <a:srgbClr val="3DA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36827" y="555008"/>
            <a:ext cx="695324" cy="447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8151" y="453953"/>
            <a:ext cx="326453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EADA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t/thank-you.html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029231"/>
            <a:ext cx="11506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400" spc="-105" dirty="0">
                <a:solidFill>
                  <a:srgbClr val="FFFFFF"/>
                </a:solidFill>
              </a:rPr>
              <a:t>OAI321- Complex Gate using Domino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6119477" y="3777123"/>
            <a:ext cx="23615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2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Members</a:t>
            </a:r>
            <a:r>
              <a:rPr sz="26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9009" y="4260738"/>
            <a:ext cx="4498991" cy="1651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2600" spc="-50" dirty="0">
                <a:solidFill>
                  <a:srgbClr val="FFFFFF"/>
                </a:solidFill>
                <a:latin typeface="Arial MT"/>
                <a:cs typeface="Arial MT"/>
              </a:rPr>
              <a:t>Abhinav Choudhary (MT24167)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2600" spc="-50" dirty="0">
                <a:solidFill>
                  <a:srgbClr val="FFFFFF"/>
                </a:solidFill>
                <a:latin typeface="Arial MT"/>
                <a:cs typeface="Arial MT"/>
              </a:rPr>
              <a:t>Mayank Pokhriyal (MT24183)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2600" spc="-50" dirty="0">
                <a:solidFill>
                  <a:srgbClr val="FFFFFF"/>
                </a:solidFill>
                <a:latin typeface="Arial MT"/>
                <a:cs typeface="Arial MT"/>
              </a:rPr>
              <a:t>Devansh Pathak (MT24163)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2600" spc="-50" dirty="0">
                <a:solidFill>
                  <a:srgbClr val="FFFFFF"/>
                </a:solidFill>
                <a:latin typeface="Arial MT"/>
                <a:cs typeface="Arial MT"/>
              </a:rPr>
              <a:t>Nikhil Garg (MT24188)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022" y="3546197"/>
            <a:ext cx="3476178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28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Number:</a:t>
            </a:r>
            <a:r>
              <a:rPr lang="en-IN" sz="2800" spc="-10" dirty="0">
                <a:solidFill>
                  <a:srgbClr val="FFFFFF"/>
                </a:solidFill>
                <a:latin typeface="Calibri"/>
                <a:cs typeface="Calibri"/>
              </a:rPr>
              <a:t> 17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7014C-8A72-DE00-527C-1908533D9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B3D9031-5BAC-9D49-59EA-B2EDA36311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8151" y="453953"/>
            <a:ext cx="81496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>
                <a:latin typeface="Calibri"/>
                <a:cs typeface="Calibri"/>
              </a:rPr>
              <a:t>Waveforms of Non-Complex Gate</a:t>
            </a:r>
            <a:endParaRPr spc="-10" dirty="0">
              <a:latin typeface="Calibri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05E027E-13DB-547C-BCF7-C4943377E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2"/>
          <a:stretch/>
        </p:blipFill>
        <p:spPr>
          <a:xfrm>
            <a:off x="1143000" y="1238250"/>
            <a:ext cx="97536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0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8033C-F8E9-B7BA-5070-1979B236A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A13F177-C677-0618-028F-B6DBBC7BC5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8149" y="491655"/>
            <a:ext cx="1081665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800" spc="-10" dirty="0">
                <a:latin typeface="Calibri"/>
                <a:cs typeface="Calibri"/>
              </a:rPr>
              <a:t>LEAKAGE CURRENT , STATIC AND DYNAMIC POWER</a:t>
            </a:r>
            <a:endParaRPr sz="2800" spc="-10" dirty="0">
              <a:latin typeface="Calibri"/>
              <a:cs typeface="Calibri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080837E-6B91-30FF-7047-DB0B6120DFC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36528854"/>
              </p:ext>
            </p:extLst>
          </p:nvPr>
        </p:nvGraphicFramePr>
        <p:xfrm>
          <a:off x="918150" y="1722120"/>
          <a:ext cx="3044250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750">
                  <a:extLst>
                    <a:ext uri="{9D8B030D-6E8A-4147-A177-3AD203B41FA5}">
                      <a16:colId xmlns:a16="http://schemas.microsoft.com/office/drawing/2014/main" val="2779915791"/>
                    </a:ext>
                  </a:extLst>
                </a:gridCol>
                <a:gridCol w="1014750">
                  <a:extLst>
                    <a:ext uri="{9D8B030D-6E8A-4147-A177-3AD203B41FA5}">
                      <a16:colId xmlns:a16="http://schemas.microsoft.com/office/drawing/2014/main" val="3366165463"/>
                    </a:ext>
                  </a:extLst>
                </a:gridCol>
                <a:gridCol w="1014750">
                  <a:extLst>
                    <a:ext uri="{9D8B030D-6E8A-4147-A177-3AD203B41FA5}">
                      <a16:colId xmlns:a16="http://schemas.microsoft.com/office/drawing/2014/main" val="1274950878"/>
                    </a:ext>
                  </a:extLst>
                </a:gridCol>
              </a:tblGrid>
              <a:tr h="575683">
                <a:tc>
                  <a:txBody>
                    <a:bodyPr/>
                    <a:lstStyle/>
                    <a:p>
                      <a:r>
                        <a:rPr lang="en-IN" sz="1600" dirty="0"/>
                        <a:t>STIMULI</a:t>
                      </a:r>
                    </a:p>
                    <a:p>
                      <a:r>
                        <a:rPr lang="en-IN" sz="1600" dirty="0"/>
                        <a:t>(ABCDEF)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NON-</a:t>
                      </a:r>
                    </a:p>
                    <a:p>
                      <a:r>
                        <a:rPr lang="en-IN" sz="1600" dirty="0"/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85788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64.612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317.09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949001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79.796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318.24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5850287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76.310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315.40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6171736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000011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140.052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371.14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520874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000101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140.052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371.14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245215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000110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76.495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316.66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3177739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000111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141.174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364.39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2949336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63.767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285.08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9320339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001010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104.017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298.46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2118664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001011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136.488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328.39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2033983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001111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138.283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327.88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0924750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63.767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285.08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488940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148.579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299.41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5076670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010100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104.017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298.46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4776290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010101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137.662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323.60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0868159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010110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105.630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301.14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6157890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010111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134.600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326.22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5419976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63.419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283.81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5921837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011001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150.031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299.48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4982839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011010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104.115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298.55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5851687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011011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138.903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328.20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8547746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011101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141.306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328.20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0750413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011110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105.879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298.95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3488490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011111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140.659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327.72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8290881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111001</a:t>
                      </a: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150.559</a:t>
                      </a: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285.64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7995452"/>
                  </a:ext>
                </a:extLst>
              </a:tr>
              <a:tr h="1742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110001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150.031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301.56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261380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C02D7F1-AC51-20A8-09E2-F71C79A3A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04025"/>
              </p:ext>
            </p:extLst>
          </p:nvPr>
        </p:nvGraphicFramePr>
        <p:xfrm>
          <a:off x="4262283" y="1723761"/>
          <a:ext cx="7844848" cy="2103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826">
                  <a:extLst>
                    <a:ext uri="{9D8B030D-6E8A-4147-A177-3AD203B41FA5}">
                      <a16:colId xmlns:a16="http://schemas.microsoft.com/office/drawing/2014/main" val="209611600"/>
                    </a:ext>
                  </a:extLst>
                </a:gridCol>
                <a:gridCol w="1390974">
                  <a:extLst>
                    <a:ext uri="{9D8B030D-6E8A-4147-A177-3AD203B41FA5}">
                      <a16:colId xmlns:a16="http://schemas.microsoft.com/office/drawing/2014/main" val="27195478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0443478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16615574"/>
                    </a:ext>
                  </a:extLst>
                </a:gridCol>
                <a:gridCol w="1825048">
                  <a:extLst>
                    <a:ext uri="{9D8B030D-6E8A-4147-A177-3AD203B41FA5}">
                      <a16:colId xmlns:a16="http://schemas.microsoft.com/office/drawing/2014/main" val="3457713035"/>
                    </a:ext>
                  </a:extLst>
                </a:gridCol>
              </a:tblGrid>
              <a:tr h="31489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PVT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STIMULI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PRE –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POST –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808"/>
                  </a:ext>
                </a:extLst>
              </a:tr>
              <a:tr h="528478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DYNAMIC POWER </a:t>
                      </a:r>
                    </a:p>
                    <a:p>
                      <a:pPr algn="ctr"/>
                      <a:r>
                        <a:rPr lang="en-IN" sz="1400" b="1" dirty="0"/>
                        <a:t>(WORST CASE)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TT , 1.2V, 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6.8136 µW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6.625 µW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73306"/>
                  </a:ext>
                </a:extLst>
              </a:tr>
              <a:tr h="528478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STATIC POWER </a:t>
                      </a:r>
                    </a:p>
                    <a:p>
                      <a:pPr algn="ctr"/>
                      <a:r>
                        <a:rPr lang="en-IN" sz="1400" b="1" dirty="0"/>
                        <a:t>(WORST CASE)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FF, 1.32V, 125C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150.559 </a:t>
                      </a:r>
                      <a:r>
                        <a:rPr lang="en-IN" sz="14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nW</a:t>
                      </a:r>
                      <a:endParaRPr lang="en-IN" sz="1400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160.762 </a:t>
                      </a:r>
                      <a:r>
                        <a:rPr lang="en-IN" sz="14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nW</a:t>
                      </a:r>
                      <a:endParaRPr lang="en-IN" sz="1400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72028"/>
                  </a:ext>
                </a:extLst>
              </a:tr>
              <a:tr h="685548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LEAKAGE CURRENT </a:t>
                      </a:r>
                    </a:p>
                    <a:p>
                      <a:pPr algn="ctr"/>
                      <a:r>
                        <a:rPr lang="en-IN" sz="1400" b="1" dirty="0"/>
                        <a:t>(WORST CASE)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FF, 1.32V , 125C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114.06 </a:t>
                      </a:r>
                      <a:r>
                        <a:rPr lang="en-IN" sz="14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nA</a:t>
                      </a:r>
                      <a:endParaRPr lang="en-IN" sz="1400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121.79 </a:t>
                      </a:r>
                      <a:r>
                        <a:rPr lang="en-IN" sz="14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nA</a:t>
                      </a:r>
                      <a:endParaRPr lang="en-IN" sz="1400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02306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B9F9525-5CFE-F1FC-8E6B-C42CC40D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96615"/>
              </p:ext>
            </p:extLst>
          </p:nvPr>
        </p:nvGraphicFramePr>
        <p:xfrm>
          <a:off x="4284408" y="4510685"/>
          <a:ext cx="7890388" cy="219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09611600"/>
                    </a:ext>
                  </a:extLst>
                </a:gridCol>
                <a:gridCol w="1388851">
                  <a:extLst>
                    <a:ext uri="{9D8B030D-6E8A-4147-A177-3AD203B41FA5}">
                      <a16:colId xmlns:a16="http://schemas.microsoft.com/office/drawing/2014/main" val="2719547858"/>
                    </a:ext>
                  </a:extLst>
                </a:gridCol>
                <a:gridCol w="1302920">
                  <a:extLst>
                    <a:ext uri="{9D8B030D-6E8A-4147-A177-3AD203B41FA5}">
                      <a16:colId xmlns:a16="http://schemas.microsoft.com/office/drawing/2014/main" val="704434783"/>
                    </a:ext>
                  </a:extLst>
                </a:gridCol>
                <a:gridCol w="1762774">
                  <a:extLst>
                    <a:ext uri="{9D8B030D-6E8A-4147-A177-3AD203B41FA5}">
                      <a16:colId xmlns:a16="http://schemas.microsoft.com/office/drawing/2014/main" val="1916615574"/>
                    </a:ext>
                  </a:extLst>
                </a:gridCol>
                <a:gridCol w="1835642">
                  <a:extLst>
                    <a:ext uri="{9D8B030D-6E8A-4147-A177-3AD203B41FA5}">
                      <a16:colId xmlns:a16="http://schemas.microsoft.com/office/drawing/2014/main" val="3457713035"/>
                    </a:ext>
                  </a:extLst>
                </a:gridCol>
              </a:tblGrid>
              <a:tr h="32010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PVT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STIMULI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PRE –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POST –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808"/>
                  </a:ext>
                </a:extLst>
              </a:tr>
              <a:tr h="568606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DYNAMIC POWER </a:t>
                      </a:r>
                    </a:p>
                    <a:p>
                      <a:pPr algn="ctr"/>
                      <a:r>
                        <a:rPr lang="en-IN" sz="1400" b="1" dirty="0"/>
                        <a:t>(WORST CASE)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TT , 1.2V, 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001011</a:t>
                      </a: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9.0709 </a:t>
                      </a:r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µ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W </a:t>
                      </a: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9.0495 </a:t>
                      </a:r>
                      <a:r>
                        <a:rPr lang="en-IN" sz="14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µ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W</a:t>
                      </a: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7373306"/>
                  </a:ext>
                </a:extLst>
              </a:tr>
              <a:tr h="624714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STATIC POWER </a:t>
                      </a:r>
                    </a:p>
                    <a:p>
                      <a:pPr algn="ctr"/>
                      <a:r>
                        <a:rPr lang="en-IN" sz="1400" b="1" dirty="0"/>
                        <a:t>(WORST CASE)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FF, 1.32V, 125C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000101</a:t>
                      </a: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371.14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nW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391.81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nW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6472028"/>
                  </a:ext>
                </a:extLst>
              </a:tr>
              <a:tr h="681487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LEAKAGE CURRENT </a:t>
                      </a:r>
                    </a:p>
                    <a:p>
                      <a:pPr algn="ctr"/>
                      <a:r>
                        <a:rPr lang="en-IN" sz="1400" b="1" dirty="0"/>
                        <a:t>(WORST CASE)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FF, 1.32V , 125C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000101</a:t>
                      </a: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264.25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296.83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602306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CDBF91E-431E-DDD6-ADBF-BD812176F4EB}"/>
              </a:ext>
            </a:extLst>
          </p:cNvPr>
          <p:cNvSpPr txBox="1"/>
          <p:nvPr/>
        </p:nvSpPr>
        <p:spPr>
          <a:xfrm>
            <a:off x="4294238" y="4025676"/>
            <a:ext cx="7737988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POWER AND CURRENT IN NON-COMPLEX GATE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746101-154D-C10F-6175-E744AF399DE5}"/>
              </a:ext>
            </a:extLst>
          </p:cNvPr>
          <p:cNvSpPr txBox="1"/>
          <p:nvPr/>
        </p:nvSpPr>
        <p:spPr>
          <a:xfrm>
            <a:off x="4301612" y="1284054"/>
            <a:ext cx="7737988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POWER AND CURRENT IN COMPLEX GATE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1E2D58-70D4-8C0E-E530-F42DBC994CD0}"/>
              </a:ext>
            </a:extLst>
          </p:cNvPr>
          <p:cNvSpPr txBox="1"/>
          <p:nvPr/>
        </p:nvSpPr>
        <p:spPr>
          <a:xfrm>
            <a:off x="803849" y="1365839"/>
            <a:ext cx="3458434" cy="26161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b="1" dirty="0"/>
              <a:t>STATIC POWER IN DIFFERENT STIMULI IN </a:t>
            </a:r>
            <a:r>
              <a:rPr lang="en-IN" sz="1100" b="1" dirty="0" err="1"/>
              <a:t>nW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42710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Work</a:t>
            </a:r>
            <a:r>
              <a:rPr spc="-110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38C12-61A8-B7EF-597F-651650A797CF}"/>
              </a:ext>
            </a:extLst>
          </p:cNvPr>
          <p:cNvSpPr txBox="1"/>
          <p:nvPr/>
        </p:nvSpPr>
        <p:spPr>
          <a:xfrm>
            <a:off x="838200" y="1447800"/>
            <a:ext cx="9826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Schematic – Abhinav, Mayank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Complex Layout - Abhinav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Non complex layout – Mayank, Nikhil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Eldo simulation – Nikhil , Abhinav, Devansh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Xcircuit</a:t>
            </a:r>
            <a:r>
              <a:rPr lang="en-IN" dirty="0"/>
              <a:t> – Devansh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Tables and presentation- Devansh, Nikhil, Mayank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9F48-713A-FDBA-833E-962AA8EB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68948-04EF-A675-7C5F-A2FCF18BE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 descr="A chalkboard with a message on it&#10;&#10;Description automatically generated">
            <a:extLst>
              <a:ext uri="{FF2B5EF4-FFF2-40B4-BE49-F238E27FC236}">
                <a16:creationId xmlns:a16="http://schemas.microsoft.com/office/drawing/2014/main" id="{3F8C7410-D0DF-80DB-3B1C-A03861BB0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" y="1272400"/>
            <a:ext cx="10972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1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799" y="453953"/>
            <a:ext cx="10287001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70" dirty="0"/>
              <a:t>Schematic</a:t>
            </a:r>
            <a:r>
              <a:rPr lang="en-US" spc="-95" dirty="0"/>
              <a:t> </a:t>
            </a:r>
            <a:r>
              <a:rPr lang="en-US" spc="-300" dirty="0"/>
              <a:t>+</a:t>
            </a:r>
            <a:r>
              <a:rPr lang="en-US" spc="-95" dirty="0"/>
              <a:t> </a:t>
            </a:r>
            <a:r>
              <a:rPr lang="en-US" spc="-110" dirty="0"/>
              <a:t>Sizing ( Complex &amp; Non-Complex Gate(s)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32E26-7B63-2381-0689-9214F9A18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143000"/>
            <a:ext cx="6629400" cy="5715000"/>
          </a:xfrm>
          <a:prstGeom prst="rect">
            <a:avLst/>
          </a:prstGeom>
        </p:spPr>
      </p:pic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2F543669-6BED-1776-0190-A1BEE451D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" r="6738"/>
          <a:stretch/>
        </p:blipFill>
        <p:spPr>
          <a:xfrm>
            <a:off x="234" y="967033"/>
            <a:ext cx="5773381" cy="58909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8275D-1DEE-4036-685D-F167A8FE4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47E6DA5-E8AB-4BEE-B3CA-B1DF9FA78F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8151" y="453953"/>
            <a:ext cx="967364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10" dirty="0"/>
              <a:t>Layout (Complex Gate)</a:t>
            </a:r>
            <a:endParaRPr spc="-110" dirty="0"/>
          </a:p>
        </p:txBody>
      </p:sp>
      <p:pic>
        <p:nvPicPr>
          <p:cNvPr id="6" name="Picture 5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00BA7698-54FE-EBA8-85E9-B347D7C68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5" t="20001" r="23750" b="22222"/>
          <a:stretch/>
        </p:blipFill>
        <p:spPr>
          <a:xfrm>
            <a:off x="304800" y="1181100"/>
            <a:ext cx="5257800" cy="4038600"/>
          </a:xfrm>
          <a:prstGeom prst="rect">
            <a:avLst/>
          </a:prstGeom>
        </p:spPr>
      </p:pic>
      <p:pic>
        <p:nvPicPr>
          <p:cNvPr id="10" name="Picture 9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14D90B2B-792F-56E6-65A9-DB24E74C3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t="23333" r="24375" b="17778"/>
          <a:stretch/>
        </p:blipFill>
        <p:spPr>
          <a:xfrm>
            <a:off x="5772181" y="1181100"/>
            <a:ext cx="5638800" cy="40386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5786E87-4643-2C2B-0D01-CC9670B27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21877"/>
              </p:ext>
            </p:extLst>
          </p:nvPr>
        </p:nvGraphicFramePr>
        <p:xfrm>
          <a:off x="304801" y="5319252"/>
          <a:ext cx="5257800" cy="14935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523112272"/>
                    </a:ext>
                  </a:extLst>
                </a:gridCol>
              </a:tblGrid>
              <a:tr h="149352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N" b="1" u="sng" dirty="0"/>
                        <a:t>LAYOUT 1</a:t>
                      </a:r>
                      <a:r>
                        <a:rPr lang="en-IN" b="0" dirty="0"/>
                        <a:t> 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IN" b="1" dirty="0"/>
                        <a:t>AREA</a:t>
                      </a:r>
                      <a:r>
                        <a:rPr lang="en-IN" b="0" dirty="0"/>
                        <a:t> =  (3.17*2.6) µm</a:t>
                      </a:r>
                      <a:r>
                        <a:rPr lang="en-IN" sz="2000" b="0" baseline="30000" dirty="0"/>
                        <a:t>2</a:t>
                      </a:r>
                      <a:r>
                        <a:rPr lang="en-IN" b="0" dirty="0"/>
                        <a:t> = </a:t>
                      </a:r>
                      <a:r>
                        <a:rPr lang="en-IN" b="0" dirty="0">
                          <a:highlight>
                            <a:srgbClr val="FF0000"/>
                          </a:highlight>
                        </a:rPr>
                        <a:t>8.242 µm</a:t>
                      </a:r>
                      <a:r>
                        <a:rPr lang="en-IN" sz="2000" b="0" baseline="30000" dirty="0">
                          <a:highlight>
                            <a:srgbClr val="FF0000"/>
                          </a:highlight>
                        </a:rPr>
                        <a:t>2</a:t>
                      </a:r>
                      <a:endParaRPr lang="en-IN" b="0" baseline="30000" dirty="0">
                        <a:highlight>
                          <a:srgbClr val="FF0000"/>
                        </a:highlight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IN" b="1" dirty="0"/>
                        <a:t>CHARACTERISTICS</a:t>
                      </a:r>
                      <a:r>
                        <a:rPr lang="en-IN" b="0" dirty="0"/>
                        <a:t> :  </a:t>
                      </a:r>
                      <a:r>
                        <a:rPr lang="en-IN" b="0" i="1" dirty="0"/>
                        <a:t>More Area , Less Hammerheads, Shared Contacts .</a:t>
                      </a:r>
                      <a:r>
                        <a:rPr lang="en-IN" b="0" dirty="0"/>
                        <a:t>   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9311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D4415FD-3132-8D50-37C8-B25A3792B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14299"/>
              </p:ext>
            </p:extLst>
          </p:nvPr>
        </p:nvGraphicFramePr>
        <p:xfrm>
          <a:off x="5772182" y="5319252"/>
          <a:ext cx="5638800" cy="1493520"/>
        </p:xfrm>
        <a:graphic>
          <a:graphicData uri="http://schemas.openxmlformats.org/drawingml/2006/table">
            <a:tbl>
              <a:tblPr/>
              <a:tblGrid>
                <a:gridCol w="5638800">
                  <a:extLst>
                    <a:ext uri="{9D8B030D-6E8A-4147-A177-3AD203B41FA5}">
                      <a16:colId xmlns:a16="http://schemas.microsoft.com/office/drawing/2014/main" val="3523112272"/>
                    </a:ext>
                  </a:extLst>
                </a:gridCol>
              </a:tblGrid>
              <a:tr h="123394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IN" b="1" u="sng" dirty="0"/>
                        <a:t>LAYOUT 2</a:t>
                      </a:r>
                      <a:r>
                        <a:rPr lang="en-IN" b="0" dirty="0"/>
                        <a:t>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IN" b="0" dirty="0"/>
                        <a:t> </a:t>
                      </a:r>
                      <a:r>
                        <a:rPr lang="en-IN" b="1" dirty="0"/>
                        <a:t>AREA</a:t>
                      </a:r>
                      <a:r>
                        <a:rPr lang="en-IN" b="0" dirty="0"/>
                        <a:t> = (2.6*3) µm</a:t>
                      </a:r>
                      <a:r>
                        <a:rPr lang="en-IN" sz="2000" b="0" baseline="30000" dirty="0"/>
                        <a:t>2</a:t>
                      </a:r>
                      <a:r>
                        <a:rPr lang="en-IN" b="0" dirty="0"/>
                        <a:t> = </a:t>
                      </a:r>
                      <a:r>
                        <a:rPr lang="en-IN" b="0" dirty="0">
                          <a:highlight>
                            <a:srgbClr val="00FF00"/>
                          </a:highlight>
                        </a:rPr>
                        <a:t>7.8 µm</a:t>
                      </a:r>
                      <a:r>
                        <a:rPr lang="en-IN" sz="2000" b="0" baseline="30000" dirty="0"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IN" b="0" dirty="0">
                        <a:highlight>
                          <a:srgbClr val="00FF00"/>
                        </a:highlight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IN" b="1" dirty="0"/>
                        <a:t>CHARACTERISTICS</a:t>
                      </a:r>
                      <a:r>
                        <a:rPr lang="en-IN" b="0" dirty="0"/>
                        <a:t>  : </a:t>
                      </a:r>
                      <a:r>
                        <a:rPr lang="en-IN" b="0" i="1" dirty="0"/>
                        <a:t>Less Area , More Hammerheads, Shared Contacts , Dense Layout .</a:t>
                      </a:r>
                      <a:r>
                        <a:rPr lang="en-IN" dirty="0"/>
                        <a:t> 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9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57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491419"/>
            <a:ext cx="6906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10" dirty="0"/>
              <a:t>Layout (Non-Complex Gate)</a:t>
            </a:r>
            <a:endParaRPr spc="-20" dirty="0">
              <a:latin typeface="Calibri"/>
              <a:cs typeface="Calibri"/>
            </a:endParaRPr>
          </a:p>
        </p:txBody>
      </p:sp>
      <p:pic>
        <p:nvPicPr>
          <p:cNvPr id="4" name="Picture 3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ACFBA496-52DA-5D88-11F7-5688AADA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t="16667" r="6944" b="34444"/>
          <a:stretch/>
        </p:blipFill>
        <p:spPr>
          <a:xfrm>
            <a:off x="768690" y="1219200"/>
            <a:ext cx="4972050" cy="3593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0EF83D-6E2C-47F3-8913-AD07B3DB8F29}"/>
              </a:ext>
            </a:extLst>
          </p:cNvPr>
          <p:cNvSpPr txBox="1"/>
          <p:nvPr/>
        </p:nvSpPr>
        <p:spPr>
          <a:xfrm>
            <a:off x="676141" y="5015300"/>
            <a:ext cx="497205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LAYOUT 1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b="1" dirty="0"/>
              <a:t>AREA </a:t>
            </a:r>
            <a:r>
              <a:rPr lang="en-IN" dirty="0"/>
              <a:t>= (2.6*6.4) µm</a:t>
            </a:r>
            <a:r>
              <a:rPr lang="en-IN" baseline="30000" dirty="0"/>
              <a:t>2</a:t>
            </a:r>
            <a:r>
              <a:rPr lang="en-IN" dirty="0"/>
              <a:t> = </a:t>
            </a:r>
            <a:r>
              <a:rPr lang="en-IN" dirty="0">
                <a:highlight>
                  <a:srgbClr val="FFFF00"/>
                </a:highlight>
              </a:rPr>
              <a:t>16.64 µm</a:t>
            </a:r>
            <a:r>
              <a:rPr lang="en-IN" baseline="30000" dirty="0">
                <a:highlight>
                  <a:srgbClr val="FFFF00"/>
                </a:highlight>
              </a:rPr>
              <a:t>2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b="1" dirty="0"/>
              <a:t>CHARACTERISTICS</a:t>
            </a:r>
            <a:r>
              <a:rPr lang="en-IN" dirty="0"/>
              <a:t>: </a:t>
            </a:r>
            <a:r>
              <a:rPr lang="en-IN" sz="1700" i="1" dirty="0"/>
              <a:t>More Poly-bending, Higher Poly Resistance, More Hammerheads.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49A2F-C839-C106-4EA1-8AD4E3819D5C}"/>
              </a:ext>
            </a:extLst>
          </p:cNvPr>
          <p:cNvSpPr txBox="1"/>
          <p:nvPr/>
        </p:nvSpPr>
        <p:spPr>
          <a:xfrm>
            <a:off x="6096000" y="5015301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LAYOUT 2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b="1" dirty="0"/>
              <a:t>AREA </a:t>
            </a:r>
            <a:r>
              <a:rPr lang="en-IN" dirty="0"/>
              <a:t>= (2.6*6.4) µm</a:t>
            </a:r>
            <a:r>
              <a:rPr lang="en-IN" baseline="30000" dirty="0"/>
              <a:t>2</a:t>
            </a:r>
            <a:r>
              <a:rPr lang="en-IN" dirty="0"/>
              <a:t> = </a:t>
            </a:r>
            <a:r>
              <a:rPr lang="en-IN" dirty="0">
                <a:highlight>
                  <a:srgbClr val="FFFF00"/>
                </a:highlight>
              </a:rPr>
              <a:t>16.64 µm</a:t>
            </a:r>
            <a:r>
              <a:rPr lang="en-IN" baseline="30000" dirty="0">
                <a:highlight>
                  <a:srgbClr val="FFFF00"/>
                </a:highlight>
              </a:rPr>
              <a:t>2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b="1" dirty="0"/>
              <a:t>CHARACTERISTICS</a:t>
            </a:r>
            <a:r>
              <a:rPr lang="en-IN" dirty="0"/>
              <a:t>: </a:t>
            </a:r>
            <a:r>
              <a:rPr lang="en-IN" i="1" dirty="0"/>
              <a:t>Less Poly-bending, Less Poly Resistance, Less Hammerheads.</a:t>
            </a:r>
            <a:r>
              <a:rPr lang="en-IN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4CA319-B082-A6AE-F03A-6B824066679B}"/>
              </a:ext>
            </a:extLst>
          </p:cNvPr>
          <p:cNvSpPr/>
          <p:nvPr/>
        </p:nvSpPr>
        <p:spPr>
          <a:xfrm>
            <a:off x="676141" y="5015300"/>
            <a:ext cx="4972050" cy="17665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6EA729-5676-0ABB-4FC9-B9695EF8D5BE}"/>
              </a:ext>
            </a:extLst>
          </p:cNvPr>
          <p:cNvSpPr/>
          <p:nvPr/>
        </p:nvSpPr>
        <p:spPr>
          <a:xfrm>
            <a:off x="6095999" y="5015301"/>
            <a:ext cx="5638800" cy="17664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1324BCD9-7243-D1ED-EF9A-2D71035EC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3333" r="9028" b="29821"/>
          <a:stretch/>
        </p:blipFill>
        <p:spPr>
          <a:xfrm>
            <a:off x="6095998" y="1219200"/>
            <a:ext cx="5638800" cy="3593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ED6E-74A8-D1F0-2236-4AE8DADD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53953"/>
            <a:ext cx="10210800" cy="461665"/>
          </a:xfrm>
        </p:spPr>
        <p:txBody>
          <a:bodyPr/>
          <a:lstStyle/>
          <a:p>
            <a:r>
              <a:rPr lang="en-IN" sz="2900" dirty="0"/>
              <a:t>DRC, LVS Report(s) for Complex and Non-Complex Gate(s)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ED6CA80-1A1B-3402-5F5B-0C3536198B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2" y="1197845"/>
            <a:ext cx="4648200" cy="2614613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2652EC3-03F0-1E35-6826-1360C1ECAF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194046"/>
            <a:ext cx="5105398" cy="2571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4D8373-8033-02F6-2D46-0ACAA8CA5251}"/>
              </a:ext>
            </a:extLst>
          </p:cNvPr>
          <p:cNvSpPr txBox="1"/>
          <p:nvPr/>
        </p:nvSpPr>
        <p:spPr>
          <a:xfrm>
            <a:off x="5853241" y="1342062"/>
            <a:ext cx="485518" cy="247039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l"/>
            <a:r>
              <a:rPr lang="en-IN" dirty="0"/>
              <a:t>COMPLEX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CACE3-D2FA-78F3-7509-9CFE8CB45DFA}"/>
              </a:ext>
            </a:extLst>
          </p:cNvPr>
          <p:cNvSpPr txBox="1"/>
          <p:nvPr/>
        </p:nvSpPr>
        <p:spPr>
          <a:xfrm>
            <a:off x="5714998" y="3886200"/>
            <a:ext cx="762004" cy="2954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3965D-49F6-DD7E-390A-A23CE9C73344}"/>
              </a:ext>
            </a:extLst>
          </p:cNvPr>
          <p:cNvSpPr txBox="1"/>
          <p:nvPr/>
        </p:nvSpPr>
        <p:spPr>
          <a:xfrm>
            <a:off x="5928260" y="3765796"/>
            <a:ext cx="4430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NON </a:t>
            </a:r>
          </a:p>
          <a:p>
            <a:r>
              <a:rPr lang="en-IN" dirty="0"/>
              <a:t> -COMPLEX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D69F46C-E6D6-1E12-D4C0-62ADF6ABBE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00500"/>
            <a:ext cx="5105398" cy="285750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F6B0AD32-657D-59F5-22E0-E7B8F00FE6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76" y="3930751"/>
            <a:ext cx="46482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1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01573A-CF2F-2D6D-D1F1-8F16314EEB90}"/>
              </a:ext>
            </a:extLst>
          </p:cNvPr>
          <p:cNvSpPr txBox="1"/>
          <p:nvPr/>
        </p:nvSpPr>
        <p:spPr>
          <a:xfrm>
            <a:off x="698360" y="501134"/>
            <a:ext cx="1059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IN" sz="3000" b="0" i="0" u="none" strike="noStrike" kern="0" cap="none" spc="0" normalizeH="0" baseline="0" noProof="0">
                <a:ln>
                  <a:noFill/>
                </a:ln>
                <a:solidFill>
                  <a:srgbClr val="3EADA7"/>
                </a:solidFill>
                <a:effectLst/>
                <a:uLnTx/>
                <a:uFillTx/>
                <a:latin typeface="Arial MT"/>
                <a:ea typeface="+mj-ea"/>
              </a:rPr>
              <a:t>Analytical Simulation(s)</a:t>
            </a:r>
            <a:endParaRPr lang="en-IN" sz="3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BE8A6A-96AC-817A-20E4-F858A09C9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658045"/>
              </p:ext>
            </p:extLst>
          </p:nvPr>
        </p:nvGraphicFramePr>
        <p:xfrm>
          <a:off x="304799" y="1782719"/>
          <a:ext cx="5334000" cy="48325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53566955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278940730"/>
                    </a:ext>
                  </a:extLst>
                </a:gridCol>
              </a:tblGrid>
              <a:tr h="1208139">
                <a:tc rowSpan="2">
                  <a:txBody>
                    <a:bodyPr/>
                    <a:lstStyle/>
                    <a:p>
                      <a:r>
                        <a:rPr lang="en-IN" b="1" i="1" dirty="0"/>
                        <a:t>Contamination Delay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Trise</a:t>
                      </a:r>
                      <a:r>
                        <a:rPr lang="en-IN" b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kumimoji="0" lang="en-IN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kumimoji="0" lang="en-I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1</a:t>
                      </a:r>
                      <a:r>
                        <a:rPr kumimoji="0" lang="en-I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0</a:t>
                      </a:r>
                      <a:endParaRPr lang="en-IN" b="0" dirty="0">
                        <a:solidFill>
                          <a:schemeClr val="tx1"/>
                        </a:solidFill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  <a:p>
                      <a:r>
                        <a:rPr lang="en-IN" b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A,B,C,D,E,F = 0</a:t>
                      </a:r>
                      <a:endParaRPr lang="en-IN" b="0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81357"/>
                  </a:ext>
                </a:extLst>
              </a:tr>
              <a:tr h="1208139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Tfall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0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1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D,E 0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1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A,B,C,F = 1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3673"/>
                  </a:ext>
                </a:extLst>
              </a:tr>
              <a:tr h="1208139">
                <a:tc rowSpan="2">
                  <a:txBody>
                    <a:bodyPr/>
                    <a:lstStyle/>
                    <a:p>
                      <a:r>
                        <a:rPr lang="en-IN" b="1" i="1" dirty="0"/>
                        <a:t>Propagation Delay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Trise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1 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 0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A,B,C,D,E,F = 1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06612"/>
                  </a:ext>
                </a:extLst>
              </a:tr>
              <a:tr h="1208139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Tfall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0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1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C 01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E,F =1  A,B,D =0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334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9AD61C-179E-3D88-EE98-E2D780E7F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4291"/>
              </p:ext>
            </p:extLst>
          </p:nvPr>
        </p:nvGraphicFramePr>
        <p:xfrm>
          <a:off x="6032360" y="1787042"/>
          <a:ext cx="5715000" cy="4800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535669553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278940730"/>
                    </a:ext>
                  </a:extLst>
                </a:gridCol>
              </a:tblGrid>
              <a:tr h="1200150">
                <a:tc rowSpan="2">
                  <a:txBody>
                    <a:bodyPr/>
                    <a:lstStyle/>
                    <a:p>
                      <a:r>
                        <a:rPr lang="en-IN" b="1" i="1" dirty="0">
                          <a:solidFill>
                            <a:schemeClr val="tx1"/>
                          </a:solidFill>
                        </a:rPr>
                        <a:t>Contamination Delay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err="1">
                          <a:solidFill>
                            <a:schemeClr val="tx1"/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Trise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kumimoji="0" lang="en-IN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kumimoji="0" lang="en-I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1</a:t>
                      </a:r>
                      <a:r>
                        <a:rPr kumimoji="0" lang="en-IN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0</a:t>
                      </a:r>
                      <a:endParaRPr lang="en-IN" b="0" dirty="0">
                        <a:solidFill>
                          <a:schemeClr val="tx1"/>
                        </a:solidFill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A,B,C,D,E,F = 0</a:t>
                      </a:r>
                      <a:endParaRPr lang="en-IN" b="0" dirty="0">
                        <a:solidFill>
                          <a:schemeClr val="tx1"/>
                        </a:solidFill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81357"/>
                  </a:ext>
                </a:extLst>
              </a:tr>
              <a:tr h="120015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Tfall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0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1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A,B,C 0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1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D,E,F = 1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43673"/>
                  </a:ext>
                </a:extLst>
              </a:tr>
              <a:tr h="1200150">
                <a:tc rowSpan="2">
                  <a:txBody>
                    <a:bodyPr/>
                    <a:lstStyle/>
                    <a:p>
                      <a:r>
                        <a:rPr lang="en-IN" b="1" i="1" dirty="0"/>
                        <a:t>Propagation Delay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Trise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1 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 0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A,B,C,D,E,F = 1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06612"/>
                  </a:ext>
                </a:extLst>
              </a:tr>
              <a:tr h="120015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Tfall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:-</a:t>
                      </a:r>
                    </a:p>
                    <a:p>
                      <a:r>
                        <a:rPr lang="en-IN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Clk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 0</a:t>
                      </a:r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1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F 01</a:t>
                      </a:r>
                    </a:p>
                    <a:p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sym typeface="Wingdings" panose="05000000000000000000" pitchFamily="2" charset="2"/>
                        </a:rPr>
                        <a:t>E,C =1  A,B,D =0</a:t>
                      </a:r>
                      <a:endParaRPr lang="en-IN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334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380A0B-8AC2-2150-715F-435B80576E6C}"/>
              </a:ext>
            </a:extLst>
          </p:cNvPr>
          <p:cNvSpPr txBox="1"/>
          <p:nvPr/>
        </p:nvSpPr>
        <p:spPr>
          <a:xfrm>
            <a:off x="304800" y="1371600"/>
            <a:ext cx="533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COMPLEX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54394-3647-6EF5-2A58-C1D5713FFE18}"/>
              </a:ext>
            </a:extLst>
          </p:cNvPr>
          <p:cNvSpPr txBox="1"/>
          <p:nvPr/>
        </p:nvSpPr>
        <p:spPr>
          <a:xfrm>
            <a:off x="6032361" y="1371600"/>
            <a:ext cx="571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NON-COMPLEX</a:t>
            </a:r>
          </a:p>
        </p:txBody>
      </p:sp>
    </p:spTree>
    <p:extLst>
      <p:ext uri="{BB962C8B-B14F-4D97-AF65-F5344CB8AC3E}">
        <p14:creationId xmlns:p14="http://schemas.microsoft.com/office/powerpoint/2010/main" val="267790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D96CD-0C18-63B0-E625-56BCF67C0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11256BB-ECB9-7099-22BF-85D64399C3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8151" y="491419"/>
            <a:ext cx="98260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10" dirty="0">
                <a:latin typeface="Calibri"/>
                <a:cs typeface="Calibri"/>
              </a:rPr>
              <a:t>Contamination delay for Complex and Non-Complex Gate(s)</a:t>
            </a:r>
            <a:endParaRPr spc="-20" dirty="0">
              <a:latin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C91DDF-1DDA-AE33-33B3-DC75FC1ED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76619"/>
              </p:ext>
            </p:extLst>
          </p:nvPr>
        </p:nvGraphicFramePr>
        <p:xfrm>
          <a:off x="1219200" y="1371600"/>
          <a:ext cx="9677401" cy="5213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69">
                  <a:extLst>
                    <a:ext uri="{9D8B030D-6E8A-4147-A177-3AD203B41FA5}">
                      <a16:colId xmlns:a16="http://schemas.microsoft.com/office/drawing/2014/main" val="3016149976"/>
                    </a:ext>
                  </a:extLst>
                </a:gridCol>
                <a:gridCol w="2013258">
                  <a:extLst>
                    <a:ext uri="{9D8B030D-6E8A-4147-A177-3AD203B41FA5}">
                      <a16:colId xmlns:a16="http://schemas.microsoft.com/office/drawing/2014/main" val="3410612413"/>
                    </a:ext>
                  </a:extLst>
                </a:gridCol>
                <a:gridCol w="2013258">
                  <a:extLst>
                    <a:ext uri="{9D8B030D-6E8A-4147-A177-3AD203B41FA5}">
                      <a16:colId xmlns:a16="http://schemas.microsoft.com/office/drawing/2014/main" val="3336255493"/>
                    </a:ext>
                  </a:extLst>
                </a:gridCol>
                <a:gridCol w="2013258">
                  <a:extLst>
                    <a:ext uri="{9D8B030D-6E8A-4147-A177-3AD203B41FA5}">
                      <a16:colId xmlns:a16="http://schemas.microsoft.com/office/drawing/2014/main" val="3449080573"/>
                    </a:ext>
                  </a:extLst>
                </a:gridCol>
                <a:gridCol w="2013258">
                  <a:extLst>
                    <a:ext uri="{9D8B030D-6E8A-4147-A177-3AD203B41FA5}">
                      <a16:colId xmlns:a16="http://schemas.microsoft.com/office/drawing/2014/main" val="3660894897"/>
                    </a:ext>
                  </a:extLst>
                </a:gridCol>
              </a:tblGrid>
              <a:tr h="499885"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COMPLEX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NON-COMPLEX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79719"/>
                  </a:ext>
                </a:extLst>
              </a:tr>
              <a:tr h="4998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PVT corner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TCD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(Pre-Layout)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TCD  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(Post-Layout)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TCD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(Pre-Layout)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TCD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(Post-Layout)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445646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SS,1.08V,125C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0.24433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0.24081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0.43612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0.38908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9041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SS,1.08V,25C</a:t>
                      </a:r>
                    </a:p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0.22038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0.2192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0.40302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0.36295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61641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SS,1.08V,-40C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0.20198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0.20194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0.37091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0.34094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337360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TT,1.2V,25C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0.16035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0.15954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0.21933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0.21901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190214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FF,1.32V,125C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0.14379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0.14063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0.16514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0.16978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820354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FF,1.32V,-40C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0.10979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0.11079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0.12747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0.13484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201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81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9A3F3-50F1-1738-CDEE-81C22D70E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D533966-48AA-1965-9D1B-181222B86C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8151" y="491419"/>
            <a:ext cx="98260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10" dirty="0">
                <a:latin typeface="Calibri"/>
                <a:cs typeface="Calibri"/>
              </a:rPr>
              <a:t>Propagation delay for Complex and Non-Complex Gate</a:t>
            </a:r>
            <a:endParaRPr spc="-20" dirty="0">
              <a:latin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56CC77-EA7A-47F6-ACF9-C67B184DA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97010"/>
              </p:ext>
            </p:extLst>
          </p:nvPr>
        </p:nvGraphicFramePr>
        <p:xfrm>
          <a:off x="1371600" y="1371600"/>
          <a:ext cx="9525001" cy="5213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789">
                  <a:extLst>
                    <a:ext uri="{9D8B030D-6E8A-4147-A177-3AD203B41FA5}">
                      <a16:colId xmlns:a16="http://schemas.microsoft.com/office/drawing/2014/main" val="3016149976"/>
                    </a:ext>
                  </a:extLst>
                </a:gridCol>
                <a:gridCol w="1981553">
                  <a:extLst>
                    <a:ext uri="{9D8B030D-6E8A-4147-A177-3AD203B41FA5}">
                      <a16:colId xmlns:a16="http://schemas.microsoft.com/office/drawing/2014/main" val="3410612413"/>
                    </a:ext>
                  </a:extLst>
                </a:gridCol>
                <a:gridCol w="1981553">
                  <a:extLst>
                    <a:ext uri="{9D8B030D-6E8A-4147-A177-3AD203B41FA5}">
                      <a16:colId xmlns:a16="http://schemas.microsoft.com/office/drawing/2014/main" val="3336255493"/>
                    </a:ext>
                  </a:extLst>
                </a:gridCol>
                <a:gridCol w="1981553">
                  <a:extLst>
                    <a:ext uri="{9D8B030D-6E8A-4147-A177-3AD203B41FA5}">
                      <a16:colId xmlns:a16="http://schemas.microsoft.com/office/drawing/2014/main" val="3449080573"/>
                    </a:ext>
                  </a:extLst>
                </a:gridCol>
                <a:gridCol w="1981553">
                  <a:extLst>
                    <a:ext uri="{9D8B030D-6E8A-4147-A177-3AD203B41FA5}">
                      <a16:colId xmlns:a16="http://schemas.microsoft.com/office/drawing/2014/main" val="3660894897"/>
                    </a:ext>
                  </a:extLst>
                </a:gridCol>
              </a:tblGrid>
              <a:tr h="499885"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COMPLEX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NON-COMPLEX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79719"/>
                  </a:ext>
                </a:extLst>
              </a:tr>
              <a:tr h="4998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PVT corner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 TPD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(Pre-Layout)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TPD  </a:t>
                      </a:r>
                    </a:p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(Post-Layout)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TPD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(Pre-Layout)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TPD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(Post-Layout)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445646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SS,1.08V,125C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0.4421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0.37046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0.44884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0.40075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9041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SS,1.08V,25C</a:t>
                      </a:r>
                    </a:p>
                    <a:p>
                      <a:pPr algn="ctr"/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0.37977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0.33217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0.41451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0.37335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61641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SS,1.08V,-40C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0.33835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0.30604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0.38141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0.35037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337360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TT,1.2V,25C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0.1883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0.1592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0.22830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0.22717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190214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FF,1.32V,125C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0.1335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0.1062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0.1739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0.17687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820354"/>
                  </a:ext>
                </a:extLst>
              </a:tr>
              <a:tr h="67890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FF,1.32V,-40C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0.09344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0.06218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0.13344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0.14029 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201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53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151" y="453953"/>
            <a:ext cx="81496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>
                <a:latin typeface="Calibri"/>
                <a:cs typeface="Calibri"/>
              </a:rPr>
              <a:t>Waveforms of Complex Gate</a:t>
            </a:r>
            <a:endParaRPr spc="-10" dirty="0">
              <a:latin typeface="Calibri"/>
              <a:cs typeface="Calibri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417F0F4-716F-ECD4-910E-4FDEB253D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5556" r="5000" b="5556"/>
          <a:stretch/>
        </p:blipFill>
        <p:spPr>
          <a:xfrm>
            <a:off x="1143000" y="1219200"/>
            <a:ext cx="9677400" cy="53763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841</Words>
  <Application>Microsoft Office PowerPoint</Application>
  <PresentationFormat>Widescreen</PresentationFormat>
  <Paragraphs>291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Arial MT</vt:lpstr>
      <vt:lpstr>Calibri</vt:lpstr>
      <vt:lpstr>Cascadia Code Light</vt:lpstr>
      <vt:lpstr>Wingdings</vt:lpstr>
      <vt:lpstr>Office Theme</vt:lpstr>
      <vt:lpstr>OAI321- Complex Gate using Domino</vt:lpstr>
      <vt:lpstr>Schematic + Sizing ( Complex &amp; Non-Complex Gate(s) )</vt:lpstr>
      <vt:lpstr>Layout (Complex Gate)</vt:lpstr>
      <vt:lpstr>Layout (Non-Complex Gate)</vt:lpstr>
      <vt:lpstr>DRC, LVS Report(s) for Complex and Non-Complex Gate(s)</vt:lpstr>
      <vt:lpstr>PowerPoint Presentation</vt:lpstr>
      <vt:lpstr>Contamination delay for Complex and Non-Complex Gate(s)</vt:lpstr>
      <vt:lpstr>Propagation delay for Complex and Non-Complex Gate</vt:lpstr>
      <vt:lpstr>Waveforms of Complex Gate</vt:lpstr>
      <vt:lpstr>Waveforms of Non-Complex Gate</vt:lpstr>
      <vt:lpstr>LEAKAGE CURRENT , STATIC AND DYNAMIC POWER</vt:lpstr>
      <vt:lpstr>Work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Project presentation template.pptx</dc:title>
  <dc:creator>Electro Abhinav</dc:creator>
  <cp:lastModifiedBy>Electro Abhinav</cp:lastModifiedBy>
  <cp:revision>9</cp:revision>
  <dcterms:created xsi:type="dcterms:W3CDTF">2024-11-22T14:45:47Z</dcterms:created>
  <dcterms:modified xsi:type="dcterms:W3CDTF">2024-11-25T04:55:37Z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