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6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5" r:id="rId6"/>
    <p:sldId id="271" r:id="rId7"/>
    <p:sldId id="263" r:id="rId8"/>
    <p:sldId id="270" r:id="rId9"/>
    <p:sldId id="259" r:id="rId10"/>
    <p:sldId id="266" r:id="rId11"/>
    <p:sldId id="269" r:id="rId12"/>
    <p:sldId id="260" r:id="rId13"/>
    <p:sldId id="272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028D6-DCA3-4454-8FF1-AA8C35F5926B}" v="3" dt="2024-11-23T14:14:39.307"/>
    <p1510:client id="{ACC67E47-8C66-4E24-B107-B793EB889F7E}" v="6" dt="2024-11-24T03:48:47.6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ctro Abhinav" userId="54bfaa6f5e3b7d35" providerId="LiveId" clId="{ACC67E47-8C66-4E24-B107-B793EB889F7E}"/>
    <pc:docChg chg="undo custSel modSld">
      <pc:chgData name="Electro Abhinav" userId="54bfaa6f5e3b7d35" providerId="LiveId" clId="{ACC67E47-8C66-4E24-B107-B793EB889F7E}" dt="2024-11-24T04:02:21.141" v="289" actId="20577"/>
      <pc:docMkLst>
        <pc:docMk/>
      </pc:docMkLst>
      <pc:sldChg chg="modSp mod">
        <pc:chgData name="Electro Abhinav" userId="54bfaa6f5e3b7d35" providerId="LiveId" clId="{ACC67E47-8C66-4E24-B107-B793EB889F7E}" dt="2024-11-24T03:43:54.845" v="139"/>
        <pc:sldMkLst>
          <pc:docMk/>
          <pc:sldMk cId="0" sldId="258"/>
        </pc:sldMkLst>
        <pc:spChg chg="mod">
          <ac:chgData name="Electro Abhinav" userId="54bfaa6f5e3b7d35" providerId="LiveId" clId="{ACC67E47-8C66-4E24-B107-B793EB889F7E}" dt="2024-11-24T03:43:54.845" v="139"/>
          <ac:spMkLst>
            <pc:docMk/>
            <pc:sldMk cId="0" sldId="258"/>
            <ac:spMk id="5" creationId="{1D0EF83D-6E2C-47F3-8913-AD07B3DB8F29}"/>
          </ac:spMkLst>
        </pc:spChg>
      </pc:sldChg>
      <pc:sldChg chg="modSp mod">
        <pc:chgData name="Electro Abhinav" userId="54bfaa6f5e3b7d35" providerId="LiveId" clId="{ACC67E47-8C66-4E24-B107-B793EB889F7E}" dt="2024-11-24T03:53:55.033" v="257" actId="12"/>
        <pc:sldMkLst>
          <pc:docMk/>
          <pc:sldMk cId="2028570231" sldId="262"/>
        </pc:sldMkLst>
        <pc:graphicFrameChg chg="mod modGraphic">
          <ac:chgData name="Electro Abhinav" userId="54bfaa6f5e3b7d35" providerId="LiveId" clId="{ACC67E47-8C66-4E24-B107-B793EB889F7E}" dt="2024-11-24T03:53:55.033" v="257" actId="12"/>
          <ac:graphicFrameMkLst>
            <pc:docMk/>
            <pc:sldMk cId="2028570231" sldId="262"/>
            <ac:graphicFrameMk id="11" creationId="{95786E87-4643-2C2B-0D01-CC9670B2754E}"/>
          </ac:graphicFrameMkLst>
        </pc:graphicFrameChg>
        <pc:graphicFrameChg chg="mod modGraphic">
          <ac:chgData name="Electro Abhinav" userId="54bfaa6f5e3b7d35" providerId="LiveId" clId="{ACC67E47-8C66-4E24-B107-B793EB889F7E}" dt="2024-11-24T03:53:48.873" v="256" actId="12"/>
          <ac:graphicFrameMkLst>
            <pc:docMk/>
            <pc:sldMk cId="2028570231" sldId="262"/>
            <ac:graphicFrameMk id="12" creationId="{ED4415FD-3132-8D50-37C8-B25A3792BD3B}"/>
          </ac:graphicFrameMkLst>
        </pc:graphicFrameChg>
      </pc:sldChg>
      <pc:sldChg chg="modSp mod">
        <pc:chgData name="Electro Abhinav" userId="54bfaa6f5e3b7d35" providerId="LiveId" clId="{ACC67E47-8C66-4E24-B107-B793EB889F7E}" dt="2024-11-24T03:57:40.780" v="275" actId="2711"/>
        <pc:sldMkLst>
          <pc:docMk/>
          <pc:sldMk cId="1159818172" sldId="263"/>
        </pc:sldMkLst>
        <pc:graphicFrameChg chg="modGraphic">
          <ac:chgData name="Electro Abhinav" userId="54bfaa6f5e3b7d35" providerId="LiveId" clId="{ACC67E47-8C66-4E24-B107-B793EB889F7E}" dt="2024-11-24T03:57:40.780" v="275" actId="2711"/>
          <ac:graphicFrameMkLst>
            <pc:docMk/>
            <pc:sldMk cId="1159818172" sldId="263"/>
            <ac:graphicFrameMk id="3" creationId="{37C91DDF-1DDA-AE33-33B3-DC75FC1ED6F9}"/>
          </ac:graphicFrameMkLst>
        </pc:graphicFrameChg>
      </pc:sldChg>
      <pc:sldChg chg="modSp mod">
        <pc:chgData name="Electro Abhinav" userId="54bfaa6f5e3b7d35" providerId="LiveId" clId="{ACC67E47-8C66-4E24-B107-B793EB889F7E}" dt="2024-11-24T03:44:40.623" v="160" actId="255"/>
        <pc:sldMkLst>
          <pc:docMk/>
          <pc:sldMk cId="4225112684" sldId="265"/>
        </pc:sldMkLst>
        <pc:spChg chg="mod">
          <ac:chgData name="Electro Abhinav" userId="54bfaa6f5e3b7d35" providerId="LiveId" clId="{ACC67E47-8C66-4E24-B107-B793EB889F7E}" dt="2024-11-24T03:44:40.623" v="160" actId="255"/>
          <ac:spMkLst>
            <pc:docMk/>
            <pc:sldMk cId="4225112684" sldId="265"/>
            <ac:spMk id="2" creationId="{B635ED6E-74A8-D1F0-2236-4AE8DADD4D70}"/>
          </ac:spMkLst>
        </pc:spChg>
      </pc:sldChg>
      <pc:sldChg chg="modSp mod">
        <pc:chgData name="Electro Abhinav" userId="54bfaa6f5e3b7d35" providerId="LiveId" clId="{ACC67E47-8C66-4E24-B107-B793EB889F7E}" dt="2024-11-24T03:58:15.103" v="277" actId="2711"/>
        <pc:sldMkLst>
          <pc:docMk/>
          <pc:sldMk cId="427108295" sldId="269"/>
        </pc:sldMkLst>
        <pc:spChg chg="mod">
          <ac:chgData name="Electro Abhinav" userId="54bfaa6f5e3b7d35" providerId="LiveId" clId="{ACC67E47-8C66-4E24-B107-B793EB889F7E}" dt="2024-11-24T03:48:17.526" v="229" actId="20577"/>
          <ac:spMkLst>
            <pc:docMk/>
            <pc:sldMk cId="427108295" sldId="269"/>
            <ac:spMk id="30" creationId="{7CDBF91E-431E-DDD6-ADBF-BD812176F4EB}"/>
          </ac:spMkLst>
        </pc:spChg>
        <pc:spChg chg="mod">
          <ac:chgData name="Electro Abhinav" userId="54bfaa6f5e3b7d35" providerId="LiveId" clId="{ACC67E47-8C66-4E24-B107-B793EB889F7E}" dt="2024-11-24T03:48:13.593" v="224" actId="20577"/>
          <ac:spMkLst>
            <pc:docMk/>
            <pc:sldMk cId="427108295" sldId="269"/>
            <ac:spMk id="31" creationId="{88746101-154D-C10F-6175-E744AF399DE5}"/>
          </ac:spMkLst>
        </pc:spChg>
        <pc:graphicFrameChg chg="mod modGraphic">
          <ac:chgData name="Electro Abhinav" userId="54bfaa6f5e3b7d35" providerId="LiveId" clId="{ACC67E47-8C66-4E24-B107-B793EB889F7E}" dt="2024-11-24T03:57:11.729" v="273" actId="2711"/>
          <ac:graphicFrameMkLst>
            <pc:docMk/>
            <pc:sldMk cId="427108295" sldId="269"/>
            <ac:graphicFrameMk id="22" creationId="{E080837E-6B91-30FF-7047-DB0B6120DFC8}"/>
          </ac:graphicFrameMkLst>
        </pc:graphicFrameChg>
        <pc:graphicFrameChg chg="mod modGraphic">
          <ac:chgData name="Electro Abhinav" userId="54bfaa6f5e3b7d35" providerId="LiveId" clId="{ACC67E47-8C66-4E24-B107-B793EB889F7E}" dt="2024-11-24T03:58:15.103" v="277" actId="2711"/>
          <ac:graphicFrameMkLst>
            <pc:docMk/>
            <pc:sldMk cId="427108295" sldId="269"/>
            <ac:graphicFrameMk id="23" creationId="{1C02D7F1-AC51-20A8-09E2-F71C79A3AD8A}"/>
          </ac:graphicFrameMkLst>
        </pc:graphicFrameChg>
        <pc:graphicFrameChg chg="mod modGraphic">
          <ac:chgData name="Electro Abhinav" userId="54bfaa6f5e3b7d35" providerId="LiveId" clId="{ACC67E47-8C66-4E24-B107-B793EB889F7E}" dt="2024-11-24T03:56:49.001" v="268" actId="2711"/>
          <ac:graphicFrameMkLst>
            <pc:docMk/>
            <pc:sldMk cId="427108295" sldId="269"/>
            <ac:graphicFrameMk id="25" creationId="{5B9F9525-5CFE-F1FC-8E6B-C42CC40D5E58}"/>
          </ac:graphicFrameMkLst>
        </pc:graphicFrameChg>
      </pc:sldChg>
      <pc:sldChg chg="modSp mod">
        <pc:chgData name="Electro Abhinav" userId="54bfaa6f5e3b7d35" providerId="LiveId" clId="{ACC67E47-8C66-4E24-B107-B793EB889F7E}" dt="2024-11-24T03:57:27.769" v="274" actId="2711"/>
        <pc:sldMkLst>
          <pc:docMk/>
          <pc:sldMk cId="620530989" sldId="270"/>
        </pc:sldMkLst>
        <pc:graphicFrameChg chg="modGraphic">
          <ac:chgData name="Electro Abhinav" userId="54bfaa6f5e3b7d35" providerId="LiveId" clId="{ACC67E47-8C66-4E24-B107-B793EB889F7E}" dt="2024-11-24T03:57:27.769" v="274" actId="2711"/>
          <ac:graphicFrameMkLst>
            <pc:docMk/>
            <pc:sldMk cId="620530989" sldId="270"/>
            <ac:graphicFrameMk id="3" creationId="{DD56CC77-EA7A-47F6-ACF9-C67B184DA34B}"/>
          </ac:graphicFrameMkLst>
        </pc:graphicFrameChg>
      </pc:sldChg>
      <pc:sldChg chg="modSp mod">
        <pc:chgData name="Electro Abhinav" userId="54bfaa6f5e3b7d35" providerId="LiveId" clId="{ACC67E47-8C66-4E24-B107-B793EB889F7E}" dt="2024-11-24T04:02:21.141" v="289" actId="20577"/>
        <pc:sldMkLst>
          <pc:docMk/>
          <pc:sldMk cId="2677906667" sldId="271"/>
        </pc:sldMkLst>
        <pc:graphicFrameChg chg="modGraphic">
          <ac:chgData name="Electro Abhinav" userId="54bfaa6f5e3b7d35" providerId="LiveId" clId="{ACC67E47-8C66-4E24-B107-B793EB889F7E}" dt="2024-11-24T04:02:21.141" v="289" actId="20577"/>
          <ac:graphicFrameMkLst>
            <pc:docMk/>
            <pc:sldMk cId="2677906667" sldId="271"/>
            <ac:graphicFrameMk id="4" creationId="{72BE8A6A-96AC-817A-20E4-F858A09C968B}"/>
          </ac:graphicFrameMkLst>
        </pc:graphicFrameChg>
        <pc:graphicFrameChg chg="modGraphic">
          <ac:chgData name="Electro Abhinav" userId="54bfaa6f5e3b7d35" providerId="LiveId" clId="{ACC67E47-8C66-4E24-B107-B793EB889F7E}" dt="2024-11-24T04:02:12.916" v="286" actId="20577"/>
          <ac:graphicFrameMkLst>
            <pc:docMk/>
            <pc:sldMk cId="2677906667" sldId="271"/>
            <ac:graphicFrameMk id="5" creationId="{FB9AD61C-179E-3D88-EE98-E2D780E7FD1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EACD-E34C-465E-8163-070AEF1BAB9F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A5F07-A78E-47A0-AF95-2A18EC4C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5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A5F07-A78E-47A0-AF95-2A18EC4C197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7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A5F07-A78E-47A0-AF95-2A18EC4C197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4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3EAD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0" y="4749800"/>
            <a:ext cx="2476499" cy="2108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4400" y="3089628"/>
            <a:ext cx="10363200" cy="0"/>
          </a:xfrm>
          <a:custGeom>
            <a:avLst/>
            <a:gdLst/>
            <a:ahLst/>
            <a:cxnLst/>
            <a:rect l="l" t="t" r="r" b="b"/>
            <a:pathLst>
              <a:path w="10363200">
                <a:moveTo>
                  <a:pt x="0" y="0"/>
                </a:moveTo>
                <a:lnTo>
                  <a:pt x="103631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34784"/>
            <a:ext cx="3014163" cy="16588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94747" y="4789713"/>
            <a:ext cx="2497252" cy="20682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126" y="1191931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9524">
            <a:solidFill>
              <a:srgbClr val="3DA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36827" y="555008"/>
            <a:ext cx="695324" cy="447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8151" y="453953"/>
            <a:ext cx="326453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29231"/>
            <a:ext cx="11506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spc="-105" dirty="0">
                <a:solidFill>
                  <a:srgbClr val="FFFFFF"/>
                </a:solidFill>
              </a:rPr>
              <a:t>OAI321- Complex Gate using Domino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6119477" y="3777123"/>
            <a:ext cx="2361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9009" y="4260738"/>
            <a:ext cx="4498991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Abhinav Choudhary (MT24167)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Mayank </a:t>
            </a:r>
            <a:r>
              <a:rPr lang="en-IN" sz="2600" spc="-50" dirty="0" err="1">
                <a:solidFill>
                  <a:srgbClr val="FFFFFF"/>
                </a:solidFill>
                <a:latin typeface="Arial MT"/>
                <a:cs typeface="Arial MT"/>
              </a:rPr>
              <a:t>Pokhriyal</a:t>
            </a: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 (MT24183)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 err="1">
                <a:solidFill>
                  <a:srgbClr val="FFFFFF"/>
                </a:solidFill>
                <a:latin typeface="Arial MT"/>
                <a:cs typeface="Arial MT"/>
              </a:rPr>
              <a:t>Devansh</a:t>
            </a: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 Pathak (MT24163)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Nikhil Garg (MT24188)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022" y="3546197"/>
            <a:ext cx="3476178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Number:</a:t>
            </a:r>
            <a:r>
              <a:rPr lang="en-IN" sz="2800" spc="-10" dirty="0">
                <a:solidFill>
                  <a:srgbClr val="FFFFFF"/>
                </a:solidFill>
                <a:latin typeface="Calibri"/>
                <a:cs typeface="Calibri"/>
              </a:rPr>
              <a:t> 17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7014C-8A72-DE00-527C-1908533D9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3D9031-5BAC-9D49-59EA-B2EDA3631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53953"/>
            <a:ext cx="81496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latin typeface="Calibri"/>
                <a:cs typeface="Calibri"/>
              </a:rPr>
              <a:t>Waveforms of Non-Complex Gate</a:t>
            </a:r>
            <a:endParaRPr spc="-10" dirty="0">
              <a:latin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5E027E-13DB-547C-BCF7-C4943377E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2"/>
          <a:stretch/>
        </p:blipFill>
        <p:spPr>
          <a:xfrm>
            <a:off x="1143000" y="1238250"/>
            <a:ext cx="97536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0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8033C-F8E9-B7BA-5070-1979B236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13F177-C677-0618-028F-B6DBBC7BC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49" y="491655"/>
            <a:ext cx="108166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spc="-10" dirty="0">
                <a:latin typeface="Calibri"/>
                <a:cs typeface="Calibri"/>
              </a:rPr>
              <a:t>LEAKAGE CURRENT , STATIC AND DYNAMIC POWER</a:t>
            </a:r>
            <a:endParaRPr sz="2800" spc="-10" dirty="0">
              <a:latin typeface="Calibri"/>
              <a:cs typeface="Calibri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80837E-6B91-30FF-7047-DB0B6120DFC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25546151"/>
              </p:ext>
            </p:extLst>
          </p:nvPr>
        </p:nvGraphicFramePr>
        <p:xfrm>
          <a:off x="918150" y="1722120"/>
          <a:ext cx="304425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50">
                  <a:extLst>
                    <a:ext uri="{9D8B030D-6E8A-4147-A177-3AD203B41FA5}">
                      <a16:colId xmlns:a16="http://schemas.microsoft.com/office/drawing/2014/main" val="2779915791"/>
                    </a:ext>
                  </a:extLst>
                </a:gridCol>
                <a:gridCol w="1014750">
                  <a:extLst>
                    <a:ext uri="{9D8B030D-6E8A-4147-A177-3AD203B41FA5}">
                      <a16:colId xmlns:a16="http://schemas.microsoft.com/office/drawing/2014/main" val="3366165463"/>
                    </a:ext>
                  </a:extLst>
                </a:gridCol>
                <a:gridCol w="1014750">
                  <a:extLst>
                    <a:ext uri="{9D8B030D-6E8A-4147-A177-3AD203B41FA5}">
                      <a16:colId xmlns:a16="http://schemas.microsoft.com/office/drawing/2014/main" val="1274950878"/>
                    </a:ext>
                  </a:extLst>
                </a:gridCol>
              </a:tblGrid>
              <a:tr h="575683">
                <a:tc>
                  <a:txBody>
                    <a:bodyPr/>
                    <a:lstStyle/>
                    <a:p>
                      <a:r>
                        <a:rPr lang="en-IN" sz="1600" dirty="0"/>
                        <a:t>STIMULI</a:t>
                      </a:r>
                    </a:p>
                    <a:p>
                      <a:r>
                        <a:rPr lang="en-IN" sz="1600" dirty="0"/>
                        <a:t>(ABCDEF)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NON-</a:t>
                      </a:r>
                    </a:p>
                    <a:p>
                      <a:r>
                        <a:rPr lang="en-IN" sz="1600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85788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64.612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317.09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49001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79.796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318.24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850287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76.310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315.40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617173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000011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140.052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371.14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520874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140.052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371.14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2245215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76.495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316.66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317773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141.174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364.39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294933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63.767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285.08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932033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104.017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2118664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136.488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328.39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2033983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138.283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327.88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092475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63.767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285.08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48894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148.579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299.41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07667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104.017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477629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137.662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323.60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086815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105.630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301.14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615789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134.600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326.22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541997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63.419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283.81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5921837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299.48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498283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104.115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5851687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138.903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328.20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854774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011101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141.306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328.20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0750413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105.879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348849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140.659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327.72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8290881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111001</a:t>
                      </a: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150.559</a:t>
                      </a: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285.64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7995452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301.56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26138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C02D7F1-AC51-20A8-09E2-F71C79A3A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04025"/>
              </p:ext>
            </p:extLst>
          </p:nvPr>
        </p:nvGraphicFramePr>
        <p:xfrm>
          <a:off x="4262283" y="1723761"/>
          <a:ext cx="7844848" cy="210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826">
                  <a:extLst>
                    <a:ext uri="{9D8B030D-6E8A-4147-A177-3AD203B41FA5}">
                      <a16:colId xmlns:a16="http://schemas.microsoft.com/office/drawing/2014/main" val="209611600"/>
                    </a:ext>
                  </a:extLst>
                </a:gridCol>
                <a:gridCol w="1390974">
                  <a:extLst>
                    <a:ext uri="{9D8B030D-6E8A-4147-A177-3AD203B41FA5}">
                      <a16:colId xmlns:a16="http://schemas.microsoft.com/office/drawing/2014/main" val="27195478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44347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6615574"/>
                    </a:ext>
                  </a:extLst>
                </a:gridCol>
                <a:gridCol w="1825048">
                  <a:extLst>
                    <a:ext uri="{9D8B030D-6E8A-4147-A177-3AD203B41FA5}">
                      <a16:colId xmlns:a16="http://schemas.microsoft.com/office/drawing/2014/main" val="3457713035"/>
                    </a:ext>
                  </a:extLst>
                </a:gridCol>
              </a:tblGrid>
              <a:tr h="31489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PVT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STIMULI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 –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POST –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808"/>
                  </a:ext>
                </a:extLst>
              </a:tr>
              <a:tr h="52847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DYNAMIC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TT , 1.2V, 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6.8136 µW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6.625 µW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73306"/>
                  </a:ext>
                </a:extLst>
              </a:tr>
              <a:tr h="52847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STATIC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150.559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160.762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72028"/>
                  </a:ext>
                </a:extLst>
              </a:tr>
              <a:tr h="68554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LEAKAGE CURRENT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 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114.06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121.79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2306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B9F9525-5CFE-F1FC-8E6B-C42CC40D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27437"/>
              </p:ext>
            </p:extLst>
          </p:nvPr>
        </p:nvGraphicFramePr>
        <p:xfrm>
          <a:off x="4284408" y="4510685"/>
          <a:ext cx="7890388" cy="219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9611600"/>
                    </a:ext>
                  </a:extLst>
                </a:gridCol>
                <a:gridCol w="1388851">
                  <a:extLst>
                    <a:ext uri="{9D8B030D-6E8A-4147-A177-3AD203B41FA5}">
                      <a16:colId xmlns:a16="http://schemas.microsoft.com/office/drawing/2014/main" val="2719547858"/>
                    </a:ext>
                  </a:extLst>
                </a:gridCol>
                <a:gridCol w="1302920">
                  <a:extLst>
                    <a:ext uri="{9D8B030D-6E8A-4147-A177-3AD203B41FA5}">
                      <a16:colId xmlns:a16="http://schemas.microsoft.com/office/drawing/2014/main" val="704434783"/>
                    </a:ext>
                  </a:extLst>
                </a:gridCol>
                <a:gridCol w="1762774">
                  <a:extLst>
                    <a:ext uri="{9D8B030D-6E8A-4147-A177-3AD203B41FA5}">
                      <a16:colId xmlns:a16="http://schemas.microsoft.com/office/drawing/2014/main" val="1916615574"/>
                    </a:ext>
                  </a:extLst>
                </a:gridCol>
                <a:gridCol w="1835642">
                  <a:extLst>
                    <a:ext uri="{9D8B030D-6E8A-4147-A177-3AD203B41FA5}">
                      <a16:colId xmlns:a16="http://schemas.microsoft.com/office/drawing/2014/main" val="3457713035"/>
                    </a:ext>
                  </a:extLst>
                </a:gridCol>
              </a:tblGrid>
              <a:tr h="32010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PVT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STIMULI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 –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POST –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808"/>
                  </a:ext>
                </a:extLst>
              </a:tr>
              <a:tr h="56860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DYNAMIC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TT , 1.2V, 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001011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9.0709 </a:t>
                      </a:r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µ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W 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9.1498 </a:t>
                      </a:r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µ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W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7373306"/>
                  </a:ext>
                </a:extLst>
              </a:tr>
              <a:tr h="624714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STATIC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000101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371.14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348.81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472028"/>
                  </a:ext>
                </a:extLst>
              </a:tr>
              <a:tr h="68148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LEAKAGE CURRENT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 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000101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264.25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281.17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02306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CDBF91E-431E-DDD6-ADBF-BD812176F4EB}"/>
              </a:ext>
            </a:extLst>
          </p:cNvPr>
          <p:cNvSpPr txBox="1"/>
          <p:nvPr/>
        </p:nvSpPr>
        <p:spPr>
          <a:xfrm>
            <a:off x="4294238" y="4025676"/>
            <a:ext cx="7737988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POWER AND CURRENT IN NON-COMPLEX GATE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746101-154D-C10F-6175-E744AF399DE5}"/>
              </a:ext>
            </a:extLst>
          </p:cNvPr>
          <p:cNvSpPr txBox="1"/>
          <p:nvPr/>
        </p:nvSpPr>
        <p:spPr>
          <a:xfrm>
            <a:off x="4301612" y="1284054"/>
            <a:ext cx="7737988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POWER AND CURRENT IN COMPLEX GATE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1E2D58-70D4-8C0E-E530-F42DBC994CD0}"/>
              </a:ext>
            </a:extLst>
          </p:cNvPr>
          <p:cNvSpPr txBox="1"/>
          <p:nvPr/>
        </p:nvSpPr>
        <p:spPr>
          <a:xfrm>
            <a:off x="803849" y="1365839"/>
            <a:ext cx="3458434" cy="2616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/>
              <a:t>STATIC POWER IN DIFFERENT STIMULI IN </a:t>
            </a:r>
            <a:r>
              <a:rPr lang="en-IN" sz="1100" b="1" dirty="0" err="1"/>
              <a:t>nW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42710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Work</a:t>
            </a:r>
            <a:r>
              <a:rPr spc="-11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38C12-61A8-B7EF-597F-651650A797CF}"/>
              </a:ext>
            </a:extLst>
          </p:cNvPr>
          <p:cNvSpPr txBox="1"/>
          <p:nvPr/>
        </p:nvSpPr>
        <p:spPr>
          <a:xfrm>
            <a:off x="838200" y="1447800"/>
            <a:ext cx="9826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Schematic – Abhinav , Mayank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Complex Layout - Abhinav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 complex layout – Mayank , Nikhil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Eldo simulation – Nikhil , Abhinav , </a:t>
            </a:r>
            <a:r>
              <a:rPr lang="en-IN" dirty="0" err="1"/>
              <a:t>Devansh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Xcircuit</a:t>
            </a:r>
            <a:r>
              <a:rPr lang="en-IN" dirty="0"/>
              <a:t> – </a:t>
            </a:r>
            <a:r>
              <a:rPr lang="en-IN" dirty="0" err="1"/>
              <a:t>Devansh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Tables and presentation- </a:t>
            </a:r>
            <a:r>
              <a:rPr lang="en-IN" dirty="0" err="1"/>
              <a:t>Devansh</a:t>
            </a:r>
            <a:r>
              <a:rPr lang="en-IN" dirty="0"/>
              <a:t> , Nikhil , Mayank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9F48-713A-FDBA-833E-962AA8EB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8948-04EF-A675-7C5F-A2FCF18BE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A chalkboard with a message on it&#10;&#10;Description automatically generated">
            <a:extLst>
              <a:ext uri="{FF2B5EF4-FFF2-40B4-BE49-F238E27FC236}">
                <a16:creationId xmlns:a16="http://schemas.microsoft.com/office/drawing/2014/main" id="{3F8C7410-D0DF-80DB-3B1C-A03861BB0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" y="1272400"/>
            <a:ext cx="10972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1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453953"/>
            <a:ext cx="967364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0"/>
              <a:t>Schematic</a:t>
            </a:r>
            <a:r>
              <a:rPr lang="en-US" spc="-95"/>
              <a:t> </a:t>
            </a:r>
            <a:r>
              <a:rPr lang="en-US" spc="-300"/>
              <a:t>+</a:t>
            </a:r>
            <a:r>
              <a:rPr lang="en-US" spc="-95"/>
              <a:t> </a:t>
            </a:r>
            <a:r>
              <a:rPr lang="en-US" spc="-110"/>
              <a:t>Sizing (Complex &amp; Non-Complex Gate)</a:t>
            </a:r>
            <a:endParaRPr lang="en-US" spc="-11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32E26-7B63-2381-0689-9214F9A18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143000"/>
            <a:ext cx="6629400" cy="5715000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2F543669-6BED-1776-0190-A1BEE451D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r="6738"/>
          <a:stretch/>
        </p:blipFill>
        <p:spPr>
          <a:xfrm>
            <a:off x="76200" y="1143000"/>
            <a:ext cx="5697415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8275D-1DEE-4036-685D-F167A8FE4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7E6DA5-E8AB-4BEE-B3CA-B1DF9FA78F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53953"/>
            <a:ext cx="967364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Layout (Complex Gate)</a:t>
            </a:r>
            <a:endParaRPr spc="-110" dirty="0"/>
          </a:p>
        </p:txBody>
      </p:sp>
      <p:pic>
        <p:nvPicPr>
          <p:cNvPr id="6" name="Picture 5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00BA7698-54FE-EBA8-85E9-B347D7C6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t="20001" r="23750" b="22222"/>
          <a:stretch/>
        </p:blipFill>
        <p:spPr>
          <a:xfrm>
            <a:off x="304800" y="1181100"/>
            <a:ext cx="5257800" cy="4038600"/>
          </a:xfrm>
          <a:prstGeom prst="rect">
            <a:avLst/>
          </a:prstGeom>
        </p:spPr>
      </p:pic>
      <p:pic>
        <p:nvPicPr>
          <p:cNvPr id="10" name="Picture 9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14D90B2B-792F-56E6-65A9-DB24E74C3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23333" r="24375" b="17778"/>
          <a:stretch/>
        </p:blipFill>
        <p:spPr>
          <a:xfrm>
            <a:off x="5772181" y="1181100"/>
            <a:ext cx="5638800" cy="40386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786E87-4643-2C2B-0D01-CC9670B27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44847"/>
              </p:ext>
            </p:extLst>
          </p:nvPr>
        </p:nvGraphicFramePr>
        <p:xfrm>
          <a:off x="304801" y="5319252"/>
          <a:ext cx="5257800" cy="1376516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23112272"/>
                    </a:ext>
                  </a:extLst>
                </a:gridCol>
              </a:tblGrid>
              <a:tr h="137651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N" b="1" u="sng" dirty="0"/>
                        <a:t>LAYOUT 1</a:t>
                      </a:r>
                      <a:r>
                        <a:rPr lang="en-IN" b="0" dirty="0"/>
                        <a:t> 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/>
                        <a:t>AREA</a:t>
                      </a:r>
                      <a:r>
                        <a:rPr lang="en-IN" b="0" dirty="0"/>
                        <a:t> =  (3.17*2.6) µm</a:t>
                      </a:r>
                      <a:r>
                        <a:rPr lang="en-IN" sz="2000" b="0" baseline="30000" dirty="0"/>
                        <a:t>2</a:t>
                      </a:r>
                      <a:r>
                        <a:rPr lang="en-IN" b="0" dirty="0"/>
                        <a:t> = 8.242 µm</a:t>
                      </a:r>
                      <a:r>
                        <a:rPr lang="en-IN" sz="2000" b="0" baseline="30000" dirty="0"/>
                        <a:t>2</a:t>
                      </a:r>
                      <a:endParaRPr lang="en-IN" b="0" baseline="30000" dirty="0"/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/>
                        <a:t>CHARACTERISTICS</a:t>
                      </a:r>
                      <a:r>
                        <a:rPr lang="en-IN" b="0" dirty="0"/>
                        <a:t> :  </a:t>
                      </a:r>
                      <a:r>
                        <a:rPr lang="en-IN" b="0" i="1" dirty="0"/>
                        <a:t>More Area , Less Hammerheads, Shared Contacts .</a:t>
                      </a:r>
                      <a:r>
                        <a:rPr lang="en-IN" b="0" dirty="0"/>
                        <a:t>  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931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4415FD-3132-8D50-37C8-B25A3792B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22324"/>
              </p:ext>
            </p:extLst>
          </p:nvPr>
        </p:nvGraphicFramePr>
        <p:xfrm>
          <a:off x="5867400" y="5319252"/>
          <a:ext cx="5543581" cy="1493520"/>
        </p:xfrm>
        <a:graphic>
          <a:graphicData uri="http://schemas.openxmlformats.org/drawingml/2006/table">
            <a:tbl>
              <a:tblPr/>
              <a:tblGrid>
                <a:gridCol w="5543581">
                  <a:extLst>
                    <a:ext uri="{9D8B030D-6E8A-4147-A177-3AD203B41FA5}">
                      <a16:colId xmlns:a16="http://schemas.microsoft.com/office/drawing/2014/main" val="3523112272"/>
                    </a:ext>
                  </a:extLst>
                </a:gridCol>
              </a:tblGrid>
              <a:tr h="137651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N" b="1" u="sng" dirty="0"/>
                        <a:t>LAYOUT 2</a:t>
                      </a:r>
                      <a:r>
                        <a:rPr lang="en-IN" b="0" dirty="0"/>
                        <a:t>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0" dirty="0"/>
                        <a:t> </a:t>
                      </a:r>
                      <a:r>
                        <a:rPr lang="en-IN" b="1" dirty="0"/>
                        <a:t>AREA</a:t>
                      </a:r>
                      <a:r>
                        <a:rPr lang="en-IN" b="0" dirty="0"/>
                        <a:t> = (2.6*3) µm</a:t>
                      </a:r>
                      <a:r>
                        <a:rPr lang="en-IN" sz="2000" b="0" baseline="30000" dirty="0"/>
                        <a:t>2</a:t>
                      </a:r>
                      <a:r>
                        <a:rPr lang="en-IN" b="0" dirty="0"/>
                        <a:t> = 7.8 µm</a:t>
                      </a:r>
                      <a:r>
                        <a:rPr lang="en-IN" sz="2000" b="0" baseline="30000" dirty="0"/>
                        <a:t>2</a:t>
                      </a:r>
                      <a:endParaRPr lang="en-IN" b="0" dirty="0"/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/>
                        <a:t>CHARACTERISTICS</a:t>
                      </a:r>
                      <a:r>
                        <a:rPr lang="en-IN" b="0" dirty="0"/>
                        <a:t>  : </a:t>
                      </a:r>
                      <a:r>
                        <a:rPr lang="en-IN" b="0" i="1" dirty="0"/>
                        <a:t>Less Area , More Hammerheads, Shared Contacts , Dense Layout .</a:t>
                      </a:r>
                      <a:r>
                        <a:rPr lang="en-IN" dirty="0"/>
                        <a:t> 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9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491419"/>
            <a:ext cx="6906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Layout (Non-Complex Gate)</a:t>
            </a:r>
            <a:endParaRPr spc="-20" dirty="0">
              <a:latin typeface="Calibri"/>
              <a:cs typeface="Calibri"/>
            </a:endParaRPr>
          </a:p>
        </p:txBody>
      </p:sp>
      <p:pic>
        <p:nvPicPr>
          <p:cNvPr id="4" name="Picture 3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ACFBA496-52DA-5D88-11F7-5688AADA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16667" r="6944" b="34444"/>
          <a:stretch/>
        </p:blipFill>
        <p:spPr>
          <a:xfrm>
            <a:off x="666750" y="1219200"/>
            <a:ext cx="10957214" cy="492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0EF83D-6E2C-47F3-8913-AD07B3DB8F29}"/>
              </a:ext>
            </a:extLst>
          </p:cNvPr>
          <p:cNvSpPr txBox="1"/>
          <p:nvPr/>
        </p:nvSpPr>
        <p:spPr>
          <a:xfrm>
            <a:off x="676141" y="6142912"/>
            <a:ext cx="1032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AREA </a:t>
            </a:r>
            <a:r>
              <a:rPr lang="en-IN" dirty="0"/>
              <a:t>= (2.6*6.4) µm</a:t>
            </a:r>
            <a:r>
              <a:rPr lang="en-IN" sz="2000" baseline="30000" dirty="0"/>
              <a:t>2</a:t>
            </a:r>
            <a:r>
              <a:rPr lang="en-IN" dirty="0"/>
              <a:t> = 16.64 µm</a:t>
            </a:r>
            <a:r>
              <a:rPr lang="en-IN" sz="2000" baseline="30000" dirty="0"/>
              <a:t>2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ED6E-74A8-D1F0-2236-4AE8DADD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53953"/>
            <a:ext cx="10210800" cy="461665"/>
          </a:xfrm>
        </p:spPr>
        <p:txBody>
          <a:bodyPr/>
          <a:lstStyle/>
          <a:p>
            <a:r>
              <a:rPr lang="en-IN" sz="3000" dirty="0"/>
              <a:t>DRC, LVS Report(s) for Complex and Non-Complex Gate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ED6CA80-1A1B-3402-5F5B-0C3536198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2" y="1197845"/>
            <a:ext cx="4648200" cy="261461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2652EC3-03F0-1E35-6826-1360C1ECA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94046"/>
            <a:ext cx="5105398" cy="2571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8373-8033-02F6-2D46-0ACAA8CA5251}"/>
              </a:ext>
            </a:extLst>
          </p:cNvPr>
          <p:cNvSpPr txBox="1"/>
          <p:nvPr/>
        </p:nvSpPr>
        <p:spPr>
          <a:xfrm>
            <a:off x="5853241" y="1342062"/>
            <a:ext cx="485518" cy="247039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l"/>
            <a:r>
              <a:rPr lang="en-IN" dirty="0"/>
              <a:t>COMPLEX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CACE3-D2FA-78F3-7509-9CFE8CB45DFA}"/>
              </a:ext>
            </a:extLst>
          </p:cNvPr>
          <p:cNvSpPr txBox="1"/>
          <p:nvPr/>
        </p:nvSpPr>
        <p:spPr>
          <a:xfrm>
            <a:off x="5714998" y="3886200"/>
            <a:ext cx="762004" cy="295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3965D-49F6-DD7E-390A-A23CE9C73344}"/>
              </a:ext>
            </a:extLst>
          </p:cNvPr>
          <p:cNvSpPr txBox="1"/>
          <p:nvPr/>
        </p:nvSpPr>
        <p:spPr>
          <a:xfrm>
            <a:off x="5928260" y="3765796"/>
            <a:ext cx="443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 </a:t>
            </a:r>
          </a:p>
          <a:p>
            <a:r>
              <a:rPr lang="en-IN" dirty="0"/>
              <a:t> COMPLEX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D69F46C-E6D6-1E12-D4C0-62ADF6ABBE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00500"/>
            <a:ext cx="5105398" cy="28575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6B0AD32-657D-59F5-22E0-E7B8F00FE6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76" y="3930751"/>
            <a:ext cx="4648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1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1573A-CF2F-2D6D-D1F1-8F16314EEB90}"/>
              </a:ext>
            </a:extLst>
          </p:cNvPr>
          <p:cNvSpPr txBox="1"/>
          <p:nvPr/>
        </p:nvSpPr>
        <p:spPr>
          <a:xfrm>
            <a:off x="698360" y="501134"/>
            <a:ext cx="1059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3EADA7"/>
                </a:solidFill>
                <a:effectLst/>
                <a:uLnTx/>
                <a:uFillTx/>
                <a:latin typeface="Arial MT"/>
                <a:ea typeface="+mj-ea"/>
              </a:rPr>
              <a:t>Analytical Simulations</a:t>
            </a:r>
            <a:endParaRPr lang="en-IN" sz="3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BE8A6A-96AC-817A-20E4-F858A09C9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78834"/>
              </p:ext>
            </p:extLst>
          </p:nvPr>
        </p:nvGraphicFramePr>
        <p:xfrm>
          <a:off x="304799" y="1782719"/>
          <a:ext cx="5334000" cy="48325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53566955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278940730"/>
                    </a:ext>
                  </a:extLst>
                </a:gridCol>
              </a:tblGrid>
              <a:tr h="1208139">
                <a:tc rowSpan="2">
                  <a:txBody>
                    <a:bodyPr/>
                    <a:lstStyle/>
                    <a:p>
                      <a:r>
                        <a:rPr lang="en-IN" b="1" i="1" dirty="0"/>
                        <a:t>Contamination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b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b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b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= 1</a:t>
                      </a:r>
                    </a:p>
                    <a:p>
                      <a:r>
                        <a:rPr lang="en-IN" b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0</a:t>
                      </a:r>
                      <a:endParaRPr lang="en-IN" b="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1357"/>
                  </a:ext>
                </a:extLst>
              </a:tr>
              <a:tr h="120813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D,E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3673"/>
                  </a:ext>
                </a:extLst>
              </a:tr>
              <a:tr h="1208139">
                <a:tc rowSpan="2">
                  <a:txBody>
                    <a:bodyPr/>
                    <a:lstStyle/>
                    <a:p>
                      <a:r>
                        <a:rPr lang="en-IN" b="1" i="1" dirty="0"/>
                        <a:t>Propagation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1 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06612"/>
                  </a:ext>
                </a:extLst>
              </a:tr>
              <a:tr h="120813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C 01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E,F =1  A,B,D =0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334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9AD61C-179E-3D88-EE98-E2D780E7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54760"/>
              </p:ext>
            </p:extLst>
          </p:nvPr>
        </p:nvGraphicFramePr>
        <p:xfrm>
          <a:off x="6032360" y="1787042"/>
          <a:ext cx="5715000" cy="4800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3566955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278940730"/>
                    </a:ext>
                  </a:extLst>
                </a:gridCol>
              </a:tblGrid>
              <a:tr h="1200150">
                <a:tc rowSpan="2"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chemeClr val="tx1"/>
                          </a:solidFill>
                        </a:rPr>
                        <a:t>Contamination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err="1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b="0" dirty="0" err="1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= 1</a:t>
                      </a: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0</a:t>
                      </a:r>
                      <a:endParaRPr lang="en-IN" b="0" dirty="0">
                        <a:solidFill>
                          <a:schemeClr val="tx1"/>
                        </a:solidFill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1357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A,B,C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D,E,F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3673"/>
                  </a:ext>
                </a:extLst>
              </a:tr>
              <a:tr h="1200150">
                <a:tc rowSpan="2">
                  <a:txBody>
                    <a:bodyPr/>
                    <a:lstStyle/>
                    <a:p>
                      <a:r>
                        <a:rPr lang="en-IN" b="1" i="1" dirty="0"/>
                        <a:t>Propagation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1 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06612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F 01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E,C =1  A,B,D =0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334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380A0B-8AC2-2150-715F-435B80576E6C}"/>
              </a:ext>
            </a:extLst>
          </p:cNvPr>
          <p:cNvSpPr txBox="1"/>
          <p:nvPr/>
        </p:nvSpPr>
        <p:spPr>
          <a:xfrm>
            <a:off x="304800" y="1371600"/>
            <a:ext cx="533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COMPLEX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54394-3647-6EF5-2A58-C1D5713FFE18}"/>
              </a:ext>
            </a:extLst>
          </p:cNvPr>
          <p:cNvSpPr txBox="1"/>
          <p:nvPr/>
        </p:nvSpPr>
        <p:spPr>
          <a:xfrm>
            <a:off x="6032361" y="1371600"/>
            <a:ext cx="571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NON-COMPLEX</a:t>
            </a:r>
          </a:p>
        </p:txBody>
      </p:sp>
    </p:spTree>
    <p:extLst>
      <p:ext uri="{BB962C8B-B14F-4D97-AF65-F5344CB8AC3E}">
        <p14:creationId xmlns:p14="http://schemas.microsoft.com/office/powerpoint/2010/main" val="267790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D96CD-0C18-63B0-E625-56BCF67C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1256BB-ECB9-7099-22BF-85D64399C3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91419"/>
            <a:ext cx="98260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>
                <a:latin typeface="Calibri"/>
                <a:cs typeface="Calibri"/>
              </a:rPr>
              <a:t>Contamination delay for Complex and Non-Complex Gate</a:t>
            </a:r>
            <a:endParaRPr spc="-20" dirty="0"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C91DDF-1DDA-AE33-33B3-DC75FC1ED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76619"/>
              </p:ext>
            </p:extLst>
          </p:nvPr>
        </p:nvGraphicFramePr>
        <p:xfrm>
          <a:off x="1219200" y="1371600"/>
          <a:ext cx="9677401" cy="521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69">
                  <a:extLst>
                    <a:ext uri="{9D8B030D-6E8A-4147-A177-3AD203B41FA5}">
                      <a16:colId xmlns:a16="http://schemas.microsoft.com/office/drawing/2014/main" val="3016149976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410612413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336255493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449080573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660894897"/>
                    </a:ext>
                  </a:extLst>
                </a:gridCol>
              </a:tblGrid>
              <a:tr h="499885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NON-COMPLEX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9719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PVT corner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TCD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TCD  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TCD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TCD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45646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0.24433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0.24081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0.43612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0.38908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90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SS,1.08V,25C</a:t>
                      </a:r>
                    </a:p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0.22038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0.2192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0.40302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0.36295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616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0.20198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0.20194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0.37091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0.34094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37360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TT,1.2V,25C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0.16035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0.15954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0.21933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0.21901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19021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0.14379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0.14063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0.16514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0.16978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2035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0.10979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0.11079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0.12747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0.13484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9A3F3-50F1-1738-CDEE-81C22D70E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533966-48AA-1965-9D1B-181222B86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91419"/>
            <a:ext cx="98260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>
                <a:latin typeface="Calibri"/>
                <a:cs typeface="Calibri"/>
              </a:rPr>
              <a:t>Propagation delay for Complex and Non-Complex Gate</a:t>
            </a:r>
            <a:endParaRPr spc="-20" dirty="0"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56CC77-EA7A-47F6-ACF9-C67B184DA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97010"/>
              </p:ext>
            </p:extLst>
          </p:nvPr>
        </p:nvGraphicFramePr>
        <p:xfrm>
          <a:off x="1371600" y="1371600"/>
          <a:ext cx="9525001" cy="521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789">
                  <a:extLst>
                    <a:ext uri="{9D8B030D-6E8A-4147-A177-3AD203B41FA5}">
                      <a16:colId xmlns:a16="http://schemas.microsoft.com/office/drawing/2014/main" val="3016149976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410612413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336255493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449080573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660894897"/>
                    </a:ext>
                  </a:extLst>
                </a:gridCol>
              </a:tblGrid>
              <a:tr h="499885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NON-COMPLEX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9719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PVT corner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TPD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TPD  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TPD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TPD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45646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0.4421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0.37046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0.44884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0.40075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90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SS,1.08V,25C</a:t>
                      </a:r>
                    </a:p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0.37977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0.33217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0.41451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0.37335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616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0.33835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0.30604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0.38141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0.35037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37360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TT,1.2V,25C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0.1883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0.1592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0.22830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0.22717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19021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0.1335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0.1062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0.1739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0.17687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2035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0.09344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0.06218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0.13344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0.14029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3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453953"/>
            <a:ext cx="81496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latin typeface="Calibri"/>
                <a:cs typeface="Calibri"/>
              </a:rPr>
              <a:t>Waveforms of Complex Gate</a:t>
            </a:r>
            <a:endParaRPr spc="-10" dirty="0">
              <a:latin typeface="Calibri"/>
              <a:cs typeface="Calibri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417F0F4-716F-ECD4-910E-4FDEB253D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556" r="5000" b="5556"/>
          <a:stretch/>
        </p:blipFill>
        <p:spPr>
          <a:xfrm>
            <a:off x="1143000" y="1219200"/>
            <a:ext cx="9677400" cy="53763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786</Words>
  <Application>Microsoft Office PowerPoint</Application>
  <PresentationFormat>Widescreen</PresentationFormat>
  <Paragraphs>285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Arial MT</vt:lpstr>
      <vt:lpstr>Calibri</vt:lpstr>
      <vt:lpstr>Cascadia Code Light</vt:lpstr>
      <vt:lpstr>Wingdings</vt:lpstr>
      <vt:lpstr>Office Theme</vt:lpstr>
      <vt:lpstr>OAI321- Complex Gate using Domino</vt:lpstr>
      <vt:lpstr>Schematic + Sizing (Complex &amp; Non-Complex Gate)</vt:lpstr>
      <vt:lpstr>Layout (Complex Gate)</vt:lpstr>
      <vt:lpstr>Layout (Non-Complex Gate)</vt:lpstr>
      <vt:lpstr>DRC, LVS Report(s) for Complex and Non-Complex Gate</vt:lpstr>
      <vt:lpstr>PowerPoint Presentation</vt:lpstr>
      <vt:lpstr>Contamination delay for Complex and Non-Complex Gate</vt:lpstr>
      <vt:lpstr>Propagation delay for Complex and Non-Complex Gate</vt:lpstr>
      <vt:lpstr>Waveforms of Complex Gate</vt:lpstr>
      <vt:lpstr>Waveforms of Non-Complex Gate</vt:lpstr>
      <vt:lpstr>LEAKAGE CURRENT , STATIC AND DYNAMIC POWER</vt:lpstr>
      <vt:lpstr>Work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presentation template.pptx</dc:title>
  <cp:lastModifiedBy>Electro Abhinav</cp:lastModifiedBy>
  <cp:revision>8</cp:revision>
  <dcterms:created xsi:type="dcterms:W3CDTF">2024-11-22T14:45:47Z</dcterms:created>
  <dcterms:modified xsi:type="dcterms:W3CDTF">2024-11-24T04:02:28Z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