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4" r:id="rId4"/>
    <p:sldMasterId id="2147483685" r:id="rId5"/>
    <p:sldMasterId id="214748368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409C67A-21DF-4135-B66A-7400B39E51D9}">
  <a:tblStyle styleId="{3409C67A-21DF-4135-B66A-7400B39E51D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7C2A8D42-BEDB-4068-AE92-96C851F6580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Raleway-regular.fntdata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Lato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4.xml"/><Relationship Id="rId33" Type="http://schemas.openxmlformats.org/officeDocument/2006/relationships/font" Target="fonts/OpenSans-bold.fntdata"/><Relationship Id="rId10" Type="http://schemas.openxmlformats.org/officeDocument/2006/relationships/slide" Target="slides/slide3.xml"/><Relationship Id="rId32" Type="http://schemas.openxmlformats.org/officeDocument/2006/relationships/font" Target="fonts/OpenSans-regular.fntdata"/><Relationship Id="rId13" Type="http://schemas.openxmlformats.org/officeDocument/2006/relationships/slide" Target="slides/slide6.xml"/><Relationship Id="rId35" Type="http://schemas.openxmlformats.org/officeDocument/2006/relationships/font" Target="fonts/OpenSans-boldItalic.fntdata"/><Relationship Id="rId12" Type="http://schemas.openxmlformats.org/officeDocument/2006/relationships/slide" Target="slides/slide5.xml"/><Relationship Id="rId34" Type="http://schemas.openxmlformats.org/officeDocument/2006/relationships/font" Target="fonts/OpenSans-italic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2db8a0afb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2db8a0af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3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4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4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5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6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6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9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0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1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1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3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4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4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4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5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35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6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6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6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7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7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8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8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8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9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9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9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9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39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39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DEE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" name="Google Shape;7;p1"/>
          <p:cNvGrpSpPr/>
          <p:nvPr/>
        </p:nvGrpSpPr>
        <p:grpSpPr>
          <a:xfrm>
            <a:off x="530280" y="1205460"/>
            <a:ext cx="1342620" cy="17460"/>
            <a:chOff x="530280" y="1205460"/>
            <a:chExt cx="1342620" cy="17460"/>
          </a:xfrm>
        </p:grpSpPr>
        <p:sp>
          <p:nvSpPr>
            <p:cNvPr id="8" name="Google Shape;8;p1"/>
            <p:cNvSpPr/>
            <p:nvPr/>
          </p:nvSpPr>
          <p:spPr>
            <a:xfrm rot="-5400000">
              <a:off x="1380600" y="730440"/>
              <a:ext cx="17280" cy="9673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 rot="-5400000">
              <a:off x="1009440" y="726480"/>
              <a:ext cx="17280" cy="975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" name="Google Shape;10;p1"/>
          <p:cNvSpPr txBox="1"/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14"/>
          <p:cNvGrpSpPr/>
          <p:nvPr/>
        </p:nvGrpSpPr>
        <p:grpSpPr>
          <a:xfrm>
            <a:off x="530280" y="1205460"/>
            <a:ext cx="1342620" cy="17460"/>
            <a:chOff x="530280" y="1205460"/>
            <a:chExt cx="1342620" cy="17460"/>
          </a:xfrm>
        </p:grpSpPr>
        <p:sp>
          <p:nvSpPr>
            <p:cNvPr id="64" name="Google Shape;64;p14"/>
            <p:cNvSpPr/>
            <p:nvPr/>
          </p:nvSpPr>
          <p:spPr>
            <a:xfrm rot="-5400000">
              <a:off x="1380600" y="730440"/>
              <a:ext cx="17280" cy="9673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4"/>
            <p:cNvSpPr/>
            <p:nvPr/>
          </p:nvSpPr>
          <p:spPr>
            <a:xfrm rot="-5400000">
              <a:off x="1009440" y="726480"/>
              <a:ext cx="17280" cy="975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14"/>
          <p:cNvSpPr txBox="1"/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 txBox="1"/>
          <p:nvPr>
            <p:ph idx="12"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2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0" name="Google Shape;120;p27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0"/>
          <p:cNvSpPr txBox="1"/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4000"/>
              <a:buFont typeface="Raleway"/>
              <a:buNone/>
            </a:pPr>
            <a:r>
              <a:rPr b="1" lang="en-GB" sz="4000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WATER LEVEL MONITORING</a:t>
            </a:r>
            <a:endParaRPr b="0" sz="4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40"/>
          <p:cNvSpPr txBox="1"/>
          <p:nvPr>
            <p:ph idx="1" type="subTitle"/>
          </p:nvPr>
        </p:nvSpPr>
        <p:spPr>
          <a:xfrm>
            <a:off x="729720" y="3173040"/>
            <a:ext cx="7687800" cy="540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Lato"/>
              <a:buNone/>
            </a:pPr>
            <a:r>
              <a:rPr b="0" i="0" lang="en-GB" sz="21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ESW TEAM 8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9"/>
          <p:cNvSpPr txBox="1"/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 fontScale="88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ct val="100000"/>
              <a:buFont typeface="Raleway"/>
              <a:buNone/>
            </a:pPr>
            <a:r>
              <a:rPr b="1" lang="en-GB" sz="2600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HARDWARE</a:t>
            </a:r>
            <a:endParaRPr b="0" sz="2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49"/>
          <p:cNvSpPr txBox="1"/>
          <p:nvPr>
            <p:ph idx="1" type="body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ato"/>
              <a:buNone/>
            </a:pPr>
            <a:r>
              <a:rPr b="0" i="0" lang="en-GB" sz="1500" u="none" cap="none" strike="noStrik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1. Relay : It is used to switch on/off the motor using microcontroller..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ato"/>
              <a:buNone/>
            </a:pPr>
            <a:r>
              <a:rPr b="0" i="0" lang="en-GB" sz="1500" u="none" cap="none" strike="noStrik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2. </a:t>
            </a:r>
            <a:r>
              <a:rPr b="0" i="0" lang="en-GB" sz="1500" u="none" cap="none" strike="noStrike">
                <a:solidFill>
                  <a:srgbClr val="43434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Nodemcu ESP8266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pen Sans"/>
              <a:buNone/>
            </a:pPr>
            <a:r>
              <a:rPr b="0" i="0" lang="en-GB" sz="1500" u="none" cap="none" strike="noStrike">
                <a:solidFill>
                  <a:srgbClr val="43434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3. Water pump/Motor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pen Sans"/>
              <a:buNone/>
            </a:pPr>
            <a:r>
              <a:rPr b="0" i="0" lang="en-GB" sz="1500" u="none" cap="none" strike="noStrike">
                <a:solidFill>
                  <a:srgbClr val="43434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4. Tof sensor.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pen Sans"/>
              <a:buNone/>
            </a:pPr>
            <a:r>
              <a:rPr b="0" i="0" lang="en-GB" sz="1500" u="none" cap="none" strike="noStrike">
                <a:solidFill>
                  <a:srgbClr val="43434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5. Ultrasonic Sensor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45200" y="511560"/>
            <a:ext cx="1797480" cy="1676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98040" y="1949040"/>
            <a:ext cx="1891800" cy="130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79480" y="3346200"/>
            <a:ext cx="1839600" cy="1754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4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15760" y="3385080"/>
            <a:ext cx="2480400" cy="1676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0"/>
          <p:cNvSpPr txBox="1"/>
          <p:nvPr>
            <p:ph type="title"/>
          </p:nvPr>
        </p:nvSpPr>
        <p:spPr>
          <a:xfrm>
            <a:off x="727560" y="13024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 fontScale="88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ct val="100000"/>
              <a:buFont typeface="Raleway"/>
              <a:buNone/>
            </a:pPr>
            <a:r>
              <a:rPr b="1" lang="en-GB" sz="2600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TIMELINE</a:t>
            </a:r>
            <a:endParaRPr b="0" sz="2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1" name="Google Shape;241;p50"/>
          <p:cNvGraphicFramePr/>
          <p:nvPr/>
        </p:nvGraphicFramePr>
        <p:xfrm>
          <a:off x="727560" y="188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{3409C67A-21DF-4135-B66A-7400B39E51D9}</a:tableStyleId>
              </a:tblPr>
              <a:tblGrid>
                <a:gridCol w="2409850"/>
                <a:gridCol w="2254675"/>
                <a:gridCol w="3024000"/>
              </a:tblGrid>
              <a:tr h="585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GB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Hardware Side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GB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Time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GB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Software Side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5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GB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GB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Aug 29th - Sep 5th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GB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Things Speak Integration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8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GB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3D model and circuit Design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GB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Sep 9th - Sep 15th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GB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Requirements and design phase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GB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Connecting sensors to microcontrollers and testing the data sent to thingspeak, with physical values we measured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GB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Sep 16th - Sep 22nd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GB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Basic User Interface to monitor water level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0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GB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Soldering into PCB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GB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Sep 23rd - Sep 29th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GB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Adding additional features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51"/>
          <p:cNvSpPr txBox="1"/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 fontScale="88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ct val="100000"/>
              <a:buFont typeface="Raleway"/>
              <a:buNone/>
            </a:pPr>
            <a:r>
              <a:rPr b="1" lang="en-GB" sz="2600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TIMELINE</a:t>
            </a:r>
            <a:endParaRPr b="0" sz="2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7" name="Google Shape;247;p51"/>
          <p:cNvGraphicFramePr/>
          <p:nvPr/>
        </p:nvGraphicFramePr>
        <p:xfrm>
          <a:off x="727560" y="185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{3409C67A-21DF-4135-B66A-7400B39E51D9}</a:tableStyleId>
              </a:tblPr>
              <a:tblGrid>
                <a:gridCol w="2408750"/>
                <a:gridCol w="2255050"/>
                <a:gridCol w="3024725"/>
              </a:tblGrid>
              <a:tr h="702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GB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Hardware Side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GB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Time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GB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Software Side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GB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Taking opinions on the 3D model design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GB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Sep 23rd - Sep 29th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GB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Additional features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0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GB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Implementation Of the 3D model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GB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Oct 7th - Oct 13th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GB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Testing and taking opinions from people about the interface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0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GB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Nodes deployment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GB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Oct 15th - Oct 27th</a:t>
                      </a:r>
                      <a:endParaRPr b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GB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Changes can be done in the app and other features also can be added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GB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Collecting sample data and final testing of the submission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GB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Oct 28th - ending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GB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Writing Reports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2"/>
          <p:cNvSpPr/>
          <p:nvPr/>
        </p:nvSpPr>
        <p:spPr>
          <a:xfrm>
            <a:off x="815400" y="444600"/>
            <a:ext cx="5602680" cy="396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Ultrasonic HC-SR04 - rees52.com - </a:t>
            </a:r>
            <a:r>
              <a:rPr b="0" i="0" lang="en-GB" sz="1150" u="none" cap="none" strike="noStrike">
                <a:solidFill>
                  <a:srgbClr val="333E4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₹ 55.00</a:t>
            </a:r>
            <a:endParaRPr b="0" i="0" sz="11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Google Shape;253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520" y="844920"/>
            <a:ext cx="8221680" cy="3993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3"/>
          <p:cNvSpPr/>
          <p:nvPr/>
        </p:nvSpPr>
        <p:spPr>
          <a:xfrm>
            <a:off x="815400" y="444600"/>
            <a:ext cx="3705120" cy="396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Ultrasonic HC-SR04 - robu.in - </a:t>
            </a:r>
            <a:r>
              <a:rPr b="0" i="0" lang="en-GB" sz="950" u="none" cap="none" strike="noStrike">
                <a:solidFill>
                  <a:srgbClr val="333E4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₹ 75.00</a:t>
            </a:r>
            <a:endParaRPr b="0" i="0" sz="9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9" name="Google Shape;259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4760" y="844920"/>
            <a:ext cx="6993360" cy="3993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812160"/>
            <a:ext cx="5715000" cy="421704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54"/>
          <p:cNvSpPr txBox="1"/>
          <p:nvPr/>
        </p:nvSpPr>
        <p:spPr>
          <a:xfrm>
            <a:off x="2286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latin typeface="Arial"/>
                <a:ea typeface="Arial"/>
                <a:cs typeface="Arial"/>
                <a:sym typeface="Arial"/>
              </a:rPr>
              <a:t>Circuit Diagram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0" name="Google Shape;270;p55"/>
          <p:cNvGraphicFramePr/>
          <p:nvPr/>
        </p:nvGraphicFramePr>
        <p:xfrm>
          <a:off x="952500" y="1222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{7C2A8D42-BEDB-4068-AE92-96C851F65800}</a:tableStyleId>
              </a:tblPr>
              <a:tblGrid>
                <a:gridCol w="3619500"/>
                <a:gridCol w="3619500"/>
              </a:tblGrid>
              <a:tr h="49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General Component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Used component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Micro Controller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ESP8266</a:t>
                      </a:r>
                      <a:r>
                        <a:rPr lang="en-GB"/>
                        <a:t> or ESP32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Motor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highlight>
                            <a:srgbClr val="F3F3F3"/>
                          </a:highlight>
                        </a:rPr>
                        <a:t>Water Pump (6-12V)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Transistor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highlight>
                            <a:srgbClr val="F3F3F3"/>
                          </a:highlight>
                        </a:rPr>
                        <a:t>IRLZ44 NPN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Diode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highlight>
                            <a:srgbClr val="F3F3F3"/>
                          </a:highlight>
                        </a:rPr>
                        <a:t>1N4001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Step-up module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highlight>
                            <a:srgbClr val="FDFDFD"/>
                          </a:highlight>
                        </a:rPr>
                        <a:t>5V Step-Up Power Module Lithium Battery Charging Protection Board USB For DIY Charger 134N3P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3F3F3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Resistors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highlight>
                            <a:srgbClr val="F3F3F3"/>
                          </a:highlight>
                        </a:rPr>
                        <a:t>470Ω, 1KΩ, 47kΩ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71" name="Google Shape;271;p55"/>
          <p:cNvSpPr txBox="1"/>
          <p:nvPr/>
        </p:nvSpPr>
        <p:spPr>
          <a:xfrm>
            <a:off x="319650" y="142600"/>
            <a:ext cx="8504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accent1"/>
                </a:solidFill>
              </a:rPr>
              <a:t>Components Used</a:t>
            </a:r>
            <a:endParaRPr b="1" sz="24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1"/>
          <p:cNvSpPr txBox="1"/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 fontScale="88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ct val="100000"/>
              <a:buFont typeface="Raleway"/>
              <a:buNone/>
            </a:pPr>
            <a:r>
              <a:rPr b="1" lang="en-GB" sz="2600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AIM</a:t>
            </a:r>
            <a:endParaRPr b="0" sz="2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41"/>
          <p:cNvSpPr txBox="1"/>
          <p:nvPr>
            <p:ph idx="1" type="body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Lato"/>
              <a:buNone/>
            </a:pPr>
            <a:r>
              <a:rPr b="0" i="0" lang="en-GB" sz="2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The aim is to create a water level monitoring system that controls the motor's working, sends alerts to the phone based on water levels, and displays the current state of the motor (ON/OFF) and estimated time based on water levels on a dashboard.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2"/>
          <p:cNvSpPr txBox="1"/>
          <p:nvPr>
            <p:ph type="title"/>
          </p:nvPr>
        </p:nvSpPr>
        <p:spPr>
          <a:xfrm>
            <a:off x="535680" y="128880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 fontScale="72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ct val="100000"/>
              <a:buFont typeface="Raleway"/>
              <a:buNone/>
            </a:pPr>
            <a:r>
              <a:rPr b="1" lang="en-GB" sz="2600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WHY DO WE NEED WATER LEVEL MONITORING SYSTEM?</a:t>
            </a:r>
            <a:endParaRPr b="0" sz="2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42"/>
          <p:cNvSpPr txBox="1"/>
          <p:nvPr>
            <p:ph idx="1" type="body"/>
          </p:nvPr>
        </p:nvSpPr>
        <p:spPr>
          <a:xfrm>
            <a:off x="610200" y="2198160"/>
            <a:ext cx="7688520" cy="2659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-3430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800"/>
              <a:buFont typeface="Lato"/>
              <a:buChar char="●"/>
            </a:pPr>
            <a:r>
              <a:rPr b="0" i="0" lang="en-GB" sz="1800" u="none" cap="none" strike="noStrike">
                <a:solidFill>
                  <a:srgbClr val="1A9988"/>
                </a:solidFill>
                <a:latin typeface="Lato"/>
                <a:ea typeface="Lato"/>
                <a:cs typeface="Lato"/>
                <a:sym typeface="Lato"/>
              </a:rPr>
              <a:t>It reduces the possibility of human error.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800"/>
              <a:buFont typeface="Lato"/>
              <a:buChar char="●"/>
            </a:pPr>
            <a:r>
              <a:rPr b="0" i="0" lang="en-GB" sz="1800" u="none" cap="none" strike="noStrike">
                <a:solidFill>
                  <a:srgbClr val="1A9988"/>
                </a:solidFill>
                <a:latin typeface="Lato"/>
                <a:ea typeface="Lato"/>
                <a:cs typeface="Lato"/>
                <a:sym typeface="Lato"/>
              </a:rPr>
              <a:t>These are better than traditional gauges and wired instruments in terms of safety.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800"/>
              <a:buFont typeface="Lato"/>
              <a:buChar char="●"/>
            </a:pPr>
            <a:r>
              <a:rPr b="0" i="0" lang="en-GB" sz="1800" u="none" cap="none" strike="noStrike">
                <a:solidFill>
                  <a:srgbClr val="1A9988"/>
                </a:solidFill>
                <a:latin typeface="Lato"/>
                <a:ea typeface="Lato"/>
                <a:cs typeface="Lato"/>
                <a:sym typeface="Lato"/>
              </a:rPr>
              <a:t>They work in remote locations.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800"/>
              <a:buFont typeface="Lato"/>
              <a:buChar char="●"/>
            </a:pPr>
            <a:r>
              <a:rPr b="0" i="0" lang="en-GB" sz="1800" u="none" cap="none" strike="noStrike">
                <a:solidFill>
                  <a:srgbClr val="1A9988"/>
                </a:solidFill>
                <a:latin typeface="Lato"/>
                <a:ea typeface="Lato"/>
                <a:cs typeface="Lato"/>
                <a:sym typeface="Lato"/>
              </a:rPr>
              <a:t>Helps keep track of water usage hence reduce wastage of water.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800"/>
              <a:buFont typeface="Lato"/>
              <a:buChar char="●"/>
            </a:pPr>
            <a:r>
              <a:rPr b="0" i="0" lang="en-GB" sz="1800" u="none" cap="none" strike="noStrike">
                <a:solidFill>
                  <a:srgbClr val="1A9988"/>
                </a:solidFill>
                <a:latin typeface="Lato"/>
                <a:ea typeface="Lato"/>
                <a:cs typeface="Lato"/>
                <a:sym typeface="Lato"/>
              </a:rPr>
              <a:t>It Saves money and easy installation.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800"/>
              <a:buFont typeface="Lato"/>
              <a:buChar char="●"/>
            </a:pPr>
            <a:r>
              <a:rPr b="0" i="0" lang="en-GB" sz="1800" u="none" cap="none" strike="noStrike">
                <a:solidFill>
                  <a:srgbClr val="1A9988"/>
                </a:solidFill>
                <a:latin typeface="Lato"/>
                <a:ea typeface="Lato"/>
                <a:cs typeface="Lato"/>
                <a:sym typeface="Lato"/>
              </a:rPr>
              <a:t>Alarm alerts to user helps in monitoring usage.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3"/>
          <p:cNvSpPr txBox="1"/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 fontScale="88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ct val="100000"/>
              <a:buFont typeface="Raleway"/>
              <a:buNone/>
            </a:pPr>
            <a:r>
              <a:rPr b="1" lang="en-GB" sz="2600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FEATURES</a:t>
            </a:r>
            <a:endParaRPr b="0" sz="2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43"/>
          <p:cNvSpPr txBox="1"/>
          <p:nvPr>
            <p:ph idx="1" type="body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/>
          </a:bodyPr>
          <a:lstStyle/>
          <a:p>
            <a:pPr indent="-3430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800"/>
              <a:buFont typeface="Lato"/>
              <a:buChar char="●"/>
            </a:pPr>
            <a:r>
              <a:rPr b="0" i="0" lang="en-GB" sz="1800" u="none" cap="none" strike="noStrike">
                <a:solidFill>
                  <a:srgbClr val="1A9988"/>
                </a:solidFill>
                <a:latin typeface="Lato"/>
                <a:ea typeface="Lato"/>
                <a:cs typeface="Lato"/>
                <a:sym typeface="Lato"/>
              </a:rPr>
              <a:t>Basic dashboard showing water level and water usage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800"/>
              <a:buFont typeface="Lato"/>
              <a:buChar char="●"/>
            </a:pPr>
            <a:r>
              <a:rPr b="0" i="0" lang="en-GB" sz="1800" u="none" cap="none" strike="noStrike">
                <a:solidFill>
                  <a:srgbClr val="1A9988"/>
                </a:solidFill>
                <a:latin typeface="Lato"/>
                <a:ea typeface="Lato"/>
                <a:cs typeface="Lato"/>
                <a:sym typeface="Lato"/>
              </a:rPr>
              <a:t>data processing/alerts - message to phone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800"/>
              <a:buFont typeface="Lato"/>
              <a:buChar char="●"/>
            </a:pPr>
            <a:r>
              <a:rPr b="0" i="0" lang="en-GB" sz="1800" u="none" cap="none" strike="noStrike">
                <a:solidFill>
                  <a:srgbClr val="1A9988"/>
                </a:solidFill>
                <a:latin typeface="Lato"/>
                <a:ea typeface="Lato"/>
                <a:cs typeface="Lato"/>
                <a:sym typeface="Lato"/>
              </a:rPr>
              <a:t>Automatic switch on/off motor and the user can also control motor.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800"/>
              <a:buFont typeface="Lato"/>
              <a:buChar char="●"/>
            </a:pPr>
            <a:r>
              <a:rPr b="0" i="0" lang="en-GB" sz="1800" u="none" cap="none" strike="noStrike">
                <a:solidFill>
                  <a:srgbClr val="1A9988"/>
                </a:solidFill>
                <a:latin typeface="Lato"/>
                <a:ea typeface="Lato"/>
                <a:cs typeface="Lato"/>
                <a:sym typeface="Lato"/>
              </a:rPr>
              <a:t>Based on water levels increase/decrease the checking time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800"/>
              <a:buFont typeface="Lato"/>
              <a:buChar char="●"/>
            </a:pPr>
            <a:r>
              <a:rPr b="0" i="0" lang="en-GB" sz="1800" u="none" cap="none" strike="noStrike">
                <a:solidFill>
                  <a:srgbClr val="1A9988"/>
                </a:solidFill>
                <a:latin typeface="Lato"/>
                <a:ea typeface="Lato"/>
                <a:cs typeface="Lato"/>
                <a:sym typeface="Lato"/>
              </a:rPr>
              <a:t>Predicting the time when the tank will become empty.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4"/>
          <p:cNvSpPr txBox="1"/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 fontScale="88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ct val="100000"/>
              <a:buFont typeface="Raleway"/>
              <a:buNone/>
            </a:pPr>
            <a:r>
              <a:rPr b="1" lang="en-GB" sz="2600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Ultrasonic sensor</a:t>
            </a:r>
            <a:endParaRPr b="0" sz="2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44"/>
          <p:cNvSpPr txBox="1"/>
          <p:nvPr>
            <p:ph idx="1" type="body"/>
          </p:nvPr>
        </p:nvSpPr>
        <p:spPr>
          <a:xfrm>
            <a:off x="729360" y="2079000"/>
            <a:ext cx="7688520" cy="2874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550"/>
              <a:buFont typeface="Lato"/>
              <a:buNone/>
            </a:pPr>
            <a:r>
              <a:rPr b="1" i="0" lang="en-GB" sz="1550" u="none" cap="none" strike="noStrike">
                <a:solidFill>
                  <a:srgbClr val="1A9988"/>
                </a:solidFill>
                <a:latin typeface="Lato"/>
                <a:ea typeface="Lato"/>
                <a:cs typeface="Lato"/>
                <a:sym typeface="Lato"/>
              </a:rPr>
              <a:t>Pros:</a:t>
            </a:r>
            <a:endParaRPr b="0" i="0" sz="15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8240" lvl="0" marL="457200" marR="0" rtl="0" algn="l">
              <a:lnSpc>
                <a:spcPct val="85000"/>
              </a:lnSpc>
              <a:spcBef>
                <a:spcPts val="1199"/>
              </a:spcBef>
              <a:spcAft>
                <a:spcPts val="0"/>
              </a:spcAft>
              <a:buClr>
                <a:srgbClr val="1A9988"/>
              </a:buClr>
              <a:buSzPts val="1420"/>
              <a:buFont typeface="Lato"/>
              <a:buChar char="●"/>
            </a:pPr>
            <a:r>
              <a:rPr b="0" i="0" lang="en-GB" sz="1420" u="none" cap="none" strike="noStrike">
                <a:solidFill>
                  <a:srgbClr val="1A9988"/>
                </a:solidFill>
                <a:latin typeface="Lato"/>
                <a:ea typeface="Lato"/>
                <a:cs typeface="Lato"/>
                <a:sym typeface="Lato"/>
              </a:rPr>
              <a:t>Works well in dim places</a:t>
            </a:r>
            <a:endParaRPr b="0" i="0" sz="142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8240" lvl="0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420"/>
              <a:buFont typeface="Lato"/>
              <a:buChar char="●"/>
            </a:pPr>
            <a:r>
              <a:rPr b="0" i="0" lang="en-GB" sz="1420" u="none" cap="none" strike="noStrike">
                <a:solidFill>
                  <a:srgbClr val="1A9988"/>
                </a:solidFill>
                <a:latin typeface="Lato"/>
                <a:ea typeface="Lato"/>
                <a:cs typeface="Lato"/>
                <a:sym typeface="Lato"/>
              </a:rPr>
              <a:t>Consume lower current/power</a:t>
            </a:r>
            <a:endParaRPr b="0" i="0" sz="142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1400"/>
              </a:spcBef>
              <a:spcAft>
                <a:spcPts val="0"/>
              </a:spcAft>
              <a:buClr>
                <a:srgbClr val="1A9988"/>
              </a:buClr>
              <a:buSzPts val="1550"/>
              <a:buFont typeface="Lato"/>
              <a:buNone/>
            </a:pPr>
            <a:r>
              <a:rPr b="1" i="0" lang="en-GB" sz="1550" u="none" cap="none" strike="noStrike">
                <a:solidFill>
                  <a:srgbClr val="1A9988"/>
                </a:solidFill>
                <a:latin typeface="Lato"/>
                <a:ea typeface="Lato"/>
                <a:cs typeface="Lato"/>
                <a:sym typeface="Lato"/>
              </a:rPr>
              <a:t>Cons:</a:t>
            </a:r>
            <a:endParaRPr b="0" i="0" sz="15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8240" lvl="0" marL="457200" marR="0" rtl="0" algn="l">
              <a:lnSpc>
                <a:spcPct val="85000"/>
              </a:lnSpc>
              <a:spcBef>
                <a:spcPts val="1199"/>
              </a:spcBef>
              <a:spcAft>
                <a:spcPts val="0"/>
              </a:spcAft>
              <a:buClr>
                <a:srgbClr val="1A9988"/>
              </a:buClr>
              <a:buSzPts val="1420"/>
              <a:buFont typeface="Lato"/>
              <a:buChar char="●"/>
            </a:pPr>
            <a:r>
              <a:rPr b="0" i="0" lang="en-GB" sz="1420" u="none" cap="none" strike="noStrike">
                <a:solidFill>
                  <a:srgbClr val="1A9988"/>
                </a:solidFill>
                <a:latin typeface="Lato"/>
                <a:ea typeface="Lato"/>
                <a:cs typeface="Lato"/>
                <a:sym typeface="Lato"/>
              </a:rPr>
              <a:t>Limited detection range</a:t>
            </a:r>
            <a:endParaRPr b="0" i="0" sz="142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8240" lvl="0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420"/>
              <a:buFont typeface="Lato"/>
              <a:buChar char="●"/>
            </a:pPr>
            <a:r>
              <a:rPr b="0" i="0" lang="en-GB" sz="1420" u="none" cap="none" strike="noStrike">
                <a:solidFill>
                  <a:srgbClr val="1A9988"/>
                </a:solidFill>
                <a:latin typeface="Lato"/>
                <a:ea typeface="Lato"/>
                <a:cs typeface="Lato"/>
                <a:sym typeface="Lato"/>
              </a:rPr>
              <a:t>Low resolution and slow refresh rate</a:t>
            </a:r>
            <a:endParaRPr b="0" i="0" sz="142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1A9988"/>
              </a:buClr>
              <a:buSzPts val="1410"/>
              <a:buFont typeface="Lato"/>
              <a:buNone/>
            </a:pPr>
            <a:r>
              <a:rPr b="1" i="0" lang="en-GB" sz="1410" u="none" cap="none" strike="noStrike">
                <a:solidFill>
                  <a:srgbClr val="1A9988"/>
                </a:solidFill>
                <a:latin typeface="Lato"/>
                <a:ea typeface="Lato"/>
                <a:cs typeface="Lato"/>
                <a:sym typeface="Lato"/>
              </a:rPr>
              <a:t>Recommended Ultrasonic Sensor: </a:t>
            </a:r>
            <a:r>
              <a:rPr b="1" i="0" lang="en-GB" sz="1240" u="none" cap="none" strike="noStrike">
                <a:solidFill>
                  <a:srgbClr val="1A9988"/>
                </a:solidFill>
                <a:latin typeface="Lato"/>
                <a:ea typeface="Lato"/>
                <a:cs typeface="Lato"/>
                <a:sym typeface="Lato"/>
              </a:rPr>
              <a:t>Ultrasonic Sensor: Improved version of the HC-SR04</a:t>
            </a:r>
            <a:endParaRPr b="0" i="0" sz="124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1199"/>
              </a:spcBef>
              <a:spcAft>
                <a:spcPts val="0"/>
              </a:spcAft>
              <a:buSzPts val="1240"/>
              <a:buFont typeface="Arial"/>
              <a:buNone/>
            </a:pPr>
            <a:r>
              <a:t/>
            </a:r>
            <a:endParaRPr b="0" i="0" sz="124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1199"/>
              </a:spcBef>
              <a:spcAft>
                <a:spcPts val="0"/>
              </a:spcAft>
              <a:buSzPts val="1240"/>
              <a:buFont typeface="Arial"/>
              <a:buNone/>
            </a:pPr>
            <a:r>
              <a:t/>
            </a:r>
            <a:endParaRPr b="0" i="0" sz="124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26040" y="1780560"/>
            <a:ext cx="2654280" cy="179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5"/>
          <p:cNvSpPr txBox="1"/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 fontScale="88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ct val="100000"/>
              <a:buFont typeface="Raleway"/>
              <a:buNone/>
            </a:pPr>
            <a:r>
              <a:rPr b="1" lang="en-GB" sz="2600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Infrared Sensor</a:t>
            </a:r>
            <a:endParaRPr b="0" sz="2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45"/>
          <p:cNvSpPr txBox="1"/>
          <p:nvPr>
            <p:ph idx="1" type="body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600"/>
              <a:buFont typeface="Lato"/>
              <a:buNone/>
            </a:pPr>
            <a:r>
              <a:rPr b="1" i="0" lang="en-GB" sz="1600" u="none" cap="none" strike="noStrike">
                <a:solidFill>
                  <a:srgbClr val="1A9988"/>
                </a:solidFill>
                <a:latin typeface="Lato"/>
                <a:ea typeface="Lato"/>
                <a:cs typeface="Lato"/>
                <a:sym typeface="Lato"/>
              </a:rPr>
              <a:t>Pros: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20" lvl="0" marL="45720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rgbClr val="1A9988"/>
              </a:buClr>
              <a:buSzPts val="1400"/>
              <a:buFont typeface="Lato"/>
              <a:buChar char="●"/>
            </a:pPr>
            <a:r>
              <a:rPr b="0" i="0" lang="en-GB" sz="1400" u="none" cap="none" strike="noStrike">
                <a:solidFill>
                  <a:srgbClr val="1A9988"/>
                </a:solidFill>
                <a:latin typeface="Lato"/>
                <a:ea typeface="Lato"/>
                <a:cs typeface="Lato"/>
                <a:sym typeface="Lato"/>
              </a:rPr>
              <a:t>Small form factor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400"/>
              <a:buFont typeface="Lato"/>
              <a:buChar char="●"/>
            </a:pPr>
            <a:r>
              <a:rPr b="0" i="0" lang="en-GB" sz="1400" u="none" cap="none" strike="noStrike">
                <a:solidFill>
                  <a:srgbClr val="1A9988"/>
                </a:solidFill>
                <a:latin typeface="Lato"/>
                <a:ea typeface="Lato"/>
                <a:cs typeface="Lato"/>
                <a:sym typeface="Lato"/>
              </a:rPr>
              <a:t>Works well in dim places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400"/>
              <a:buFont typeface="Lato"/>
              <a:buChar char="●"/>
            </a:pPr>
            <a:r>
              <a:rPr b="0" i="0" lang="en-GB" sz="1400" u="none" cap="none" strike="noStrike">
                <a:solidFill>
                  <a:srgbClr val="1A9988"/>
                </a:solidFill>
                <a:latin typeface="Lato"/>
                <a:ea typeface="Lato"/>
                <a:cs typeface="Lato"/>
                <a:sym typeface="Lato"/>
              </a:rPr>
              <a:t>Measures distances from complex surfaces, unlike ultrasonic sensors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1A9988"/>
              </a:buClr>
              <a:buSzPts val="1600"/>
              <a:buFont typeface="Lato"/>
              <a:buNone/>
            </a:pPr>
            <a:r>
              <a:rPr b="1" i="0" lang="en-GB" sz="1600" u="none" cap="none" strike="noStrike">
                <a:solidFill>
                  <a:srgbClr val="1A9988"/>
                </a:solidFill>
                <a:latin typeface="Lato"/>
                <a:ea typeface="Lato"/>
                <a:cs typeface="Lato"/>
                <a:sym typeface="Lato"/>
              </a:rPr>
              <a:t>Cons: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20" lvl="0" marL="45720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rgbClr val="1A9988"/>
              </a:buClr>
              <a:buSzPts val="1400"/>
              <a:buFont typeface="Lato"/>
              <a:buChar char="●"/>
            </a:pPr>
            <a:r>
              <a:rPr b="0" i="0" lang="en-GB" sz="1400" u="none" cap="none" strike="noStrike">
                <a:solidFill>
                  <a:srgbClr val="1A9988"/>
                </a:solidFill>
                <a:latin typeface="Lato"/>
                <a:ea typeface="Lato"/>
                <a:cs typeface="Lato"/>
                <a:sym typeface="Lato"/>
              </a:rPr>
              <a:t>Limited measurement range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400"/>
              <a:buFont typeface="Lato"/>
              <a:buChar char="●"/>
            </a:pPr>
            <a:r>
              <a:rPr b="0" i="0" lang="en-GB" sz="1400" u="none" cap="none" strike="noStrike">
                <a:solidFill>
                  <a:srgbClr val="1A9988"/>
                </a:solidFill>
                <a:latin typeface="Lato"/>
                <a:ea typeface="Lato"/>
                <a:cs typeface="Lato"/>
                <a:sym typeface="Lato"/>
              </a:rPr>
              <a:t>Affected by environmental conditions and complex objects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1A9988"/>
              </a:buClr>
              <a:buSzPts val="1600"/>
              <a:buFont typeface="Lato"/>
              <a:buNone/>
            </a:pPr>
            <a:r>
              <a:rPr b="1" i="0" lang="en-GB" sz="1600" u="none" cap="none" strike="noStrike">
                <a:solidFill>
                  <a:srgbClr val="1A9988"/>
                </a:solidFill>
                <a:latin typeface="Lato"/>
                <a:ea typeface="Lato"/>
                <a:cs typeface="Lato"/>
                <a:sym typeface="Lato"/>
              </a:rPr>
              <a:t>Recommended IR Sensors: </a:t>
            </a:r>
            <a:r>
              <a:rPr b="1" i="0" lang="en-GB" sz="1400" u="none" cap="none" strike="noStrike">
                <a:solidFill>
                  <a:srgbClr val="1A9988"/>
                </a:solidFill>
                <a:latin typeface="Lato"/>
                <a:ea typeface="Lato"/>
                <a:cs typeface="Lato"/>
                <a:sym typeface="Lato"/>
              </a:rPr>
              <a:t>80cm Infrared Proximity Sensor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04240" y="1318680"/>
            <a:ext cx="2213640" cy="179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6"/>
          <p:cNvSpPr txBox="1"/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 fontScale="88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ct val="100000"/>
              <a:buFont typeface="Raleway"/>
              <a:buNone/>
            </a:pPr>
            <a:r>
              <a:rPr b="1" lang="en-GB" sz="2600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LiDAR</a:t>
            </a:r>
            <a:endParaRPr b="0" sz="2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46"/>
          <p:cNvSpPr txBox="1"/>
          <p:nvPr>
            <p:ph idx="1" type="body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600"/>
              <a:buFont typeface="Lato"/>
              <a:buNone/>
            </a:pPr>
            <a:r>
              <a:rPr b="1" i="0" lang="en-GB" sz="1600" u="none" cap="none" strike="noStrike">
                <a:solidFill>
                  <a:srgbClr val="1A9988"/>
                </a:solidFill>
                <a:latin typeface="Lato"/>
                <a:ea typeface="Lato"/>
                <a:cs typeface="Lato"/>
                <a:sym typeface="Lato"/>
              </a:rPr>
              <a:t>Pros: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20" lvl="0" marL="457200" marR="0" rtl="0" algn="l">
              <a:lnSpc>
                <a:spcPct val="95000"/>
              </a:lnSpc>
              <a:spcBef>
                <a:spcPts val="1199"/>
              </a:spcBef>
              <a:spcAft>
                <a:spcPts val="0"/>
              </a:spcAft>
              <a:buClr>
                <a:srgbClr val="1A9988"/>
              </a:buClr>
              <a:buSzPts val="1400"/>
              <a:buFont typeface="Lato"/>
              <a:buChar char="●"/>
            </a:pPr>
            <a:r>
              <a:rPr b="0" i="0" lang="en-GB" sz="1400" u="none" cap="none" strike="noStrike">
                <a:solidFill>
                  <a:srgbClr val="1A9988"/>
                </a:solidFill>
                <a:latin typeface="Lato"/>
                <a:ea typeface="Lato"/>
                <a:cs typeface="Lato"/>
                <a:sym typeface="Lato"/>
              </a:rPr>
              <a:t>High measurement range and accuracy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2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400"/>
              <a:buFont typeface="Lato"/>
              <a:buChar char="●"/>
            </a:pPr>
            <a:r>
              <a:rPr b="0" i="0" lang="en-GB" sz="1400" u="none" cap="none" strike="noStrike">
                <a:solidFill>
                  <a:srgbClr val="1A9988"/>
                </a:solidFill>
                <a:latin typeface="Lato"/>
                <a:ea typeface="Lato"/>
                <a:cs typeface="Lato"/>
                <a:sym typeface="Lato"/>
              </a:rPr>
              <a:t>Fast update rate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2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400"/>
              <a:buFont typeface="Lato"/>
              <a:buChar char="●"/>
            </a:pPr>
            <a:r>
              <a:rPr b="0" i="0" lang="en-GB" sz="1400" u="none" cap="none" strike="noStrike">
                <a:solidFill>
                  <a:srgbClr val="1A9988"/>
                </a:solidFill>
                <a:latin typeface="Lato"/>
                <a:ea typeface="Lato"/>
                <a:cs typeface="Lato"/>
                <a:sym typeface="Lato"/>
              </a:rPr>
              <a:t>Applicable for usage in the day and night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1A9988"/>
              </a:buClr>
              <a:buSzPts val="1600"/>
              <a:buFont typeface="Lato"/>
              <a:buNone/>
            </a:pPr>
            <a:r>
              <a:rPr b="1" i="0" lang="en-GB" sz="1600" u="none" cap="none" strike="noStrike">
                <a:solidFill>
                  <a:srgbClr val="1A9988"/>
                </a:solidFill>
                <a:latin typeface="Lato"/>
                <a:ea typeface="Lato"/>
                <a:cs typeface="Lato"/>
                <a:sym typeface="Lato"/>
              </a:rPr>
              <a:t>Cons: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20" lvl="0" marL="457200" marR="0" rtl="0" algn="l">
              <a:lnSpc>
                <a:spcPct val="95000"/>
              </a:lnSpc>
              <a:spcBef>
                <a:spcPts val="1199"/>
              </a:spcBef>
              <a:spcAft>
                <a:spcPts val="0"/>
              </a:spcAft>
              <a:buClr>
                <a:srgbClr val="1A9988"/>
              </a:buClr>
              <a:buSzPts val="1400"/>
              <a:buFont typeface="Lato"/>
              <a:buChar char="●"/>
            </a:pPr>
            <a:r>
              <a:rPr b="0" i="0" lang="en-GB" sz="1400" u="none" cap="none" strike="noStrike">
                <a:solidFill>
                  <a:srgbClr val="1A9988"/>
                </a:solidFill>
                <a:latin typeface="Lato"/>
                <a:ea typeface="Lato"/>
                <a:cs typeface="Lato"/>
                <a:sym typeface="Lato"/>
              </a:rPr>
              <a:t>Higher cost as compared to ultrasonic and IR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2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400"/>
              <a:buFont typeface="Lato"/>
              <a:buChar char="●"/>
            </a:pPr>
            <a:r>
              <a:rPr b="0" i="0" lang="en-GB" sz="1400" u="none" cap="none" strike="noStrike">
                <a:solidFill>
                  <a:srgbClr val="1A9988"/>
                </a:solidFill>
                <a:latin typeface="Lato"/>
                <a:ea typeface="Lato"/>
                <a:cs typeface="Lato"/>
                <a:sym typeface="Lato"/>
              </a:rPr>
              <a:t>Harmful to the naked eye;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199"/>
              </a:spcBef>
              <a:spcAft>
                <a:spcPts val="0"/>
              </a:spcAft>
              <a:buClr>
                <a:srgbClr val="1A9988"/>
              </a:buClr>
              <a:buSzPts val="1600"/>
              <a:buFont typeface="Lato"/>
              <a:buNone/>
            </a:pPr>
            <a:r>
              <a:rPr b="1" i="0" lang="en-GB" sz="1600" u="none" cap="none" strike="noStrike">
                <a:solidFill>
                  <a:srgbClr val="1A9988"/>
                </a:solidFill>
                <a:latin typeface="Lato"/>
                <a:ea typeface="Lato"/>
                <a:cs typeface="Lato"/>
                <a:sym typeface="Lato"/>
              </a:rPr>
              <a:t>Recommended LiDAR Sensors: </a:t>
            </a:r>
            <a:r>
              <a:rPr b="0" i="0" lang="en-GB" sz="1400" u="none" cap="none" strike="noStrike">
                <a:solidFill>
                  <a:srgbClr val="1A9988"/>
                </a:solidFill>
                <a:latin typeface="Lato"/>
                <a:ea typeface="Lato"/>
                <a:cs typeface="Lato"/>
                <a:sym typeface="Lato"/>
              </a:rPr>
              <a:t>Mini LiDAR proximity sensor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199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09760" y="1898640"/>
            <a:ext cx="2247480" cy="18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7"/>
          <p:cNvSpPr txBox="1"/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 fontScale="88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ct val="100000"/>
              <a:buFont typeface="Raleway"/>
              <a:buNone/>
            </a:pPr>
            <a:r>
              <a:rPr b="1" lang="en-GB" sz="2600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ToF Sensor</a:t>
            </a:r>
            <a:endParaRPr b="0" sz="2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47"/>
          <p:cNvSpPr txBox="1"/>
          <p:nvPr>
            <p:ph idx="1" type="body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500"/>
              <a:buFont typeface="Lato"/>
              <a:buNone/>
            </a:pPr>
            <a:r>
              <a:rPr b="1" i="0" lang="en-GB" sz="1500" u="none" cap="none" strike="noStrike">
                <a:solidFill>
                  <a:srgbClr val="1A9988"/>
                </a:solidFill>
                <a:latin typeface="Lato"/>
                <a:ea typeface="Lato"/>
                <a:cs typeface="Lato"/>
                <a:sym typeface="Lato"/>
              </a:rPr>
              <a:t>Pros: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040" lvl="0" marL="45720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rgbClr val="1A9988"/>
              </a:buClr>
              <a:buSzPts val="1300"/>
              <a:buFont typeface="Lato"/>
              <a:buChar char="●"/>
            </a:pPr>
            <a:r>
              <a:rPr b="0" i="0" lang="en-GB" sz="1300" u="none" cap="none" strike="noStrike">
                <a:solidFill>
                  <a:srgbClr val="1A9988"/>
                </a:solidFill>
                <a:latin typeface="Lato"/>
                <a:ea typeface="Lato"/>
                <a:cs typeface="Lato"/>
                <a:sym typeface="Lato"/>
              </a:rPr>
              <a:t>High measurement range with accuracy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0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300"/>
              <a:buFont typeface="Lato"/>
              <a:buChar char="●"/>
            </a:pPr>
            <a:r>
              <a:rPr b="0" i="0" lang="en-GB" sz="1300" u="none" cap="none" strike="noStrike">
                <a:solidFill>
                  <a:srgbClr val="1A9988"/>
                </a:solidFill>
                <a:latin typeface="Lato"/>
                <a:ea typeface="Lato"/>
                <a:cs typeface="Lato"/>
                <a:sym typeface="Lato"/>
              </a:rPr>
              <a:t>Waterproof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0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300"/>
              <a:buFont typeface="Lato"/>
              <a:buChar char="●"/>
            </a:pPr>
            <a:r>
              <a:rPr b="0" i="0" lang="en-GB" sz="1300" u="none" cap="none" strike="noStrike">
                <a:solidFill>
                  <a:srgbClr val="1A9988"/>
                </a:solidFill>
                <a:latin typeface="Lato"/>
                <a:ea typeface="Lato"/>
                <a:cs typeface="Lato"/>
                <a:sym typeface="Lato"/>
              </a:rPr>
              <a:t>Quick response, small form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1A9988"/>
              </a:buClr>
              <a:buSzPts val="1500"/>
              <a:buFont typeface="Lato"/>
              <a:buNone/>
            </a:pPr>
            <a:r>
              <a:rPr b="1" i="0" lang="en-GB" sz="1500" u="none" cap="none" strike="noStrike">
                <a:solidFill>
                  <a:srgbClr val="1A9988"/>
                </a:solidFill>
                <a:latin typeface="Lato"/>
                <a:ea typeface="Lato"/>
                <a:cs typeface="Lato"/>
                <a:sym typeface="Lato"/>
              </a:rPr>
              <a:t>Cons: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040" lvl="0" marL="45720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rgbClr val="1A9988"/>
              </a:buClr>
              <a:buSzPts val="1300"/>
              <a:buFont typeface="Lato"/>
              <a:buChar char="●"/>
            </a:pPr>
            <a:r>
              <a:rPr b="0" i="0" lang="en-GB" sz="1300" u="none" cap="none" strike="noStrike">
                <a:solidFill>
                  <a:srgbClr val="1A9988"/>
                </a:solidFill>
                <a:latin typeface="Lato"/>
                <a:ea typeface="Lato"/>
                <a:cs typeface="Lato"/>
                <a:sym typeface="Lato"/>
              </a:rPr>
              <a:t>Higher cost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300"/>
              <a:buFont typeface="Lato"/>
              <a:buChar char="●"/>
            </a:pPr>
            <a:r>
              <a:rPr b="0" i="0" lang="en-GB" sz="1300" u="none" cap="none" strike="noStrike">
                <a:solidFill>
                  <a:srgbClr val="1A9988"/>
                </a:solidFill>
                <a:latin typeface="Lato"/>
                <a:ea typeface="Lato"/>
                <a:cs typeface="Lato"/>
                <a:sym typeface="Lato"/>
              </a:rPr>
              <a:t>Sensitive to external environments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62000"/>
              </a:lnSpc>
              <a:spcBef>
                <a:spcPts val="1199"/>
              </a:spcBef>
              <a:spcAft>
                <a:spcPts val="0"/>
              </a:spcAft>
              <a:buClr>
                <a:srgbClr val="1A9988"/>
              </a:buClr>
              <a:buSzPts val="1500"/>
              <a:buFont typeface="Lato"/>
              <a:buNone/>
            </a:pPr>
            <a:r>
              <a:rPr b="1" i="0" lang="en-GB" sz="1500" u="none" cap="none" strike="noStrike">
                <a:solidFill>
                  <a:srgbClr val="1A9988"/>
                </a:solidFill>
                <a:latin typeface="Lato"/>
                <a:ea typeface="Lato"/>
                <a:cs typeface="Lato"/>
                <a:sym typeface="Lato"/>
              </a:rPr>
              <a:t>Recommended Time-of-Flight Sensor: </a:t>
            </a:r>
            <a:r>
              <a:rPr b="1" i="0" lang="en-GB" sz="1300" u="none" cap="none" strike="noStrike">
                <a:solidFill>
                  <a:srgbClr val="1A9988"/>
                </a:solidFill>
                <a:latin typeface="Lato"/>
                <a:ea typeface="Lato"/>
                <a:cs typeface="Lato"/>
                <a:sym typeface="Lato"/>
              </a:rPr>
              <a:t>Time of Flight Distance Sensor (</a:t>
            </a:r>
            <a:r>
              <a:rPr b="0" i="0" lang="en-GB" sz="1500" u="none" cap="none" strike="noStrike">
                <a:solidFill>
                  <a:srgbClr val="1A9988"/>
                </a:solidFill>
                <a:latin typeface="Lato"/>
                <a:ea typeface="Lato"/>
                <a:cs typeface="Lato"/>
                <a:sym typeface="Lato"/>
              </a:rPr>
              <a:t>TOF10120</a:t>
            </a:r>
            <a:r>
              <a:rPr b="1" i="0" lang="en-GB" sz="1300" u="none" cap="none" strike="noStrike">
                <a:solidFill>
                  <a:srgbClr val="1A9988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1800" y="1854000"/>
            <a:ext cx="1839600" cy="1754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440" y="566640"/>
            <a:ext cx="6870600" cy="4423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